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6858000" cy="9906000" type="A4"/>
  <p:notesSz cx="6807200" cy="993933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FF0000"/>
    <a:srgbClr val="CCFFFF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846" y="102"/>
      </p:cViewPr>
      <p:guideLst>
        <p:guide orient="horz" pos="312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86829D-8131-B6A1-6E21-17F424876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1FC3CB8-9591-5E31-7FC1-DAC033E1F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904780-6412-D95D-9AD0-19FFF53B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E9BA89-95BC-8DDA-9785-A0A77D42A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C283B3-D370-1197-6380-9B744338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618B0-6A1A-424C-AE9F-28591961E95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543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F05D6C-80A9-4735-30FE-E2D80C184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F1776C-6CBC-D15F-EC98-A0FA78ADC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19107-FCAB-DEE1-068F-F2BBA5AE3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EB104E-BFF2-09D1-6A3B-2375878E7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01CCCE-1D09-DABC-7412-A61271C9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FBF12-B353-408F-A365-CD3C70D8A21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217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E274BB-BB42-7473-1D80-FE3EFD0F76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486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412C4A-7062-067A-5515-EDB01F7F2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48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550D23-DC21-044B-9933-2D077CA5B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952109-C696-E359-0F68-03DF342C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8434CA-D6C8-B1AF-42E1-23E59CF2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998DC-8B54-4EF1-9E7A-9E2D7BD18C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265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00E9A2-ABF9-036F-60C8-8AA1FAED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0C5EBA-A177-7DEF-8CE7-B7A991B98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F873C1-9A0A-A67A-E739-2E2500339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FD831F-DB98-CCC0-73F6-61DB7625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33101-F7F8-2725-C138-3D96B2FC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EB6D3-8573-4CE2-BA27-BD330E78261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8633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E514EF-65E8-4E56-C48E-198954225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2E6417-4D76-669F-11BE-8FED1EFC4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533280-8FA0-F5FD-9FBB-EB411108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7DAFFD-36BB-53B5-BECB-34FB5DF9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7A7BEF-DEAE-112A-E8A8-42FBABF2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2E1FB-4930-46C9-9CDC-A6D412966D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021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5DF77-C844-60C9-CC58-368FEAE79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7B57C3-76BE-FF51-A832-4F6B33C2F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41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C3D8F5-E375-5F7C-30B4-1B25D560F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41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1FC3C7-ABC6-38A4-0B4F-6E4B99DF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7AED48-0C05-3305-EC22-3F3E13017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E483D6-6782-F214-9DF0-FA36F647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8A4AA-D47E-4C56-B9A6-ED317FAA2A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326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48A796-9644-0298-2455-FC9BA950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A03593-7354-9CAE-22FF-DA67DC2A7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F174E9-2187-3CA2-A65A-86E1C3EF2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76BF5BA-4A3E-FCCC-A7A7-B76F0A9E8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242C09-83CF-BC76-5ED6-7726544374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CCA630-0F03-02FE-4603-EA5A089F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F0DCA3-74A0-CB37-71AA-8401CB7A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1A3B1B6-062B-D834-5EAA-45522A128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FAB97-A3ED-4D20-90CF-5529A565D3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015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EE7A67-1308-15E7-7301-43DEBDB49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A245D6A-62D0-7A8C-1CBE-E345E74E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FF0AE6-E4A1-F459-8F63-87089164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AAB38A0-62F3-7F91-C161-2B83CF04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5AE1C-BC36-4984-BFD4-E839D9B1CAB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584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3A5A968-DC4B-32E7-111D-BB2083AD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8E72FA1-98B7-9592-24FD-30D435116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CEEAC7-0EC8-8014-8290-E97F5281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FE978-4949-4063-B8E6-4C4D4AC1A99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378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AF6134-0D21-5624-09B7-AD36053D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AF4668-DC6E-C36A-8E21-E755C804E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11CEA4-1590-E702-BE41-E407643B9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FBEF70-5BEA-6A9C-A392-65378F35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08F636-2928-F6FE-45B2-249BD5DA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88C626-7CFE-38C1-0356-63D1CE4F4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83757-816D-4C85-BD58-9F27BB37F2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2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4C680E-77A1-44CD-82B8-D9BCF0DB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DCCF83-BEAA-094C-FFB7-2D1F9C3C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208B1A-D92F-BC31-C461-FA741F749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EE8B0E-9DB8-2050-B232-C45DB60D6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646737-562B-9668-7E80-03E857FBC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2DADD4-F153-C377-2007-A40952706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C2C15-8FF2-4EED-B26C-90225912BF5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950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F8FFF26-776F-6818-6017-07C55B847A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81AB76F-62AE-B25F-D6A8-5CE4C43B3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54ADD59-86A8-F8D4-5BDF-CBE8C1307A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1763"/>
            <a:ext cx="1600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/>
            </a:lvl1pPr>
          </a:lstStyle>
          <a:p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56D558-DC1C-5465-A13F-66ABA0CA38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1763"/>
            <a:ext cx="2171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20F41C8-FFC0-7219-66F2-DCFA579825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1763"/>
            <a:ext cx="1600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7105CB14-0675-4ED6-B852-5686122E48B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11">
            <a:extLst>
              <a:ext uri="{FF2B5EF4-FFF2-40B4-BE49-F238E27FC236}">
                <a16:creationId xmlns:a16="http://schemas.microsoft.com/office/drawing/2014/main" id="{1182F084-6DD6-E356-F448-529FE12B4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5400"/>
            <a:ext cx="6858000" cy="86106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b="1"/>
          </a:p>
        </p:txBody>
      </p:sp>
      <p:sp>
        <p:nvSpPr>
          <p:cNvPr id="26633" name="Rectangle 4">
            <a:extLst>
              <a:ext uri="{FF2B5EF4-FFF2-40B4-BE49-F238E27FC236}">
                <a16:creationId xmlns:a16="http://schemas.microsoft.com/office/drawing/2014/main" id="{216097ED-B500-1479-C2B2-CCAB0BB39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19200"/>
            <a:ext cx="6858000" cy="3810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>
                <a:solidFill>
                  <a:schemeClr val="bg1"/>
                </a:solidFill>
              </a:rPr>
              <a:t>　デリバティブ商品とは</a:t>
            </a:r>
          </a:p>
        </p:txBody>
      </p:sp>
      <p:sp>
        <p:nvSpPr>
          <p:cNvPr id="26642" name="Text Box 55">
            <a:extLst>
              <a:ext uri="{FF2B5EF4-FFF2-40B4-BE49-F238E27FC236}">
                <a16:creationId xmlns:a16="http://schemas.microsoft.com/office/drawing/2014/main" id="{F408AD44-767B-90EF-FEE1-4372FE4BC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デリバティブ商品を契約するときのポイント</a:t>
            </a:r>
          </a:p>
        </p:txBody>
      </p:sp>
      <p:pic>
        <p:nvPicPr>
          <p:cNvPr id="26644" name="Picture 20">
            <a:extLst>
              <a:ext uri="{FF2B5EF4-FFF2-40B4-BE49-F238E27FC236}">
                <a16:creationId xmlns:a16="http://schemas.microsoft.com/office/drawing/2014/main" id="{DBEEEC70-5C26-2E20-F2EF-A4CE36FDD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5" name="Text Box 21">
            <a:extLst>
              <a:ext uri="{FF2B5EF4-FFF2-40B4-BE49-F238E27FC236}">
                <a16:creationId xmlns:a16="http://schemas.microsoft.com/office/drawing/2014/main" id="{C56930CB-02A4-059D-12EA-B713CE507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4138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ja-JP" altLang="en-US" sz="1400" b="1"/>
              <a:t>金融庁からのおしらせ</a:t>
            </a:r>
          </a:p>
        </p:txBody>
      </p:sp>
      <p:sp>
        <p:nvSpPr>
          <p:cNvPr id="26648" name="Rectangle 4">
            <a:extLst>
              <a:ext uri="{FF2B5EF4-FFF2-40B4-BE49-F238E27FC236}">
                <a16:creationId xmlns:a16="http://schemas.microsoft.com/office/drawing/2014/main" id="{881A812A-DDBC-6F0F-0F19-6DCB72BDB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6858000" cy="655638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>
                <a:solidFill>
                  <a:schemeClr val="bg1"/>
                </a:solidFill>
              </a:rPr>
              <a:t>　　金融商品取引法や金融庁の監督指針では、次のようなルールと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　着眼点を定めています。</a:t>
            </a:r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2914A832-3F0D-BC6B-5683-70B230E39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105400"/>
            <a:ext cx="6019800" cy="4191000"/>
          </a:xfrm>
          <a:prstGeom prst="roundRect">
            <a:avLst>
              <a:gd name="adj" fmla="val 9606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Ins="54000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600"/>
              <a:t>○</a:t>
            </a:r>
            <a:r>
              <a:rPr lang="ja-JP" altLang="en-US" sz="1600"/>
              <a:t>　商品内容やリスクに関して十分な説明を行うこと</a:t>
            </a:r>
          </a:p>
          <a:p>
            <a:r>
              <a:rPr lang="ja-JP" altLang="en-US" sz="1400"/>
              <a:t>　</a:t>
            </a:r>
            <a:r>
              <a:rPr lang="en-US" altLang="ja-JP" sz="1400">
                <a:ea typeface="ＭＳ 明朝" panose="02020609040205080304" pitchFamily="17" charset="-128"/>
              </a:rPr>
              <a:t>【</a:t>
            </a:r>
            <a:r>
              <a:rPr lang="ja-JP" altLang="en-US" sz="1400">
                <a:ea typeface="ＭＳ 明朝" panose="02020609040205080304" pitchFamily="17" charset="-128"/>
              </a:rPr>
              <a:t>例えば</a:t>
            </a:r>
            <a:r>
              <a:rPr lang="en-US" altLang="ja-JP" sz="1400">
                <a:ea typeface="ＭＳ 明朝" panose="02020609040205080304" pitchFamily="17" charset="-128"/>
              </a:rPr>
              <a:t>】</a:t>
            </a:r>
            <a:r>
              <a:rPr lang="ja-JP" altLang="en-US" sz="1400">
                <a:ea typeface="ＭＳ 明朝" panose="02020609040205080304" pitchFamily="17" charset="-128"/>
              </a:rPr>
              <a:t>最悪のシナリオを想定した損失額や、想定シナリオが</a:t>
            </a:r>
          </a:p>
          <a:p>
            <a:r>
              <a:rPr lang="ja-JP" altLang="en-US" sz="1400">
                <a:ea typeface="ＭＳ 明朝" panose="02020609040205080304" pitchFamily="17" charset="-128"/>
              </a:rPr>
              <a:t>　　　　異なる場合の損失拡大の可能性　等</a:t>
            </a:r>
          </a:p>
          <a:p>
            <a:endParaRPr lang="ja-JP" altLang="en-US" sz="1400">
              <a:ea typeface="ＭＳ 明朝" panose="02020609040205080304" pitchFamily="17" charset="-128"/>
            </a:endParaRPr>
          </a:p>
          <a:p>
            <a:r>
              <a:rPr lang="ja-JP" altLang="en-US" sz="1600"/>
              <a:t>○　中途解約及び解約清算金に関する十分な説明を行うこと</a:t>
            </a:r>
          </a:p>
          <a:p>
            <a:r>
              <a:rPr lang="ja-JP" altLang="en-US" sz="1500"/>
              <a:t>　</a:t>
            </a:r>
            <a:r>
              <a:rPr lang="en-US" altLang="ja-JP" sz="1400">
                <a:ea typeface="ＭＳ 明朝" panose="02020609040205080304" pitchFamily="17" charset="-128"/>
              </a:rPr>
              <a:t>【</a:t>
            </a:r>
            <a:r>
              <a:rPr lang="ja-JP" altLang="en-US" sz="1400">
                <a:ea typeface="ＭＳ 明朝" panose="02020609040205080304" pitchFamily="17" charset="-128"/>
              </a:rPr>
              <a:t>例えば</a:t>
            </a:r>
            <a:r>
              <a:rPr lang="en-US" altLang="ja-JP" sz="1400">
                <a:ea typeface="ＭＳ 明朝" panose="02020609040205080304" pitchFamily="17" charset="-128"/>
              </a:rPr>
              <a:t>】</a:t>
            </a:r>
            <a:r>
              <a:rPr lang="ja-JP" altLang="en-US" sz="1400">
                <a:ea typeface="ＭＳ 明朝" panose="02020609040205080304" pitchFamily="17" charset="-128"/>
              </a:rPr>
              <a:t>原則解約できないことや、解約の際に解約清算金が発生</a:t>
            </a:r>
            <a:br>
              <a:rPr lang="ja-JP" altLang="en-US" sz="1400">
                <a:ea typeface="ＭＳ 明朝" panose="02020609040205080304" pitchFamily="17" charset="-128"/>
              </a:rPr>
            </a:br>
            <a:r>
              <a:rPr lang="ja-JP" altLang="en-US" sz="1400">
                <a:ea typeface="ＭＳ 明朝" panose="02020609040205080304" pitchFamily="17" charset="-128"/>
              </a:rPr>
              <a:t>　　　　することとその内容　等</a:t>
            </a:r>
          </a:p>
          <a:p>
            <a:endParaRPr lang="ja-JP" altLang="en-US" sz="1400">
              <a:ea typeface="ＭＳ 明朝" panose="02020609040205080304" pitchFamily="17" charset="-128"/>
            </a:endParaRPr>
          </a:p>
          <a:p>
            <a:r>
              <a:rPr lang="ja-JP" altLang="en-US" sz="1600"/>
              <a:t>○　企業の</a:t>
            </a:r>
            <a:r>
              <a:rPr lang="ja-JP" altLang="en-US" sz="1600">
                <a:solidFill>
                  <a:schemeClr val="tx2"/>
                </a:solidFill>
              </a:rPr>
              <a:t>リスク</a:t>
            </a:r>
            <a:r>
              <a:rPr lang="ja-JP" altLang="en-US" sz="1600"/>
              <a:t>管理のためにデリバティブ商品を購入した場合</a:t>
            </a:r>
          </a:p>
          <a:p>
            <a:r>
              <a:rPr lang="ja-JP" altLang="en-US" sz="1600"/>
              <a:t>　（「リスクヘッジ」の場合等）、ヘッジ</a:t>
            </a:r>
            <a:r>
              <a:rPr lang="ja-JP" altLang="en-US" sz="1600">
                <a:solidFill>
                  <a:schemeClr val="tx2"/>
                </a:solidFill>
              </a:rPr>
              <a:t>の有効性についての確認と</a:t>
            </a:r>
          </a:p>
          <a:p>
            <a:r>
              <a:rPr lang="ja-JP" altLang="en-US" sz="1600">
                <a:solidFill>
                  <a:schemeClr val="tx2"/>
                </a:solidFill>
              </a:rPr>
              <a:t>　十分な説明を行うこと</a:t>
            </a:r>
          </a:p>
          <a:p>
            <a:r>
              <a:rPr lang="ja-JP" altLang="en-US" sz="1500">
                <a:solidFill>
                  <a:schemeClr val="tx2"/>
                </a:solidFill>
              </a:rPr>
              <a:t>　</a:t>
            </a:r>
            <a:r>
              <a:rPr lang="en-US" altLang="ja-JP" sz="1400">
                <a:solidFill>
                  <a:schemeClr val="tx2"/>
                </a:solidFill>
                <a:ea typeface="ＭＳ 明朝" panose="02020609040205080304" pitchFamily="17" charset="-128"/>
              </a:rPr>
              <a:t>【</a:t>
            </a:r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例えば</a:t>
            </a:r>
            <a:r>
              <a:rPr lang="en-US" altLang="ja-JP" sz="1400">
                <a:solidFill>
                  <a:schemeClr val="tx2"/>
                </a:solidFill>
                <a:ea typeface="ＭＳ 明朝" panose="02020609040205080304" pitchFamily="17" charset="-128"/>
              </a:rPr>
              <a:t>】</a:t>
            </a:r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お客さまの売上や仕入の状況などを踏まえた上で、デリ</a:t>
            </a:r>
          </a:p>
          <a:p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　　　　バティブ商品の契約期間が終わるまで、ヘッジ取引として有</a:t>
            </a:r>
          </a:p>
          <a:p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　　　　効であることの確認と説明</a:t>
            </a:r>
          </a:p>
          <a:p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  </a:t>
            </a:r>
            <a:r>
              <a:rPr lang="en-US" altLang="ja-JP" sz="1400">
                <a:solidFill>
                  <a:schemeClr val="tx2"/>
                </a:solidFill>
                <a:ea typeface="ＭＳ 明朝" panose="02020609040205080304" pitchFamily="17" charset="-128"/>
              </a:rPr>
              <a:t>【</a:t>
            </a:r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例えば</a:t>
            </a:r>
            <a:r>
              <a:rPr lang="en-US" altLang="ja-JP" sz="1400">
                <a:solidFill>
                  <a:schemeClr val="tx2"/>
                </a:solidFill>
                <a:ea typeface="ＭＳ 明朝" panose="02020609040205080304" pitchFamily="17" charset="-128"/>
              </a:rPr>
              <a:t>】</a:t>
            </a:r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お客さまが行っている外貨建て輸出入取引等の実態を踏</a:t>
            </a:r>
          </a:p>
          <a:p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　　　　まえた上で、デリバティブ商品がそのヘッジ取引として有効</a:t>
            </a:r>
          </a:p>
          <a:p>
            <a:r>
              <a:rPr lang="ja-JP" altLang="en-US" sz="1400">
                <a:solidFill>
                  <a:schemeClr val="tx2"/>
                </a:solidFill>
                <a:ea typeface="ＭＳ 明朝" panose="02020609040205080304" pitchFamily="17" charset="-128"/>
              </a:rPr>
              <a:t>　　　　であることの確認と説明</a:t>
            </a:r>
            <a:endParaRPr lang="ja-JP" altLang="en-US" sz="1600" b="1">
              <a:solidFill>
                <a:srgbClr val="FF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26858" name="AutoShape 234">
            <a:extLst>
              <a:ext uri="{FF2B5EF4-FFF2-40B4-BE49-F238E27FC236}">
                <a16:creationId xmlns:a16="http://schemas.microsoft.com/office/drawing/2014/main" id="{1314C43A-D880-5920-C66B-92773B185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76800"/>
            <a:ext cx="2133600" cy="365125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>
                <a:solidFill>
                  <a:srgbClr val="FFFFFF"/>
                </a:solidFill>
              </a:rPr>
              <a:t>説明事項（主な例）</a:t>
            </a:r>
          </a:p>
        </p:txBody>
      </p:sp>
      <p:sp>
        <p:nvSpPr>
          <p:cNvPr id="26860" name="Rectangle 236">
            <a:extLst>
              <a:ext uri="{FF2B5EF4-FFF2-40B4-BE49-F238E27FC236}">
                <a16:creationId xmlns:a16="http://schemas.microsoft.com/office/drawing/2014/main" id="{6DC24F99-70F7-20AE-7F6E-3D238B4C3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752600"/>
            <a:ext cx="5867400" cy="2057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Ins="54000" anchor="ctr"/>
          <a:lstStyle/>
          <a:p>
            <a:pPr algn="l"/>
            <a:r>
              <a:rPr lang="en-US" altLang="ja-JP" sz="1600"/>
              <a:t>○</a:t>
            </a:r>
            <a:r>
              <a:rPr lang="ja-JP" altLang="en-US" sz="1600"/>
              <a:t>　デリバティブ商品とは、為替相場や金利などの将来の変動リス</a:t>
            </a:r>
            <a:br>
              <a:rPr lang="ja-JP" altLang="en-US" sz="1600"/>
            </a:br>
            <a:r>
              <a:rPr lang="ja-JP" altLang="en-US" sz="1600"/>
              <a:t>　クを管理するために、外貨や金利等を一定の価格等で取引する</a:t>
            </a:r>
          </a:p>
          <a:p>
            <a:pPr algn="l"/>
            <a:r>
              <a:rPr lang="ja-JP" altLang="en-US" sz="1600"/>
              <a:t>　権利や義務を、あらかじめ契約しておく商品です。</a:t>
            </a:r>
          </a:p>
          <a:p>
            <a:pPr algn="l"/>
            <a:r>
              <a:rPr lang="ja-JP" altLang="en-US" sz="1600"/>
              <a:t>○　為替相場や金利の変動などにより、お客さまに損失が生じるこ</a:t>
            </a:r>
          </a:p>
          <a:p>
            <a:pPr algn="l"/>
            <a:r>
              <a:rPr lang="ja-JP" altLang="en-US" sz="1600"/>
              <a:t>　とがあります。</a:t>
            </a:r>
          </a:p>
          <a:p>
            <a:pPr algn="l"/>
            <a:r>
              <a:rPr lang="ja-JP" altLang="en-US" sz="1600"/>
              <a:t>○　原則解約できない商品です。お客さまのご都合などで中途解約</a:t>
            </a:r>
            <a:br>
              <a:rPr lang="ja-JP" altLang="en-US" sz="1600"/>
            </a:br>
            <a:r>
              <a:rPr lang="ja-JP" altLang="en-US" sz="1600"/>
              <a:t>　する際に解約清算金が必要になることがあります。</a:t>
            </a:r>
          </a:p>
        </p:txBody>
      </p:sp>
      <p:sp>
        <p:nvSpPr>
          <p:cNvPr id="26862" name="Rectangle 238">
            <a:extLst>
              <a:ext uri="{FF2B5EF4-FFF2-40B4-BE49-F238E27FC236}">
                <a16:creationId xmlns:a16="http://schemas.microsoft.com/office/drawing/2014/main" id="{5AED0893-5354-0BE9-8746-40CA3F341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163" y="8904288"/>
            <a:ext cx="184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 sz="1500"/>
          </a:p>
        </p:txBody>
      </p:sp>
      <p:sp>
        <p:nvSpPr>
          <p:cNvPr id="26864" name="Rectangle 240">
            <a:extLst>
              <a:ext uri="{FF2B5EF4-FFF2-40B4-BE49-F238E27FC236}">
                <a16:creationId xmlns:a16="http://schemas.microsoft.com/office/drawing/2014/main" id="{F1F454BF-9EEC-4777-8052-CE59D2564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9620250"/>
            <a:ext cx="2438400" cy="28575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ja-JP" altLang="en-US" sz="1400" b="1">
                <a:solidFill>
                  <a:srgbClr val="FFFFFF"/>
                </a:solidFill>
              </a:rPr>
              <a:t>続きは裏面をご覧ください。</a:t>
            </a:r>
          </a:p>
        </p:txBody>
      </p:sp>
      <p:pic>
        <p:nvPicPr>
          <p:cNvPr id="26865" name="Picture 241">
            <a:extLst>
              <a:ext uri="{FF2B5EF4-FFF2-40B4-BE49-F238E27FC236}">
                <a16:creationId xmlns:a16="http://schemas.microsoft.com/office/drawing/2014/main" id="{D33B51B6-27C1-CD9F-DCDD-7584F3793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2819400"/>
            <a:ext cx="601662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866" name="Picture 242">
            <a:extLst>
              <a:ext uri="{FF2B5EF4-FFF2-40B4-BE49-F238E27FC236}">
                <a16:creationId xmlns:a16="http://schemas.microsoft.com/office/drawing/2014/main" id="{2C7DE3A5-3412-A785-E310-36C174057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8610600"/>
            <a:ext cx="1143000" cy="8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11">
            <a:extLst>
              <a:ext uri="{FF2B5EF4-FFF2-40B4-BE49-F238E27FC236}">
                <a16:creationId xmlns:a16="http://schemas.microsoft.com/office/drawing/2014/main" id="{B556EAF7-7924-5A35-5410-DF4B79930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b="1"/>
          </a:p>
        </p:txBody>
      </p:sp>
      <p:sp>
        <p:nvSpPr>
          <p:cNvPr id="27655" name="Rectangle 4">
            <a:extLst>
              <a:ext uri="{FF2B5EF4-FFF2-40B4-BE49-F238E27FC236}">
                <a16:creationId xmlns:a16="http://schemas.microsoft.com/office/drawing/2014/main" id="{9972CB39-8F2C-96D0-9541-9C630D4DE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86400"/>
            <a:ext cx="6858000" cy="3810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b="1">
                <a:solidFill>
                  <a:schemeClr val="bg1"/>
                </a:solidFill>
              </a:rPr>
              <a:t>金融分野における裁判外紛争解決制度（金融ＡＤＲ制度）について</a:t>
            </a:r>
          </a:p>
        </p:txBody>
      </p:sp>
      <p:sp>
        <p:nvSpPr>
          <p:cNvPr id="27665" name="Rectangle 4">
            <a:extLst>
              <a:ext uri="{FF2B5EF4-FFF2-40B4-BE49-F238E27FC236}">
                <a16:creationId xmlns:a16="http://schemas.microsoft.com/office/drawing/2014/main" id="{2F892BA4-DA50-5469-3463-DEF8E54B9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9688"/>
            <a:ext cx="6858000" cy="420688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>
                <a:solidFill>
                  <a:schemeClr val="bg1"/>
                </a:solidFill>
              </a:rPr>
              <a:t>　＜表面からの続き＞</a:t>
            </a:r>
          </a:p>
        </p:txBody>
      </p:sp>
      <p:sp>
        <p:nvSpPr>
          <p:cNvPr id="27762" name="Rectangle 4">
            <a:extLst>
              <a:ext uri="{FF2B5EF4-FFF2-40B4-BE49-F238E27FC236}">
                <a16:creationId xmlns:a16="http://schemas.microsoft.com/office/drawing/2014/main" id="{E32DD50F-77F0-483F-FB93-3F1D621F4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96200"/>
            <a:ext cx="6858000" cy="3810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b="1">
                <a:solidFill>
                  <a:schemeClr val="bg1"/>
                </a:solidFill>
              </a:rPr>
              <a:t>金融庁の相談窓口</a:t>
            </a:r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5E257082-9FFC-E370-9AEA-66E797499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8153400"/>
            <a:ext cx="6705600" cy="730250"/>
          </a:xfrm>
          <a:prstGeom prst="roundRect">
            <a:avLst>
              <a:gd name="adj" fmla="val 9606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金融庁金融サービス利用者相談室 　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0570-016811</a:t>
            </a:r>
          </a:p>
          <a:p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　　　　                         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※ IP</a:t>
            </a:r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電話・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PHS</a:t>
            </a:r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からは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03-5251-6811</a:t>
            </a:r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　</a:t>
            </a:r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id="{E1662566-1028-C051-443D-D9BF3125C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6035675"/>
            <a:ext cx="6705600" cy="1508125"/>
          </a:xfrm>
          <a:prstGeom prst="roundRect">
            <a:avLst>
              <a:gd name="adj" fmla="val 9606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Ins="54000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全国銀行協会相談室　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0570‐017109 </a:t>
            </a:r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又は 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03</a:t>
            </a:r>
            <a:r>
              <a:rPr lang="ja-JP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－</a:t>
            </a:r>
            <a:r>
              <a:rPr lang="en-US" altLang="ja-JP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5252‐3772</a:t>
            </a:r>
          </a:p>
          <a:p>
            <a:r>
              <a:rPr lang="en-US" altLang="ja-JP" sz="1600"/>
              <a:t>○</a:t>
            </a:r>
            <a:r>
              <a:rPr lang="ja-JP" altLang="en-US" sz="1600"/>
              <a:t>　銀行との取引に関するトラブルは、全国銀行協会などが運営する</a:t>
            </a:r>
            <a:r>
              <a:rPr lang="ja-JP" altLang="en-US" sz="1600" b="1" u="sng"/>
              <a:t>金融</a:t>
            </a:r>
          </a:p>
          <a:p>
            <a:r>
              <a:rPr lang="ja-JP" altLang="en-US" sz="1600" b="1"/>
              <a:t>　</a:t>
            </a:r>
            <a:r>
              <a:rPr lang="ja-JP" altLang="en-US" sz="1600" b="1" u="sng"/>
              <a:t>ＡＤＲ機関</a:t>
            </a:r>
            <a:r>
              <a:rPr lang="ja-JP" altLang="en-US" sz="1600"/>
              <a:t>を利用することができます。</a:t>
            </a:r>
          </a:p>
          <a:p>
            <a:r>
              <a:rPr lang="ja-JP" altLang="en-US" sz="1600"/>
              <a:t>○　金融ＡＤＲ機関では、</a:t>
            </a:r>
            <a:r>
              <a:rPr lang="ja-JP" altLang="en-US" sz="1600" b="1" u="sng"/>
              <a:t>金融分野に見識のある弁護士などの中立・公正な</a:t>
            </a:r>
          </a:p>
          <a:p>
            <a:r>
              <a:rPr lang="ja-JP" altLang="en-US" sz="1600" b="1"/>
              <a:t>　</a:t>
            </a:r>
            <a:r>
              <a:rPr lang="ja-JP" altLang="en-US" sz="1600" b="1" u="sng"/>
              <a:t>専門家が、紛争を解決するための手続きを行います。</a:t>
            </a:r>
          </a:p>
          <a:p>
            <a:endParaRPr lang="en-US" altLang="ja-JP" sz="1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D250B7DA-B08F-C80B-0970-8C8F7CF1E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124200"/>
            <a:ext cx="6629400" cy="2209800"/>
          </a:xfrm>
          <a:prstGeom prst="roundRect">
            <a:avLst>
              <a:gd name="adj" fmla="val 9606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Ins="54000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en-US" altLang="ja-JP" sz="1300"/>
          </a:p>
          <a:p>
            <a:r>
              <a:rPr lang="en-US" altLang="ja-JP" sz="1600"/>
              <a:t>○</a:t>
            </a:r>
            <a:r>
              <a:rPr lang="ja-JP" altLang="en-US" sz="1600"/>
              <a:t>　金融機関は、販売後の個々のデリバティブ商品について、時価情報の</a:t>
            </a:r>
          </a:p>
          <a:p>
            <a:r>
              <a:rPr lang="ja-JP" altLang="en-US" sz="1600"/>
              <a:t>　提供などのフォローアップを行っています。</a:t>
            </a:r>
          </a:p>
          <a:p>
            <a:r>
              <a:rPr lang="ja-JP" altLang="en-US" sz="1600"/>
              <a:t>○　フォローアップで、金融機関は苦情や相談申出にきめ細かく対応するよ　</a:t>
            </a:r>
          </a:p>
          <a:p>
            <a:r>
              <a:rPr lang="ja-JP" altLang="en-US" sz="1600"/>
              <a:t>　う努めています。</a:t>
            </a:r>
          </a:p>
          <a:p>
            <a:r>
              <a:rPr lang="ja-JP" altLang="en-US" sz="1600"/>
              <a:t>　　</a:t>
            </a:r>
            <a:r>
              <a:rPr lang="ja-JP" altLang="en-US" sz="1600" b="1" u="sng"/>
              <a:t>申し出たことで、その後の取引に不利益を被ることは一切ありませんが、</a:t>
            </a:r>
          </a:p>
          <a:p>
            <a:r>
              <a:rPr lang="ja-JP" altLang="en-US" sz="1600" b="1"/>
              <a:t>　</a:t>
            </a:r>
            <a:r>
              <a:rPr lang="ja-JP" altLang="en-US" sz="1600" b="1" u="sng"/>
              <a:t>ご心配なことがあれば、金融機関本部の相談窓口又は金融庁へご連絡</a:t>
            </a:r>
          </a:p>
          <a:p>
            <a:r>
              <a:rPr lang="ja-JP" altLang="en-US" sz="1600" b="1"/>
              <a:t>　</a:t>
            </a:r>
            <a:r>
              <a:rPr lang="ja-JP" altLang="en-US" sz="1600" b="1" u="sng"/>
              <a:t>ください。</a:t>
            </a:r>
            <a:endParaRPr lang="ja-JP" altLang="en-US" sz="1600" b="1">
              <a:ea typeface="ＭＳ ゴシック" panose="020B0609070205080204" pitchFamily="49" charset="-128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C01867E7-A5EE-819D-ADB3-0EF93C0E0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0"/>
            <a:ext cx="6629400" cy="1981200"/>
          </a:xfrm>
          <a:prstGeom prst="roundRect">
            <a:avLst>
              <a:gd name="adj" fmla="val 9606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54000" rIns="54000"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en-US" altLang="ja-JP" sz="1500"/>
          </a:p>
          <a:p>
            <a:r>
              <a:rPr lang="en-US" altLang="ja-JP" sz="1600"/>
              <a:t>○</a:t>
            </a:r>
            <a:r>
              <a:rPr lang="ja-JP" altLang="en-US" sz="1600"/>
              <a:t>　虚偽のことを告げる行為</a:t>
            </a:r>
          </a:p>
          <a:p>
            <a:r>
              <a:rPr lang="ja-JP" altLang="en-US" sz="1600"/>
              <a:t>○　不確実な事項について断定的判断を提供し、又は確実であると誤認さ</a:t>
            </a:r>
          </a:p>
          <a:p>
            <a:r>
              <a:rPr lang="ja-JP" altLang="en-US" sz="1600"/>
              <a:t>　せるおそれのあることを告げて勧誘する行為</a:t>
            </a:r>
          </a:p>
          <a:p>
            <a:r>
              <a:rPr lang="ja-JP" altLang="en-US" sz="1600"/>
              <a:t>○　銀行やグループ会社と取引を行うことを条件として、融資する行為</a:t>
            </a:r>
          </a:p>
          <a:p>
            <a:r>
              <a:rPr lang="ja-JP" altLang="en-US" sz="1600"/>
              <a:t>○　銀行としての取引上の優越的地位を不当に利用して、取引の条件また</a:t>
            </a:r>
          </a:p>
          <a:p>
            <a:r>
              <a:rPr lang="ja-JP" altLang="en-US" sz="1600"/>
              <a:t>　は実施について不利益を与える行為</a:t>
            </a:r>
          </a:p>
        </p:txBody>
      </p:sp>
      <p:sp>
        <p:nvSpPr>
          <p:cNvPr id="27775" name="AutoShape 127">
            <a:extLst>
              <a:ext uri="{FF2B5EF4-FFF2-40B4-BE49-F238E27FC236}">
                <a16:creationId xmlns:a16="http://schemas.microsoft.com/office/drawing/2014/main" id="{F2536DCF-CE1F-C533-DAA1-DE20CD0C9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911475"/>
            <a:ext cx="2209800" cy="365125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>
                <a:solidFill>
                  <a:srgbClr val="FFFFFF"/>
                </a:solidFill>
              </a:rPr>
              <a:t>販売後のフォローアップ</a:t>
            </a:r>
          </a:p>
        </p:txBody>
      </p:sp>
      <p:sp>
        <p:nvSpPr>
          <p:cNvPr id="27776" name="AutoShape 128">
            <a:extLst>
              <a:ext uri="{FF2B5EF4-FFF2-40B4-BE49-F238E27FC236}">
                <a16:creationId xmlns:a16="http://schemas.microsoft.com/office/drawing/2014/main" id="{EEE9E024-2DF6-2D48-E15A-CBB4523D7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9600"/>
            <a:ext cx="2209800" cy="36512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>
                <a:solidFill>
                  <a:srgbClr val="FFFFFF"/>
                </a:solidFill>
              </a:rPr>
              <a:t>禁止事項（主な例）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BCD447F4-13D1-8914-7518-BE53C57C0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9296400"/>
            <a:ext cx="3886200" cy="501650"/>
          </a:xfrm>
          <a:prstGeom prst="roundRect">
            <a:avLst>
              <a:gd name="adj" fmla="val 9606"/>
            </a:avLst>
          </a:prstGeom>
          <a:solidFill>
            <a:schemeClr val="bg1"/>
          </a:solidFill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/>
              <a:t>本パンフレットの問合せ先：</a:t>
            </a:r>
          </a:p>
          <a:p>
            <a:r>
              <a:rPr lang="ja-JP" altLang="en-US" sz="1200"/>
              <a:t>　金融庁 </a:t>
            </a:r>
            <a:r>
              <a:rPr lang="en-US" altLang="ja-JP" sz="1200">
                <a:latin typeface="ＭＳ Ｐゴシック" panose="020B0600070205080204" pitchFamily="50" charset="-128"/>
              </a:rPr>
              <a:t>TEL03-3506-6000(</a:t>
            </a:r>
            <a:r>
              <a:rPr lang="ja-JP" altLang="en-US" sz="1200">
                <a:latin typeface="ＭＳ Ｐゴシック" panose="020B0600070205080204" pitchFamily="50" charset="-128"/>
              </a:rPr>
              <a:t>代表）　監督局銀行第一課</a:t>
            </a:r>
            <a:endParaRPr lang="ja-JP" altLang="en-US" sz="1200"/>
          </a:p>
        </p:txBody>
      </p:sp>
      <p:pic>
        <p:nvPicPr>
          <p:cNvPr id="27777" name="Picture 129">
            <a:extLst>
              <a:ext uri="{FF2B5EF4-FFF2-40B4-BE49-F238E27FC236}">
                <a16:creationId xmlns:a16="http://schemas.microsoft.com/office/drawing/2014/main" id="{351AB296-0BB4-D744-34F8-DBFE272C2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8534400"/>
            <a:ext cx="8636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778" name="Picture 130">
            <a:extLst>
              <a:ext uri="{FF2B5EF4-FFF2-40B4-BE49-F238E27FC236}">
                <a16:creationId xmlns:a16="http://schemas.microsoft.com/office/drawing/2014/main" id="{4AFB0731-E4F4-FA7C-3233-86921C7EE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610600"/>
            <a:ext cx="7143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2465</TotalTime>
  <Words>667</Words>
  <Application>Microsoft Office PowerPoint</Application>
  <PresentationFormat>A4 210 x 297 mm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ＭＳ Ｐゴシック</vt:lpstr>
      <vt:lpstr>ＭＳ Ｐ明朝</vt:lpstr>
      <vt:lpstr>HG創英角ｺﾞｼｯｸUB</vt:lpstr>
      <vt:lpstr>ＭＳ 明朝</vt:lpstr>
      <vt:lpstr>ＭＳ ゴシック</vt:lpstr>
      <vt:lpstr>標準デザイン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砂奥 勇太(SUNAOKU Yuta)</cp:lastModifiedBy>
  <cp:revision>49</cp:revision>
  <cp:lastPrinted>1601-01-01T00:00:00Z</cp:lastPrinted>
  <dcterms:created xsi:type="dcterms:W3CDTF">1601-01-01T00:00:00Z</dcterms:created>
  <dcterms:modified xsi:type="dcterms:W3CDTF">2025-11-07T10:46:34Z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