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57" r:id="rId2"/>
    <p:sldId id="344" r:id="rId3"/>
    <p:sldId id="345" r:id="rId4"/>
    <p:sldId id="347" r:id="rId5"/>
    <p:sldId id="308" r:id="rId6"/>
    <p:sldId id="287" r:id="rId7"/>
    <p:sldId id="260" r:id="rId8"/>
    <p:sldId id="304" r:id="rId9"/>
    <p:sldId id="288" r:id="rId10"/>
    <p:sldId id="301" r:id="rId11"/>
    <p:sldId id="332" r:id="rId12"/>
    <p:sldId id="333" r:id="rId13"/>
    <p:sldId id="334" r:id="rId14"/>
    <p:sldId id="335" r:id="rId15"/>
    <p:sldId id="265" r:id="rId16"/>
    <p:sldId id="328" r:id="rId17"/>
    <p:sldId id="330" r:id="rId18"/>
    <p:sldId id="338" r:id="rId19"/>
    <p:sldId id="267" r:id="rId20"/>
    <p:sldId id="312" r:id="rId21"/>
    <p:sldId id="274" r:id="rId22"/>
    <p:sldId id="339" r:id="rId23"/>
    <p:sldId id="291" r:id="rId24"/>
    <p:sldId id="292" r:id="rId25"/>
    <p:sldId id="341" r:id="rId26"/>
    <p:sldId id="278" r:id="rId27"/>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70" d="100"/>
          <a:sy n="70" d="100"/>
        </p:scale>
        <p:origin x="1184"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DDA70DC-6CDD-9272-BD3C-84D99857768A}"/>
              </a:ext>
            </a:extLst>
          </p:cNvPr>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lvl1pPr defTabSz="906463">
              <a:defRPr sz="1200">
                <a:latin typeface="Arial" charset="0"/>
              </a:defRPr>
            </a:lvl1pPr>
          </a:lstStyle>
          <a:p>
            <a:pPr>
              <a:defRPr/>
            </a:pPr>
            <a:endParaRPr lang="en-US" altLang="ja-JP"/>
          </a:p>
        </p:txBody>
      </p:sp>
      <p:sp>
        <p:nvSpPr>
          <p:cNvPr id="6147" name="Rectangle 3">
            <a:extLst>
              <a:ext uri="{FF2B5EF4-FFF2-40B4-BE49-F238E27FC236}">
                <a16:creationId xmlns:a16="http://schemas.microsoft.com/office/drawing/2014/main" id="{5D4E61E4-28E3-A8E5-5CE8-EAE5EBC70167}"/>
              </a:ext>
            </a:extLst>
          </p:cNvPr>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lvl1pPr algn="r" defTabSz="906463">
              <a:defRPr sz="1200">
                <a:latin typeface="Arial" charset="0"/>
              </a:defRPr>
            </a:lvl1pPr>
          </a:lstStyle>
          <a:p>
            <a:pPr>
              <a:defRPr/>
            </a:pPr>
            <a:endParaRPr lang="en-US" altLang="ja-JP"/>
          </a:p>
        </p:txBody>
      </p:sp>
      <p:sp>
        <p:nvSpPr>
          <p:cNvPr id="27652" name="Rectangle 4">
            <a:extLst>
              <a:ext uri="{FF2B5EF4-FFF2-40B4-BE49-F238E27FC236}">
                <a16:creationId xmlns:a16="http://schemas.microsoft.com/office/drawing/2014/main" id="{2846918B-99C7-B210-2EEC-188E6A899CA3}"/>
              </a:ext>
            </a:extLst>
          </p:cNvPr>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9F764186-CD71-D170-1FC4-F20ABCBABE8D}"/>
              </a:ext>
            </a:extLst>
          </p:cNvPr>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150" name="Rectangle 6">
            <a:extLst>
              <a:ext uri="{FF2B5EF4-FFF2-40B4-BE49-F238E27FC236}">
                <a16:creationId xmlns:a16="http://schemas.microsoft.com/office/drawing/2014/main" id="{97296D10-9626-FF7E-E55F-1EB3A097AFA1}"/>
              </a:ext>
            </a:extLst>
          </p:cNvPr>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lvl1pPr defTabSz="906463">
              <a:defRPr sz="1200">
                <a:latin typeface="Arial" charset="0"/>
              </a:defRPr>
            </a:lvl1pPr>
          </a:lstStyle>
          <a:p>
            <a:pPr>
              <a:defRPr/>
            </a:pPr>
            <a:endParaRPr lang="en-US" altLang="ja-JP"/>
          </a:p>
        </p:txBody>
      </p:sp>
      <p:sp>
        <p:nvSpPr>
          <p:cNvPr id="6151" name="Rectangle 7">
            <a:extLst>
              <a:ext uri="{FF2B5EF4-FFF2-40B4-BE49-F238E27FC236}">
                <a16:creationId xmlns:a16="http://schemas.microsoft.com/office/drawing/2014/main" id="{8108DAB0-F5A8-FBB6-4A18-8A67E8620E43}"/>
              </a:ext>
            </a:extLst>
          </p:cNvPr>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lvl1pPr algn="r" defTabSz="906463">
              <a:defRPr sz="1200"/>
            </a:lvl1pPr>
          </a:lstStyle>
          <a:p>
            <a:fld id="{1DA3193F-D4C5-4D7E-A32C-F0DCD93C6DBC}"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502D5CD-7ED8-4B94-1933-254D11B82D16}"/>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73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4400" eaLnBrk="1" hangingPunct="1">
              <a:spcBef>
                <a:spcPct val="0"/>
              </a:spcBef>
            </a:pPr>
            <a:fld id="{F05C0117-E952-4E3D-87FD-4F6BB16F9D64}" type="slidenum">
              <a:rPr lang="en-US" altLang="ja-JP">
                <a:ea typeface="ＭＳ Ｐゴシック" panose="020B0600070205080204" pitchFamily="50" charset="-128"/>
              </a:rPr>
              <a:pPr defTabSz="914400" eaLnBrk="1" hangingPunct="1">
                <a:spcBef>
                  <a:spcPct val="0"/>
                </a:spcBef>
              </a:pPr>
              <a:t>1</a:t>
            </a:fld>
            <a:endParaRPr lang="en-US" altLang="ja-JP">
              <a:ea typeface="ＭＳ Ｐゴシック" panose="020B0600070205080204" pitchFamily="50" charset="-128"/>
            </a:endParaRPr>
          </a:p>
        </p:txBody>
      </p:sp>
      <p:sp>
        <p:nvSpPr>
          <p:cNvPr id="28675" name="Rectangle 2">
            <a:extLst>
              <a:ext uri="{FF2B5EF4-FFF2-40B4-BE49-F238E27FC236}">
                <a16:creationId xmlns:a16="http://schemas.microsoft.com/office/drawing/2014/main" id="{6D554121-CD79-33CC-7EDA-60BFB8E982B8}"/>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6F0F330D-8AA0-2107-EF4D-C87FF3D61864}"/>
              </a:ext>
            </a:extLst>
          </p:cNvPr>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F592B5C-C04E-7C54-380C-546548E5C5C6}"/>
              </a:ext>
            </a:extLst>
          </p:cNvPr>
          <p:cNvSpPr txBox="1">
            <a:spLocks noGrp="1" noChangeArrowheads="1"/>
          </p:cNvSpPr>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nchor="b"/>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CBE6D447-1F20-435D-BC8F-1DAF6E628E64}" type="slidenum">
              <a:rPr lang="en-US" altLang="ja-JP">
                <a:ea typeface="ＭＳ Ｐゴシック" panose="020B0600070205080204" pitchFamily="50" charset="-128"/>
              </a:rPr>
              <a:pPr algn="r" eaLnBrk="1" hangingPunct="1">
                <a:spcBef>
                  <a:spcPct val="0"/>
                </a:spcBef>
              </a:pPr>
              <a:t>2</a:t>
            </a:fld>
            <a:endParaRPr lang="en-US" altLang="ja-JP">
              <a:ea typeface="ＭＳ Ｐゴシック" panose="020B0600070205080204" pitchFamily="50" charset="-128"/>
            </a:endParaRPr>
          </a:p>
        </p:txBody>
      </p:sp>
      <p:sp>
        <p:nvSpPr>
          <p:cNvPr id="52227" name="Rectangle 2">
            <a:extLst>
              <a:ext uri="{FF2B5EF4-FFF2-40B4-BE49-F238E27FC236}">
                <a16:creationId xmlns:a16="http://schemas.microsoft.com/office/drawing/2014/main" id="{D54A0C6A-E08C-74F8-DB24-4EDD3906933A}"/>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F441F1F6-6D2D-EF89-C39C-AB7F183E6FE6}"/>
              </a:ext>
            </a:extLst>
          </p:cNvPr>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E512DB44-7056-B0BE-0C40-BC3433694F8C}"/>
              </a:ext>
            </a:extLst>
          </p:cNvPr>
          <p:cNvSpPr txBox="1">
            <a:spLocks noGrp="1" noChangeArrowheads="1"/>
          </p:cNvSpPr>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nchor="b"/>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73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B74B960-EFB2-4273-AC1E-22BF9F0D18CE}" type="slidenum">
              <a:rPr lang="en-US" altLang="ja-JP">
                <a:ea typeface="ＭＳ Ｐゴシック" panose="020B0600070205080204" pitchFamily="50" charset="-128"/>
              </a:rPr>
              <a:pPr algn="r" eaLnBrk="1" hangingPunct="1">
                <a:spcBef>
                  <a:spcPct val="0"/>
                </a:spcBef>
              </a:pPr>
              <a:t>3</a:t>
            </a:fld>
            <a:endParaRPr lang="en-US" altLang="ja-JP">
              <a:ea typeface="ＭＳ Ｐゴシック" panose="020B0600070205080204" pitchFamily="50" charset="-128"/>
            </a:endParaRPr>
          </a:p>
        </p:txBody>
      </p:sp>
      <p:sp>
        <p:nvSpPr>
          <p:cNvPr id="54275" name="Rectangle 2">
            <a:extLst>
              <a:ext uri="{FF2B5EF4-FFF2-40B4-BE49-F238E27FC236}">
                <a16:creationId xmlns:a16="http://schemas.microsoft.com/office/drawing/2014/main" id="{F10CF3B8-BD66-4A6D-5A50-5060693318DC}"/>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398E24A3-4B76-2014-ADA3-AA1F8F1EB2B1}"/>
              </a:ext>
            </a:extLst>
          </p:cNvPr>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792C4BA9-B823-8E4A-C3D8-DF2FC5A40AAD}"/>
              </a:ext>
            </a:extLst>
          </p:cNvPr>
          <p:cNvSpPr txBox="1">
            <a:spLocks noGrp="1" noChangeArrowheads="1"/>
          </p:cNvSpPr>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nchor="b"/>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73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9C8EFB4-F58B-45D6-BE1C-47A831873929}" type="slidenum">
              <a:rPr lang="en-US" altLang="ja-JP">
                <a:ea typeface="ＭＳ Ｐゴシック" panose="020B0600070205080204" pitchFamily="50" charset="-128"/>
              </a:rPr>
              <a:pPr algn="r" eaLnBrk="1" hangingPunct="1">
                <a:spcBef>
                  <a:spcPct val="0"/>
                </a:spcBef>
              </a:pPr>
              <a:t>4</a:t>
            </a:fld>
            <a:endParaRPr lang="en-US" altLang="ja-JP">
              <a:ea typeface="ＭＳ Ｐゴシック" panose="020B0600070205080204" pitchFamily="50" charset="-128"/>
            </a:endParaRPr>
          </a:p>
        </p:txBody>
      </p:sp>
      <p:sp>
        <p:nvSpPr>
          <p:cNvPr id="57347" name="Rectangle 2">
            <a:extLst>
              <a:ext uri="{FF2B5EF4-FFF2-40B4-BE49-F238E27FC236}">
                <a16:creationId xmlns:a16="http://schemas.microsoft.com/office/drawing/2014/main" id="{7C538F4F-E921-F030-CDA1-4CF5C7796E37}"/>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DD23DD7A-9F3A-24B9-5A1A-F938B27DBF5F}"/>
              </a:ext>
            </a:extLst>
          </p:cNvPr>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DA4736B-01B9-82E6-EA5E-241C90EFA4E1}"/>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73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4400" eaLnBrk="1" hangingPunct="1">
              <a:spcBef>
                <a:spcPct val="0"/>
              </a:spcBef>
            </a:pPr>
            <a:fld id="{9F644842-DD65-4F70-917A-ADC1C014E1A2}" type="slidenum">
              <a:rPr lang="en-US" altLang="ja-JP">
                <a:ea typeface="ＭＳ Ｐゴシック" panose="020B0600070205080204" pitchFamily="50" charset="-128"/>
              </a:rPr>
              <a:pPr defTabSz="914400" eaLnBrk="1" hangingPunct="1">
                <a:spcBef>
                  <a:spcPct val="0"/>
                </a:spcBef>
              </a:pPr>
              <a:t>6</a:t>
            </a:fld>
            <a:endParaRPr lang="en-US" altLang="ja-JP">
              <a:ea typeface="ＭＳ Ｐゴシック" panose="020B0600070205080204" pitchFamily="50" charset="-128"/>
            </a:endParaRPr>
          </a:p>
        </p:txBody>
      </p:sp>
      <p:sp>
        <p:nvSpPr>
          <p:cNvPr id="29699" name="Rectangle 2">
            <a:extLst>
              <a:ext uri="{FF2B5EF4-FFF2-40B4-BE49-F238E27FC236}">
                <a16:creationId xmlns:a16="http://schemas.microsoft.com/office/drawing/2014/main" id="{02004707-6CEB-B954-4FED-27DDF625BE12}"/>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0A3BAFA-ABD7-588B-4544-0E711A3F9118}"/>
              </a:ext>
            </a:extLst>
          </p:cNvPr>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9F8AE6B-CFFA-66FB-3A0F-7D63F1DABFC7}"/>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73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4400" eaLnBrk="1" hangingPunct="1">
              <a:spcBef>
                <a:spcPct val="0"/>
              </a:spcBef>
            </a:pPr>
            <a:fld id="{8B008F24-D053-4562-84BA-6735A1BC780A}" type="slidenum">
              <a:rPr lang="en-US" altLang="ja-JP">
                <a:ea typeface="ＭＳ Ｐゴシック" panose="020B0600070205080204" pitchFamily="50" charset="-128"/>
              </a:rPr>
              <a:pPr defTabSz="914400" eaLnBrk="1" hangingPunct="1">
                <a:spcBef>
                  <a:spcPct val="0"/>
                </a:spcBef>
              </a:pPr>
              <a:t>7</a:t>
            </a:fld>
            <a:endParaRPr lang="en-US" altLang="ja-JP">
              <a:ea typeface="ＭＳ Ｐゴシック" panose="020B0600070205080204" pitchFamily="50" charset="-128"/>
            </a:endParaRPr>
          </a:p>
        </p:txBody>
      </p:sp>
      <p:sp>
        <p:nvSpPr>
          <p:cNvPr id="30723" name="Rectangle 2">
            <a:extLst>
              <a:ext uri="{FF2B5EF4-FFF2-40B4-BE49-F238E27FC236}">
                <a16:creationId xmlns:a16="http://schemas.microsoft.com/office/drawing/2014/main" id="{DF78F3F3-AB51-61E1-FDBD-FB10C443F43F}"/>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B404A2B4-C0CB-6393-BA44-AB3324BEDCF6}"/>
              </a:ext>
            </a:extLst>
          </p:cNvPr>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3E9B005-5504-4E98-00C2-B2E1B7C76D04}"/>
              </a:ext>
            </a:extLst>
          </p:cNvPr>
          <p:cNvSpPr txBox="1">
            <a:spLocks noGrp="1" noChangeArrowheads="1"/>
          </p:cNvSpPr>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nchor="b"/>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73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CA6543FD-036C-495F-B813-329F1F856D75}" type="slidenum">
              <a:rPr lang="en-US" altLang="ja-JP">
                <a:ea typeface="ＭＳ Ｐゴシック" panose="020B0600070205080204" pitchFamily="50" charset="-128"/>
              </a:rPr>
              <a:pPr algn="r" eaLnBrk="1" hangingPunct="1">
                <a:spcBef>
                  <a:spcPct val="0"/>
                </a:spcBef>
              </a:pPr>
              <a:t>8</a:t>
            </a:fld>
            <a:endParaRPr lang="en-US" altLang="ja-JP">
              <a:ea typeface="ＭＳ Ｐゴシック" panose="020B0600070205080204" pitchFamily="50" charset="-128"/>
            </a:endParaRPr>
          </a:p>
        </p:txBody>
      </p:sp>
      <p:sp>
        <p:nvSpPr>
          <p:cNvPr id="31747" name="Rectangle 2">
            <a:extLst>
              <a:ext uri="{FF2B5EF4-FFF2-40B4-BE49-F238E27FC236}">
                <a16:creationId xmlns:a16="http://schemas.microsoft.com/office/drawing/2014/main" id="{942A1359-D416-649E-1757-F9C3B90FA17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D8A37754-5212-A419-8C73-C37478445C1B}"/>
              </a:ext>
            </a:extLst>
          </p:cNvPr>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6C45B24-8A27-2851-65BC-A139D5335363}"/>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73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14400" eaLnBrk="1" hangingPunct="1">
              <a:spcBef>
                <a:spcPct val="0"/>
              </a:spcBef>
            </a:pPr>
            <a:fld id="{496224B1-A8F4-4378-927A-EEE135AC6724}" type="slidenum">
              <a:rPr lang="en-US" altLang="ja-JP">
                <a:ea typeface="ＭＳ Ｐゴシック" panose="020B0600070205080204" pitchFamily="50" charset="-128"/>
              </a:rPr>
              <a:pPr defTabSz="914400" eaLnBrk="1" hangingPunct="1">
                <a:spcBef>
                  <a:spcPct val="0"/>
                </a:spcBef>
              </a:pPr>
              <a:t>9</a:t>
            </a:fld>
            <a:endParaRPr lang="en-US" altLang="ja-JP">
              <a:ea typeface="ＭＳ Ｐゴシック" panose="020B0600070205080204" pitchFamily="50" charset="-128"/>
            </a:endParaRPr>
          </a:p>
        </p:txBody>
      </p:sp>
      <p:sp>
        <p:nvSpPr>
          <p:cNvPr id="32771" name="Rectangle 2">
            <a:extLst>
              <a:ext uri="{FF2B5EF4-FFF2-40B4-BE49-F238E27FC236}">
                <a16:creationId xmlns:a16="http://schemas.microsoft.com/office/drawing/2014/main" id="{0773118B-552E-E8DF-5F05-FB6AFC49573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716C38C8-FFEE-3087-13F9-624EFE04F557}"/>
              </a:ext>
            </a:extLst>
          </p:cNvPr>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otes Placeholder 2">
            <a:extLst>
              <a:ext uri="{FF2B5EF4-FFF2-40B4-BE49-F238E27FC236}">
                <a16:creationId xmlns:a16="http://schemas.microsoft.com/office/drawing/2014/main" id="{22EF7E0E-93A2-1DE9-F473-AE0724C9212D}"/>
              </a:ext>
            </a:extLst>
          </p:cNvPr>
          <p:cNvSpPr>
            <a:spLocks noGrp="1"/>
          </p:cNvSpPr>
          <p:nvPr>
            <p:ph type="body" idx="1"/>
          </p:nvPr>
        </p:nvSpPr>
        <p:spPr>
          <a:xfrm>
            <a:off x="434975" y="4137025"/>
            <a:ext cx="6048375" cy="4979988"/>
          </a:xfrm>
          <a:noFill/>
        </p:spPr>
        <p:txBody>
          <a:bodyPr lIns="97179" tIns="48590" rIns="97179" bIns="48590"/>
          <a:lstStyle/>
          <a:p>
            <a:pPr defTabSz="639763" eaLnBrk="1" hangingPunct="1"/>
            <a:endParaRPr lang="en-US" altLang="ja-JP">
              <a:ea typeface="ＭＳ Ｐゴシック" panose="020B0600070205080204" pitchFamily="50" charset="-128"/>
            </a:endParaRPr>
          </a:p>
        </p:txBody>
      </p:sp>
      <p:sp>
        <p:nvSpPr>
          <p:cNvPr id="35842" name="Slide Number Placeholder 3">
            <a:extLst>
              <a:ext uri="{FF2B5EF4-FFF2-40B4-BE49-F238E27FC236}">
                <a16:creationId xmlns:a16="http://schemas.microsoft.com/office/drawing/2014/main" id="{AA7E8D7B-6136-542B-E9BE-129326518A8D}"/>
              </a:ext>
            </a:extLst>
          </p:cNvPr>
          <p:cNvSpPr txBox="1">
            <a:spLocks noGrp="1"/>
          </p:cNvSpPr>
          <p:nvPr/>
        </p:nvSpPr>
        <p:spPr bwMode="auto">
          <a:xfrm>
            <a:off x="3814763" y="9372600"/>
            <a:ext cx="2919412" cy="492125"/>
          </a:xfrm>
          <a:prstGeom prst="rect">
            <a:avLst/>
          </a:prstGeom>
          <a:noFill/>
          <a:ln>
            <a:miter lim="800000"/>
            <a:headEnd/>
            <a:tailEnd/>
          </a:ln>
        </p:spPr>
        <p:txBody>
          <a:bodyPr lIns="97179" tIns="48590" rIns="97179" bIns="48590" anchor="b"/>
          <a:lstStyle>
            <a:lvl1pPr defTabSz="45561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4FB4C95E-F737-466F-B10E-ADA5021000FE}" type="slidenum">
              <a:rPr kumimoji="0" lang="en-US" altLang="ja-JP" sz="1200">
                <a:latin typeface="Calibri" panose="020F0502020204030204" pitchFamily="34" charset="0"/>
              </a:rPr>
              <a:pPr algn="r" eaLnBrk="1" hangingPunct="1"/>
              <a:t>20</a:t>
            </a:fld>
            <a:endParaRPr kumimoji="0" lang="en-US" altLang="ja-JP" sz="1200">
              <a:latin typeface="Calibri" panose="020F0502020204030204" pitchFamily="34" charset="0"/>
            </a:endParaRPr>
          </a:p>
        </p:txBody>
      </p:sp>
      <p:sp>
        <p:nvSpPr>
          <p:cNvPr id="34820" name="Slide Image Placeholder 9">
            <a:extLst>
              <a:ext uri="{FF2B5EF4-FFF2-40B4-BE49-F238E27FC236}">
                <a16:creationId xmlns:a16="http://schemas.microsoft.com/office/drawing/2014/main" id="{BA723FF9-0763-3E00-B423-F26D012490CD}"/>
              </a:ext>
            </a:extLst>
          </p:cNvPr>
          <p:cNvSpPr>
            <a:spLocks noGrp="1" noRot="1" noChangeAspect="1" noTextEdit="1"/>
          </p:cNvSpPr>
          <p:nvPr>
            <p:ph type="sldImg"/>
          </p:nvPr>
        </p:nvSpPr>
        <p:spPr>
          <a:xfrm>
            <a:off x="1155700" y="525463"/>
            <a:ext cx="4605338" cy="3454400"/>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13660B4F-DE49-F2F2-9C2C-FE4A3B4179CB}"/>
              </a:ext>
            </a:extLst>
          </p:cNvPr>
          <p:cNvSpPr>
            <a:spLocks noGrp="1" noChangeArrowheads="1"/>
          </p:cNvSpPr>
          <p:nvPr>
            <p:ph type="dt" sz="half" idx="10"/>
          </p:nvPr>
        </p:nvSpPr>
        <p:spPr>
          <a:ln/>
        </p:spPr>
        <p:txBody>
          <a:bodyPr/>
          <a:lstStyle>
            <a:lvl1pPr>
              <a:defRPr/>
            </a:lvl1pPr>
          </a:lstStyle>
          <a:p>
            <a:pPr>
              <a:defRPr/>
            </a:pPr>
            <a:fld id="{A8AA42FF-C593-47CB-AC8B-D5322891E927}" type="datetime1">
              <a:rPr lang="ja-JP" altLang="en-US"/>
              <a:pPr>
                <a:defRPr/>
              </a:pPr>
              <a:t>2025/11/28</a:t>
            </a:fld>
            <a:endParaRPr lang="en-US" altLang="ja-JP"/>
          </a:p>
        </p:txBody>
      </p:sp>
      <p:sp>
        <p:nvSpPr>
          <p:cNvPr id="5" name="Rectangle 5">
            <a:extLst>
              <a:ext uri="{FF2B5EF4-FFF2-40B4-BE49-F238E27FC236}">
                <a16:creationId xmlns:a16="http://schemas.microsoft.com/office/drawing/2014/main" id="{46F3F1DA-790F-074B-F385-DEB15FA4ADF2}"/>
              </a:ext>
            </a:extLst>
          </p:cNvPr>
          <p:cNvSpPr>
            <a:spLocks noGrp="1" noChangeArrowheads="1"/>
          </p:cNvSpPr>
          <p:nvPr>
            <p:ph type="ftr" sz="quarter" idx="11"/>
          </p:nvPr>
        </p:nvSpPr>
        <p:spPr>
          <a:ln/>
        </p:spPr>
        <p:txBody>
          <a:bodyPr/>
          <a:lstStyle>
            <a:lvl1pPr>
              <a:defRPr/>
            </a:lvl1pPr>
          </a:lstStyle>
          <a:p>
            <a:endParaRPr lang="en-US" altLang="ja-JP"/>
          </a:p>
        </p:txBody>
      </p:sp>
      <p:sp>
        <p:nvSpPr>
          <p:cNvPr id="6" name="Rectangle 6">
            <a:extLst>
              <a:ext uri="{FF2B5EF4-FFF2-40B4-BE49-F238E27FC236}">
                <a16:creationId xmlns:a16="http://schemas.microsoft.com/office/drawing/2014/main" id="{9971934C-FE1C-65F1-212B-D0E9F6724BCD}"/>
              </a:ext>
            </a:extLst>
          </p:cNvPr>
          <p:cNvSpPr>
            <a:spLocks noGrp="1" noChangeArrowheads="1"/>
          </p:cNvSpPr>
          <p:nvPr>
            <p:ph type="sldNum" sz="quarter" idx="12"/>
          </p:nvPr>
        </p:nvSpPr>
        <p:spPr>
          <a:ln/>
        </p:spPr>
        <p:txBody>
          <a:bodyPr/>
          <a:lstStyle>
            <a:lvl1pPr>
              <a:defRPr/>
            </a:lvl1pPr>
          </a:lstStyle>
          <a:p>
            <a:fld id="{F5A57BA0-D590-4626-8731-1684787C21B2}" type="slidenum">
              <a:rPr lang="en-US" altLang="ja-JP"/>
              <a:pPr/>
              <a:t>‹#›</a:t>
            </a:fld>
            <a:endParaRPr lang="en-US" altLang="ja-JP"/>
          </a:p>
        </p:txBody>
      </p:sp>
    </p:spTree>
    <p:extLst>
      <p:ext uri="{BB962C8B-B14F-4D97-AF65-F5344CB8AC3E}">
        <p14:creationId xmlns:p14="http://schemas.microsoft.com/office/powerpoint/2010/main" val="234770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2395BD0-175A-C3D8-250C-4A1CC15FFC8D}"/>
              </a:ext>
            </a:extLst>
          </p:cNvPr>
          <p:cNvSpPr>
            <a:spLocks noGrp="1" noChangeArrowheads="1"/>
          </p:cNvSpPr>
          <p:nvPr>
            <p:ph type="dt" sz="half" idx="10"/>
          </p:nvPr>
        </p:nvSpPr>
        <p:spPr>
          <a:ln/>
        </p:spPr>
        <p:txBody>
          <a:bodyPr/>
          <a:lstStyle>
            <a:lvl1pPr>
              <a:defRPr/>
            </a:lvl1pPr>
          </a:lstStyle>
          <a:p>
            <a:pPr>
              <a:defRPr/>
            </a:pPr>
            <a:fld id="{FCCB71FF-B5B0-471C-8008-193F20A4C253}" type="datetime1">
              <a:rPr lang="ja-JP" altLang="en-US"/>
              <a:pPr>
                <a:defRPr/>
              </a:pPr>
              <a:t>2025/11/28</a:t>
            </a:fld>
            <a:endParaRPr lang="en-US" altLang="ja-JP"/>
          </a:p>
        </p:txBody>
      </p:sp>
      <p:sp>
        <p:nvSpPr>
          <p:cNvPr id="5" name="Rectangle 5">
            <a:extLst>
              <a:ext uri="{FF2B5EF4-FFF2-40B4-BE49-F238E27FC236}">
                <a16:creationId xmlns:a16="http://schemas.microsoft.com/office/drawing/2014/main" id="{BE36CDBA-8C22-DB2A-03E8-5F1CA970BFE2}"/>
              </a:ext>
            </a:extLst>
          </p:cNvPr>
          <p:cNvSpPr>
            <a:spLocks noGrp="1" noChangeArrowheads="1"/>
          </p:cNvSpPr>
          <p:nvPr>
            <p:ph type="ftr" sz="quarter" idx="11"/>
          </p:nvPr>
        </p:nvSpPr>
        <p:spPr>
          <a:ln/>
        </p:spPr>
        <p:txBody>
          <a:bodyPr/>
          <a:lstStyle>
            <a:lvl1pPr>
              <a:defRPr/>
            </a:lvl1pPr>
          </a:lstStyle>
          <a:p>
            <a:endParaRPr lang="en-US" altLang="ja-JP"/>
          </a:p>
        </p:txBody>
      </p:sp>
      <p:sp>
        <p:nvSpPr>
          <p:cNvPr id="6" name="Rectangle 6">
            <a:extLst>
              <a:ext uri="{FF2B5EF4-FFF2-40B4-BE49-F238E27FC236}">
                <a16:creationId xmlns:a16="http://schemas.microsoft.com/office/drawing/2014/main" id="{6B00ACB4-B796-B20F-1E38-773D2C2CBAF6}"/>
              </a:ext>
            </a:extLst>
          </p:cNvPr>
          <p:cNvSpPr>
            <a:spLocks noGrp="1" noChangeArrowheads="1"/>
          </p:cNvSpPr>
          <p:nvPr>
            <p:ph type="sldNum" sz="quarter" idx="12"/>
          </p:nvPr>
        </p:nvSpPr>
        <p:spPr>
          <a:ln/>
        </p:spPr>
        <p:txBody>
          <a:bodyPr/>
          <a:lstStyle>
            <a:lvl1pPr>
              <a:defRPr/>
            </a:lvl1pPr>
          </a:lstStyle>
          <a:p>
            <a:fld id="{12D63F29-7852-4BD1-8569-AD412DC73B1F}" type="slidenum">
              <a:rPr lang="en-US" altLang="ja-JP"/>
              <a:pPr/>
              <a:t>‹#›</a:t>
            </a:fld>
            <a:endParaRPr lang="en-US" altLang="ja-JP"/>
          </a:p>
        </p:txBody>
      </p:sp>
    </p:spTree>
    <p:extLst>
      <p:ext uri="{BB962C8B-B14F-4D97-AF65-F5344CB8AC3E}">
        <p14:creationId xmlns:p14="http://schemas.microsoft.com/office/powerpoint/2010/main" val="133784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5E80469-99F8-E5CE-2BC7-3C14B3D03E70}"/>
              </a:ext>
            </a:extLst>
          </p:cNvPr>
          <p:cNvSpPr>
            <a:spLocks noGrp="1" noChangeArrowheads="1"/>
          </p:cNvSpPr>
          <p:nvPr>
            <p:ph type="dt" sz="half" idx="10"/>
          </p:nvPr>
        </p:nvSpPr>
        <p:spPr>
          <a:ln/>
        </p:spPr>
        <p:txBody>
          <a:bodyPr/>
          <a:lstStyle>
            <a:lvl1pPr>
              <a:defRPr/>
            </a:lvl1pPr>
          </a:lstStyle>
          <a:p>
            <a:pPr>
              <a:defRPr/>
            </a:pPr>
            <a:fld id="{51FE06F6-1F8A-42BD-9714-F5586DF4C242}" type="datetime1">
              <a:rPr lang="ja-JP" altLang="en-US"/>
              <a:pPr>
                <a:defRPr/>
              </a:pPr>
              <a:t>2025/11/28</a:t>
            </a:fld>
            <a:endParaRPr lang="en-US" altLang="ja-JP"/>
          </a:p>
        </p:txBody>
      </p:sp>
      <p:sp>
        <p:nvSpPr>
          <p:cNvPr id="5" name="Rectangle 5">
            <a:extLst>
              <a:ext uri="{FF2B5EF4-FFF2-40B4-BE49-F238E27FC236}">
                <a16:creationId xmlns:a16="http://schemas.microsoft.com/office/drawing/2014/main" id="{509B3ADA-5646-3DF2-BDE8-C6BD63FECADC}"/>
              </a:ext>
            </a:extLst>
          </p:cNvPr>
          <p:cNvSpPr>
            <a:spLocks noGrp="1" noChangeArrowheads="1"/>
          </p:cNvSpPr>
          <p:nvPr>
            <p:ph type="ftr" sz="quarter" idx="11"/>
          </p:nvPr>
        </p:nvSpPr>
        <p:spPr>
          <a:ln/>
        </p:spPr>
        <p:txBody>
          <a:bodyPr/>
          <a:lstStyle>
            <a:lvl1pPr>
              <a:defRPr/>
            </a:lvl1pPr>
          </a:lstStyle>
          <a:p>
            <a:endParaRPr lang="en-US" altLang="ja-JP"/>
          </a:p>
        </p:txBody>
      </p:sp>
      <p:sp>
        <p:nvSpPr>
          <p:cNvPr id="6" name="Rectangle 6">
            <a:extLst>
              <a:ext uri="{FF2B5EF4-FFF2-40B4-BE49-F238E27FC236}">
                <a16:creationId xmlns:a16="http://schemas.microsoft.com/office/drawing/2014/main" id="{5E57228A-FAF8-7381-75AE-F0BB5CDE352F}"/>
              </a:ext>
            </a:extLst>
          </p:cNvPr>
          <p:cNvSpPr>
            <a:spLocks noGrp="1" noChangeArrowheads="1"/>
          </p:cNvSpPr>
          <p:nvPr>
            <p:ph type="sldNum" sz="quarter" idx="12"/>
          </p:nvPr>
        </p:nvSpPr>
        <p:spPr>
          <a:ln/>
        </p:spPr>
        <p:txBody>
          <a:bodyPr/>
          <a:lstStyle>
            <a:lvl1pPr>
              <a:defRPr/>
            </a:lvl1pPr>
          </a:lstStyle>
          <a:p>
            <a:fld id="{2CE8DB85-FB29-4AEE-B19E-FF250337E9B2}" type="slidenum">
              <a:rPr lang="en-US" altLang="ja-JP"/>
              <a:pPr/>
              <a:t>‹#›</a:t>
            </a:fld>
            <a:endParaRPr lang="en-US" altLang="ja-JP"/>
          </a:p>
        </p:txBody>
      </p:sp>
    </p:spTree>
    <p:extLst>
      <p:ext uri="{BB962C8B-B14F-4D97-AF65-F5344CB8AC3E}">
        <p14:creationId xmlns:p14="http://schemas.microsoft.com/office/powerpoint/2010/main" val="65779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D9BD37F9-A143-8BCF-CD5B-219EC64DB78A}"/>
              </a:ext>
            </a:extLst>
          </p:cNvPr>
          <p:cNvSpPr>
            <a:spLocks noGrp="1" noChangeArrowheads="1"/>
          </p:cNvSpPr>
          <p:nvPr>
            <p:ph type="dt" sz="half" idx="10"/>
          </p:nvPr>
        </p:nvSpPr>
        <p:spPr>
          <a:ln/>
        </p:spPr>
        <p:txBody>
          <a:bodyPr/>
          <a:lstStyle>
            <a:lvl1pPr>
              <a:defRPr/>
            </a:lvl1pPr>
          </a:lstStyle>
          <a:p>
            <a:pPr>
              <a:defRPr/>
            </a:pPr>
            <a:fld id="{71F4BF97-7BE1-4E2F-A930-A2D8032DBF3C}" type="datetime1">
              <a:rPr lang="ja-JP" altLang="en-US"/>
              <a:pPr>
                <a:defRPr/>
              </a:pPr>
              <a:t>2025/11/28</a:t>
            </a:fld>
            <a:endParaRPr lang="en-US" altLang="ja-JP"/>
          </a:p>
        </p:txBody>
      </p:sp>
      <p:sp>
        <p:nvSpPr>
          <p:cNvPr id="4" name="Rectangle 5">
            <a:extLst>
              <a:ext uri="{FF2B5EF4-FFF2-40B4-BE49-F238E27FC236}">
                <a16:creationId xmlns:a16="http://schemas.microsoft.com/office/drawing/2014/main" id="{EFE8D0DA-44E7-1AEE-AD88-BD6E17EDA0BA}"/>
              </a:ext>
            </a:extLst>
          </p:cNvPr>
          <p:cNvSpPr>
            <a:spLocks noGrp="1" noChangeArrowheads="1"/>
          </p:cNvSpPr>
          <p:nvPr>
            <p:ph type="ftr" sz="quarter" idx="11"/>
          </p:nvPr>
        </p:nvSpPr>
        <p:spPr>
          <a:ln/>
        </p:spPr>
        <p:txBody>
          <a:bodyPr/>
          <a:lstStyle>
            <a:lvl1pPr>
              <a:defRPr/>
            </a:lvl1pPr>
          </a:lstStyle>
          <a:p>
            <a:endParaRPr lang="en-US" altLang="ja-JP"/>
          </a:p>
        </p:txBody>
      </p:sp>
      <p:sp>
        <p:nvSpPr>
          <p:cNvPr id="5" name="Rectangle 6">
            <a:extLst>
              <a:ext uri="{FF2B5EF4-FFF2-40B4-BE49-F238E27FC236}">
                <a16:creationId xmlns:a16="http://schemas.microsoft.com/office/drawing/2014/main" id="{18ADC7BA-C414-AD8D-09BF-B8C7DC7DF372}"/>
              </a:ext>
            </a:extLst>
          </p:cNvPr>
          <p:cNvSpPr>
            <a:spLocks noGrp="1" noChangeArrowheads="1"/>
          </p:cNvSpPr>
          <p:nvPr>
            <p:ph type="sldNum" sz="quarter" idx="12"/>
          </p:nvPr>
        </p:nvSpPr>
        <p:spPr>
          <a:ln/>
        </p:spPr>
        <p:txBody>
          <a:bodyPr/>
          <a:lstStyle>
            <a:lvl1pPr>
              <a:defRPr/>
            </a:lvl1pPr>
          </a:lstStyle>
          <a:p>
            <a:fld id="{13764304-31B5-4174-A9B9-1D779D0C3F02}" type="slidenum">
              <a:rPr lang="en-US" altLang="ja-JP"/>
              <a:pPr/>
              <a:t>‹#›</a:t>
            </a:fld>
            <a:endParaRPr lang="en-US" altLang="ja-JP"/>
          </a:p>
        </p:txBody>
      </p:sp>
    </p:spTree>
    <p:extLst>
      <p:ext uri="{BB962C8B-B14F-4D97-AF65-F5344CB8AC3E}">
        <p14:creationId xmlns:p14="http://schemas.microsoft.com/office/powerpoint/2010/main" val="181918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E5CA058-C8F5-FA4D-620B-9A4391362176}"/>
              </a:ext>
            </a:extLst>
          </p:cNvPr>
          <p:cNvSpPr>
            <a:spLocks noGrp="1" noChangeArrowheads="1"/>
          </p:cNvSpPr>
          <p:nvPr>
            <p:ph type="dt" sz="half" idx="10"/>
          </p:nvPr>
        </p:nvSpPr>
        <p:spPr>
          <a:ln/>
        </p:spPr>
        <p:txBody>
          <a:bodyPr/>
          <a:lstStyle>
            <a:lvl1pPr>
              <a:defRPr/>
            </a:lvl1pPr>
          </a:lstStyle>
          <a:p>
            <a:pPr>
              <a:defRPr/>
            </a:pPr>
            <a:fld id="{6B396456-5C9D-45B1-ABEC-712F394ABED6}" type="datetime1">
              <a:rPr lang="ja-JP" altLang="en-US"/>
              <a:pPr>
                <a:defRPr/>
              </a:pPr>
              <a:t>2025/11/28</a:t>
            </a:fld>
            <a:endParaRPr lang="en-US" altLang="ja-JP"/>
          </a:p>
        </p:txBody>
      </p:sp>
      <p:sp>
        <p:nvSpPr>
          <p:cNvPr id="5" name="Rectangle 5">
            <a:extLst>
              <a:ext uri="{FF2B5EF4-FFF2-40B4-BE49-F238E27FC236}">
                <a16:creationId xmlns:a16="http://schemas.microsoft.com/office/drawing/2014/main" id="{8B1A40A9-7B73-F254-4D5F-FFCE5B75253B}"/>
              </a:ext>
            </a:extLst>
          </p:cNvPr>
          <p:cNvSpPr>
            <a:spLocks noGrp="1" noChangeArrowheads="1"/>
          </p:cNvSpPr>
          <p:nvPr>
            <p:ph type="ftr" sz="quarter" idx="11"/>
          </p:nvPr>
        </p:nvSpPr>
        <p:spPr>
          <a:ln/>
        </p:spPr>
        <p:txBody>
          <a:bodyPr/>
          <a:lstStyle>
            <a:lvl1pPr>
              <a:defRPr/>
            </a:lvl1pPr>
          </a:lstStyle>
          <a:p>
            <a:endParaRPr lang="en-US" altLang="ja-JP"/>
          </a:p>
        </p:txBody>
      </p:sp>
      <p:sp>
        <p:nvSpPr>
          <p:cNvPr id="6" name="Rectangle 6">
            <a:extLst>
              <a:ext uri="{FF2B5EF4-FFF2-40B4-BE49-F238E27FC236}">
                <a16:creationId xmlns:a16="http://schemas.microsoft.com/office/drawing/2014/main" id="{D7D65F74-557B-AF40-8A3C-02DC08EDE282}"/>
              </a:ext>
            </a:extLst>
          </p:cNvPr>
          <p:cNvSpPr>
            <a:spLocks noGrp="1" noChangeArrowheads="1"/>
          </p:cNvSpPr>
          <p:nvPr>
            <p:ph type="sldNum" sz="quarter" idx="12"/>
          </p:nvPr>
        </p:nvSpPr>
        <p:spPr>
          <a:ln/>
        </p:spPr>
        <p:txBody>
          <a:bodyPr/>
          <a:lstStyle>
            <a:lvl1pPr>
              <a:defRPr/>
            </a:lvl1pPr>
          </a:lstStyle>
          <a:p>
            <a:fld id="{6E3F1037-417E-4221-B919-DEF25DB69021}" type="slidenum">
              <a:rPr lang="en-US" altLang="ja-JP"/>
              <a:pPr/>
              <a:t>‹#›</a:t>
            </a:fld>
            <a:endParaRPr lang="en-US" altLang="ja-JP"/>
          </a:p>
        </p:txBody>
      </p:sp>
    </p:spTree>
    <p:extLst>
      <p:ext uri="{BB962C8B-B14F-4D97-AF65-F5344CB8AC3E}">
        <p14:creationId xmlns:p14="http://schemas.microsoft.com/office/powerpoint/2010/main" val="3997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B5D18C9F-6D9B-9FAE-F0FC-75F81A9FDE56}"/>
              </a:ext>
            </a:extLst>
          </p:cNvPr>
          <p:cNvSpPr>
            <a:spLocks noGrp="1" noChangeArrowheads="1"/>
          </p:cNvSpPr>
          <p:nvPr>
            <p:ph type="dt" sz="half" idx="10"/>
          </p:nvPr>
        </p:nvSpPr>
        <p:spPr>
          <a:ln/>
        </p:spPr>
        <p:txBody>
          <a:bodyPr/>
          <a:lstStyle>
            <a:lvl1pPr>
              <a:defRPr/>
            </a:lvl1pPr>
          </a:lstStyle>
          <a:p>
            <a:pPr>
              <a:defRPr/>
            </a:pPr>
            <a:fld id="{B388DC23-352C-4916-81D1-E8256E44514A}" type="datetime1">
              <a:rPr lang="ja-JP" altLang="en-US"/>
              <a:pPr>
                <a:defRPr/>
              </a:pPr>
              <a:t>2025/11/28</a:t>
            </a:fld>
            <a:endParaRPr lang="en-US" altLang="ja-JP"/>
          </a:p>
        </p:txBody>
      </p:sp>
      <p:sp>
        <p:nvSpPr>
          <p:cNvPr id="5" name="Rectangle 5">
            <a:extLst>
              <a:ext uri="{FF2B5EF4-FFF2-40B4-BE49-F238E27FC236}">
                <a16:creationId xmlns:a16="http://schemas.microsoft.com/office/drawing/2014/main" id="{C83FC2FF-D750-C3FE-F59F-ACAB0D1D21C0}"/>
              </a:ext>
            </a:extLst>
          </p:cNvPr>
          <p:cNvSpPr>
            <a:spLocks noGrp="1" noChangeArrowheads="1"/>
          </p:cNvSpPr>
          <p:nvPr>
            <p:ph type="ftr" sz="quarter" idx="11"/>
          </p:nvPr>
        </p:nvSpPr>
        <p:spPr>
          <a:ln/>
        </p:spPr>
        <p:txBody>
          <a:bodyPr/>
          <a:lstStyle>
            <a:lvl1pPr>
              <a:defRPr/>
            </a:lvl1pPr>
          </a:lstStyle>
          <a:p>
            <a:endParaRPr lang="en-US" altLang="ja-JP"/>
          </a:p>
        </p:txBody>
      </p:sp>
      <p:sp>
        <p:nvSpPr>
          <p:cNvPr id="6" name="Rectangle 6">
            <a:extLst>
              <a:ext uri="{FF2B5EF4-FFF2-40B4-BE49-F238E27FC236}">
                <a16:creationId xmlns:a16="http://schemas.microsoft.com/office/drawing/2014/main" id="{C7E60063-5B25-8348-B166-9682A67A12B2}"/>
              </a:ext>
            </a:extLst>
          </p:cNvPr>
          <p:cNvSpPr>
            <a:spLocks noGrp="1" noChangeArrowheads="1"/>
          </p:cNvSpPr>
          <p:nvPr>
            <p:ph type="sldNum" sz="quarter" idx="12"/>
          </p:nvPr>
        </p:nvSpPr>
        <p:spPr>
          <a:ln/>
        </p:spPr>
        <p:txBody>
          <a:bodyPr/>
          <a:lstStyle>
            <a:lvl1pPr>
              <a:defRPr/>
            </a:lvl1pPr>
          </a:lstStyle>
          <a:p>
            <a:fld id="{66850E12-CF27-4F80-9362-94FCE5A4B42E}" type="slidenum">
              <a:rPr lang="en-US" altLang="ja-JP"/>
              <a:pPr/>
              <a:t>‹#›</a:t>
            </a:fld>
            <a:endParaRPr lang="en-US" altLang="ja-JP"/>
          </a:p>
        </p:txBody>
      </p:sp>
    </p:spTree>
    <p:extLst>
      <p:ext uri="{BB962C8B-B14F-4D97-AF65-F5344CB8AC3E}">
        <p14:creationId xmlns:p14="http://schemas.microsoft.com/office/powerpoint/2010/main" val="234155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48B8C79E-8397-4B89-EEA7-EDE5352E89A0}"/>
              </a:ext>
            </a:extLst>
          </p:cNvPr>
          <p:cNvSpPr>
            <a:spLocks noGrp="1" noChangeArrowheads="1"/>
          </p:cNvSpPr>
          <p:nvPr>
            <p:ph type="dt" sz="half" idx="10"/>
          </p:nvPr>
        </p:nvSpPr>
        <p:spPr>
          <a:ln/>
        </p:spPr>
        <p:txBody>
          <a:bodyPr/>
          <a:lstStyle>
            <a:lvl1pPr>
              <a:defRPr/>
            </a:lvl1pPr>
          </a:lstStyle>
          <a:p>
            <a:pPr>
              <a:defRPr/>
            </a:pPr>
            <a:fld id="{835638A4-F4A9-4CBF-B8AF-45E4B3B5D54E}" type="datetime1">
              <a:rPr lang="ja-JP" altLang="en-US"/>
              <a:pPr>
                <a:defRPr/>
              </a:pPr>
              <a:t>2025/11/28</a:t>
            </a:fld>
            <a:endParaRPr lang="en-US" altLang="ja-JP"/>
          </a:p>
        </p:txBody>
      </p:sp>
      <p:sp>
        <p:nvSpPr>
          <p:cNvPr id="6" name="Rectangle 5">
            <a:extLst>
              <a:ext uri="{FF2B5EF4-FFF2-40B4-BE49-F238E27FC236}">
                <a16:creationId xmlns:a16="http://schemas.microsoft.com/office/drawing/2014/main" id="{A2162931-0214-2533-87D0-F2AB40227E31}"/>
              </a:ext>
            </a:extLst>
          </p:cNvPr>
          <p:cNvSpPr>
            <a:spLocks noGrp="1" noChangeArrowheads="1"/>
          </p:cNvSpPr>
          <p:nvPr>
            <p:ph type="ftr" sz="quarter" idx="11"/>
          </p:nvPr>
        </p:nvSpPr>
        <p:spPr>
          <a:ln/>
        </p:spPr>
        <p:txBody>
          <a:bodyPr/>
          <a:lstStyle>
            <a:lvl1pPr>
              <a:defRPr/>
            </a:lvl1pPr>
          </a:lstStyle>
          <a:p>
            <a:endParaRPr lang="en-US" altLang="ja-JP"/>
          </a:p>
        </p:txBody>
      </p:sp>
      <p:sp>
        <p:nvSpPr>
          <p:cNvPr id="7" name="Rectangle 6">
            <a:extLst>
              <a:ext uri="{FF2B5EF4-FFF2-40B4-BE49-F238E27FC236}">
                <a16:creationId xmlns:a16="http://schemas.microsoft.com/office/drawing/2014/main" id="{8BED5D35-4437-2AD1-352A-99AC4692A797}"/>
              </a:ext>
            </a:extLst>
          </p:cNvPr>
          <p:cNvSpPr>
            <a:spLocks noGrp="1" noChangeArrowheads="1"/>
          </p:cNvSpPr>
          <p:nvPr>
            <p:ph type="sldNum" sz="quarter" idx="12"/>
          </p:nvPr>
        </p:nvSpPr>
        <p:spPr>
          <a:ln/>
        </p:spPr>
        <p:txBody>
          <a:bodyPr/>
          <a:lstStyle>
            <a:lvl1pPr>
              <a:defRPr/>
            </a:lvl1pPr>
          </a:lstStyle>
          <a:p>
            <a:fld id="{F55C3699-6349-48DE-A730-E50AA8174775}" type="slidenum">
              <a:rPr lang="en-US" altLang="ja-JP"/>
              <a:pPr/>
              <a:t>‹#›</a:t>
            </a:fld>
            <a:endParaRPr lang="en-US" altLang="ja-JP"/>
          </a:p>
        </p:txBody>
      </p:sp>
    </p:spTree>
    <p:extLst>
      <p:ext uri="{BB962C8B-B14F-4D97-AF65-F5344CB8AC3E}">
        <p14:creationId xmlns:p14="http://schemas.microsoft.com/office/powerpoint/2010/main" val="80539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2A70D828-89AA-1FD9-B0FE-541D43670A53}"/>
              </a:ext>
            </a:extLst>
          </p:cNvPr>
          <p:cNvSpPr>
            <a:spLocks noGrp="1" noChangeArrowheads="1"/>
          </p:cNvSpPr>
          <p:nvPr>
            <p:ph type="dt" sz="half" idx="10"/>
          </p:nvPr>
        </p:nvSpPr>
        <p:spPr>
          <a:ln/>
        </p:spPr>
        <p:txBody>
          <a:bodyPr/>
          <a:lstStyle>
            <a:lvl1pPr>
              <a:defRPr/>
            </a:lvl1pPr>
          </a:lstStyle>
          <a:p>
            <a:pPr>
              <a:defRPr/>
            </a:pPr>
            <a:fld id="{04CB1DBE-2505-4ED1-80AE-89BFB0F20479}" type="datetime1">
              <a:rPr lang="ja-JP" altLang="en-US"/>
              <a:pPr>
                <a:defRPr/>
              </a:pPr>
              <a:t>2025/11/28</a:t>
            </a:fld>
            <a:endParaRPr lang="en-US" altLang="ja-JP"/>
          </a:p>
        </p:txBody>
      </p:sp>
      <p:sp>
        <p:nvSpPr>
          <p:cNvPr id="8" name="Rectangle 5">
            <a:extLst>
              <a:ext uri="{FF2B5EF4-FFF2-40B4-BE49-F238E27FC236}">
                <a16:creationId xmlns:a16="http://schemas.microsoft.com/office/drawing/2014/main" id="{E44FE2D4-0D96-C7D4-7070-2F4D2DE23678}"/>
              </a:ext>
            </a:extLst>
          </p:cNvPr>
          <p:cNvSpPr>
            <a:spLocks noGrp="1" noChangeArrowheads="1"/>
          </p:cNvSpPr>
          <p:nvPr>
            <p:ph type="ftr" sz="quarter" idx="11"/>
          </p:nvPr>
        </p:nvSpPr>
        <p:spPr>
          <a:ln/>
        </p:spPr>
        <p:txBody>
          <a:bodyPr/>
          <a:lstStyle>
            <a:lvl1pPr>
              <a:defRPr/>
            </a:lvl1pPr>
          </a:lstStyle>
          <a:p>
            <a:endParaRPr lang="en-US" altLang="ja-JP"/>
          </a:p>
        </p:txBody>
      </p:sp>
      <p:sp>
        <p:nvSpPr>
          <p:cNvPr id="9" name="Rectangle 6">
            <a:extLst>
              <a:ext uri="{FF2B5EF4-FFF2-40B4-BE49-F238E27FC236}">
                <a16:creationId xmlns:a16="http://schemas.microsoft.com/office/drawing/2014/main" id="{CCFD6D11-BA7D-11DD-5E04-AB7A75AA905F}"/>
              </a:ext>
            </a:extLst>
          </p:cNvPr>
          <p:cNvSpPr>
            <a:spLocks noGrp="1" noChangeArrowheads="1"/>
          </p:cNvSpPr>
          <p:nvPr>
            <p:ph type="sldNum" sz="quarter" idx="12"/>
          </p:nvPr>
        </p:nvSpPr>
        <p:spPr>
          <a:ln/>
        </p:spPr>
        <p:txBody>
          <a:bodyPr/>
          <a:lstStyle>
            <a:lvl1pPr>
              <a:defRPr/>
            </a:lvl1pPr>
          </a:lstStyle>
          <a:p>
            <a:fld id="{7420611C-3F93-4CCE-96C0-3F9C0480F7A6}" type="slidenum">
              <a:rPr lang="en-US" altLang="ja-JP"/>
              <a:pPr/>
              <a:t>‹#›</a:t>
            </a:fld>
            <a:endParaRPr lang="en-US" altLang="ja-JP"/>
          </a:p>
        </p:txBody>
      </p:sp>
    </p:spTree>
    <p:extLst>
      <p:ext uri="{BB962C8B-B14F-4D97-AF65-F5344CB8AC3E}">
        <p14:creationId xmlns:p14="http://schemas.microsoft.com/office/powerpoint/2010/main" val="173138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2D63E01C-D398-9391-1C6F-C7653F84DB2B}"/>
              </a:ext>
            </a:extLst>
          </p:cNvPr>
          <p:cNvSpPr>
            <a:spLocks noGrp="1" noChangeArrowheads="1"/>
          </p:cNvSpPr>
          <p:nvPr>
            <p:ph type="dt" sz="half" idx="10"/>
          </p:nvPr>
        </p:nvSpPr>
        <p:spPr>
          <a:ln/>
        </p:spPr>
        <p:txBody>
          <a:bodyPr/>
          <a:lstStyle>
            <a:lvl1pPr>
              <a:defRPr/>
            </a:lvl1pPr>
          </a:lstStyle>
          <a:p>
            <a:pPr>
              <a:defRPr/>
            </a:pPr>
            <a:fld id="{A0FF59D1-E213-464E-B7BB-A092DD364E25}" type="datetime1">
              <a:rPr lang="ja-JP" altLang="en-US"/>
              <a:pPr>
                <a:defRPr/>
              </a:pPr>
              <a:t>2025/11/28</a:t>
            </a:fld>
            <a:endParaRPr lang="en-US" altLang="ja-JP"/>
          </a:p>
        </p:txBody>
      </p:sp>
      <p:sp>
        <p:nvSpPr>
          <p:cNvPr id="4" name="Rectangle 5">
            <a:extLst>
              <a:ext uri="{FF2B5EF4-FFF2-40B4-BE49-F238E27FC236}">
                <a16:creationId xmlns:a16="http://schemas.microsoft.com/office/drawing/2014/main" id="{A3D03AE4-B31A-1C9D-667A-38703723FD61}"/>
              </a:ext>
            </a:extLst>
          </p:cNvPr>
          <p:cNvSpPr>
            <a:spLocks noGrp="1" noChangeArrowheads="1"/>
          </p:cNvSpPr>
          <p:nvPr>
            <p:ph type="ftr" sz="quarter" idx="11"/>
          </p:nvPr>
        </p:nvSpPr>
        <p:spPr>
          <a:ln/>
        </p:spPr>
        <p:txBody>
          <a:bodyPr/>
          <a:lstStyle>
            <a:lvl1pPr>
              <a:defRPr/>
            </a:lvl1pPr>
          </a:lstStyle>
          <a:p>
            <a:endParaRPr lang="en-US" altLang="ja-JP"/>
          </a:p>
        </p:txBody>
      </p:sp>
      <p:sp>
        <p:nvSpPr>
          <p:cNvPr id="5" name="Rectangle 6">
            <a:extLst>
              <a:ext uri="{FF2B5EF4-FFF2-40B4-BE49-F238E27FC236}">
                <a16:creationId xmlns:a16="http://schemas.microsoft.com/office/drawing/2014/main" id="{172B7C9B-22BC-1587-6AAF-FB36614D6FD4}"/>
              </a:ext>
            </a:extLst>
          </p:cNvPr>
          <p:cNvSpPr>
            <a:spLocks noGrp="1" noChangeArrowheads="1"/>
          </p:cNvSpPr>
          <p:nvPr>
            <p:ph type="sldNum" sz="quarter" idx="12"/>
          </p:nvPr>
        </p:nvSpPr>
        <p:spPr>
          <a:ln/>
        </p:spPr>
        <p:txBody>
          <a:bodyPr/>
          <a:lstStyle>
            <a:lvl1pPr>
              <a:defRPr/>
            </a:lvl1pPr>
          </a:lstStyle>
          <a:p>
            <a:fld id="{AC176E93-D98B-44C9-9BC6-9C229AE34E76}" type="slidenum">
              <a:rPr lang="en-US" altLang="ja-JP"/>
              <a:pPr/>
              <a:t>‹#›</a:t>
            </a:fld>
            <a:endParaRPr lang="en-US" altLang="ja-JP"/>
          </a:p>
        </p:txBody>
      </p:sp>
    </p:spTree>
    <p:extLst>
      <p:ext uri="{BB962C8B-B14F-4D97-AF65-F5344CB8AC3E}">
        <p14:creationId xmlns:p14="http://schemas.microsoft.com/office/powerpoint/2010/main" val="143666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46810FB-34B7-4E22-220E-5448EBA9F84E}"/>
              </a:ext>
            </a:extLst>
          </p:cNvPr>
          <p:cNvSpPr>
            <a:spLocks noGrp="1" noChangeArrowheads="1"/>
          </p:cNvSpPr>
          <p:nvPr>
            <p:ph type="dt" sz="half" idx="10"/>
          </p:nvPr>
        </p:nvSpPr>
        <p:spPr>
          <a:ln/>
        </p:spPr>
        <p:txBody>
          <a:bodyPr/>
          <a:lstStyle>
            <a:lvl1pPr>
              <a:defRPr/>
            </a:lvl1pPr>
          </a:lstStyle>
          <a:p>
            <a:pPr>
              <a:defRPr/>
            </a:pPr>
            <a:fld id="{7C7AAE36-A52A-4ED6-B7CC-DFACF91B8002}" type="datetime1">
              <a:rPr lang="ja-JP" altLang="en-US"/>
              <a:pPr>
                <a:defRPr/>
              </a:pPr>
              <a:t>2025/11/28</a:t>
            </a:fld>
            <a:endParaRPr lang="en-US" altLang="ja-JP"/>
          </a:p>
        </p:txBody>
      </p:sp>
      <p:sp>
        <p:nvSpPr>
          <p:cNvPr id="3" name="Rectangle 5">
            <a:extLst>
              <a:ext uri="{FF2B5EF4-FFF2-40B4-BE49-F238E27FC236}">
                <a16:creationId xmlns:a16="http://schemas.microsoft.com/office/drawing/2014/main" id="{B36814A6-0265-7C60-80D4-5BCFFA28D246}"/>
              </a:ext>
            </a:extLst>
          </p:cNvPr>
          <p:cNvSpPr>
            <a:spLocks noGrp="1" noChangeArrowheads="1"/>
          </p:cNvSpPr>
          <p:nvPr>
            <p:ph type="ftr" sz="quarter" idx="11"/>
          </p:nvPr>
        </p:nvSpPr>
        <p:spPr>
          <a:ln/>
        </p:spPr>
        <p:txBody>
          <a:bodyPr/>
          <a:lstStyle>
            <a:lvl1pPr>
              <a:defRPr/>
            </a:lvl1pPr>
          </a:lstStyle>
          <a:p>
            <a:endParaRPr lang="en-US" altLang="ja-JP"/>
          </a:p>
        </p:txBody>
      </p:sp>
      <p:sp>
        <p:nvSpPr>
          <p:cNvPr id="4" name="Rectangle 6">
            <a:extLst>
              <a:ext uri="{FF2B5EF4-FFF2-40B4-BE49-F238E27FC236}">
                <a16:creationId xmlns:a16="http://schemas.microsoft.com/office/drawing/2014/main" id="{E866ECE0-0EAB-A6A0-A750-B0393369447F}"/>
              </a:ext>
            </a:extLst>
          </p:cNvPr>
          <p:cNvSpPr>
            <a:spLocks noGrp="1" noChangeArrowheads="1"/>
          </p:cNvSpPr>
          <p:nvPr>
            <p:ph type="sldNum" sz="quarter" idx="12"/>
          </p:nvPr>
        </p:nvSpPr>
        <p:spPr>
          <a:ln/>
        </p:spPr>
        <p:txBody>
          <a:bodyPr/>
          <a:lstStyle>
            <a:lvl1pPr>
              <a:defRPr/>
            </a:lvl1pPr>
          </a:lstStyle>
          <a:p>
            <a:fld id="{CDA4D933-E363-4B9D-8741-CB6C52955400}" type="slidenum">
              <a:rPr lang="en-US" altLang="ja-JP"/>
              <a:pPr/>
              <a:t>‹#›</a:t>
            </a:fld>
            <a:endParaRPr lang="en-US" altLang="ja-JP"/>
          </a:p>
        </p:txBody>
      </p:sp>
    </p:spTree>
    <p:extLst>
      <p:ext uri="{BB962C8B-B14F-4D97-AF65-F5344CB8AC3E}">
        <p14:creationId xmlns:p14="http://schemas.microsoft.com/office/powerpoint/2010/main" val="409626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8247CECF-96D2-CF97-A10A-025A877CD1F8}"/>
              </a:ext>
            </a:extLst>
          </p:cNvPr>
          <p:cNvSpPr>
            <a:spLocks noGrp="1" noChangeArrowheads="1"/>
          </p:cNvSpPr>
          <p:nvPr>
            <p:ph type="dt" sz="half" idx="10"/>
          </p:nvPr>
        </p:nvSpPr>
        <p:spPr>
          <a:ln/>
        </p:spPr>
        <p:txBody>
          <a:bodyPr/>
          <a:lstStyle>
            <a:lvl1pPr>
              <a:defRPr/>
            </a:lvl1pPr>
          </a:lstStyle>
          <a:p>
            <a:pPr>
              <a:defRPr/>
            </a:pPr>
            <a:fld id="{A631B111-071F-467E-A8A4-A57BF3A9F189}" type="datetime1">
              <a:rPr lang="ja-JP" altLang="en-US"/>
              <a:pPr>
                <a:defRPr/>
              </a:pPr>
              <a:t>2025/11/28</a:t>
            </a:fld>
            <a:endParaRPr lang="en-US" altLang="ja-JP"/>
          </a:p>
        </p:txBody>
      </p:sp>
      <p:sp>
        <p:nvSpPr>
          <p:cNvPr id="6" name="Rectangle 5">
            <a:extLst>
              <a:ext uri="{FF2B5EF4-FFF2-40B4-BE49-F238E27FC236}">
                <a16:creationId xmlns:a16="http://schemas.microsoft.com/office/drawing/2014/main" id="{D3ACCFFE-F189-B1AB-700C-073AD9A6CC79}"/>
              </a:ext>
            </a:extLst>
          </p:cNvPr>
          <p:cNvSpPr>
            <a:spLocks noGrp="1" noChangeArrowheads="1"/>
          </p:cNvSpPr>
          <p:nvPr>
            <p:ph type="ftr" sz="quarter" idx="11"/>
          </p:nvPr>
        </p:nvSpPr>
        <p:spPr>
          <a:ln/>
        </p:spPr>
        <p:txBody>
          <a:bodyPr/>
          <a:lstStyle>
            <a:lvl1pPr>
              <a:defRPr/>
            </a:lvl1pPr>
          </a:lstStyle>
          <a:p>
            <a:endParaRPr lang="en-US" altLang="ja-JP"/>
          </a:p>
        </p:txBody>
      </p:sp>
      <p:sp>
        <p:nvSpPr>
          <p:cNvPr id="7" name="Rectangle 6">
            <a:extLst>
              <a:ext uri="{FF2B5EF4-FFF2-40B4-BE49-F238E27FC236}">
                <a16:creationId xmlns:a16="http://schemas.microsoft.com/office/drawing/2014/main" id="{EE4CB1A0-59BD-850C-D89B-4A4DA5604016}"/>
              </a:ext>
            </a:extLst>
          </p:cNvPr>
          <p:cNvSpPr>
            <a:spLocks noGrp="1" noChangeArrowheads="1"/>
          </p:cNvSpPr>
          <p:nvPr>
            <p:ph type="sldNum" sz="quarter" idx="12"/>
          </p:nvPr>
        </p:nvSpPr>
        <p:spPr>
          <a:ln/>
        </p:spPr>
        <p:txBody>
          <a:bodyPr/>
          <a:lstStyle>
            <a:lvl1pPr>
              <a:defRPr/>
            </a:lvl1pPr>
          </a:lstStyle>
          <a:p>
            <a:fld id="{99A0DC92-C78E-41FE-8EAF-E822788C06FE}" type="slidenum">
              <a:rPr lang="en-US" altLang="ja-JP"/>
              <a:pPr/>
              <a:t>‹#›</a:t>
            </a:fld>
            <a:endParaRPr lang="en-US" altLang="ja-JP"/>
          </a:p>
        </p:txBody>
      </p:sp>
    </p:spTree>
    <p:extLst>
      <p:ext uri="{BB962C8B-B14F-4D97-AF65-F5344CB8AC3E}">
        <p14:creationId xmlns:p14="http://schemas.microsoft.com/office/powerpoint/2010/main" val="149438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1A10332D-90C5-7C83-4B4C-65CBBBC8338F}"/>
              </a:ext>
            </a:extLst>
          </p:cNvPr>
          <p:cNvSpPr>
            <a:spLocks noGrp="1" noChangeArrowheads="1"/>
          </p:cNvSpPr>
          <p:nvPr>
            <p:ph type="dt" sz="half" idx="10"/>
          </p:nvPr>
        </p:nvSpPr>
        <p:spPr>
          <a:ln/>
        </p:spPr>
        <p:txBody>
          <a:bodyPr/>
          <a:lstStyle>
            <a:lvl1pPr>
              <a:defRPr/>
            </a:lvl1pPr>
          </a:lstStyle>
          <a:p>
            <a:pPr>
              <a:defRPr/>
            </a:pPr>
            <a:fld id="{28BE18D3-BB2E-40F5-8B2D-38DF0A86E4F6}" type="datetime1">
              <a:rPr lang="ja-JP" altLang="en-US"/>
              <a:pPr>
                <a:defRPr/>
              </a:pPr>
              <a:t>2025/11/28</a:t>
            </a:fld>
            <a:endParaRPr lang="en-US" altLang="ja-JP"/>
          </a:p>
        </p:txBody>
      </p:sp>
      <p:sp>
        <p:nvSpPr>
          <p:cNvPr id="6" name="Rectangle 5">
            <a:extLst>
              <a:ext uri="{FF2B5EF4-FFF2-40B4-BE49-F238E27FC236}">
                <a16:creationId xmlns:a16="http://schemas.microsoft.com/office/drawing/2014/main" id="{02224716-A7F6-1D50-9C36-7999FC00314F}"/>
              </a:ext>
            </a:extLst>
          </p:cNvPr>
          <p:cNvSpPr>
            <a:spLocks noGrp="1" noChangeArrowheads="1"/>
          </p:cNvSpPr>
          <p:nvPr>
            <p:ph type="ftr" sz="quarter" idx="11"/>
          </p:nvPr>
        </p:nvSpPr>
        <p:spPr>
          <a:ln/>
        </p:spPr>
        <p:txBody>
          <a:bodyPr/>
          <a:lstStyle>
            <a:lvl1pPr>
              <a:defRPr/>
            </a:lvl1pPr>
          </a:lstStyle>
          <a:p>
            <a:endParaRPr lang="en-US" altLang="ja-JP"/>
          </a:p>
        </p:txBody>
      </p:sp>
      <p:sp>
        <p:nvSpPr>
          <p:cNvPr id="7" name="Rectangle 6">
            <a:extLst>
              <a:ext uri="{FF2B5EF4-FFF2-40B4-BE49-F238E27FC236}">
                <a16:creationId xmlns:a16="http://schemas.microsoft.com/office/drawing/2014/main" id="{A016E511-F6B8-1033-8F92-186F93170CF1}"/>
              </a:ext>
            </a:extLst>
          </p:cNvPr>
          <p:cNvSpPr>
            <a:spLocks noGrp="1" noChangeArrowheads="1"/>
          </p:cNvSpPr>
          <p:nvPr>
            <p:ph type="sldNum" sz="quarter" idx="12"/>
          </p:nvPr>
        </p:nvSpPr>
        <p:spPr>
          <a:ln/>
        </p:spPr>
        <p:txBody>
          <a:bodyPr/>
          <a:lstStyle>
            <a:lvl1pPr>
              <a:defRPr/>
            </a:lvl1pPr>
          </a:lstStyle>
          <a:p>
            <a:fld id="{6E3E50C8-6F94-46A3-8819-EE0CDE4BE44C}" type="slidenum">
              <a:rPr lang="en-US" altLang="ja-JP"/>
              <a:pPr/>
              <a:t>‹#›</a:t>
            </a:fld>
            <a:endParaRPr lang="en-US" altLang="ja-JP"/>
          </a:p>
        </p:txBody>
      </p:sp>
    </p:spTree>
    <p:extLst>
      <p:ext uri="{BB962C8B-B14F-4D97-AF65-F5344CB8AC3E}">
        <p14:creationId xmlns:p14="http://schemas.microsoft.com/office/powerpoint/2010/main" val="230804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54A7450-22D7-23B6-2557-242D1F81E6E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D13249CC-560F-A4DA-DCCC-94A543CB7A6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B8A08261-C69A-BDB0-9400-F3D5C4A8FED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267B7397-25B8-4856-97A8-D68DA2485135}" type="datetime1">
              <a:rPr lang="ja-JP" altLang="en-US"/>
              <a:pPr>
                <a:defRPr/>
              </a:pPr>
              <a:t>2025/11/28</a:t>
            </a:fld>
            <a:endParaRPr lang="en-US" altLang="ja-JP"/>
          </a:p>
        </p:txBody>
      </p:sp>
      <p:sp>
        <p:nvSpPr>
          <p:cNvPr id="1029" name="Rectangle 5">
            <a:extLst>
              <a:ext uri="{FF2B5EF4-FFF2-40B4-BE49-F238E27FC236}">
                <a16:creationId xmlns:a16="http://schemas.microsoft.com/office/drawing/2014/main" id="{4ABEA194-05CC-927C-8A34-7ADBA2D6A4D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a:extLst>
              <a:ext uri="{FF2B5EF4-FFF2-40B4-BE49-F238E27FC236}">
                <a16:creationId xmlns:a16="http://schemas.microsoft.com/office/drawing/2014/main" id="{CE6B696B-BC69-D780-873F-5BF4F73F23D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4BF06EE-2BC5-4EDA-B4C2-0DE6CE911F3B}"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67C8AA3-DB38-427C-C8B6-64463FDF4843}"/>
              </a:ext>
            </a:extLst>
          </p:cNvPr>
          <p:cNvSpPr>
            <a:spLocks noGrp="1" noChangeArrowheads="1"/>
          </p:cNvSpPr>
          <p:nvPr>
            <p:ph type="sldNum" sz="quarter" idx="12"/>
          </p:nvPr>
        </p:nvSpPr>
        <p:spPr>
          <a:ln/>
        </p:spPr>
        <p:txBody>
          <a:bodyPr/>
          <a:lstStyle/>
          <a:p>
            <a:fld id="{15E770C0-891D-494B-B1FC-4DC1ABE849C5}" type="slidenum">
              <a:rPr lang="en-US" altLang="ja-JP"/>
              <a:pPr/>
              <a:t>1</a:t>
            </a:fld>
            <a:endParaRPr lang="en-US" altLang="ja-JP"/>
          </a:p>
        </p:txBody>
      </p:sp>
      <p:sp>
        <p:nvSpPr>
          <p:cNvPr id="2050" name="Rectangle 6">
            <a:extLst>
              <a:ext uri="{FF2B5EF4-FFF2-40B4-BE49-F238E27FC236}">
                <a16:creationId xmlns:a16="http://schemas.microsoft.com/office/drawing/2014/main" id="{DD263BB2-2A16-9746-5A8B-A07FEC5FC9EA}"/>
              </a:ext>
            </a:extLst>
          </p:cNvPr>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D41CE7C1-4103-49BF-883D-9E545A72509B}" type="slidenum">
              <a:rPr lang="en-US" altLang="ja-JP" sz="1400"/>
              <a:pPr algn="r" eaLnBrk="1" hangingPunct="1">
                <a:spcBef>
                  <a:spcPct val="0"/>
                </a:spcBef>
                <a:buFontTx/>
                <a:buNone/>
              </a:pPr>
              <a:t>1</a:t>
            </a:fld>
            <a:endParaRPr lang="en-US" altLang="ja-JP" sz="1400"/>
          </a:p>
        </p:txBody>
      </p:sp>
      <p:sp>
        <p:nvSpPr>
          <p:cNvPr id="2051" name="スライド番号プレースホルダー 5">
            <a:extLst>
              <a:ext uri="{FF2B5EF4-FFF2-40B4-BE49-F238E27FC236}">
                <a16:creationId xmlns:a16="http://schemas.microsoft.com/office/drawing/2014/main" id="{9E6281E6-9D12-A7E6-F93A-F376922C9D98}"/>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8B8C5925-E276-4DAB-AC52-B750899B3B04}" type="slidenum">
              <a:rPr lang="en-US" altLang="ja-JP" sz="1400"/>
              <a:pPr algn="r" eaLnBrk="1" hangingPunct="1">
                <a:spcBef>
                  <a:spcPct val="0"/>
                </a:spcBef>
                <a:buFontTx/>
                <a:buNone/>
              </a:pPr>
              <a:t>1</a:t>
            </a:fld>
            <a:endParaRPr lang="en-US" altLang="ja-JP" sz="1400"/>
          </a:p>
        </p:txBody>
      </p:sp>
      <p:sp>
        <p:nvSpPr>
          <p:cNvPr id="2052" name="Rectangle 2">
            <a:extLst>
              <a:ext uri="{FF2B5EF4-FFF2-40B4-BE49-F238E27FC236}">
                <a16:creationId xmlns:a16="http://schemas.microsoft.com/office/drawing/2014/main" id="{3A833F27-1186-86D8-C369-FCCAEFC6CB5A}"/>
              </a:ext>
            </a:extLst>
          </p:cNvPr>
          <p:cNvSpPr>
            <a:spLocks noChangeArrowheads="1"/>
          </p:cNvSpPr>
          <p:nvPr/>
        </p:nvSpPr>
        <p:spPr bwMode="auto">
          <a:xfrm>
            <a:off x="684213" y="18446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a:solidFill>
                  <a:schemeClr val="tx2"/>
                </a:solidFill>
              </a:rPr>
              <a:t>気候関連財務情報開示タスクフォース（</a:t>
            </a:r>
            <a:r>
              <a:rPr lang="en-US" altLang="ja-JP" sz="3600">
                <a:solidFill>
                  <a:schemeClr val="tx2"/>
                </a:solidFill>
              </a:rPr>
              <a:t>TCFD</a:t>
            </a:r>
            <a:r>
              <a:rPr lang="ja-JP" altLang="en-US" sz="3600">
                <a:solidFill>
                  <a:schemeClr val="tx2"/>
                </a:solidFill>
              </a:rPr>
              <a:t>）</a:t>
            </a:r>
          </a:p>
          <a:p>
            <a:pPr algn="ctr" eaLnBrk="1" hangingPunct="1">
              <a:spcBef>
                <a:spcPct val="0"/>
              </a:spcBef>
              <a:buFontTx/>
              <a:buNone/>
            </a:pPr>
            <a:r>
              <a:rPr lang="ja-JP" altLang="en-US" sz="3600">
                <a:solidFill>
                  <a:schemeClr val="tx2"/>
                </a:solidFill>
              </a:rPr>
              <a:t>最終報告書の概要</a:t>
            </a:r>
          </a:p>
        </p:txBody>
      </p:sp>
      <p:sp>
        <p:nvSpPr>
          <p:cNvPr id="2053" name="Text Box 5">
            <a:extLst>
              <a:ext uri="{FF2B5EF4-FFF2-40B4-BE49-F238E27FC236}">
                <a16:creationId xmlns:a16="http://schemas.microsoft.com/office/drawing/2014/main" id="{5820CC71-44FC-F32E-B78F-8C036D88C37B}"/>
              </a:ext>
            </a:extLst>
          </p:cNvPr>
          <p:cNvSpPr txBox="1">
            <a:spLocks noChangeArrowheads="1"/>
          </p:cNvSpPr>
          <p:nvPr/>
        </p:nvSpPr>
        <p:spPr bwMode="auto">
          <a:xfrm>
            <a:off x="3851275" y="4076700"/>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800"/>
              <a:t>2017</a:t>
            </a:r>
            <a:r>
              <a:rPr lang="ja-JP" altLang="en-US" sz="1800"/>
              <a:t>年</a:t>
            </a:r>
            <a:r>
              <a:rPr lang="en-US" altLang="ja-JP" sz="1800"/>
              <a:t>8</a:t>
            </a:r>
            <a:r>
              <a:rPr lang="ja-JP" altLang="en-US" sz="1800"/>
              <a:t>月</a:t>
            </a:r>
            <a:r>
              <a:rPr lang="en-US" altLang="ja-JP" sz="1800"/>
              <a:t>7</a:t>
            </a:r>
            <a:r>
              <a:rPr lang="ja-JP" altLang="en-US" sz="1800"/>
              <a:t>日</a:t>
            </a:r>
          </a:p>
        </p:txBody>
      </p:sp>
      <p:sp>
        <p:nvSpPr>
          <p:cNvPr id="2054" name="Rectangle 3">
            <a:extLst>
              <a:ext uri="{FF2B5EF4-FFF2-40B4-BE49-F238E27FC236}">
                <a16:creationId xmlns:a16="http://schemas.microsoft.com/office/drawing/2014/main" id="{7DE54E71-5EBC-5DAC-BA8F-3C0CBCE3941D}"/>
              </a:ext>
            </a:extLst>
          </p:cNvPr>
          <p:cNvSpPr>
            <a:spLocks noChangeArrowheads="1"/>
          </p:cNvSpPr>
          <p:nvPr/>
        </p:nvSpPr>
        <p:spPr bwMode="auto">
          <a:xfrm>
            <a:off x="1403350" y="5084763"/>
            <a:ext cx="64008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800"/>
              <a:t>長村　政明</a:t>
            </a:r>
          </a:p>
        </p:txBody>
      </p:sp>
      <p:sp>
        <p:nvSpPr>
          <p:cNvPr id="2055" name="Text Box 6">
            <a:extLst>
              <a:ext uri="{FF2B5EF4-FFF2-40B4-BE49-F238E27FC236}">
                <a16:creationId xmlns:a16="http://schemas.microsoft.com/office/drawing/2014/main" id="{A409C94F-51C5-54F1-8745-2CFFB8071012}"/>
              </a:ext>
            </a:extLst>
          </p:cNvPr>
          <p:cNvSpPr txBox="1">
            <a:spLocks noChangeArrowheads="1"/>
          </p:cNvSpPr>
          <p:nvPr/>
        </p:nvSpPr>
        <p:spPr bwMode="auto">
          <a:xfrm>
            <a:off x="2700338" y="5805488"/>
            <a:ext cx="41036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t>所属：東京海上ホールディングス</a:t>
            </a:r>
            <a:r>
              <a:rPr lang="en-US" altLang="ja-JP" sz="1400"/>
              <a:t>/</a:t>
            </a:r>
            <a:r>
              <a:rPr lang="ja-JP" altLang="en-US" sz="1400"/>
              <a:t>東京海上日動</a:t>
            </a:r>
          </a:p>
        </p:txBody>
      </p:sp>
      <p:sp>
        <p:nvSpPr>
          <p:cNvPr id="2056" name="Text Box 10">
            <a:extLst>
              <a:ext uri="{FF2B5EF4-FFF2-40B4-BE49-F238E27FC236}">
                <a16:creationId xmlns:a16="http://schemas.microsoft.com/office/drawing/2014/main" id="{6EC3CBF2-E91D-309C-730C-17A530A42499}"/>
              </a:ext>
            </a:extLst>
          </p:cNvPr>
          <p:cNvSpPr txBox="1">
            <a:spLocks noChangeArrowheads="1"/>
          </p:cNvSpPr>
          <p:nvPr/>
        </p:nvSpPr>
        <p:spPr bwMode="auto">
          <a:xfrm>
            <a:off x="539750" y="549275"/>
            <a:ext cx="2808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a:t>金融庁　説明会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198A8A3-E069-0371-3AAF-DCF4A95D34BC}"/>
              </a:ext>
            </a:extLst>
          </p:cNvPr>
          <p:cNvSpPr>
            <a:spLocks noGrp="1" noChangeArrowheads="1"/>
          </p:cNvSpPr>
          <p:nvPr>
            <p:ph type="sldNum" sz="quarter" idx="12"/>
          </p:nvPr>
        </p:nvSpPr>
        <p:spPr>
          <a:ln/>
        </p:spPr>
        <p:txBody>
          <a:bodyPr/>
          <a:lstStyle/>
          <a:p>
            <a:fld id="{BCD88308-8EB7-43CE-9502-2E4FACACA8EE}" type="slidenum">
              <a:rPr lang="en-US" altLang="ja-JP"/>
              <a:pPr/>
              <a:t>10</a:t>
            </a:fld>
            <a:endParaRPr lang="en-US" altLang="ja-JP"/>
          </a:p>
        </p:txBody>
      </p:sp>
      <p:sp>
        <p:nvSpPr>
          <p:cNvPr id="9218" name="Rectangle 6">
            <a:extLst>
              <a:ext uri="{FF2B5EF4-FFF2-40B4-BE49-F238E27FC236}">
                <a16:creationId xmlns:a16="http://schemas.microsoft.com/office/drawing/2014/main" id="{104EA814-BDFE-0246-CDBA-4B668154062C}"/>
              </a:ext>
            </a:extLst>
          </p:cNvPr>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0579CD72-3FB5-46FA-9E2D-43CA15F6D043}" type="slidenum">
              <a:rPr lang="en-US" altLang="ja-JP" sz="1400"/>
              <a:pPr algn="r" eaLnBrk="1" hangingPunct="1">
                <a:spcBef>
                  <a:spcPct val="0"/>
                </a:spcBef>
                <a:buFontTx/>
                <a:buNone/>
              </a:pPr>
              <a:t>10</a:t>
            </a:fld>
            <a:endParaRPr lang="en-US" altLang="ja-JP" sz="1400"/>
          </a:p>
        </p:txBody>
      </p:sp>
      <p:sp>
        <p:nvSpPr>
          <p:cNvPr id="9219" name="スライド番号プレースホルダー 5">
            <a:extLst>
              <a:ext uri="{FF2B5EF4-FFF2-40B4-BE49-F238E27FC236}">
                <a16:creationId xmlns:a16="http://schemas.microsoft.com/office/drawing/2014/main" id="{453FD4C5-F874-F4E1-A601-588BD779D3E1}"/>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82AA1130-0A2D-4D8F-ACD2-AA40F3FD954D}" type="slidenum">
              <a:rPr lang="en-US" altLang="ja-JP" sz="1400"/>
              <a:pPr algn="r" eaLnBrk="1" hangingPunct="1">
                <a:spcBef>
                  <a:spcPct val="0"/>
                </a:spcBef>
                <a:buFontTx/>
                <a:buNone/>
              </a:pPr>
              <a:t>10</a:t>
            </a:fld>
            <a:endParaRPr lang="en-US" altLang="ja-JP" sz="1400"/>
          </a:p>
        </p:txBody>
      </p:sp>
      <p:graphicFrame>
        <p:nvGraphicFramePr>
          <p:cNvPr id="4261" name="Group 165">
            <a:extLst>
              <a:ext uri="{FF2B5EF4-FFF2-40B4-BE49-F238E27FC236}">
                <a16:creationId xmlns:a16="http://schemas.microsoft.com/office/drawing/2014/main" id="{F4F04269-09D4-A502-5523-8A7DDD098225}"/>
              </a:ext>
            </a:extLst>
          </p:cNvPr>
          <p:cNvGraphicFramePr>
            <a:graphicFrameLocks noGrp="1"/>
          </p:cNvGraphicFramePr>
          <p:nvPr/>
        </p:nvGraphicFramePr>
        <p:xfrm>
          <a:off x="539750" y="1341438"/>
          <a:ext cx="8201025" cy="4924425"/>
        </p:xfrm>
        <a:graphic>
          <a:graphicData uri="http://schemas.openxmlformats.org/drawingml/2006/table">
            <a:tbl>
              <a:tblPr/>
              <a:tblGrid>
                <a:gridCol w="2051050">
                  <a:extLst>
                    <a:ext uri="{9D8B030D-6E8A-4147-A177-3AD203B41FA5}">
                      <a16:colId xmlns:a16="http://schemas.microsoft.com/office/drawing/2014/main" val="20000"/>
                    </a:ext>
                  </a:extLst>
                </a:gridCol>
                <a:gridCol w="2049463">
                  <a:extLst>
                    <a:ext uri="{9D8B030D-6E8A-4147-A177-3AD203B41FA5}">
                      <a16:colId xmlns:a16="http://schemas.microsoft.com/office/drawing/2014/main" val="20001"/>
                    </a:ext>
                  </a:extLst>
                </a:gridCol>
                <a:gridCol w="2051050">
                  <a:extLst>
                    <a:ext uri="{9D8B030D-6E8A-4147-A177-3AD203B41FA5}">
                      <a16:colId xmlns:a16="http://schemas.microsoft.com/office/drawing/2014/main" val="20002"/>
                    </a:ext>
                  </a:extLst>
                </a:gridCol>
                <a:gridCol w="2049462">
                  <a:extLst>
                    <a:ext uri="{9D8B030D-6E8A-4147-A177-3AD203B41FA5}">
                      <a16:colId xmlns:a16="http://schemas.microsoft.com/office/drawing/2014/main" val="20003"/>
                    </a:ext>
                  </a:extLst>
                </a:gridCol>
              </a:tblGrid>
              <a:tr h="640163">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200"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ガバナンス</a:t>
                      </a:r>
                      <a:endParaRPr kumimoji="1" lang="ja-JP" altLang="en-US" sz="1200" b="1" i="0" u="none" strike="noStrike" cap="none" normalizeH="0" baseline="0" dirty="0">
                        <a:ln>
                          <a:noFill/>
                        </a:ln>
                        <a:solidFill>
                          <a:schemeClr val="tx1"/>
                        </a:solidFill>
                        <a:effectLst/>
                        <a:latin typeface="Arial" pitchFamily="34" charset="0"/>
                        <a:ea typeface="ＭＳ ゴシック" pitchFamily="49"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a:t>
                      </a:r>
                      <a:r>
                        <a:rPr kumimoji="1" lang="en-US" altLang="ja-JP" sz="1200" b="1" i="0" u="none" strike="noStrike" cap="none" normalizeH="0" baseline="0" dirty="0">
                          <a:ln>
                            <a:noFill/>
                          </a:ln>
                          <a:solidFill>
                            <a:schemeClr val="tx1"/>
                          </a:solidFill>
                          <a:effectLst/>
                          <a:latin typeface="Arial" pitchFamily="34" charset="0"/>
                          <a:ea typeface="ＭＳ ゴシック" pitchFamily="49" charset="-128"/>
                          <a:cs typeface="Times New Roman" pitchFamily="18" charset="0"/>
                        </a:rPr>
                        <a:t>Governance</a:t>
                      </a:r>
                      <a:r>
                        <a:rPr kumimoji="1" lang="ja-JP" altLang="en-US" sz="1200"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en-US" sz="1200" b="1" i="0" u="none" strike="noStrike" cap="none" normalizeH="0" baseline="0" dirty="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                               </a:t>
                      </a:r>
                      <a:r>
                        <a:rPr kumimoji="1" lang="ja-JP" altLang="en-US" sz="1200" b="1"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戦略</a:t>
                      </a:r>
                      <a:endParaRPr kumimoji="1" lang="ja-JP" altLang="en-US" sz="1200" b="1"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a:t>
                      </a:r>
                      <a:r>
                        <a:rPr kumimoji="1" lang="en-US" altLang="ja-JP" sz="1200" b="1" i="0" u="none" strike="noStrike" cap="none" normalizeH="0" baseline="0">
                          <a:ln>
                            <a:noFill/>
                          </a:ln>
                          <a:solidFill>
                            <a:schemeClr val="tx1"/>
                          </a:solidFill>
                          <a:effectLst/>
                          <a:latin typeface="Arial" pitchFamily="34" charset="0"/>
                          <a:ea typeface="ＭＳ ゴシック" pitchFamily="49" charset="-128"/>
                          <a:cs typeface="Times New Roman" pitchFamily="18" charset="0"/>
                        </a:rPr>
                        <a:t>Strategy</a:t>
                      </a:r>
                      <a:r>
                        <a:rPr kumimoji="1" lang="ja-JP" altLang="en-US" sz="1200" b="1"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en-US" sz="1200" b="1"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                                     </a:t>
                      </a:r>
                      <a:r>
                        <a:rPr kumimoji="1" lang="ja-JP" altLang="en-US" sz="1200" b="1"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リスク管理</a:t>
                      </a:r>
                      <a:endParaRPr kumimoji="1" lang="ja-JP" altLang="en-US" sz="1200" b="1"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a:t>
                      </a:r>
                      <a:r>
                        <a:rPr kumimoji="1" lang="en-US" altLang="ja-JP" sz="1200" b="1" i="0" u="none" strike="noStrike" cap="none" normalizeH="0" baseline="0">
                          <a:ln>
                            <a:noFill/>
                          </a:ln>
                          <a:solidFill>
                            <a:schemeClr val="tx1"/>
                          </a:solidFill>
                          <a:effectLst/>
                          <a:latin typeface="Arial" pitchFamily="34" charset="0"/>
                          <a:ea typeface="ＭＳ ゴシック" pitchFamily="49" charset="-128"/>
                          <a:cs typeface="Times New Roman" pitchFamily="18" charset="0"/>
                        </a:rPr>
                        <a:t>Risk Management</a:t>
                      </a:r>
                      <a:r>
                        <a:rPr kumimoji="1" lang="ja-JP" altLang="en-US" sz="1200" b="1"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en-US" sz="1200" b="1"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　　　　　　　　　　　　　　　　　　　　　　　　指標と目標</a:t>
                      </a:r>
                      <a:endParaRPr kumimoji="1" lang="ja-JP" altLang="en-US" sz="1200" b="1"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a:t>
                      </a:r>
                      <a:r>
                        <a:rPr kumimoji="1" lang="en-US" altLang="ja-JP" sz="1200" b="1" i="0" u="none" strike="noStrike" cap="none" normalizeH="0" baseline="0">
                          <a:ln>
                            <a:noFill/>
                          </a:ln>
                          <a:solidFill>
                            <a:schemeClr val="tx1"/>
                          </a:solidFill>
                          <a:effectLst/>
                          <a:latin typeface="Arial" pitchFamily="34" charset="0"/>
                          <a:ea typeface="ＭＳ ゴシック" pitchFamily="49" charset="-128"/>
                          <a:cs typeface="Times New Roman" pitchFamily="18" charset="0"/>
                        </a:rPr>
                        <a:t>Metrics and Targets</a:t>
                      </a:r>
                      <a:r>
                        <a:rPr kumimoji="1" lang="ja-JP" altLang="en-US" sz="1200" b="1"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en-US" sz="1200" b="1"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66">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気候関連のリスクと機会に係る当該組織のガバナンスを開示する。</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気候関連のリスクと機会がもたらす当該組織の事業、戦略、財務計画への現在及び潜在的な影響を開示する。</a:t>
                      </a:r>
                      <a:endParaRPr kumimoji="1" lang="ja-JP" altLang="en-US"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気候関連リスクについて、当該組織がどのように識別、評価、及び管理しているかについて開示する。</a:t>
                      </a:r>
                      <a:endParaRPr kumimoji="1" lang="ja-JP" altLang="en-US"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気候関連のリスクと機会を評価及び管理する際に用いる指標と目標について開示する。</a:t>
                      </a:r>
                      <a:endParaRPr kumimoji="1" lang="ja-JP" altLang="en-US"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0384">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推奨される開示内容</a:t>
                      </a:r>
                      <a:endParaRPr kumimoji="1" lang="ja-JP" altLang="en-US" sz="900" b="1"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推奨される開示内容</a:t>
                      </a:r>
                      <a:endParaRPr kumimoji="1" lang="ja-JP" altLang="en-US" sz="900" b="1"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推奨される開示内容</a:t>
                      </a:r>
                      <a:endParaRPr kumimoji="1" lang="ja-JP" altLang="en-US" sz="900" b="1" i="0" u="none" strike="noStrike" cap="none" normalizeH="0" baseline="0" dirty="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推奨される開示内容</a:t>
                      </a:r>
                      <a:endParaRPr kumimoji="1" lang="ja-JP" altLang="en-US" sz="900" b="1"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5970">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rPr>
                        <a:t>a)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気候関連のリスクと機会についての、当該組織取締役会による監視体制を説明する。</a:t>
                      </a:r>
                      <a:endParaRPr kumimoji="1" lang="ja-JP" altLang="en-US"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rPr>
                        <a:t>a)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当該組織が識別した、短期・中期・長期の気候関連のリスクと機会を説明する。</a:t>
                      </a:r>
                      <a:endParaRPr kumimoji="1" lang="ja-JP" altLang="en-US"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rPr>
                        <a:t>a)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当該組織が気候関連リスクを識別及び評価するプロセスを説明する。</a:t>
                      </a:r>
                      <a:endParaRPr kumimoji="1" lang="ja-JP" altLang="en-US"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rPr>
                        <a:t>a)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当該組織が、自らの戦略とリスク管理プロセスに即して、気候関連のリスクと機会を評価するために用いる指標を開示する。</a:t>
                      </a:r>
                      <a:endParaRPr kumimoji="1" lang="ja-JP" altLang="en-US"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5970">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rPr>
                        <a:t>b)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気候関連のリスクと機会を評価・管理する上での経営の役割を説明する。</a:t>
                      </a:r>
                      <a:endParaRPr kumimoji="1" lang="ja-JP" altLang="en-US"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ゴシック" pitchFamily="49" charset="-128"/>
                          <a:cs typeface="Times New Roman" pitchFamily="18" charset="0"/>
                        </a:rPr>
                        <a:t>b) </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気候関連のリスクと機会が当該組織のビジネス、戦略及び財務計画（ファイナンシャルプランニング）に及ぼす影響を説明する。</a:t>
                      </a:r>
                      <a:endParaRPr kumimoji="1" lang="ja-JP" altLang="en-US" sz="1200" b="0" i="0" u="none" strike="noStrike" cap="none" normalizeH="0" baseline="0" dirty="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rPr>
                        <a:t>b)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当該組織が気候関連リスクを管理するプロセスを説明する。</a:t>
                      </a:r>
                      <a:endParaRPr kumimoji="1" lang="ja-JP" altLang="en-US"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ゴシック" pitchFamily="49" charset="-128"/>
                          <a:cs typeface="Times New Roman" pitchFamily="18" charset="0"/>
                        </a:rPr>
                        <a:t>b) Scope 1</a:t>
                      </a:r>
                      <a:r>
                        <a:rPr kumimoji="1" lang="ja-JP" altLang="en-US" sz="1200" b="0" i="0" u="none" strike="noStrike" cap="none" normalizeH="0" baseline="0" dirty="0" err="1">
                          <a:ln>
                            <a:noFill/>
                          </a:ln>
                          <a:solidFill>
                            <a:schemeClr val="tx1"/>
                          </a:solidFill>
                          <a:effectLst/>
                          <a:latin typeface="ＭＳ ゴシック" pitchFamily="49" charset="-128"/>
                          <a:ea typeface="ＭＳ ゴシック" pitchFamily="49" charset="-128"/>
                          <a:cs typeface="Times New Roman" pitchFamily="18" charset="0"/>
                        </a:rPr>
                        <a:t>、</a:t>
                      </a:r>
                      <a:r>
                        <a:rPr kumimoji="1" lang="en-US" altLang="ja-JP" sz="1200" b="0" i="0" u="none" strike="noStrike" cap="none" normalizeH="0" baseline="0" dirty="0">
                          <a:ln>
                            <a:noFill/>
                          </a:ln>
                          <a:solidFill>
                            <a:schemeClr val="tx1"/>
                          </a:solidFill>
                          <a:effectLst/>
                          <a:latin typeface="Arial" pitchFamily="34" charset="0"/>
                          <a:ea typeface="ＭＳ ゴシック" pitchFamily="49" charset="-128"/>
                          <a:cs typeface="Times New Roman" pitchFamily="18" charset="0"/>
                        </a:rPr>
                        <a:t>Scope 2</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及び、当該組織に当てはまる場合は</a:t>
                      </a:r>
                      <a:r>
                        <a:rPr kumimoji="1" lang="en-US" altLang="ja-JP" sz="1200" b="0" i="0" u="none" strike="noStrike" cap="none" normalizeH="0" baseline="0" dirty="0">
                          <a:ln>
                            <a:noFill/>
                          </a:ln>
                          <a:solidFill>
                            <a:schemeClr val="tx1"/>
                          </a:solidFill>
                          <a:effectLst/>
                          <a:latin typeface="Arial" pitchFamily="34" charset="0"/>
                          <a:ea typeface="ＭＳ ゴシック" pitchFamily="49" charset="-128"/>
                          <a:cs typeface="Times New Roman" pitchFamily="18" charset="0"/>
                        </a:rPr>
                        <a:t>Scope 3</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の温室効果ガス（</a:t>
                      </a:r>
                      <a:r>
                        <a:rPr kumimoji="1" lang="en-US" altLang="ja-JP" sz="1200" b="0" i="0" u="none" strike="noStrike" cap="none" normalizeH="0" baseline="0" dirty="0">
                          <a:ln>
                            <a:noFill/>
                          </a:ln>
                          <a:solidFill>
                            <a:schemeClr val="tx1"/>
                          </a:solidFill>
                          <a:effectLst/>
                          <a:latin typeface="Arial" pitchFamily="34" charset="0"/>
                          <a:ea typeface="ＭＳ ゴシック" pitchFamily="49" charset="-128"/>
                          <a:cs typeface="Times New Roman" pitchFamily="18" charset="0"/>
                        </a:rPr>
                        <a:t>GHG</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）排出量と関連リスクについて説明する。</a:t>
                      </a:r>
                      <a:endParaRPr kumimoji="1" lang="ja-JP" altLang="en-US" sz="1200" b="0" i="0" u="none" strike="noStrike" cap="none" normalizeH="0" baseline="0" dirty="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88873">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rPr>
                        <a:t>c)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ビジネス、戦略及び財務計画に対する</a:t>
                      </a:r>
                      <a:r>
                        <a:rPr kumimoji="1" lang="en-US" altLang="ja-JP"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rPr>
                        <a:t>2</a:t>
                      </a:r>
                      <a:r>
                        <a:rPr kumimoji="1" lang="en-US" altLang="ja-JP" sz="1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シナリオなどのさまざまなシナリオ下の影響を説明する。</a:t>
                      </a:r>
                      <a:endParaRPr kumimoji="1" lang="ja-JP" altLang="en-US"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rPr>
                        <a:t>c) </a:t>
                      </a:r>
                      <a:r>
                        <a:rPr kumimoji="1" lang="ja-JP" altLang="en-US" sz="1200" b="0" i="0" u="none" strike="noStrike" cap="none" normalizeH="0" baseline="0">
                          <a:ln>
                            <a:noFill/>
                          </a:ln>
                          <a:solidFill>
                            <a:schemeClr val="tx1"/>
                          </a:solidFill>
                          <a:effectLst/>
                          <a:latin typeface="ＭＳ ゴシック" pitchFamily="49" charset="-128"/>
                          <a:ea typeface="ＭＳ ゴシック" pitchFamily="49" charset="-128"/>
                          <a:cs typeface="Times New Roman" pitchFamily="18" charset="0"/>
                        </a:rPr>
                        <a:t>当該組織が気候関連リスクを識別・評価及び管理のプロセスが、当該組織の総合的リスク管理にどのように統合されているかについて説明する。</a:t>
                      </a:r>
                      <a:endParaRPr kumimoji="1" lang="ja-JP" altLang="en-US" sz="1200" b="0" i="0" u="none" strike="noStrike" cap="none" normalizeH="0" baseline="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a:spcBef>
                          <a:spcPct val="20000"/>
                        </a:spcBef>
                        <a:defRPr kumimoji="1" sz="2400">
                          <a:solidFill>
                            <a:schemeClr val="tx1"/>
                          </a:solidFill>
                          <a:latin typeface="Arial" pitchFamily="34" charset="0"/>
                          <a:ea typeface="ＭＳ Ｐゴシック" pitchFamily="50" charset="-128"/>
                        </a:defRPr>
                      </a:lvl2pPr>
                      <a:lvl3pPr>
                        <a:spcBef>
                          <a:spcPct val="20000"/>
                        </a:spcBef>
                        <a:defRPr kumimoji="1" sz="2000">
                          <a:solidFill>
                            <a:schemeClr val="tx1"/>
                          </a:solidFill>
                          <a:latin typeface="Arial" pitchFamily="34" charset="0"/>
                          <a:ea typeface="ＭＳ Ｐゴシック" pitchFamily="50" charset="-128"/>
                        </a:defRPr>
                      </a:lvl3pPr>
                      <a:lvl4pPr>
                        <a:spcBef>
                          <a:spcPct val="20000"/>
                        </a:spcBef>
                        <a:defRPr kumimoji="1">
                          <a:solidFill>
                            <a:schemeClr val="tx1"/>
                          </a:solidFill>
                          <a:latin typeface="Arial" pitchFamily="34" charset="0"/>
                          <a:ea typeface="ＭＳ Ｐゴシック" pitchFamily="50" charset="-128"/>
                        </a:defRPr>
                      </a:lvl4pPr>
                      <a:lvl5pPr>
                        <a:spcBef>
                          <a:spcPct val="20000"/>
                        </a:spcBef>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ゴシック" pitchFamily="49" charset="-128"/>
                          <a:cs typeface="Times New Roman" pitchFamily="18" charset="0"/>
                        </a:rPr>
                        <a:t>c) </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cs typeface="Times New Roman" pitchFamily="18" charset="0"/>
                        </a:rPr>
                        <a:t>当該組織が気候関連リスクと機会を管理するために用いる目標、及び目標に対する実績を開示する。</a:t>
                      </a:r>
                      <a:endParaRPr kumimoji="1" lang="ja-JP" altLang="en-US" sz="1200" b="0" i="0" u="none" strike="noStrike" cap="none" normalizeH="0" baseline="0" dirty="0">
                        <a:ln>
                          <a:noFill/>
                        </a:ln>
                        <a:solidFill>
                          <a:schemeClr val="tx1"/>
                        </a:solidFill>
                        <a:effectLst/>
                        <a:latin typeface="Arial" pitchFamily="34" charset="0"/>
                        <a:ea typeface="ＭＳ ゴシック"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257" name="Rectangle 158">
            <a:extLst>
              <a:ext uri="{FF2B5EF4-FFF2-40B4-BE49-F238E27FC236}">
                <a16:creationId xmlns:a16="http://schemas.microsoft.com/office/drawing/2014/main" id="{DB6871B1-681D-709E-1B38-C7672A87B133}"/>
              </a:ext>
            </a:extLst>
          </p:cNvPr>
          <p:cNvSpPr>
            <a:spLocks noChangeArrowheads="1"/>
          </p:cNvSpPr>
          <p:nvPr/>
        </p:nvSpPr>
        <p:spPr bwMode="auto">
          <a:xfrm>
            <a:off x="611188" y="52625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1800"/>
          </a:p>
        </p:txBody>
      </p:sp>
      <p:sp>
        <p:nvSpPr>
          <p:cNvPr id="9258" name="Text Box 167">
            <a:extLst>
              <a:ext uri="{FF2B5EF4-FFF2-40B4-BE49-F238E27FC236}">
                <a16:creationId xmlns:a16="http://schemas.microsoft.com/office/drawing/2014/main" id="{F0209007-2452-A902-7499-B16FD18BAF5C}"/>
              </a:ext>
            </a:extLst>
          </p:cNvPr>
          <p:cNvSpPr txBox="1">
            <a:spLocks noChangeArrowheads="1"/>
          </p:cNvSpPr>
          <p:nvPr/>
        </p:nvSpPr>
        <p:spPr bwMode="auto">
          <a:xfrm>
            <a:off x="6011863" y="6308725"/>
            <a:ext cx="2305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a:t>（和訳：㈱グリーン・パシフィック）</a:t>
            </a:r>
          </a:p>
        </p:txBody>
      </p:sp>
      <p:sp>
        <p:nvSpPr>
          <p:cNvPr id="9259" name="Rectangle 10">
            <a:extLst>
              <a:ext uri="{FF2B5EF4-FFF2-40B4-BE49-F238E27FC236}">
                <a16:creationId xmlns:a16="http://schemas.microsoft.com/office/drawing/2014/main" id="{A02B6E43-95F0-A511-B592-E8C9A67EDE69}"/>
              </a:ext>
            </a:extLst>
          </p:cNvPr>
          <p:cNvSpPr>
            <a:spLocks noChangeArrowheads="1"/>
          </p:cNvSpPr>
          <p:nvPr/>
        </p:nvSpPr>
        <p:spPr bwMode="auto">
          <a:xfrm>
            <a:off x="179388" y="188913"/>
            <a:ext cx="8666162" cy="865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2.TCFD</a:t>
            </a:r>
            <a:r>
              <a:rPr lang="ja-JP" altLang="en-US" b="1">
                <a:solidFill>
                  <a:schemeClr val="tx2"/>
                </a:solidFill>
              </a:rPr>
              <a:t>提案内容　　　　　　　　　　　　　　　　　　　　　　　　　　　　　　　　　　　　　　　　　</a:t>
            </a:r>
            <a:r>
              <a:rPr lang="ja-JP" altLang="en-US" sz="2800" b="1">
                <a:solidFill>
                  <a:schemeClr val="tx2"/>
                </a:solidFill>
              </a:rPr>
              <a:t>（</a:t>
            </a:r>
            <a:r>
              <a:rPr lang="en-US" altLang="ja-JP" sz="2800" b="1">
                <a:solidFill>
                  <a:schemeClr val="tx2"/>
                </a:solidFill>
              </a:rPr>
              <a:t>7</a:t>
            </a:r>
            <a:r>
              <a:rPr lang="ja-JP" altLang="en-US" sz="2800" b="1">
                <a:solidFill>
                  <a:schemeClr val="tx2"/>
                </a:solidFill>
              </a:rPr>
              <a:t>）全セクター共通の提言内容</a:t>
            </a:r>
            <a:endParaRPr lang="en-US" altLang="ja-JP" sz="2800" b="1">
              <a:solidFill>
                <a:schemeClr val="tx2"/>
              </a:solidFill>
            </a:endParaRPr>
          </a:p>
        </p:txBody>
      </p:sp>
      <p:sp>
        <p:nvSpPr>
          <p:cNvPr id="8" name="円/楕円 7">
            <a:extLst>
              <a:ext uri="{FF2B5EF4-FFF2-40B4-BE49-F238E27FC236}">
                <a16:creationId xmlns:a16="http://schemas.microsoft.com/office/drawing/2014/main" id="{C8CDFCA4-D0E4-250C-177E-2EFEF5F8DDAF}"/>
              </a:ext>
            </a:extLst>
          </p:cNvPr>
          <p:cNvSpPr/>
          <p:nvPr/>
        </p:nvSpPr>
        <p:spPr>
          <a:xfrm>
            <a:off x="2339975" y="4797425"/>
            <a:ext cx="2519363" cy="1439863"/>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61" name="Text Box 44">
            <a:extLst>
              <a:ext uri="{FF2B5EF4-FFF2-40B4-BE49-F238E27FC236}">
                <a16:creationId xmlns:a16="http://schemas.microsoft.com/office/drawing/2014/main" id="{9F4719A1-7055-A3FD-CF96-EF93D28299B0}"/>
              </a:ext>
            </a:extLst>
          </p:cNvPr>
          <p:cNvSpPr txBox="1">
            <a:spLocks noChangeArrowheads="1"/>
          </p:cNvSpPr>
          <p:nvPr/>
        </p:nvSpPr>
        <p:spPr bwMode="auto">
          <a:xfrm>
            <a:off x="2627313" y="5084763"/>
            <a:ext cx="1944687"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200"/>
              <a:t>c) 2</a:t>
            </a:r>
            <a:r>
              <a:rPr lang="ja-JP" altLang="en-US" sz="1200"/>
              <a:t>℃或いはそれを下回る将来の異なる気候シナリオを考慮し、当該組織の戦略のレジリエンスを説明する。</a:t>
            </a:r>
            <a:endParaRPr lang="en-US" altLang="ja-JP" sz="1200"/>
          </a:p>
        </p:txBody>
      </p:sp>
      <p:sp>
        <p:nvSpPr>
          <p:cNvPr id="9262" name="Text Box 45">
            <a:extLst>
              <a:ext uri="{FF2B5EF4-FFF2-40B4-BE49-F238E27FC236}">
                <a16:creationId xmlns:a16="http://schemas.microsoft.com/office/drawing/2014/main" id="{FD617147-50DD-EC3B-3F8D-D7970A0189C6}"/>
              </a:ext>
            </a:extLst>
          </p:cNvPr>
          <p:cNvSpPr txBox="1">
            <a:spLocks noChangeArrowheads="1"/>
          </p:cNvSpPr>
          <p:nvPr/>
        </p:nvSpPr>
        <p:spPr bwMode="auto">
          <a:xfrm>
            <a:off x="468313" y="6308725"/>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t>（レポート本文 </a:t>
            </a:r>
            <a:r>
              <a:rPr lang="en-US" altLang="ja-JP" sz="1800"/>
              <a:t>P.13</a:t>
            </a:r>
            <a:r>
              <a:rPr lang="ja-JP" altLang="en-US" sz="1800"/>
              <a:t>～</a:t>
            </a:r>
            <a:r>
              <a:rPr lang="en-US" altLang="ja-JP" sz="1800"/>
              <a:t>14</a:t>
            </a:r>
            <a:r>
              <a:rPr lang="ja-JP" altLang="en-US" sz="1800"/>
              <a:t>）</a:t>
            </a:r>
          </a:p>
        </p:txBody>
      </p:sp>
      <p:sp>
        <p:nvSpPr>
          <p:cNvPr id="9263" name="Title 1">
            <a:extLst>
              <a:ext uri="{FF2B5EF4-FFF2-40B4-BE49-F238E27FC236}">
                <a16:creationId xmlns:a16="http://schemas.microsoft.com/office/drawing/2014/main" id="{616F7559-EEE7-463B-DCC0-18193F4E0FD6}"/>
              </a:ext>
            </a:extLst>
          </p:cNvPr>
          <p:cNvSpPr>
            <a:spLocks/>
          </p:cNvSpPr>
          <p:nvPr/>
        </p:nvSpPr>
        <p:spPr bwMode="auto">
          <a:xfrm>
            <a:off x="468313" y="981075"/>
            <a:ext cx="82184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600" b="1">
                <a:solidFill>
                  <a:srgbClr val="1CA9D0"/>
                </a:solidFill>
                <a:ea typeface="Arial Unicode MS" pitchFamily="50" charset="-128"/>
              </a:rPr>
              <a:t>対象範囲：債券、株式の発行主体すべて。企業のほか、公的</a:t>
            </a:r>
            <a:r>
              <a:rPr kumimoji="0" lang="en-US" altLang="ja-JP" sz="1600" b="1">
                <a:solidFill>
                  <a:srgbClr val="1CA9D0"/>
                </a:solidFill>
                <a:ea typeface="Arial Unicode MS" pitchFamily="50" charset="-128"/>
              </a:rPr>
              <a:t>/</a:t>
            </a:r>
            <a:r>
              <a:rPr kumimoji="0" lang="ja-JP" altLang="en-US" sz="1600" b="1">
                <a:solidFill>
                  <a:srgbClr val="1CA9D0"/>
                </a:solidFill>
                <a:ea typeface="Arial Unicode MS" pitchFamily="50" charset="-128"/>
              </a:rPr>
              <a:t>民間年金基金、財団を含む。</a:t>
            </a:r>
            <a:endParaRPr kumimoji="0" lang="ja-JP" altLang="en-US" sz="1600" b="1">
              <a:solidFill>
                <a:srgbClr val="1CA9D0"/>
              </a:solidFill>
              <a:latin typeface="Calibri" panose="020F0502020204030204" pitchFamily="34" charset="0"/>
              <a:ea typeface="Arial Unicode MS"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1565A6E-19A1-76F8-FF7A-C11D6B311044}"/>
              </a:ext>
            </a:extLst>
          </p:cNvPr>
          <p:cNvSpPr>
            <a:spLocks noGrp="1" noChangeArrowheads="1"/>
          </p:cNvSpPr>
          <p:nvPr>
            <p:ph type="sldNum" sz="quarter" idx="12"/>
          </p:nvPr>
        </p:nvSpPr>
        <p:spPr>
          <a:ln/>
        </p:spPr>
        <p:txBody>
          <a:bodyPr/>
          <a:lstStyle/>
          <a:p>
            <a:fld id="{99AB25D7-3993-4490-8C4D-BD94E6040AFC}" type="slidenum">
              <a:rPr lang="en-US" altLang="ja-JP"/>
              <a:pPr/>
              <a:t>11</a:t>
            </a:fld>
            <a:endParaRPr lang="en-US" altLang="ja-JP"/>
          </a:p>
        </p:txBody>
      </p:sp>
      <p:sp>
        <p:nvSpPr>
          <p:cNvPr id="10242" name="スライド番号プレースホルダー 4">
            <a:extLst>
              <a:ext uri="{FF2B5EF4-FFF2-40B4-BE49-F238E27FC236}">
                <a16:creationId xmlns:a16="http://schemas.microsoft.com/office/drawing/2014/main" id="{49DDED6E-F14A-99DD-9F9F-9A5646607FF5}"/>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DC557BC4-825D-4369-B165-3B63D47751AC}" type="slidenum">
              <a:rPr lang="en-US" altLang="ja-JP" sz="1400"/>
              <a:pPr algn="r" eaLnBrk="1" hangingPunct="1">
                <a:spcBef>
                  <a:spcPct val="0"/>
                </a:spcBef>
                <a:buFontTx/>
                <a:buNone/>
              </a:pPr>
              <a:t>11</a:t>
            </a:fld>
            <a:endParaRPr lang="en-US" altLang="ja-JP" sz="1400"/>
          </a:p>
        </p:txBody>
      </p:sp>
      <p:sp>
        <p:nvSpPr>
          <p:cNvPr id="10243" name="Rectangle 10">
            <a:extLst>
              <a:ext uri="{FF2B5EF4-FFF2-40B4-BE49-F238E27FC236}">
                <a16:creationId xmlns:a16="http://schemas.microsoft.com/office/drawing/2014/main" id="{0859361E-06B3-8CF5-3493-5415AF1ED9FA}"/>
              </a:ext>
            </a:extLst>
          </p:cNvPr>
          <p:cNvSpPr>
            <a:spLocks noChangeArrowheads="1"/>
          </p:cNvSpPr>
          <p:nvPr/>
        </p:nvSpPr>
        <p:spPr bwMode="auto">
          <a:xfrm>
            <a:off x="179388" y="188913"/>
            <a:ext cx="8666162" cy="865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2.TCFD</a:t>
            </a:r>
            <a:r>
              <a:rPr lang="ja-JP" altLang="en-US" b="1">
                <a:solidFill>
                  <a:schemeClr val="tx2"/>
                </a:solidFill>
              </a:rPr>
              <a:t>提案内容　　　　　　　　　　　　　　　　　　　　　　　　　　　　　　　　　　　　　　　　　</a:t>
            </a:r>
            <a:r>
              <a:rPr lang="ja-JP" altLang="en-US" sz="2800" b="1">
                <a:solidFill>
                  <a:schemeClr val="tx2"/>
                </a:solidFill>
              </a:rPr>
              <a:t>（８）全セクター共通の提言内容：ガバナンス</a:t>
            </a:r>
            <a:endParaRPr lang="en-US" altLang="ja-JP" sz="2800" b="1">
              <a:solidFill>
                <a:schemeClr val="tx2"/>
              </a:solidFill>
            </a:endParaRPr>
          </a:p>
        </p:txBody>
      </p:sp>
      <p:graphicFrame>
        <p:nvGraphicFramePr>
          <p:cNvPr id="87078" name="Group 38">
            <a:extLst>
              <a:ext uri="{FF2B5EF4-FFF2-40B4-BE49-F238E27FC236}">
                <a16:creationId xmlns:a16="http://schemas.microsoft.com/office/drawing/2014/main" id="{8EF505E3-B135-30CF-2077-F18E088101EA}"/>
              </a:ext>
            </a:extLst>
          </p:cNvPr>
          <p:cNvGraphicFramePr>
            <a:graphicFrameLocks noGrp="1"/>
          </p:cNvGraphicFramePr>
          <p:nvPr>
            <p:ph/>
          </p:nvPr>
        </p:nvGraphicFramePr>
        <p:xfrm>
          <a:off x="468313" y="1268413"/>
          <a:ext cx="8229600" cy="4776787"/>
        </p:xfrm>
        <a:graphic>
          <a:graphicData uri="http://schemas.openxmlformats.org/drawingml/2006/table">
            <a:tbl>
              <a:tblPr/>
              <a:tblGrid>
                <a:gridCol w="2203450">
                  <a:extLst>
                    <a:ext uri="{9D8B030D-6E8A-4147-A177-3AD203B41FA5}">
                      <a16:colId xmlns:a16="http://schemas.microsoft.com/office/drawing/2014/main" val="20000"/>
                    </a:ext>
                  </a:extLst>
                </a:gridCol>
                <a:gridCol w="6026150">
                  <a:extLst>
                    <a:ext uri="{9D8B030D-6E8A-4147-A177-3AD203B41FA5}">
                      <a16:colId xmlns:a16="http://schemas.microsoft.com/office/drawing/2014/main" val="20001"/>
                    </a:ext>
                  </a:extLst>
                </a:gridCol>
              </a:tblGrid>
              <a:tr h="604918">
                <a:tc gridSpan="2">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Arial" charset="0"/>
                          <a:ea typeface="ＭＳ Ｐゴシック" pitchFamily="50" charset="-128"/>
                        </a:rPr>
                        <a:t>ガバナンス：気候関連リスク及び機会に係る組織のガバナンスを開示する</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extLst>
                  <a:ext uri="{0D108BD9-81ED-4DB2-BD59-A6C34878D82A}">
                    <a16:rowId xmlns:a16="http://schemas.microsoft.com/office/drawing/2014/main" val="10000"/>
                  </a:ext>
                </a:extLst>
              </a:tr>
              <a:tr h="2530176">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rgbClr val="000000"/>
                          </a:solidFill>
                          <a:effectLst/>
                          <a:latin typeface="Arial" charset="0"/>
                          <a:ea typeface="ＭＳ Ｐゴシック" pitchFamily="50" charset="-128"/>
                        </a:rPr>
                        <a:t>a) </a:t>
                      </a:r>
                      <a:r>
                        <a:rPr kumimoji="1" lang="ja-JP" altLang="en-US" sz="1600" b="1" i="0" u="none" strike="noStrike" cap="none" normalizeH="0" baseline="0">
                          <a:ln>
                            <a:noFill/>
                          </a:ln>
                          <a:solidFill>
                            <a:srgbClr val="000000"/>
                          </a:solidFill>
                          <a:effectLst/>
                          <a:latin typeface="Arial" charset="0"/>
                          <a:ea typeface="ＭＳ Ｐゴシック" pitchFamily="50" charset="-128"/>
                        </a:rPr>
                        <a:t>気候関連のリスク及び機会についての、取締役会による監視体制を説明する</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600" b="0" i="0" u="none" strike="noStrike" cap="none" normalizeH="0" baseline="0">
                          <a:ln>
                            <a:noFill/>
                          </a:ln>
                          <a:solidFill>
                            <a:srgbClr val="000000"/>
                          </a:solidFill>
                          <a:effectLst/>
                          <a:latin typeface="Arial" charset="0"/>
                          <a:ea typeface="ＭＳ Ｐゴシック" pitchFamily="50" charset="-128"/>
                        </a:rPr>
                        <a:t>気候関連問題について、取締役会及び</a:t>
                      </a:r>
                      <a:r>
                        <a:rPr kumimoji="1" lang="en-US" altLang="ja-JP" sz="1600" b="0" i="0" u="none" strike="noStrike" cap="none" normalizeH="0" baseline="0">
                          <a:ln>
                            <a:noFill/>
                          </a:ln>
                          <a:solidFill>
                            <a:srgbClr val="000000"/>
                          </a:solidFill>
                          <a:effectLst/>
                          <a:latin typeface="Arial" charset="0"/>
                          <a:ea typeface="ＭＳ Ｐゴシック" pitchFamily="50" charset="-128"/>
                        </a:rPr>
                        <a:t>/</a:t>
                      </a:r>
                      <a:r>
                        <a:rPr kumimoji="1" lang="ja-JP" altLang="en-US" sz="1600" b="0" i="0" u="none" strike="noStrike" cap="none" normalizeH="0" baseline="0">
                          <a:ln>
                            <a:noFill/>
                          </a:ln>
                          <a:solidFill>
                            <a:srgbClr val="000000"/>
                          </a:solidFill>
                          <a:effectLst/>
                          <a:latin typeface="Arial" charset="0"/>
                          <a:ea typeface="ＭＳ Ｐゴシック" pitchFamily="50" charset="-128"/>
                        </a:rPr>
                        <a:t>またはその委員会が報告を受けるプロセスと頻度。</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600" b="0" i="0" u="none" strike="noStrike" cap="none" normalizeH="0" baseline="0">
                          <a:ln>
                            <a:noFill/>
                          </a:ln>
                          <a:solidFill>
                            <a:srgbClr val="000000"/>
                          </a:solidFill>
                          <a:effectLst/>
                          <a:latin typeface="Arial" charset="0"/>
                          <a:ea typeface="ＭＳ Ｐゴシック" pitchFamily="50" charset="-128"/>
                        </a:rPr>
                        <a:t>取締役会及び</a:t>
                      </a:r>
                      <a:r>
                        <a:rPr kumimoji="1" lang="en-US" altLang="ja-JP" sz="1600" b="0" i="0" u="none" strike="noStrike" cap="none" normalizeH="0" baseline="0">
                          <a:ln>
                            <a:noFill/>
                          </a:ln>
                          <a:solidFill>
                            <a:srgbClr val="000000"/>
                          </a:solidFill>
                          <a:effectLst/>
                          <a:latin typeface="Arial" charset="0"/>
                          <a:ea typeface="ＭＳ Ｐゴシック" pitchFamily="50" charset="-128"/>
                        </a:rPr>
                        <a:t>/</a:t>
                      </a:r>
                      <a:r>
                        <a:rPr kumimoji="1" lang="ja-JP" altLang="en-US" sz="1600" b="0" i="0" u="none" strike="noStrike" cap="none" normalizeH="0" baseline="0">
                          <a:ln>
                            <a:noFill/>
                          </a:ln>
                          <a:solidFill>
                            <a:srgbClr val="000000"/>
                          </a:solidFill>
                          <a:effectLst/>
                          <a:latin typeface="Arial" charset="0"/>
                          <a:ea typeface="ＭＳ Ｐゴシック" pitchFamily="50" charset="-128"/>
                        </a:rPr>
                        <a:t>またはその委員会が、戦略、主な行動計画、リスク管理政策、年度予算、事業計画をレビューし指導する際、また当該組織のパフォーマンス目標を設定する際、及びそれらについて更に資本支出、買収、資産譲渡を監視する際、気候関連問題を考慮しているか。</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600" b="0" i="0" u="none" strike="noStrike" cap="none" normalizeH="0" baseline="0">
                          <a:ln>
                            <a:noFill/>
                          </a:ln>
                          <a:solidFill>
                            <a:srgbClr val="000000"/>
                          </a:solidFill>
                          <a:effectLst/>
                          <a:latin typeface="Arial" charset="0"/>
                          <a:ea typeface="ＭＳ Ｐゴシック" pitchFamily="50" charset="-128"/>
                        </a:rPr>
                        <a:t>取締役会が、気候関連問題に対する取り組みのゴールと目標への進捗状況をどの様にモニターし監督するか。</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000000"/>
                        </a:solidFill>
                        <a:effectLst/>
                        <a:latin typeface="Arial" charset="0"/>
                        <a:ea typeface="ＭＳ Ｐゴシック" pitchFamily="50" charset="-12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641693">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rgbClr val="000000"/>
                          </a:solidFill>
                          <a:effectLst/>
                          <a:latin typeface="Arial" charset="0"/>
                          <a:ea typeface="ＭＳ Ｐゴシック" pitchFamily="50" charset="-128"/>
                        </a:rPr>
                        <a:t>b)</a:t>
                      </a:r>
                      <a:r>
                        <a:rPr kumimoji="1" lang="ja-JP" altLang="en-US" sz="1600" b="1" i="0" u="none" strike="noStrike" cap="none" normalizeH="0" baseline="0">
                          <a:ln>
                            <a:noFill/>
                          </a:ln>
                          <a:solidFill>
                            <a:srgbClr val="000000"/>
                          </a:solidFill>
                          <a:effectLst/>
                          <a:latin typeface="Arial" charset="0"/>
                          <a:ea typeface="ＭＳ Ｐゴシック" pitchFamily="50" charset="-128"/>
                        </a:rPr>
                        <a:t>気候関連のリスク及び機会を評価・管理する上での経営者の役割を説明する</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800" b="0" i="0" u="none" strike="noStrike" cap="none" normalizeH="0" baseline="0" dirty="0">
                          <a:ln>
                            <a:noFill/>
                          </a:ln>
                          <a:solidFill>
                            <a:srgbClr val="000000"/>
                          </a:solidFill>
                          <a:effectLst/>
                          <a:latin typeface="Arial" charset="0"/>
                          <a:ea typeface="ＭＳ Ｐゴシック" pitchFamily="50" charset="-128"/>
                        </a:rPr>
                        <a:t>当該組織が管理職または委員会に対して気候関連の責任を付与しているか、その場合は管理職または委員会が取締役会またはその委員会に報告しているか、更にそれらの責任に気候関連問題の評価や管理が包含されているか。</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10257" name="Text Box 167">
            <a:extLst>
              <a:ext uri="{FF2B5EF4-FFF2-40B4-BE49-F238E27FC236}">
                <a16:creationId xmlns:a16="http://schemas.microsoft.com/office/drawing/2014/main" id="{3A51ECEF-0C3E-4819-5E27-D3D52687E561}"/>
              </a:ext>
            </a:extLst>
          </p:cNvPr>
          <p:cNvSpPr txBox="1">
            <a:spLocks noChangeArrowheads="1"/>
          </p:cNvSpPr>
          <p:nvPr/>
        </p:nvSpPr>
        <p:spPr bwMode="auto">
          <a:xfrm>
            <a:off x="6011863" y="6237288"/>
            <a:ext cx="2305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a:t>（和訳：㈱グリーン・パシフィック）</a:t>
            </a:r>
          </a:p>
        </p:txBody>
      </p:sp>
      <p:sp>
        <p:nvSpPr>
          <p:cNvPr id="10259" name="Text Box 45">
            <a:extLst>
              <a:ext uri="{FF2B5EF4-FFF2-40B4-BE49-F238E27FC236}">
                <a16:creationId xmlns:a16="http://schemas.microsoft.com/office/drawing/2014/main" id="{ADF5203C-5E78-DA42-A241-2FB16ED87CCE}"/>
              </a:ext>
            </a:extLst>
          </p:cNvPr>
          <p:cNvSpPr txBox="1">
            <a:spLocks noChangeArrowheads="1"/>
          </p:cNvSpPr>
          <p:nvPr/>
        </p:nvSpPr>
        <p:spPr bwMode="auto">
          <a:xfrm>
            <a:off x="468313" y="6308725"/>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t>（レポート本文 </a:t>
            </a:r>
            <a:r>
              <a:rPr lang="en-US" altLang="ja-JP" sz="1800"/>
              <a:t>P.19</a:t>
            </a:r>
            <a:r>
              <a:rPr lang="ja-JP" altLang="en-US" sz="180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2492F7F1-67A1-BE6B-5B55-F2023F0CF52E}"/>
              </a:ext>
            </a:extLst>
          </p:cNvPr>
          <p:cNvSpPr>
            <a:spLocks noGrp="1" noChangeArrowheads="1"/>
          </p:cNvSpPr>
          <p:nvPr>
            <p:ph type="sldNum" sz="quarter" idx="12"/>
          </p:nvPr>
        </p:nvSpPr>
        <p:spPr>
          <a:ln/>
        </p:spPr>
        <p:txBody>
          <a:bodyPr/>
          <a:lstStyle/>
          <a:p>
            <a:fld id="{BD3AC825-7630-41B4-9AC7-64AC3410A49B}" type="slidenum">
              <a:rPr lang="en-US" altLang="ja-JP"/>
              <a:pPr/>
              <a:t>12</a:t>
            </a:fld>
            <a:endParaRPr lang="en-US" altLang="ja-JP"/>
          </a:p>
        </p:txBody>
      </p:sp>
      <p:sp>
        <p:nvSpPr>
          <p:cNvPr id="11266" name="スライド番号プレースホルダー 4">
            <a:extLst>
              <a:ext uri="{FF2B5EF4-FFF2-40B4-BE49-F238E27FC236}">
                <a16:creationId xmlns:a16="http://schemas.microsoft.com/office/drawing/2014/main" id="{2B849EC8-8555-30AD-4057-025D158BD7D0}"/>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7746BC41-F39C-4E8D-86F1-3378981BAD84}" type="slidenum">
              <a:rPr lang="en-US" altLang="ja-JP" sz="1400"/>
              <a:pPr algn="r" eaLnBrk="1" hangingPunct="1">
                <a:spcBef>
                  <a:spcPct val="0"/>
                </a:spcBef>
                <a:buFontTx/>
                <a:buNone/>
              </a:pPr>
              <a:t>12</a:t>
            </a:fld>
            <a:endParaRPr lang="en-US" altLang="ja-JP" sz="1400"/>
          </a:p>
        </p:txBody>
      </p:sp>
      <p:sp>
        <p:nvSpPr>
          <p:cNvPr id="11267" name="Rectangle 10">
            <a:extLst>
              <a:ext uri="{FF2B5EF4-FFF2-40B4-BE49-F238E27FC236}">
                <a16:creationId xmlns:a16="http://schemas.microsoft.com/office/drawing/2014/main" id="{1F526738-175F-1997-3A6F-97026FE7BA1C}"/>
              </a:ext>
            </a:extLst>
          </p:cNvPr>
          <p:cNvSpPr>
            <a:spLocks noChangeArrowheads="1"/>
          </p:cNvSpPr>
          <p:nvPr/>
        </p:nvSpPr>
        <p:spPr bwMode="auto">
          <a:xfrm>
            <a:off x="179388" y="188913"/>
            <a:ext cx="8666162" cy="865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2.TCFD</a:t>
            </a:r>
            <a:r>
              <a:rPr lang="ja-JP" altLang="en-US" b="1">
                <a:solidFill>
                  <a:schemeClr val="tx2"/>
                </a:solidFill>
              </a:rPr>
              <a:t>提案内容　　　　　　　　　　　　　　　　　　　　　　　　　　　　　　　　　　　　　　　　　</a:t>
            </a:r>
            <a:r>
              <a:rPr lang="ja-JP" altLang="en-US" sz="2800" b="1">
                <a:solidFill>
                  <a:schemeClr val="tx2"/>
                </a:solidFill>
              </a:rPr>
              <a:t>（</a:t>
            </a:r>
            <a:r>
              <a:rPr lang="en-US" altLang="ja-JP" sz="2800" b="1">
                <a:solidFill>
                  <a:schemeClr val="tx2"/>
                </a:solidFill>
              </a:rPr>
              <a:t>9</a:t>
            </a:r>
            <a:r>
              <a:rPr lang="ja-JP" altLang="en-US" sz="2800" b="1">
                <a:solidFill>
                  <a:schemeClr val="tx2"/>
                </a:solidFill>
              </a:rPr>
              <a:t>）全セクター共通の提言内容：戦略</a:t>
            </a:r>
            <a:endParaRPr lang="en-US" altLang="ja-JP" sz="2800" b="1">
              <a:solidFill>
                <a:schemeClr val="tx2"/>
              </a:solidFill>
            </a:endParaRPr>
          </a:p>
        </p:txBody>
      </p:sp>
      <p:graphicFrame>
        <p:nvGraphicFramePr>
          <p:cNvPr id="89158" name="Group 70">
            <a:extLst>
              <a:ext uri="{FF2B5EF4-FFF2-40B4-BE49-F238E27FC236}">
                <a16:creationId xmlns:a16="http://schemas.microsoft.com/office/drawing/2014/main" id="{65BF1D95-4D73-DF22-351C-8A2A50EF09BE}"/>
              </a:ext>
            </a:extLst>
          </p:cNvPr>
          <p:cNvGraphicFramePr>
            <a:graphicFrameLocks noGrp="1"/>
          </p:cNvGraphicFramePr>
          <p:nvPr>
            <p:ph/>
          </p:nvPr>
        </p:nvGraphicFramePr>
        <p:xfrm>
          <a:off x="468313" y="1052513"/>
          <a:ext cx="8229600" cy="5262562"/>
        </p:xfrm>
        <a:graphic>
          <a:graphicData uri="http://schemas.openxmlformats.org/drawingml/2006/table">
            <a:tbl>
              <a:tblPr/>
              <a:tblGrid>
                <a:gridCol w="2203450">
                  <a:extLst>
                    <a:ext uri="{9D8B030D-6E8A-4147-A177-3AD203B41FA5}">
                      <a16:colId xmlns:a16="http://schemas.microsoft.com/office/drawing/2014/main" val="20000"/>
                    </a:ext>
                  </a:extLst>
                </a:gridCol>
                <a:gridCol w="6026150">
                  <a:extLst>
                    <a:ext uri="{9D8B030D-6E8A-4147-A177-3AD203B41FA5}">
                      <a16:colId xmlns:a16="http://schemas.microsoft.com/office/drawing/2014/main" val="20001"/>
                    </a:ext>
                  </a:extLst>
                </a:gridCol>
              </a:tblGrid>
              <a:tr h="640080">
                <a:tc gridSpan="2">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Arial" charset="0"/>
                          <a:ea typeface="ＭＳ Ｐゴシック" pitchFamily="50" charset="-128"/>
                        </a:rPr>
                        <a:t>戦略：気候関連のリスク及び機会がもたらす組織のビジネス・戦略・財務計画への実際の及び潜在的な影響について、そのような情報が重大な場合は開示する</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extLst>
                  <a:ext uri="{0D108BD9-81ED-4DB2-BD59-A6C34878D82A}">
                    <a16:rowId xmlns:a16="http://schemas.microsoft.com/office/drawing/2014/main" val="10000"/>
                  </a:ext>
                </a:extLst>
              </a:tr>
              <a:tr h="920750">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a:ln>
                            <a:noFill/>
                          </a:ln>
                          <a:solidFill>
                            <a:srgbClr val="000000"/>
                          </a:solidFill>
                          <a:effectLst/>
                          <a:latin typeface="Arial" charset="0"/>
                          <a:ea typeface="ＭＳ Ｐゴシック" pitchFamily="50" charset="-128"/>
                        </a:rPr>
                        <a:t>a) </a:t>
                      </a:r>
                      <a:r>
                        <a:rPr kumimoji="1" lang="ja-JP" altLang="en-US" sz="1200" b="1" i="0" u="none" strike="noStrike" cap="none" normalizeH="0" baseline="0">
                          <a:ln>
                            <a:noFill/>
                          </a:ln>
                          <a:solidFill>
                            <a:srgbClr val="000000"/>
                          </a:solidFill>
                          <a:effectLst/>
                          <a:latin typeface="Arial" charset="0"/>
                          <a:ea typeface="ＭＳ Ｐゴシック" pitchFamily="50" charset="-128"/>
                        </a:rPr>
                        <a:t>組織が識別した短期・中期・長期の気候関連のリスク及び機会を説明する</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charset="0"/>
                          <a:ea typeface="ＭＳ Ｐゴシック" pitchFamily="50" charset="-128"/>
                        </a:rPr>
                        <a:t>組織の資産もしくはインフラの耐用年数を考慮して、短期・中期・長期の視野でどの様な検討を行っているか。</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charset="0"/>
                          <a:ea typeface="ＭＳ Ｐゴシック" pitchFamily="50" charset="-128"/>
                        </a:rPr>
                        <a:t>短期・中期・長期において、財務上の重大な影響を組織に与える気候関連の具体的な課題。</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charset="0"/>
                          <a:ea typeface="ＭＳ Ｐゴシック" pitchFamily="50" charset="-128"/>
                        </a:rPr>
                        <a:t>組織に重大な財務的影響を与えるリスク及び機会を特定するプロセス。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103120">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a:ln>
                            <a:noFill/>
                          </a:ln>
                          <a:solidFill>
                            <a:srgbClr val="000000"/>
                          </a:solidFill>
                          <a:effectLst/>
                          <a:latin typeface="Arial" charset="0"/>
                          <a:ea typeface="ＭＳ Ｐゴシック" pitchFamily="50" charset="-128"/>
                        </a:rPr>
                        <a:t>b) </a:t>
                      </a:r>
                      <a:r>
                        <a:rPr kumimoji="1" lang="ja-JP" altLang="en-US" sz="1200" b="1" i="0" u="none" strike="noStrike" cap="none" normalizeH="0" baseline="0">
                          <a:ln>
                            <a:noFill/>
                          </a:ln>
                          <a:solidFill>
                            <a:srgbClr val="000000"/>
                          </a:solidFill>
                          <a:effectLst/>
                          <a:latin typeface="Arial" charset="0"/>
                          <a:ea typeface="ＭＳ Ｐゴシック" pitchFamily="50" charset="-128"/>
                        </a:rPr>
                        <a:t>気候関連のリスク及び機会が組織のビジネス・戦略・財務計画に及ぼす影響を説明する</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charset="0"/>
                          <a:ea typeface="ＭＳ Ｐゴシック" pitchFamily="50" charset="-128"/>
                        </a:rPr>
                        <a:t>以下の各分野における事業と戦略に対する影響。</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1" lang="ja-JP" altLang="en-US" sz="1200" b="0" i="0" u="none" strike="noStrike" cap="none" normalizeH="0" baseline="0">
                          <a:ln>
                            <a:noFill/>
                          </a:ln>
                          <a:solidFill>
                            <a:srgbClr val="000000"/>
                          </a:solidFill>
                          <a:effectLst/>
                          <a:latin typeface="Arial" charset="0"/>
                          <a:ea typeface="ＭＳ Ｐゴシック" pitchFamily="50" charset="-128"/>
                        </a:rPr>
                        <a:t>製品とサービス</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1" lang="ja-JP" altLang="en-US" sz="1200" b="0" i="0" u="none" strike="noStrike" cap="none" normalizeH="0" baseline="0">
                          <a:ln>
                            <a:noFill/>
                          </a:ln>
                          <a:solidFill>
                            <a:srgbClr val="000000"/>
                          </a:solidFill>
                          <a:effectLst/>
                          <a:latin typeface="Arial" charset="0"/>
                          <a:ea typeface="ＭＳ Ｐゴシック" pitchFamily="50" charset="-128"/>
                        </a:rPr>
                        <a:t>サプライチェーン</a:t>
                      </a:r>
                      <a:r>
                        <a:rPr kumimoji="1" lang="en-US" altLang="ja-JP" sz="1200" b="0" i="0" u="none" strike="noStrike" cap="none" normalizeH="0" baseline="0">
                          <a:ln>
                            <a:noFill/>
                          </a:ln>
                          <a:solidFill>
                            <a:srgbClr val="000000"/>
                          </a:solidFill>
                          <a:effectLst/>
                          <a:latin typeface="Arial" charset="0"/>
                          <a:ea typeface="ＭＳ Ｐゴシック" pitchFamily="50" charset="-128"/>
                        </a:rPr>
                        <a:t>/</a:t>
                      </a:r>
                      <a:r>
                        <a:rPr kumimoji="1" lang="ja-JP" altLang="en-US" sz="1200" b="0" i="0" u="none" strike="noStrike" cap="none" normalizeH="0" baseline="0">
                          <a:ln>
                            <a:noFill/>
                          </a:ln>
                          <a:solidFill>
                            <a:srgbClr val="000000"/>
                          </a:solidFill>
                          <a:effectLst/>
                          <a:latin typeface="Arial" charset="0"/>
                          <a:ea typeface="ＭＳ Ｐゴシック" pitchFamily="50" charset="-128"/>
                        </a:rPr>
                        <a:t>バリューチェーン</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1" lang="ja-JP" altLang="en-US" sz="1200" b="0" i="0" u="none" strike="noStrike" cap="none" normalizeH="0" baseline="0">
                          <a:ln>
                            <a:noFill/>
                          </a:ln>
                          <a:solidFill>
                            <a:srgbClr val="000000"/>
                          </a:solidFill>
                          <a:effectLst/>
                          <a:latin typeface="Arial" charset="0"/>
                          <a:ea typeface="ＭＳ Ｐゴシック" pitchFamily="50" charset="-128"/>
                        </a:rPr>
                        <a:t>適応活動と緩和活動</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1" lang="ja-JP" altLang="en-US" sz="1200" b="0" i="0" u="none" strike="noStrike" cap="none" normalizeH="0" baseline="0">
                          <a:ln>
                            <a:noFill/>
                          </a:ln>
                          <a:solidFill>
                            <a:srgbClr val="000000"/>
                          </a:solidFill>
                          <a:effectLst/>
                          <a:latin typeface="Arial" charset="0"/>
                          <a:ea typeface="ＭＳ Ｐゴシック" pitchFamily="50" charset="-128"/>
                        </a:rPr>
                        <a:t>研究開発投資</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1" lang="ja-JP" altLang="en-US" sz="1200" b="0" i="0" u="none" strike="noStrike" cap="none" normalizeH="0" baseline="0">
                          <a:ln>
                            <a:noFill/>
                          </a:ln>
                          <a:solidFill>
                            <a:srgbClr val="000000"/>
                          </a:solidFill>
                          <a:effectLst/>
                          <a:latin typeface="Arial" charset="0"/>
                          <a:ea typeface="ＭＳ Ｐゴシック" pitchFamily="50" charset="-128"/>
                        </a:rPr>
                        <a:t>操業</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charset="0"/>
                          <a:ea typeface="ＭＳ Ｐゴシック" pitchFamily="50" charset="-128"/>
                        </a:rPr>
                        <a:t>以下の分析について、財務計画に与える影響。</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1" lang="ja-JP" altLang="en-US" sz="1200" b="0" i="0" u="none" strike="noStrike" cap="none" normalizeH="0" baseline="0">
                          <a:ln>
                            <a:noFill/>
                          </a:ln>
                          <a:solidFill>
                            <a:srgbClr val="000000"/>
                          </a:solidFill>
                          <a:effectLst/>
                          <a:latin typeface="Arial" charset="0"/>
                          <a:ea typeface="ＭＳ Ｐゴシック" pitchFamily="50" charset="-128"/>
                        </a:rPr>
                        <a:t>操業コストと収入</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1" lang="ja-JP" altLang="en-US" sz="1200" b="0" i="0" u="none" strike="noStrike" cap="none" normalizeH="0" baseline="0">
                          <a:ln>
                            <a:noFill/>
                          </a:ln>
                          <a:solidFill>
                            <a:srgbClr val="000000"/>
                          </a:solidFill>
                          <a:effectLst/>
                          <a:latin typeface="Arial" charset="0"/>
                          <a:ea typeface="ＭＳ Ｐゴシック" pitchFamily="50" charset="-128"/>
                        </a:rPr>
                        <a:t>資本支出と資本配分</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1" lang="ja-JP" altLang="en-US" sz="1200" b="0" i="0" u="none" strike="noStrike" cap="none" normalizeH="0" baseline="0">
                          <a:ln>
                            <a:noFill/>
                          </a:ln>
                          <a:solidFill>
                            <a:srgbClr val="000000"/>
                          </a:solidFill>
                          <a:effectLst/>
                          <a:latin typeface="Arial" charset="0"/>
                          <a:ea typeface="ＭＳ Ｐゴシック" pitchFamily="50" charset="-128"/>
                        </a:rPr>
                        <a:t>買収または負の投資</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1" lang="ja-JP" altLang="en-US" sz="1200" b="0" i="0" u="none" strike="noStrike" cap="none" normalizeH="0" baseline="0">
                          <a:ln>
                            <a:noFill/>
                          </a:ln>
                          <a:solidFill>
                            <a:srgbClr val="000000"/>
                          </a:solidFill>
                          <a:effectLst/>
                          <a:latin typeface="Arial" charset="0"/>
                          <a:ea typeface="ＭＳ Ｐゴシック" pitchFamily="50" charset="-128"/>
                        </a:rPr>
                        <a:t>資本へのアクセス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598613">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a:ln>
                            <a:noFill/>
                          </a:ln>
                          <a:solidFill>
                            <a:srgbClr val="000000"/>
                          </a:solidFill>
                          <a:effectLst/>
                          <a:latin typeface="Arial" charset="0"/>
                          <a:ea typeface="ＭＳ Ｐゴシック" pitchFamily="50" charset="-128"/>
                        </a:rPr>
                        <a:t>c) </a:t>
                      </a:r>
                      <a:r>
                        <a:rPr kumimoji="1" lang="ja-JP" altLang="en-US" sz="1200" b="1" i="0" u="none" strike="noStrike" cap="none" normalizeH="0" baseline="0">
                          <a:ln>
                            <a:noFill/>
                          </a:ln>
                          <a:solidFill>
                            <a:srgbClr val="000000"/>
                          </a:solidFill>
                          <a:effectLst/>
                          <a:latin typeface="Arial" charset="0"/>
                          <a:ea typeface="ＭＳ Ｐゴシック" pitchFamily="50" charset="-128"/>
                        </a:rPr>
                        <a:t>２℃或いはそれを下回る将来の異なる気候シナリオを考慮し、当該組織の戦略のレジリエンスを説明する</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rgbClr val="000000"/>
                        </a:solidFill>
                        <a:effectLst/>
                        <a:latin typeface="Arial"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dirty="0">
                          <a:ln>
                            <a:noFill/>
                          </a:ln>
                          <a:solidFill>
                            <a:srgbClr val="000000"/>
                          </a:solidFill>
                          <a:effectLst/>
                          <a:latin typeface="Arial" charset="0"/>
                          <a:ea typeface="ＭＳ Ｐゴシック" pitchFamily="50" charset="-128"/>
                        </a:rPr>
                        <a:t>２℃或いはそれを下回るシナリオに沿った低炭素経済への移行シナリオと、また当該組織にとって関連性がある場合は、物理的気候関連リスクの高まるシナリオを考慮し、その戦略が気候関連リスク及び機会に対して、どれだけレジリエンスを有しているか。</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dirty="0">
                          <a:ln>
                            <a:noFill/>
                          </a:ln>
                          <a:solidFill>
                            <a:srgbClr val="000000"/>
                          </a:solidFill>
                          <a:effectLst/>
                          <a:latin typeface="Arial" charset="0"/>
                          <a:ea typeface="ＭＳ Ｐゴシック" pitchFamily="50" charset="-128"/>
                        </a:rPr>
                        <a:t>以下について論じることを検討することが望まれる。</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1" lang="ja-JP" altLang="en-US" sz="1200" b="0" i="0" u="none" strike="noStrike" cap="none" normalizeH="0" baseline="0" dirty="0">
                          <a:ln>
                            <a:noFill/>
                          </a:ln>
                          <a:solidFill>
                            <a:srgbClr val="000000"/>
                          </a:solidFill>
                          <a:effectLst/>
                          <a:latin typeface="Arial" charset="0"/>
                          <a:ea typeface="ＭＳ Ｐゴシック" pitchFamily="50" charset="-128"/>
                        </a:rPr>
                        <a:t>気候関連のリスク及び機会によって悪影響を受ける可能性のある戦略</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1" lang="ja-JP" altLang="en-US" sz="1200" b="0" i="0" u="none" strike="noStrike" cap="none" normalizeH="0" baseline="0" dirty="0">
                          <a:ln>
                            <a:noFill/>
                          </a:ln>
                          <a:solidFill>
                            <a:srgbClr val="000000"/>
                          </a:solidFill>
                          <a:effectLst/>
                          <a:latin typeface="Arial" charset="0"/>
                          <a:ea typeface="ＭＳ Ｐゴシック" pitchFamily="50" charset="-128"/>
                        </a:rPr>
                        <a:t>潜在的なリスク及び機会に対処するために、戦略がどの様に変化し得るか</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1" lang="ja-JP" altLang="en-US" sz="1200" b="0" i="0" u="none" strike="noStrike" cap="none" normalizeH="0" baseline="0" dirty="0">
                          <a:ln>
                            <a:noFill/>
                          </a:ln>
                          <a:solidFill>
                            <a:srgbClr val="000000"/>
                          </a:solidFill>
                          <a:effectLst/>
                          <a:latin typeface="Arial" charset="0"/>
                          <a:ea typeface="ＭＳ Ｐゴシック" pitchFamily="50" charset="-128"/>
                        </a:rPr>
                        <a:t>検討される気候関連シナリオとその対象期間</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Arial"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
        <p:nvSpPr>
          <p:cNvPr id="11284" name="Text Box 167">
            <a:extLst>
              <a:ext uri="{FF2B5EF4-FFF2-40B4-BE49-F238E27FC236}">
                <a16:creationId xmlns:a16="http://schemas.microsoft.com/office/drawing/2014/main" id="{55790EC0-FCDD-4286-5936-B3FAE3506C92}"/>
              </a:ext>
            </a:extLst>
          </p:cNvPr>
          <p:cNvSpPr txBox="1">
            <a:spLocks noChangeArrowheads="1"/>
          </p:cNvSpPr>
          <p:nvPr/>
        </p:nvSpPr>
        <p:spPr bwMode="auto">
          <a:xfrm>
            <a:off x="6011863" y="6237288"/>
            <a:ext cx="2305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a:t>（和訳：㈱グリーン・パシフィック）</a:t>
            </a:r>
          </a:p>
        </p:txBody>
      </p:sp>
      <p:sp>
        <p:nvSpPr>
          <p:cNvPr id="11286" name="Text Box 45">
            <a:extLst>
              <a:ext uri="{FF2B5EF4-FFF2-40B4-BE49-F238E27FC236}">
                <a16:creationId xmlns:a16="http://schemas.microsoft.com/office/drawing/2014/main" id="{96CF6090-E13F-D435-D0F8-910FE5CA77E7}"/>
              </a:ext>
            </a:extLst>
          </p:cNvPr>
          <p:cNvSpPr txBox="1">
            <a:spLocks noChangeArrowheads="1"/>
          </p:cNvSpPr>
          <p:nvPr/>
        </p:nvSpPr>
        <p:spPr bwMode="auto">
          <a:xfrm>
            <a:off x="468313" y="6308725"/>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t>（レポート本文 </a:t>
            </a:r>
            <a:r>
              <a:rPr lang="en-US" altLang="ja-JP" sz="1800"/>
              <a:t>P.20</a:t>
            </a:r>
            <a:r>
              <a:rPr lang="ja-JP" altLang="en-US" sz="1800"/>
              <a:t>～</a:t>
            </a:r>
            <a:r>
              <a:rPr lang="en-US" altLang="ja-JP" sz="1800"/>
              <a:t>21</a:t>
            </a:r>
            <a:r>
              <a:rPr lang="ja-JP" altLang="en-US" sz="180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0EAA9A7-29A4-9990-44BE-933CFF8CC690}"/>
              </a:ext>
            </a:extLst>
          </p:cNvPr>
          <p:cNvSpPr>
            <a:spLocks noGrp="1" noChangeArrowheads="1"/>
          </p:cNvSpPr>
          <p:nvPr>
            <p:ph type="sldNum" sz="quarter" idx="12"/>
          </p:nvPr>
        </p:nvSpPr>
        <p:spPr>
          <a:ln/>
        </p:spPr>
        <p:txBody>
          <a:bodyPr/>
          <a:lstStyle/>
          <a:p>
            <a:fld id="{696A414E-60B2-4D6F-AA08-6746E5EA97DC}" type="slidenum">
              <a:rPr lang="en-US" altLang="ja-JP"/>
              <a:pPr/>
              <a:t>13</a:t>
            </a:fld>
            <a:endParaRPr lang="en-US" altLang="ja-JP"/>
          </a:p>
        </p:txBody>
      </p:sp>
      <p:sp>
        <p:nvSpPr>
          <p:cNvPr id="12290" name="スライド番号プレースホルダー 4">
            <a:extLst>
              <a:ext uri="{FF2B5EF4-FFF2-40B4-BE49-F238E27FC236}">
                <a16:creationId xmlns:a16="http://schemas.microsoft.com/office/drawing/2014/main" id="{0602EC21-D97B-0AA3-078D-510FFB6B779A}"/>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CFA17ADD-616A-4B08-83D7-A5BBCDC47911}" type="slidenum">
              <a:rPr lang="en-US" altLang="ja-JP" sz="1400"/>
              <a:pPr algn="r" eaLnBrk="1" hangingPunct="1">
                <a:spcBef>
                  <a:spcPct val="0"/>
                </a:spcBef>
                <a:buFontTx/>
                <a:buNone/>
              </a:pPr>
              <a:t>13</a:t>
            </a:fld>
            <a:endParaRPr lang="en-US" altLang="ja-JP" sz="1400"/>
          </a:p>
        </p:txBody>
      </p:sp>
      <p:sp>
        <p:nvSpPr>
          <p:cNvPr id="12291" name="Rectangle 10">
            <a:extLst>
              <a:ext uri="{FF2B5EF4-FFF2-40B4-BE49-F238E27FC236}">
                <a16:creationId xmlns:a16="http://schemas.microsoft.com/office/drawing/2014/main" id="{BAF4EB09-9476-D34C-6588-35F246931B95}"/>
              </a:ext>
            </a:extLst>
          </p:cNvPr>
          <p:cNvSpPr>
            <a:spLocks noChangeArrowheads="1"/>
          </p:cNvSpPr>
          <p:nvPr/>
        </p:nvSpPr>
        <p:spPr bwMode="auto">
          <a:xfrm>
            <a:off x="179388" y="188913"/>
            <a:ext cx="8666162" cy="865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2.TCFD</a:t>
            </a:r>
            <a:r>
              <a:rPr lang="ja-JP" altLang="en-US" b="1">
                <a:solidFill>
                  <a:schemeClr val="tx2"/>
                </a:solidFill>
              </a:rPr>
              <a:t>提案内容　　　　　　　　　　　　　　　　　　　　　　　　　　　　　　　　　　　　　　　　　</a:t>
            </a:r>
            <a:r>
              <a:rPr lang="ja-JP" altLang="en-US" sz="2800" b="1">
                <a:solidFill>
                  <a:schemeClr val="tx2"/>
                </a:solidFill>
              </a:rPr>
              <a:t>（</a:t>
            </a:r>
            <a:r>
              <a:rPr lang="en-US" altLang="ja-JP" sz="2800" b="1">
                <a:solidFill>
                  <a:schemeClr val="tx2"/>
                </a:solidFill>
              </a:rPr>
              <a:t>10</a:t>
            </a:r>
            <a:r>
              <a:rPr lang="ja-JP" altLang="en-US" sz="2800" b="1">
                <a:solidFill>
                  <a:schemeClr val="tx2"/>
                </a:solidFill>
              </a:rPr>
              <a:t>）全セクター共通の提言内容：リスク管理</a:t>
            </a:r>
            <a:endParaRPr lang="en-US" altLang="ja-JP" sz="2800" b="1">
              <a:solidFill>
                <a:schemeClr val="tx2"/>
              </a:solidFill>
            </a:endParaRPr>
          </a:p>
        </p:txBody>
      </p:sp>
      <p:graphicFrame>
        <p:nvGraphicFramePr>
          <p:cNvPr id="12315" name="Group 27">
            <a:extLst>
              <a:ext uri="{FF2B5EF4-FFF2-40B4-BE49-F238E27FC236}">
                <a16:creationId xmlns:a16="http://schemas.microsoft.com/office/drawing/2014/main" id="{17880F8D-6383-6D2F-52C0-41F728296F31}"/>
              </a:ext>
            </a:extLst>
          </p:cNvPr>
          <p:cNvGraphicFramePr>
            <a:graphicFrameLocks noGrp="1"/>
          </p:cNvGraphicFramePr>
          <p:nvPr>
            <p:ph/>
          </p:nvPr>
        </p:nvGraphicFramePr>
        <p:xfrm>
          <a:off x="395288" y="1341438"/>
          <a:ext cx="8229600" cy="4405312"/>
        </p:xfrm>
        <a:graphic>
          <a:graphicData uri="http://schemas.openxmlformats.org/drawingml/2006/table">
            <a:tbl>
              <a:tblPr/>
              <a:tblGrid>
                <a:gridCol w="2203450">
                  <a:extLst>
                    <a:ext uri="{9D8B030D-6E8A-4147-A177-3AD203B41FA5}">
                      <a16:colId xmlns:a16="http://schemas.microsoft.com/office/drawing/2014/main" val="3334259718"/>
                    </a:ext>
                  </a:extLst>
                </a:gridCol>
                <a:gridCol w="6026150">
                  <a:extLst>
                    <a:ext uri="{9D8B030D-6E8A-4147-A177-3AD203B41FA5}">
                      <a16:colId xmlns:a16="http://schemas.microsoft.com/office/drawing/2014/main" val="3249587529"/>
                    </a:ext>
                  </a:extLst>
                </a:gridCol>
              </a:tblGrid>
              <a:tr h="639763">
                <a:tc gridSpan="2">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Arial" panose="020B0604020202020204" pitchFamily="34" charset="0"/>
                          <a:ea typeface="ＭＳ Ｐゴシック" panose="020B0600070205080204" pitchFamily="50" charset="-128"/>
                        </a:rPr>
                        <a:t>リスク管理：気候関連リスクについて、組織がどのように識別・評価・管理しているか開示する</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extLst>
                  <a:ext uri="{0D108BD9-81ED-4DB2-BD59-A6C34878D82A}">
                    <a16:rowId xmlns:a16="http://schemas.microsoft.com/office/drawing/2014/main" val="4090942988"/>
                  </a:ext>
                </a:extLst>
              </a:tr>
              <a:tr h="1519238">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a) </a:t>
                      </a:r>
                      <a:r>
                        <a:rPr kumimoji="1" lang="ja-JP"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組織が気候関連リスクを識別・評価するプロセスを説明する</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他のリスクと比較した気候関連リスクの相対的重要性について、組織がどの様に決定したか。</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気候変動に関連する既存の及び新たな規制上の要件（排出量の制限等）やその他の関連要因をどの程度考慮したか。</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以下についても考慮。</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識別された気候関連リスクの潜在的な大きさとスコープを評価するプロセス。</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リスクに関する用語の定義、参考文献。</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723670936"/>
                  </a:ext>
                </a:extLst>
              </a:tr>
              <a:tr h="65246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b) </a:t>
                      </a:r>
                      <a:r>
                        <a:rPr kumimoji="1" lang="ja-JP"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組織が気候関連リスクを管理するプロセスを説明する</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これらのリスクを組織的に管理するプロセス。</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重要性の決定に至ったプロセス。（レポート本文 </a:t>
                      </a:r>
                      <a:r>
                        <a:rPr kumimoji="1" lang="en-US"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P.10</a:t>
                      </a: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a:t>
                      </a:r>
                      <a:r>
                        <a:rPr kumimoji="1" lang="en-US"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11</a:t>
                      </a: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の表を参照。）</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4263094754"/>
                  </a:ext>
                </a:extLst>
              </a:tr>
              <a:tr h="1593850">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c) </a:t>
                      </a:r>
                      <a:r>
                        <a:rPr kumimoji="1" lang="ja-JP"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組織が気候関連リスクを識別・評価・管理するプロセスが組織の統合的リスク管理にどのように統合されているかについて説明する</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solidFill>
                      <a:srgbClr val="D0D8E8"/>
                    </a:solidFill>
                  </a:tcPr>
                </a:tc>
                <a:extLst>
                  <a:ext uri="{0D108BD9-81ED-4DB2-BD59-A6C34878D82A}">
                    <a16:rowId xmlns:a16="http://schemas.microsoft.com/office/drawing/2014/main" val="3988288007"/>
                  </a:ext>
                </a:extLst>
              </a:tr>
            </a:tbl>
          </a:graphicData>
        </a:graphic>
      </p:graphicFrame>
      <p:sp>
        <p:nvSpPr>
          <p:cNvPr id="12308" name="Text Box 167">
            <a:extLst>
              <a:ext uri="{FF2B5EF4-FFF2-40B4-BE49-F238E27FC236}">
                <a16:creationId xmlns:a16="http://schemas.microsoft.com/office/drawing/2014/main" id="{CF1AF678-3834-E17F-F126-97752590C282}"/>
              </a:ext>
            </a:extLst>
          </p:cNvPr>
          <p:cNvSpPr txBox="1">
            <a:spLocks noChangeArrowheads="1"/>
          </p:cNvSpPr>
          <p:nvPr/>
        </p:nvSpPr>
        <p:spPr bwMode="auto">
          <a:xfrm>
            <a:off x="6011863" y="6237288"/>
            <a:ext cx="2305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a:t>（和訳：㈱グリーン・パシフィック）</a:t>
            </a:r>
          </a:p>
        </p:txBody>
      </p:sp>
      <p:sp>
        <p:nvSpPr>
          <p:cNvPr id="12316" name="Text Box 45">
            <a:extLst>
              <a:ext uri="{FF2B5EF4-FFF2-40B4-BE49-F238E27FC236}">
                <a16:creationId xmlns:a16="http://schemas.microsoft.com/office/drawing/2014/main" id="{D74E641C-5C4A-E87D-0AAE-749F20AFF032}"/>
              </a:ext>
            </a:extLst>
          </p:cNvPr>
          <p:cNvSpPr txBox="1">
            <a:spLocks noChangeArrowheads="1"/>
          </p:cNvSpPr>
          <p:nvPr/>
        </p:nvSpPr>
        <p:spPr bwMode="auto">
          <a:xfrm>
            <a:off x="468313" y="6308725"/>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t>（レポート本文 </a:t>
            </a:r>
            <a:r>
              <a:rPr lang="en-US" altLang="ja-JP" sz="1800"/>
              <a:t>P.21</a:t>
            </a:r>
            <a:r>
              <a:rPr lang="ja-JP" altLang="en-US" sz="1800"/>
              <a:t>～</a:t>
            </a:r>
            <a:r>
              <a:rPr lang="en-US" altLang="ja-JP" sz="1800"/>
              <a:t>22</a:t>
            </a:r>
            <a:r>
              <a:rPr lang="ja-JP" altLang="en-US" sz="180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4981720-EC0D-3FB7-2850-BE3D12C0D1CD}"/>
              </a:ext>
            </a:extLst>
          </p:cNvPr>
          <p:cNvSpPr>
            <a:spLocks noGrp="1" noChangeArrowheads="1"/>
          </p:cNvSpPr>
          <p:nvPr>
            <p:ph type="sldNum" sz="quarter" idx="12"/>
          </p:nvPr>
        </p:nvSpPr>
        <p:spPr>
          <a:ln/>
        </p:spPr>
        <p:txBody>
          <a:bodyPr/>
          <a:lstStyle/>
          <a:p>
            <a:fld id="{19AA1A40-807F-40DC-9942-15C4EA759B17}" type="slidenum">
              <a:rPr lang="en-US" altLang="ja-JP"/>
              <a:pPr/>
              <a:t>14</a:t>
            </a:fld>
            <a:endParaRPr lang="en-US" altLang="ja-JP"/>
          </a:p>
        </p:txBody>
      </p:sp>
      <p:sp>
        <p:nvSpPr>
          <p:cNvPr id="13314" name="スライド番号プレースホルダー 4">
            <a:extLst>
              <a:ext uri="{FF2B5EF4-FFF2-40B4-BE49-F238E27FC236}">
                <a16:creationId xmlns:a16="http://schemas.microsoft.com/office/drawing/2014/main" id="{E5E5E104-1090-4DB3-9671-511A4385B776}"/>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B57A87FB-EDE4-4035-986E-7FEB324A6161}" type="slidenum">
              <a:rPr lang="en-US" altLang="ja-JP" sz="1400"/>
              <a:pPr algn="r" eaLnBrk="1" hangingPunct="1">
                <a:spcBef>
                  <a:spcPct val="0"/>
                </a:spcBef>
                <a:buFontTx/>
                <a:buNone/>
              </a:pPr>
              <a:t>14</a:t>
            </a:fld>
            <a:endParaRPr lang="en-US" altLang="ja-JP" sz="1400"/>
          </a:p>
        </p:txBody>
      </p:sp>
      <p:sp>
        <p:nvSpPr>
          <p:cNvPr id="13315" name="Rectangle 10">
            <a:extLst>
              <a:ext uri="{FF2B5EF4-FFF2-40B4-BE49-F238E27FC236}">
                <a16:creationId xmlns:a16="http://schemas.microsoft.com/office/drawing/2014/main" id="{6E99EB26-0AB4-62AB-2749-F427DD492F48}"/>
              </a:ext>
            </a:extLst>
          </p:cNvPr>
          <p:cNvSpPr>
            <a:spLocks noChangeArrowheads="1"/>
          </p:cNvSpPr>
          <p:nvPr/>
        </p:nvSpPr>
        <p:spPr bwMode="auto">
          <a:xfrm>
            <a:off x="179388" y="188913"/>
            <a:ext cx="8666162" cy="865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2.TCFD</a:t>
            </a:r>
            <a:r>
              <a:rPr lang="ja-JP" altLang="en-US" b="1">
                <a:solidFill>
                  <a:schemeClr val="tx2"/>
                </a:solidFill>
              </a:rPr>
              <a:t>提案内容　　　　　　　　　　　　　　　　　　　　　　　　　　　　　　　　　　　　　　　　　</a:t>
            </a:r>
            <a:r>
              <a:rPr lang="ja-JP" altLang="en-US" sz="2800" b="1">
                <a:solidFill>
                  <a:schemeClr val="tx2"/>
                </a:solidFill>
              </a:rPr>
              <a:t>（</a:t>
            </a:r>
            <a:r>
              <a:rPr lang="en-US" altLang="ja-JP" sz="2800" b="1">
                <a:solidFill>
                  <a:schemeClr val="tx2"/>
                </a:solidFill>
              </a:rPr>
              <a:t>11</a:t>
            </a:r>
            <a:r>
              <a:rPr lang="ja-JP" altLang="en-US" sz="2800" b="1">
                <a:solidFill>
                  <a:schemeClr val="tx2"/>
                </a:solidFill>
              </a:rPr>
              <a:t>）全セクター共通の提言内容：指標と目標</a:t>
            </a:r>
            <a:endParaRPr lang="en-US" altLang="ja-JP" sz="2800" b="1">
              <a:solidFill>
                <a:schemeClr val="tx2"/>
              </a:solidFill>
            </a:endParaRPr>
          </a:p>
        </p:txBody>
      </p:sp>
      <p:graphicFrame>
        <p:nvGraphicFramePr>
          <p:cNvPr id="13334" name="Group 22">
            <a:extLst>
              <a:ext uri="{FF2B5EF4-FFF2-40B4-BE49-F238E27FC236}">
                <a16:creationId xmlns:a16="http://schemas.microsoft.com/office/drawing/2014/main" id="{A291F12F-1720-6473-A263-6040173A43E4}"/>
              </a:ext>
            </a:extLst>
          </p:cNvPr>
          <p:cNvGraphicFramePr>
            <a:graphicFrameLocks noGrp="1"/>
          </p:cNvGraphicFramePr>
          <p:nvPr>
            <p:ph/>
          </p:nvPr>
        </p:nvGraphicFramePr>
        <p:xfrm>
          <a:off x="323850" y="1125538"/>
          <a:ext cx="8569325" cy="4935537"/>
        </p:xfrm>
        <a:graphic>
          <a:graphicData uri="http://schemas.openxmlformats.org/drawingml/2006/table">
            <a:tbl>
              <a:tblPr/>
              <a:tblGrid>
                <a:gridCol w="2293938">
                  <a:extLst>
                    <a:ext uri="{9D8B030D-6E8A-4147-A177-3AD203B41FA5}">
                      <a16:colId xmlns:a16="http://schemas.microsoft.com/office/drawing/2014/main" val="414407014"/>
                    </a:ext>
                  </a:extLst>
                </a:gridCol>
                <a:gridCol w="6275387">
                  <a:extLst>
                    <a:ext uri="{9D8B030D-6E8A-4147-A177-3AD203B41FA5}">
                      <a16:colId xmlns:a16="http://schemas.microsoft.com/office/drawing/2014/main" val="3094835043"/>
                    </a:ext>
                  </a:extLst>
                </a:gridCol>
              </a:tblGrid>
              <a:tr h="639763">
                <a:tc gridSpan="2">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Arial" panose="020B0604020202020204" pitchFamily="34" charset="0"/>
                          <a:ea typeface="ＭＳ Ｐゴシック" panose="020B0600070205080204" pitchFamily="50" charset="-128"/>
                        </a:rPr>
                        <a:t>指標と目標：気候関連のリスク及び機会を評価・管理する際に使用する指標と目標に</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Arial" panose="020B0604020202020204" pitchFamily="34" charset="0"/>
                          <a:ea typeface="ＭＳ Ｐゴシック" panose="020B0600070205080204" pitchFamily="50" charset="-128"/>
                        </a:rPr>
                        <a:t>ついて、そのような情報が重大な場合は開示する</a:t>
                      </a:r>
                    </a:p>
                  </a:txBody>
                  <a:tcPr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extLst>
                  <a:ext uri="{0D108BD9-81ED-4DB2-BD59-A6C34878D82A}">
                    <a16:rowId xmlns:a16="http://schemas.microsoft.com/office/drawing/2014/main" val="1355176713"/>
                  </a:ext>
                </a:extLst>
              </a:tr>
              <a:tr h="155416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a) </a:t>
                      </a:r>
                      <a:r>
                        <a:rPr kumimoji="1" lang="ja-JP"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組織が自らの戦略とリスク管理プロセスに即して、気候関連のリスク及び機会を評価する際に用いる指標を開示する</a:t>
                      </a:r>
                    </a:p>
                  </a:txBody>
                  <a:tcPr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気候関連リスク及び機会を測定・管理するために用いた指標。</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関連性や必要性に応じ、水、エネルギー、土地利用、廃棄物管理に伴う気候関連リスクも考慮。</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気候関連リスクのマテリアリティが大と判断される場合は、関連するパフォーマンス指標が報酬決定に取り入れられているか、どのように取り入れられているかも含め、記載を検討。</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低炭素経済に向けて設計された商品やサービスによる収入等、組織の気候関連の機会に関する指標とともに、必要に応じ、組織内部で用いる炭素価格。</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指標は、トレンド分析が行えるよう、過去の一定期間のものを提供。</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指標の算定または推計に用いた方法論。</a:t>
                      </a:r>
                    </a:p>
                  </a:txBody>
                  <a:tcPr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556926179"/>
                  </a:ext>
                </a:extLst>
              </a:tr>
              <a:tr h="822325">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b) </a:t>
                      </a:r>
                      <a:r>
                        <a:rPr kumimoji="1" lang="ja-JP"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スコープ１、２及び当てはまる場合はスコープ３の温室効果ガス（ＧＨＧ）排出量と、その関連リスクについて開示する</a:t>
                      </a:r>
                    </a:p>
                  </a:txBody>
                  <a:tcPr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GHG</a:t>
                      </a: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排出量は</a:t>
                      </a:r>
                      <a:r>
                        <a:rPr kumimoji="1" lang="en-US"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GHG</a:t>
                      </a: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プロトコルの方法論に従う。（但し、国内報告基準を準用可。）</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適切であれば、一般的に普及した産業別</a:t>
                      </a:r>
                      <a:r>
                        <a:rPr kumimoji="1" lang="en-US" altLang="ja-JP"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GHG</a:t>
                      </a:r>
                      <a:r>
                        <a:rPr kumimoji="1"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効率値。</a:t>
                      </a:r>
                    </a:p>
                  </a:txBody>
                  <a:tcPr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817294848"/>
                  </a:ext>
                </a:extLst>
              </a:tr>
              <a:tr h="1919288">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c) </a:t>
                      </a:r>
                      <a:r>
                        <a:rPr kumimoji="1" lang="ja-JP"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rPr>
                        <a:t>組織が気候関連リスク及び機会を管理するために用いる目標及び、目標に対する実績について説明する</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50" charset="-128"/>
                      </a:endParaRPr>
                    </a:p>
                  </a:txBody>
                  <a:tcPr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GHG</a:t>
                      </a:r>
                      <a:r>
                        <a:rPr kumimoji="1" lang="ja-JP"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排出、水利用、エネルギー利用者に関連する主な気候関連目標について、今後予想される規制上の要件または市場の制約、その他のゴールに即して説明。</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その他のゴールとして、効率や財務的ゴール、財務上の損失に対する耐性、製品のライフサイクルを通じて回避された</a:t>
                      </a:r>
                      <a:r>
                        <a:rPr kumimoji="1" lang="en-US"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GHG</a:t>
                      </a:r>
                      <a:r>
                        <a:rPr kumimoji="1" lang="ja-JP"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排出量、または低炭素社会向けに設計された製品やサービスによる正味収入のゴールなど。</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これら目標を説明する際、以下を考慮する。</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1" lang="ja-JP"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目標が絶対量ベースか、原単位（</a:t>
                      </a:r>
                      <a:r>
                        <a:rPr kumimoji="1" lang="en-US"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intensity</a:t>
                      </a:r>
                      <a:r>
                        <a:rPr kumimoji="1" lang="ja-JP"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）ベースか</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1" lang="ja-JP"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目標のタイムフレーム</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1" lang="ja-JP"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進捗を計測する際の基準年</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1" lang="ja-JP"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目標の進捗を評価する</a:t>
                      </a:r>
                      <a:r>
                        <a:rPr kumimoji="1" lang="en-US"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rPr>
                        <a:t>KPI</a:t>
                      </a:r>
                      <a:endParaRPr kumimoji="1" lang="ja-JP"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50" charset="-128"/>
                      </a:endParaRPr>
                    </a:p>
                  </a:txBody>
                  <a:tcPr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16542329"/>
                  </a:ext>
                </a:extLst>
              </a:tr>
            </a:tbl>
          </a:graphicData>
        </a:graphic>
      </p:graphicFrame>
      <p:sp>
        <p:nvSpPr>
          <p:cNvPr id="13332" name="Text Box 167">
            <a:extLst>
              <a:ext uri="{FF2B5EF4-FFF2-40B4-BE49-F238E27FC236}">
                <a16:creationId xmlns:a16="http://schemas.microsoft.com/office/drawing/2014/main" id="{98058CA1-6771-A492-F665-2FEB127BCF89}"/>
              </a:ext>
            </a:extLst>
          </p:cNvPr>
          <p:cNvSpPr txBox="1">
            <a:spLocks noChangeArrowheads="1"/>
          </p:cNvSpPr>
          <p:nvPr/>
        </p:nvSpPr>
        <p:spPr bwMode="auto">
          <a:xfrm>
            <a:off x="6011863" y="6237288"/>
            <a:ext cx="2305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a:t>（和訳：㈱グリーン・パシフィック）</a:t>
            </a:r>
          </a:p>
        </p:txBody>
      </p:sp>
      <p:sp>
        <p:nvSpPr>
          <p:cNvPr id="13335" name="Text Box 45">
            <a:extLst>
              <a:ext uri="{FF2B5EF4-FFF2-40B4-BE49-F238E27FC236}">
                <a16:creationId xmlns:a16="http://schemas.microsoft.com/office/drawing/2014/main" id="{4E5BFE73-CBD6-6CBA-048E-3EE19C59952A}"/>
              </a:ext>
            </a:extLst>
          </p:cNvPr>
          <p:cNvSpPr txBox="1">
            <a:spLocks noChangeArrowheads="1"/>
          </p:cNvSpPr>
          <p:nvPr/>
        </p:nvSpPr>
        <p:spPr bwMode="auto">
          <a:xfrm>
            <a:off x="468313" y="6308725"/>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t>（レポート本文 </a:t>
            </a:r>
            <a:r>
              <a:rPr lang="en-US" altLang="ja-JP" sz="1800"/>
              <a:t>P.22</a:t>
            </a:r>
            <a:r>
              <a:rPr lang="ja-JP" altLang="en-US" sz="1800"/>
              <a:t>～</a:t>
            </a:r>
            <a:r>
              <a:rPr lang="en-US" altLang="ja-JP" sz="1800"/>
              <a:t>23</a:t>
            </a:r>
            <a:r>
              <a:rPr lang="ja-JP" altLang="en-US" sz="180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B9B9977-9256-D8F2-F00C-0C55DE7B0F7B}"/>
              </a:ext>
            </a:extLst>
          </p:cNvPr>
          <p:cNvSpPr>
            <a:spLocks noGrp="1" noChangeArrowheads="1"/>
          </p:cNvSpPr>
          <p:nvPr>
            <p:ph type="sldNum" sz="quarter" idx="12"/>
          </p:nvPr>
        </p:nvSpPr>
        <p:spPr>
          <a:ln/>
        </p:spPr>
        <p:txBody>
          <a:bodyPr/>
          <a:lstStyle/>
          <a:p>
            <a:fld id="{1682C11F-C524-4845-95BB-83F232076219}" type="slidenum">
              <a:rPr lang="en-US" altLang="ja-JP"/>
              <a:pPr/>
              <a:t>15</a:t>
            </a:fld>
            <a:endParaRPr lang="en-US" altLang="ja-JP"/>
          </a:p>
        </p:txBody>
      </p:sp>
      <p:sp>
        <p:nvSpPr>
          <p:cNvPr id="15362" name="Rectangle 6">
            <a:extLst>
              <a:ext uri="{FF2B5EF4-FFF2-40B4-BE49-F238E27FC236}">
                <a16:creationId xmlns:a16="http://schemas.microsoft.com/office/drawing/2014/main" id="{6DD9C34F-81BB-AA0C-54B8-E348F32191C2}"/>
              </a:ext>
            </a:extLst>
          </p:cNvPr>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2C995C9C-80A9-4897-97D7-3851EF4416A9}" type="slidenum">
              <a:rPr lang="en-US" altLang="ja-JP" sz="1400"/>
              <a:pPr algn="r" eaLnBrk="1" hangingPunct="1">
                <a:spcBef>
                  <a:spcPct val="0"/>
                </a:spcBef>
                <a:buFontTx/>
                <a:buNone/>
              </a:pPr>
              <a:t>15</a:t>
            </a:fld>
            <a:endParaRPr lang="en-US" altLang="ja-JP" sz="1400"/>
          </a:p>
        </p:txBody>
      </p:sp>
      <p:sp>
        <p:nvSpPr>
          <p:cNvPr id="15363" name="スライド番号プレースホルダー 5">
            <a:extLst>
              <a:ext uri="{FF2B5EF4-FFF2-40B4-BE49-F238E27FC236}">
                <a16:creationId xmlns:a16="http://schemas.microsoft.com/office/drawing/2014/main" id="{4FA98EFC-8613-41B6-CAD8-F74024839393}"/>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C9DC1C34-43EB-4E4D-9A83-A854C2FAB8DE}" type="slidenum">
              <a:rPr lang="en-US" altLang="ja-JP" sz="1400"/>
              <a:pPr algn="r" eaLnBrk="1" hangingPunct="1">
                <a:spcBef>
                  <a:spcPct val="0"/>
                </a:spcBef>
                <a:buFontTx/>
                <a:buNone/>
              </a:pPr>
              <a:t>15</a:t>
            </a:fld>
            <a:endParaRPr lang="en-US" altLang="ja-JP" sz="1400"/>
          </a:p>
        </p:txBody>
      </p:sp>
      <p:sp>
        <p:nvSpPr>
          <p:cNvPr id="15364" name="Rectangle 4">
            <a:extLst>
              <a:ext uri="{FF2B5EF4-FFF2-40B4-BE49-F238E27FC236}">
                <a16:creationId xmlns:a16="http://schemas.microsoft.com/office/drawing/2014/main" id="{AF86E71D-1EE9-3618-7503-F7DD2E7FE328}"/>
              </a:ext>
            </a:extLst>
          </p:cNvPr>
          <p:cNvSpPr>
            <a:spLocks noChangeArrowheads="1"/>
          </p:cNvSpPr>
          <p:nvPr/>
        </p:nvSpPr>
        <p:spPr bwMode="auto">
          <a:xfrm>
            <a:off x="0" y="22225"/>
            <a:ext cx="165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spAutoFit/>
          </a:bodyP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kumimoji="0" lang="ja-JP" altLang="ja-JP" sz="1800">
              <a:latin typeface="Calibri" panose="020F0502020204030204" pitchFamily="34" charset="0"/>
            </a:endParaRPr>
          </a:p>
        </p:txBody>
      </p:sp>
      <p:sp>
        <p:nvSpPr>
          <p:cNvPr id="33" name="Freeform 32">
            <a:extLst>
              <a:ext uri="{FF2B5EF4-FFF2-40B4-BE49-F238E27FC236}">
                <a16:creationId xmlns:a16="http://schemas.microsoft.com/office/drawing/2014/main" id="{B50DFAB9-0873-4C8F-F4EB-C24E7AA2FFBF}"/>
              </a:ext>
            </a:extLst>
          </p:cNvPr>
          <p:cNvSpPr/>
          <p:nvPr/>
        </p:nvSpPr>
        <p:spPr>
          <a:xfrm>
            <a:off x="539750" y="3933825"/>
            <a:ext cx="1933575" cy="1779588"/>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1" eaLnBrk="1" hangingPunct="1">
              <a:spcBef>
                <a:spcPts val="300"/>
              </a:spcBef>
              <a:buFont typeface="Calibri" pitchFamily="34" charset="0"/>
              <a:buChar char="‒"/>
              <a:defRPr/>
            </a:pPr>
            <a:r>
              <a:rPr kumimoji="0" lang="ja-JP" altLang="en-US" sz="1100">
                <a:latin typeface="Open Sans" charset="0"/>
              </a:rPr>
              <a:t>石油、ガス</a:t>
            </a:r>
          </a:p>
          <a:p>
            <a:pPr lvl="1" eaLnBrk="1" hangingPunct="1">
              <a:spcBef>
                <a:spcPts val="300"/>
              </a:spcBef>
              <a:buFont typeface="Calibri" pitchFamily="34" charset="0"/>
              <a:buChar char="‒"/>
              <a:defRPr/>
            </a:pPr>
            <a:r>
              <a:rPr kumimoji="0" lang="ja-JP" altLang="en-US" sz="1100">
                <a:latin typeface="Open Sans" charset="0"/>
              </a:rPr>
              <a:t>石炭及び燃料</a:t>
            </a:r>
            <a:endParaRPr kumimoji="0" lang="en-US" altLang="ja-JP" sz="1100">
              <a:latin typeface="Open Sans" charset="0"/>
            </a:endParaRPr>
          </a:p>
          <a:p>
            <a:pPr lvl="1" eaLnBrk="1" hangingPunct="1">
              <a:spcBef>
                <a:spcPts val="300"/>
              </a:spcBef>
              <a:buFont typeface="Calibri" pitchFamily="34" charset="0"/>
              <a:buChar char="‒"/>
              <a:defRPr/>
            </a:pPr>
            <a:r>
              <a:rPr kumimoji="0" lang="ja-JP" altLang="en-US" sz="1100">
                <a:latin typeface="Open Sans" charset="0"/>
              </a:rPr>
              <a:t>発電</a:t>
            </a:r>
            <a:endParaRPr kumimoji="0" lang="en-US" altLang="ja-JP" sz="1100">
              <a:latin typeface="Open Sans" charset="0"/>
            </a:endParaRPr>
          </a:p>
          <a:p>
            <a:pPr lvl="1" eaLnBrk="1" hangingPunct="1">
              <a:spcBef>
                <a:spcPts val="300"/>
              </a:spcBef>
              <a:buFont typeface="Calibri" pitchFamily="34" charset="0"/>
              <a:buChar char="‒"/>
              <a:defRPr/>
            </a:pPr>
            <a:r>
              <a:rPr kumimoji="0" lang="ja-JP" altLang="en-US" sz="1100">
                <a:latin typeface="Open Sans" charset="0"/>
              </a:rPr>
              <a:t>再生エネルギー発電</a:t>
            </a:r>
            <a:endParaRPr kumimoji="0" lang="en-US" altLang="ja-JP" sz="1100">
              <a:latin typeface="Open Sans" charset="0"/>
            </a:endParaRPr>
          </a:p>
        </p:txBody>
      </p:sp>
      <p:sp>
        <p:nvSpPr>
          <p:cNvPr id="32" name="Freeform 31">
            <a:extLst>
              <a:ext uri="{FF2B5EF4-FFF2-40B4-BE49-F238E27FC236}">
                <a16:creationId xmlns:a16="http://schemas.microsoft.com/office/drawing/2014/main" id="{D9F2A8F1-12C3-2C26-9DF7-3D0CE713FC86}"/>
              </a:ext>
            </a:extLst>
          </p:cNvPr>
          <p:cNvSpPr/>
          <p:nvPr/>
        </p:nvSpPr>
        <p:spPr>
          <a:xfrm>
            <a:off x="568325" y="3421063"/>
            <a:ext cx="1933575" cy="549275"/>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200" b="1">
                <a:solidFill>
                  <a:srgbClr val="FFFFFF"/>
                </a:solidFill>
                <a:latin typeface="Open Sans" charset="0"/>
              </a:rPr>
              <a:t>エネルギー</a:t>
            </a:r>
            <a:endParaRPr kumimoji="0" lang="en-US" altLang="ja-JP" sz="1200" b="1">
              <a:solidFill>
                <a:srgbClr val="FFFFFF"/>
              </a:solidFill>
              <a:latin typeface="Open Sans" charset="0"/>
            </a:endParaRPr>
          </a:p>
        </p:txBody>
      </p:sp>
      <p:sp>
        <p:nvSpPr>
          <p:cNvPr id="39" name="Freeform 38">
            <a:extLst>
              <a:ext uri="{FF2B5EF4-FFF2-40B4-BE49-F238E27FC236}">
                <a16:creationId xmlns:a16="http://schemas.microsoft.com/office/drawing/2014/main" id="{9DF7BBEC-4A8B-E3AE-737C-584F3C6C105D}"/>
              </a:ext>
            </a:extLst>
          </p:cNvPr>
          <p:cNvSpPr/>
          <p:nvPr/>
        </p:nvSpPr>
        <p:spPr>
          <a:xfrm>
            <a:off x="6637338" y="3421063"/>
            <a:ext cx="1933575" cy="549275"/>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200" b="1">
                <a:solidFill>
                  <a:srgbClr val="FFFFFF"/>
                </a:solidFill>
                <a:latin typeface="Open Sans" charset="0"/>
              </a:rPr>
              <a:t>農業、食品、木材製品</a:t>
            </a:r>
            <a:endParaRPr kumimoji="0" lang="en-US" altLang="ja-JP" sz="1200" b="1">
              <a:solidFill>
                <a:srgbClr val="FFFFFF"/>
              </a:solidFill>
              <a:latin typeface="Open Sans" charset="0"/>
            </a:endParaRPr>
          </a:p>
        </p:txBody>
      </p:sp>
      <p:sp>
        <p:nvSpPr>
          <p:cNvPr id="44" name="Freeform 43">
            <a:extLst>
              <a:ext uri="{FF2B5EF4-FFF2-40B4-BE49-F238E27FC236}">
                <a16:creationId xmlns:a16="http://schemas.microsoft.com/office/drawing/2014/main" id="{84EF81ED-8746-DA37-F301-9B9C96964853}"/>
              </a:ext>
            </a:extLst>
          </p:cNvPr>
          <p:cNvSpPr/>
          <p:nvPr/>
        </p:nvSpPr>
        <p:spPr>
          <a:xfrm>
            <a:off x="2590800" y="3421063"/>
            <a:ext cx="1933575" cy="549275"/>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200" b="1">
                <a:solidFill>
                  <a:srgbClr val="FFFFFF"/>
                </a:solidFill>
                <a:latin typeface="Open Sans" charset="0"/>
              </a:rPr>
              <a:t>運輸</a:t>
            </a:r>
            <a:endParaRPr kumimoji="0" lang="en-US" altLang="ja-JP" sz="1200" b="1">
              <a:solidFill>
                <a:srgbClr val="FFFFFF"/>
              </a:solidFill>
              <a:latin typeface="Open Sans" charset="0"/>
            </a:endParaRPr>
          </a:p>
        </p:txBody>
      </p:sp>
      <p:sp>
        <p:nvSpPr>
          <p:cNvPr id="49" name="Freeform 48">
            <a:extLst>
              <a:ext uri="{FF2B5EF4-FFF2-40B4-BE49-F238E27FC236}">
                <a16:creationId xmlns:a16="http://schemas.microsoft.com/office/drawing/2014/main" id="{E4149AFE-044A-42E7-AEC2-0E3161867A5A}"/>
              </a:ext>
            </a:extLst>
          </p:cNvPr>
          <p:cNvSpPr/>
          <p:nvPr/>
        </p:nvSpPr>
        <p:spPr>
          <a:xfrm>
            <a:off x="4614863" y="3421063"/>
            <a:ext cx="1933575" cy="549275"/>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200" b="1">
                <a:solidFill>
                  <a:srgbClr val="FFFFFF"/>
                </a:solidFill>
                <a:latin typeface="Open Sans" charset="0"/>
              </a:rPr>
              <a:t>材料　及び　建物</a:t>
            </a:r>
            <a:endParaRPr kumimoji="0" lang="en-US" altLang="ja-JP" sz="1200" b="1">
              <a:solidFill>
                <a:srgbClr val="FFFFFF"/>
              </a:solidFill>
              <a:latin typeface="Open Sans" charset="0"/>
            </a:endParaRPr>
          </a:p>
        </p:txBody>
      </p:sp>
      <p:sp>
        <p:nvSpPr>
          <p:cNvPr id="60" name="Freeform 59">
            <a:extLst>
              <a:ext uri="{FF2B5EF4-FFF2-40B4-BE49-F238E27FC236}">
                <a16:creationId xmlns:a16="http://schemas.microsoft.com/office/drawing/2014/main" id="{B9E84E40-8B54-72B2-952F-85E33B1C700C}"/>
              </a:ext>
            </a:extLst>
          </p:cNvPr>
          <p:cNvSpPr/>
          <p:nvPr/>
        </p:nvSpPr>
        <p:spPr>
          <a:xfrm>
            <a:off x="6637338" y="3983038"/>
            <a:ext cx="1933575" cy="1779587"/>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1" eaLnBrk="1" hangingPunct="1">
              <a:spcBef>
                <a:spcPts val="300"/>
              </a:spcBef>
              <a:buFont typeface="Calibri" pitchFamily="34" charset="0"/>
              <a:buChar char="‒"/>
              <a:defRPr/>
            </a:pPr>
            <a:r>
              <a:rPr kumimoji="0" lang="ja-JP" altLang="en-US" sz="1100">
                <a:latin typeface="Open Sans" charset="0"/>
              </a:rPr>
              <a:t>紙及び木材製品</a:t>
            </a:r>
            <a:endParaRPr kumimoji="0" lang="en-US" altLang="ja-JP" sz="1100">
              <a:latin typeface="Open Sans" charset="0"/>
            </a:endParaRPr>
          </a:p>
          <a:p>
            <a:pPr lvl="1" eaLnBrk="1" hangingPunct="1">
              <a:spcBef>
                <a:spcPts val="300"/>
              </a:spcBef>
              <a:buFont typeface="Calibri" pitchFamily="34" charset="0"/>
              <a:buChar char="‒"/>
              <a:defRPr/>
            </a:pPr>
            <a:r>
              <a:rPr kumimoji="0" lang="ja-JP" altLang="en-US" sz="1100">
                <a:latin typeface="Open Sans" charset="0"/>
              </a:rPr>
              <a:t>飲料</a:t>
            </a:r>
          </a:p>
          <a:p>
            <a:pPr lvl="1" eaLnBrk="1" hangingPunct="1">
              <a:spcBef>
                <a:spcPts val="300"/>
              </a:spcBef>
              <a:buFont typeface="Calibri" pitchFamily="34" charset="0"/>
              <a:buChar char="‒"/>
              <a:defRPr/>
            </a:pPr>
            <a:r>
              <a:rPr kumimoji="0" lang="ja-JP" altLang="en-US" sz="1100">
                <a:latin typeface="Open Sans" charset="0"/>
              </a:rPr>
              <a:t>食品（農作物、食品及び食肉梱包）</a:t>
            </a:r>
            <a:endParaRPr kumimoji="0" lang="en-US" altLang="ja-JP" sz="1100">
              <a:latin typeface="Open Sans" charset="0"/>
            </a:endParaRPr>
          </a:p>
          <a:p>
            <a:pPr lvl="1" eaLnBrk="1" hangingPunct="1">
              <a:spcBef>
                <a:spcPts val="300"/>
              </a:spcBef>
              <a:buFont typeface="Calibri" pitchFamily="34" charset="0"/>
              <a:buChar char="‒"/>
              <a:defRPr/>
            </a:pPr>
            <a:r>
              <a:rPr kumimoji="0" lang="ja-JP" altLang="en-US" sz="1100">
                <a:latin typeface="Open Sans" charset="0"/>
              </a:rPr>
              <a:t>非食品農業</a:t>
            </a:r>
            <a:endParaRPr kumimoji="0" lang="en-US" altLang="ja-JP" sz="1100">
              <a:latin typeface="Open Sans" charset="0"/>
            </a:endParaRPr>
          </a:p>
        </p:txBody>
      </p:sp>
      <p:sp>
        <p:nvSpPr>
          <p:cNvPr id="61" name="Freeform 60">
            <a:extLst>
              <a:ext uri="{FF2B5EF4-FFF2-40B4-BE49-F238E27FC236}">
                <a16:creationId xmlns:a16="http://schemas.microsoft.com/office/drawing/2014/main" id="{15A81305-6BDE-94E0-7DD6-1B0B7809F618}"/>
              </a:ext>
            </a:extLst>
          </p:cNvPr>
          <p:cNvSpPr/>
          <p:nvPr/>
        </p:nvSpPr>
        <p:spPr>
          <a:xfrm>
            <a:off x="4614863" y="3983038"/>
            <a:ext cx="1933575" cy="1779587"/>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1" eaLnBrk="1" hangingPunct="1">
              <a:spcBef>
                <a:spcPts val="300"/>
              </a:spcBef>
              <a:buFont typeface="Calibri" pitchFamily="34" charset="0"/>
              <a:buChar char="‒"/>
              <a:defRPr/>
            </a:pPr>
            <a:r>
              <a:rPr kumimoji="0" lang="ja-JP" altLang="en-US" sz="1100">
                <a:latin typeface="Open Sans" charset="0"/>
              </a:rPr>
              <a:t>化学</a:t>
            </a:r>
          </a:p>
          <a:p>
            <a:pPr lvl="1" eaLnBrk="1" hangingPunct="1">
              <a:spcBef>
                <a:spcPts val="300"/>
              </a:spcBef>
              <a:buFont typeface="Calibri" pitchFamily="34" charset="0"/>
              <a:buChar char="‒"/>
              <a:defRPr/>
            </a:pPr>
            <a:r>
              <a:rPr kumimoji="0" lang="ja-JP" altLang="en-US" sz="1100">
                <a:latin typeface="Open Sans" charset="0"/>
              </a:rPr>
              <a:t>建築資材</a:t>
            </a:r>
            <a:endParaRPr kumimoji="0" lang="en-US" altLang="ja-JP" sz="1100">
              <a:latin typeface="Open Sans" charset="0"/>
            </a:endParaRPr>
          </a:p>
          <a:p>
            <a:pPr lvl="1" eaLnBrk="1" hangingPunct="1">
              <a:spcBef>
                <a:spcPts val="300"/>
              </a:spcBef>
              <a:buFont typeface="Calibri" pitchFamily="34" charset="0"/>
              <a:buChar char="‒"/>
              <a:defRPr/>
            </a:pPr>
            <a:r>
              <a:rPr kumimoji="0" lang="ja-JP" altLang="en-US" sz="1100">
                <a:latin typeface="Open Sans" charset="0"/>
              </a:rPr>
              <a:t>金属及び採掘</a:t>
            </a:r>
            <a:endParaRPr kumimoji="0" lang="en-US" altLang="ja-JP" sz="1100">
              <a:latin typeface="Open Sans" charset="0"/>
            </a:endParaRPr>
          </a:p>
          <a:p>
            <a:pPr lvl="1" eaLnBrk="1" hangingPunct="1">
              <a:spcBef>
                <a:spcPts val="300"/>
              </a:spcBef>
              <a:buFont typeface="Calibri" pitchFamily="34" charset="0"/>
              <a:buChar char="‒"/>
              <a:defRPr/>
            </a:pPr>
            <a:r>
              <a:rPr kumimoji="0" lang="ja-JP" altLang="en-US" sz="1100">
                <a:latin typeface="Open Sans" charset="0"/>
              </a:rPr>
              <a:t>資本財</a:t>
            </a:r>
            <a:endParaRPr kumimoji="0" lang="en-US" altLang="ja-JP" sz="1100">
              <a:latin typeface="Open Sans" charset="0"/>
            </a:endParaRPr>
          </a:p>
          <a:p>
            <a:pPr lvl="1" eaLnBrk="1" hangingPunct="1">
              <a:spcBef>
                <a:spcPts val="300"/>
              </a:spcBef>
              <a:buFont typeface="Calibri" pitchFamily="34" charset="0"/>
              <a:buChar char="‒"/>
              <a:defRPr/>
            </a:pPr>
            <a:r>
              <a:rPr kumimoji="0" lang="ja-JP" altLang="en-US" sz="1100">
                <a:latin typeface="Open Sans" charset="0"/>
              </a:rPr>
              <a:t>不動産開発及び管理</a:t>
            </a:r>
            <a:endParaRPr kumimoji="0" lang="en-US" altLang="ja-JP" sz="1100">
              <a:latin typeface="Open Sans" charset="0"/>
            </a:endParaRPr>
          </a:p>
        </p:txBody>
      </p:sp>
      <p:sp>
        <p:nvSpPr>
          <p:cNvPr id="62" name="Freeform 61">
            <a:extLst>
              <a:ext uri="{FF2B5EF4-FFF2-40B4-BE49-F238E27FC236}">
                <a16:creationId xmlns:a16="http://schemas.microsoft.com/office/drawing/2014/main" id="{C74D5FC6-36C6-2741-833C-405647DFE8DC}"/>
              </a:ext>
            </a:extLst>
          </p:cNvPr>
          <p:cNvSpPr/>
          <p:nvPr/>
        </p:nvSpPr>
        <p:spPr>
          <a:xfrm>
            <a:off x="2590800" y="3983038"/>
            <a:ext cx="1933575" cy="1779587"/>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1" eaLnBrk="1" hangingPunct="1">
              <a:spcBef>
                <a:spcPts val="300"/>
              </a:spcBef>
              <a:buFont typeface="Calibri" pitchFamily="34" charset="0"/>
              <a:buChar char="‒"/>
              <a:defRPr/>
            </a:pPr>
            <a:r>
              <a:rPr kumimoji="0" lang="ja-JP" altLang="en-US" sz="1100">
                <a:latin typeface="Open Sans" charset="0"/>
              </a:rPr>
              <a:t>航空貨物及び物流</a:t>
            </a:r>
            <a:endParaRPr kumimoji="0" lang="en-US" altLang="ja-JP" sz="1100">
              <a:latin typeface="Open Sans" charset="0"/>
            </a:endParaRPr>
          </a:p>
          <a:p>
            <a:pPr lvl="1" eaLnBrk="1" hangingPunct="1">
              <a:spcBef>
                <a:spcPts val="300"/>
              </a:spcBef>
              <a:buFont typeface="Calibri" pitchFamily="34" charset="0"/>
              <a:buChar char="‒"/>
              <a:defRPr/>
            </a:pPr>
            <a:r>
              <a:rPr kumimoji="0" lang="ja-JP" altLang="en-US" sz="1100">
                <a:latin typeface="Open Sans" charset="0"/>
              </a:rPr>
              <a:t>航空</a:t>
            </a:r>
          </a:p>
          <a:p>
            <a:pPr lvl="1" eaLnBrk="1" hangingPunct="1">
              <a:spcBef>
                <a:spcPts val="300"/>
              </a:spcBef>
              <a:buFont typeface="Calibri" pitchFamily="34" charset="0"/>
              <a:buChar char="‒"/>
              <a:defRPr/>
            </a:pPr>
            <a:r>
              <a:rPr kumimoji="0" lang="ja-JP" altLang="en-US" sz="1100">
                <a:latin typeface="Open Sans" charset="0"/>
              </a:rPr>
              <a:t>船舶</a:t>
            </a:r>
            <a:endParaRPr kumimoji="0" lang="en-US" altLang="ja-JP" sz="1100">
              <a:latin typeface="Open Sans" charset="0"/>
            </a:endParaRPr>
          </a:p>
          <a:p>
            <a:pPr lvl="1" eaLnBrk="1" hangingPunct="1">
              <a:spcBef>
                <a:spcPts val="300"/>
              </a:spcBef>
              <a:buFont typeface="Calibri" pitchFamily="34" charset="0"/>
              <a:buChar char="‒"/>
              <a:defRPr/>
            </a:pPr>
            <a:r>
              <a:rPr kumimoji="0" lang="ja-JP" altLang="en-US" sz="1100">
                <a:latin typeface="Open Sans" charset="0"/>
              </a:rPr>
              <a:t>陸運及び鉄道</a:t>
            </a:r>
            <a:r>
              <a:rPr kumimoji="0" lang="en-US" altLang="ja-JP" sz="1100">
                <a:latin typeface="Open Sans" charset="0"/>
              </a:rPr>
              <a:t> </a:t>
            </a:r>
          </a:p>
          <a:p>
            <a:pPr lvl="1" eaLnBrk="1" hangingPunct="1">
              <a:spcBef>
                <a:spcPts val="300"/>
              </a:spcBef>
              <a:buFont typeface="Calibri" pitchFamily="34" charset="0"/>
              <a:buChar char="‒"/>
              <a:defRPr/>
            </a:pPr>
            <a:r>
              <a:rPr kumimoji="0" lang="ja-JP" altLang="en-US" sz="1100">
                <a:latin typeface="Open Sans" charset="0"/>
              </a:rPr>
              <a:t>自動車</a:t>
            </a:r>
            <a:endParaRPr kumimoji="0" lang="en-US" altLang="ja-JP" sz="1100">
              <a:latin typeface="Open Sans" charset="0"/>
            </a:endParaRPr>
          </a:p>
          <a:p>
            <a:pPr lvl="1" eaLnBrk="1" hangingPunct="1">
              <a:spcBef>
                <a:spcPts val="300"/>
              </a:spcBef>
              <a:buFont typeface="Calibri" pitchFamily="34" charset="0"/>
              <a:buChar char="‒"/>
              <a:defRPr/>
            </a:pPr>
            <a:r>
              <a:rPr kumimoji="0" lang="ja-JP" altLang="en-US" sz="1100">
                <a:latin typeface="Open Sans" charset="0"/>
              </a:rPr>
              <a:t>交通インフラ</a:t>
            </a:r>
            <a:endParaRPr kumimoji="0" lang="en-US" altLang="ja-JP" sz="1100">
              <a:latin typeface="Open Sans" charset="0"/>
            </a:endParaRPr>
          </a:p>
        </p:txBody>
      </p:sp>
      <p:sp>
        <p:nvSpPr>
          <p:cNvPr id="16" name="Freeform 15">
            <a:extLst>
              <a:ext uri="{FF2B5EF4-FFF2-40B4-BE49-F238E27FC236}">
                <a16:creationId xmlns:a16="http://schemas.microsoft.com/office/drawing/2014/main" id="{024AEF6D-4724-AA77-B742-3C857FF50FD5}"/>
              </a:ext>
            </a:extLst>
          </p:cNvPr>
          <p:cNvSpPr/>
          <p:nvPr/>
        </p:nvSpPr>
        <p:spPr>
          <a:xfrm>
            <a:off x="611188" y="1989138"/>
            <a:ext cx="1933575" cy="641350"/>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200" b="1">
                <a:solidFill>
                  <a:srgbClr val="FFFFFF"/>
                </a:solidFill>
                <a:latin typeface="Open Sans" charset="0"/>
              </a:rPr>
              <a:t>銀行</a:t>
            </a:r>
            <a:endParaRPr kumimoji="0" lang="en-US" altLang="ja-JP" sz="1200" b="1">
              <a:solidFill>
                <a:srgbClr val="FFFFFF"/>
              </a:solidFill>
              <a:latin typeface="Open Sans" charset="0"/>
            </a:endParaRPr>
          </a:p>
        </p:txBody>
      </p:sp>
      <p:sp>
        <p:nvSpPr>
          <p:cNvPr id="17" name="Freeform 16">
            <a:extLst>
              <a:ext uri="{FF2B5EF4-FFF2-40B4-BE49-F238E27FC236}">
                <a16:creationId xmlns:a16="http://schemas.microsoft.com/office/drawing/2014/main" id="{43E585EA-C342-B849-AC07-B9CE2C466B16}"/>
              </a:ext>
            </a:extLst>
          </p:cNvPr>
          <p:cNvSpPr/>
          <p:nvPr/>
        </p:nvSpPr>
        <p:spPr>
          <a:xfrm>
            <a:off x="4572000" y="1989138"/>
            <a:ext cx="1933575" cy="641350"/>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200" b="1">
                <a:solidFill>
                  <a:srgbClr val="FFFFFF"/>
                </a:solidFill>
                <a:latin typeface="Open Sans" charset="0"/>
              </a:rPr>
              <a:t>資産保有者</a:t>
            </a:r>
          </a:p>
          <a:p>
            <a:pPr algn="ctr" eaLnBrk="1" hangingPunct="1">
              <a:defRPr/>
            </a:pPr>
            <a:r>
              <a:rPr kumimoji="0" lang="ja-JP" altLang="en-US" sz="1200" b="1">
                <a:solidFill>
                  <a:srgbClr val="FFFFFF"/>
                </a:solidFill>
                <a:latin typeface="Open Sans" charset="0"/>
              </a:rPr>
              <a:t>（アセット オーナー）</a:t>
            </a:r>
            <a:endParaRPr kumimoji="0" lang="en-US" altLang="ja-JP" sz="1200" b="1">
              <a:solidFill>
                <a:srgbClr val="FFFFFF"/>
              </a:solidFill>
              <a:latin typeface="Open Sans" charset="0"/>
            </a:endParaRPr>
          </a:p>
        </p:txBody>
      </p:sp>
      <p:sp>
        <p:nvSpPr>
          <p:cNvPr id="18" name="Freeform 17">
            <a:extLst>
              <a:ext uri="{FF2B5EF4-FFF2-40B4-BE49-F238E27FC236}">
                <a16:creationId xmlns:a16="http://schemas.microsoft.com/office/drawing/2014/main" id="{8B11529B-A4EC-E2E0-28D2-73D8BED8FBEE}"/>
              </a:ext>
            </a:extLst>
          </p:cNvPr>
          <p:cNvSpPr/>
          <p:nvPr/>
        </p:nvSpPr>
        <p:spPr>
          <a:xfrm>
            <a:off x="6659563" y="1989138"/>
            <a:ext cx="1933575" cy="642937"/>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200" b="1">
                <a:solidFill>
                  <a:srgbClr val="FFFFFF"/>
                </a:solidFill>
                <a:latin typeface="Open Sans" charset="0"/>
              </a:rPr>
              <a:t>資産運用者</a:t>
            </a:r>
          </a:p>
          <a:p>
            <a:pPr algn="ctr" eaLnBrk="1" hangingPunct="1">
              <a:defRPr/>
            </a:pPr>
            <a:r>
              <a:rPr kumimoji="0" lang="ja-JP" altLang="en-US" sz="1200" b="1">
                <a:solidFill>
                  <a:srgbClr val="FFFFFF"/>
                </a:solidFill>
                <a:latin typeface="Open Sans" charset="0"/>
              </a:rPr>
              <a:t>（アセット マネジャー）</a:t>
            </a:r>
            <a:endParaRPr kumimoji="0" lang="en-US" altLang="ja-JP" sz="1200" b="1">
              <a:solidFill>
                <a:srgbClr val="FFFFFF"/>
              </a:solidFill>
              <a:latin typeface="Open Sans" charset="0"/>
            </a:endParaRPr>
          </a:p>
        </p:txBody>
      </p:sp>
      <p:sp>
        <p:nvSpPr>
          <p:cNvPr id="19" name="Freeform 18">
            <a:extLst>
              <a:ext uri="{FF2B5EF4-FFF2-40B4-BE49-F238E27FC236}">
                <a16:creationId xmlns:a16="http://schemas.microsoft.com/office/drawing/2014/main" id="{9DF2280E-8823-D64D-7A8A-9CD3F047A026}"/>
              </a:ext>
            </a:extLst>
          </p:cNvPr>
          <p:cNvSpPr/>
          <p:nvPr/>
        </p:nvSpPr>
        <p:spPr>
          <a:xfrm>
            <a:off x="2555875" y="1989138"/>
            <a:ext cx="1933575" cy="641350"/>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200" b="1">
                <a:solidFill>
                  <a:srgbClr val="FFFFFF"/>
                </a:solidFill>
                <a:latin typeface="Open Sans" charset="0"/>
              </a:rPr>
              <a:t>保険会社</a:t>
            </a:r>
            <a:endParaRPr kumimoji="0" lang="en-US" altLang="ja-JP" sz="1200" b="1">
              <a:solidFill>
                <a:srgbClr val="FFFFFF"/>
              </a:solidFill>
              <a:latin typeface="Open Sans" charset="0"/>
            </a:endParaRPr>
          </a:p>
        </p:txBody>
      </p:sp>
      <p:sp>
        <p:nvSpPr>
          <p:cNvPr id="15377" name="Text Box 23">
            <a:extLst>
              <a:ext uri="{FF2B5EF4-FFF2-40B4-BE49-F238E27FC236}">
                <a16:creationId xmlns:a16="http://schemas.microsoft.com/office/drawing/2014/main" id="{B7743A3F-7D02-BA8B-E3B7-9F73AE7809D2}"/>
              </a:ext>
            </a:extLst>
          </p:cNvPr>
          <p:cNvSpPr txBox="1">
            <a:spLocks noChangeArrowheads="1"/>
          </p:cNvSpPr>
          <p:nvPr/>
        </p:nvSpPr>
        <p:spPr bwMode="auto">
          <a:xfrm>
            <a:off x="539750" y="1484313"/>
            <a:ext cx="4537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a:solidFill>
                  <a:srgbClr val="00B0F0"/>
                </a:solidFill>
              </a:rPr>
              <a:t>金融セクター</a:t>
            </a:r>
          </a:p>
        </p:txBody>
      </p:sp>
      <p:sp>
        <p:nvSpPr>
          <p:cNvPr id="15378" name="Text Box 24">
            <a:extLst>
              <a:ext uri="{FF2B5EF4-FFF2-40B4-BE49-F238E27FC236}">
                <a16:creationId xmlns:a16="http://schemas.microsoft.com/office/drawing/2014/main" id="{38AD3B3C-14E8-4141-4D33-8EF3CDA67F17}"/>
              </a:ext>
            </a:extLst>
          </p:cNvPr>
          <p:cNvSpPr txBox="1">
            <a:spLocks noChangeArrowheads="1"/>
          </p:cNvSpPr>
          <p:nvPr/>
        </p:nvSpPr>
        <p:spPr bwMode="auto">
          <a:xfrm>
            <a:off x="539750" y="2924175"/>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a:solidFill>
                  <a:srgbClr val="00B0F0"/>
                </a:solidFill>
              </a:rPr>
              <a:t>非金融セクター</a:t>
            </a:r>
          </a:p>
        </p:txBody>
      </p:sp>
      <p:sp>
        <p:nvSpPr>
          <p:cNvPr id="15379" name="Rectangle 10">
            <a:extLst>
              <a:ext uri="{FF2B5EF4-FFF2-40B4-BE49-F238E27FC236}">
                <a16:creationId xmlns:a16="http://schemas.microsoft.com/office/drawing/2014/main" id="{4F53C6A6-891D-2BBA-A0BA-438B3138CB0D}"/>
              </a:ext>
            </a:extLst>
          </p:cNvPr>
          <p:cNvSpPr>
            <a:spLocks noChangeArrowheads="1"/>
          </p:cNvSpPr>
          <p:nvPr/>
        </p:nvSpPr>
        <p:spPr bwMode="auto">
          <a:xfrm>
            <a:off x="153988" y="260350"/>
            <a:ext cx="8666162"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2.TCFD</a:t>
            </a:r>
            <a:r>
              <a:rPr lang="ja-JP" altLang="en-US" b="1">
                <a:solidFill>
                  <a:schemeClr val="tx2"/>
                </a:solidFill>
              </a:rPr>
              <a:t>提案内容　　　　　　　　　　　　　　　　　　　　　　　　　　　　　　　　　　　　　　　　　</a:t>
            </a:r>
            <a:r>
              <a:rPr lang="ja-JP" altLang="en-US" sz="2800" b="1">
                <a:solidFill>
                  <a:schemeClr val="tx2"/>
                </a:solidFill>
              </a:rPr>
              <a:t>（</a:t>
            </a:r>
            <a:r>
              <a:rPr lang="en-US" altLang="ja-JP" sz="2800" b="1">
                <a:solidFill>
                  <a:schemeClr val="tx2"/>
                </a:solidFill>
              </a:rPr>
              <a:t>12</a:t>
            </a:r>
            <a:r>
              <a:rPr lang="ja-JP" altLang="en-US" sz="2800" b="1">
                <a:solidFill>
                  <a:schemeClr val="tx2"/>
                </a:solidFill>
              </a:rPr>
              <a:t>）特定セクター向け補助ガイダンス</a:t>
            </a:r>
            <a:endParaRPr lang="en-US" altLang="ja-JP" sz="2800" b="1">
              <a:solidFill>
                <a:schemeClr val="tx2"/>
              </a:solidFill>
            </a:endParaRPr>
          </a:p>
        </p:txBody>
      </p:sp>
      <p:sp>
        <p:nvSpPr>
          <p:cNvPr id="15380" name="Title 1">
            <a:extLst>
              <a:ext uri="{FF2B5EF4-FFF2-40B4-BE49-F238E27FC236}">
                <a16:creationId xmlns:a16="http://schemas.microsoft.com/office/drawing/2014/main" id="{ADB0B671-C125-6978-B2EC-32BA211C1F6F}"/>
              </a:ext>
            </a:extLst>
          </p:cNvPr>
          <p:cNvSpPr>
            <a:spLocks/>
          </p:cNvSpPr>
          <p:nvPr/>
        </p:nvSpPr>
        <p:spPr bwMode="auto">
          <a:xfrm>
            <a:off x="250825" y="909638"/>
            <a:ext cx="85693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600" b="1">
                <a:solidFill>
                  <a:srgbClr val="1CA9D0"/>
                </a:solidFill>
                <a:ea typeface="Arial Unicode MS" pitchFamily="50" charset="-128"/>
              </a:rPr>
              <a:t>気候変動の影響を潜在的に大きく受けるセクターについて、全セクター共通ガイダンスを補足する目的で補助ガイダンスを作成</a:t>
            </a:r>
            <a:endParaRPr kumimoji="0" lang="ja-JP" altLang="en-US" sz="1600" b="1">
              <a:solidFill>
                <a:srgbClr val="1CA9D0"/>
              </a:solidFill>
              <a:latin typeface="Calibri" panose="020F0502020204030204" pitchFamily="34" charset="0"/>
              <a:ea typeface="Arial Unicode MS" pitchFamily="50" charset="-128"/>
            </a:endParaRPr>
          </a:p>
        </p:txBody>
      </p:sp>
      <p:sp>
        <p:nvSpPr>
          <p:cNvPr id="15381" name="Text Box 22">
            <a:extLst>
              <a:ext uri="{FF2B5EF4-FFF2-40B4-BE49-F238E27FC236}">
                <a16:creationId xmlns:a16="http://schemas.microsoft.com/office/drawing/2014/main" id="{83FCEB59-B590-1E9B-338C-465E60264C68}"/>
              </a:ext>
            </a:extLst>
          </p:cNvPr>
          <p:cNvSpPr txBox="1">
            <a:spLocks noChangeArrowheads="1"/>
          </p:cNvSpPr>
          <p:nvPr/>
        </p:nvSpPr>
        <p:spPr bwMode="auto">
          <a:xfrm>
            <a:off x="539750" y="6021388"/>
            <a:ext cx="3311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t>（レポート本文 </a:t>
            </a:r>
            <a:r>
              <a:rPr lang="en-US" altLang="ja-JP" sz="1800"/>
              <a:t>P.15, </a:t>
            </a:r>
            <a:r>
              <a:rPr lang="ja-JP" altLang="en-US" sz="1800"/>
              <a:t>別冊）</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53C1818A-B905-3720-061C-D56AB87E79ED}"/>
              </a:ext>
            </a:extLst>
          </p:cNvPr>
          <p:cNvSpPr>
            <a:spLocks noGrp="1" noChangeArrowheads="1"/>
          </p:cNvSpPr>
          <p:nvPr>
            <p:ph type="sldNum" sz="quarter" idx="12"/>
          </p:nvPr>
        </p:nvSpPr>
        <p:spPr>
          <a:ln/>
        </p:spPr>
        <p:txBody>
          <a:bodyPr/>
          <a:lstStyle/>
          <a:p>
            <a:fld id="{5E588BD2-F13B-43FF-9D20-C1ADEE00DEF9}" type="slidenum">
              <a:rPr lang="en-US" altLang="ja-JP"/>
              <a:pPr/>
              <a:t>16</a:t>
            </a:fld>
            <a:endParaRPr lang="en-US" altLang="ja-JP"/>
          </a:p>
        </p:txBody>
      </p:sp>
      <p:sp>
        <p:nvSpPr>
          <p:cNvPr id="16386" name="Rectangle 6">
            <a:extLst>
              <a:ext uri="{FF2B5EF4-FFF2-40B4-BE49-F238E27FC236}">
                <a16:creationId xmlns:a16="http://schemas.microsoft.com/office/drawing/2014/main" id="{58E9F750-4306-3619-34B9-C03098651194}"/>
              </a:ext>
            </a:extLst>
          </p:cNvPr>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EBA85C03-FFC4-4D2D-985B-FF9177B15DEE}" type="slidenum">
              <a:rPr lang="en-US" altLang="ja-JP" sz="1400"/>
              <a:pPr algn="r" eaLnBrk="1" hangingPunct="1">
                <a:spcBef>
                  <a:spcPct val="0"/>
                </a:spcBef>
                <a:buFontTx/>
                <a:buNone/>
              </a:pPr>
              <a:t>16</a:t>
            </a:fld>
            <a:endParaRPr lang="en-US" altLang="ja-JP" sz="1400"/>
          </a:p>
        </p:txBody>
      </p:sp>
      <p:sp>
        <p:nvSpPr>
          <p:cNvPr id="16387" name="Rectangle 4">
            <a:extLst>
              <a:ext uri="{FF2B5EF4-FFF2-40B4-BE49-F238E27FC236}">
                <a16:creationId xmlns:a16="http://schemas.microsoft.com/office/drawing/2014/main" id="{04B9CE47-A526-8444-3DD6-EF151512FD73}"/>
              </a:ext>
            </a:extLst>
          </p:cNvPr>
          <p:cNvSpPr>
            <a:spLocks noChangeArrowheads="1"/>
          </p:cNvSpPr>
          <p:nvPr/>
        </p:nvSpPr>
        <p:spPr bwMode="auto">
          <a:xfrm>
            <a:off x="0" y="22225"/>
            <a:ext cx="165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spAutoFit/>
          </a:bodyP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kumimoji="0" lang="ja-JP" altLang="ja-JP" sz="1800">
              <a:latin typeface="Calibri" panose="020F0502020204030204" pitchFamily="34" charset="0"/>
            </a:endParaRPr>
          </a:p>
        </p:txBody>
      </p:sp>
      <p:sp>
        <p:nvSpPr>
          <p:cNvPr id="33" name="Freeform 32">
            <a:extLst>
              <a:ext uri="{FF2B5EF4-FFF2-40B4-BE49-F238E27FC236}">
                <a16:creationId xmlns:a16="http://schemas.microsoft.com/office/drawing/2014/main" id="{7BEBAC4E-74D3-1255-65B1-FB28534724FD}"/>
              </a:ext>
            </a:extLst>
          </p:cNvPr>
          <p:cNvSpPr/>
          <p:nvPr/>
        </p:nvSpPr>
        <p:spPr>
          <a:xfrm>
            <a:off x="611188" y="2636838"/>
            <a:ext cx="1933575" cy="3529012"/>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1" eaLnBrk="1" hangingPunct="1">
              <a:spcBef>
                <a:spcPts val="300"/>
              </a:spcBef>
              <a:buFont typeface="Calibri" pitchFamily="34" charset="0"/>
              <a:buNone/>
              <a:defRPr/>
            </a:pPr>
            <a:r>
              <a:rPr kumimoji="0" lang="ja-JP" altLang="en-US" sz="1100">
                <a:latin typeface="Open Sans" charset="0"/>
              </a:rPr>
              <a:t>＜戦略＞</a:t>
            </a:r>
          </a:p>
          <a:p>
            <a:pPr lvl="1" eaLnBrk="1" hangingPunct="1">
              <a:spcBef>
                <a:spcPts val="300"/>
              </a:spcBef>
              <a:buFont typeface="Calibri" pitchFamily="34" charset="0"/>
              <a:buChar char="‒"/>
              <a:defRPr/>
            </a:pPr>
            <a:r>
              <a:rPr kumimoji="0" lang="ja-JP" altLang="en-US" sz="1100">
                <a:latin typeface="Open Sans" charset="0"/>
              </a:rPr>
              <a:t>炭素関連資産（エネルギー及び発電関連）への与信の集中度合い</a:t>
            </a:r>
            <a:endParaRPr kumimoji="0" lang="en-US" altLang="ja-JP" sz="1100">
              <a:latin typeface="Open Sans" charset="0"/>
            </a:endParaRPr>
          </a:p>
          <a:p>
            <a:pPr lvl="1" eaLnBrk="1" hangingPunct="1">
              <a:spcBef>
                <a:spcPts val="300"/>
              </a:spcBef>
              <a:buFont typeface="Calibri" pitchFamily="34" charset="0"/>
              <a:buNone/>
              <a:defRPr/>
            </a:pPr>
            <a:r>
              <a:rPr kumimoji="0" lang="ja-JP" altLang="en-US" sz="1100">
                <a:latin typeface="Open Sans" charset="0"/>
              </a:rPr>
              <a:t>＜リスク管理＞</a:t>
            </a:r>
          </a:p>
          <a:p>
            <a:pPr lvl="1" eaLnBrk="1" hangingPunct="1">
              <a:spcBef>
                <a:spcPts val="300"/>
              </a:spcBef>
              <a:buFont typeface="Calibri" pitchFamily="34" charset="0"/>
              <a:buChar char="‒"/>
              <a:defRPr/>
            </a:pPr>
            <a:r>
              <a:rPr kumimoji="0" lang="ja-JP" altLang="en-US" sz="1100">
                <a:latin typeface="Open Sans" charset="0"/>
              </a:rPr>
              <a:t>信用、市場、流動性、オペレーショナルの各リスク分類の下で気候関連リスクを特徴付ける</a:t>
            </a:r>
          </a:p>
          <a:p>
            <a:pPr lvl="1" eaLnBrk="1" hangingPunct="1">
              <a:spcBef>
                <a:spcPts val="300"/>
              </a:spcBef>
              <a:buFont typeface="Calibri" pitchFamily="34" charset="0"/>
              <a:buNone/>
              <a:defRPr/>
            </a:pPr>
            <a:r>
              <a:rPr kumimoji="0" lang="ja-JP" altLang="en-US" sz="1100">
                <a:latin typeface="Open Sans" charset="0"/>
              </a:rPr>
              <a:t>＜指標＞</a:t>
            </a:r>
          </a:p>
          <a:p>
            <a:pPr lvl="1" eaLnBrk="1" hangingPunct="1">
              <a:spcBef>
                <a:spcPts val="300"/>
              </a:spcBef>
              <a:buFont typeface="Calibri" pitchFamily="34" charset="0"/>
              <a:buChar char="‒"/>
              <a:defRPr/>
            </a:pPr>
            <a:r>
              <a:rPr kumimoji="0" lang="ja-JP" altLang="en-US" sz="1100">
                <a:latin typeface="Open Sans" charset="0"/>
              </a:rPr>
              <a:t>産業</a:t>
            </a:r>
            <a:r>
              <a:rPr kumimoji="0" lang="en-US" altLang="ja-JP" sz="1100">
                <a:latin typeface="Open Sans" charset="0"/>
              </a:rPr>
              <a:t>/</a:t>
            </a:r>
            <a:r>
              <a:rPr kumimoji="0" lang="ja-JP" altLang="en-US" sz="1100">
                <a:latin typeface="Open Sans" charset="0"/>
              </a:rPr>
              <a:t>地域</a:t>
            </a:r>
            <a:r>
              <a:rPr kumimoji="0" lang="en-US" altLang="ja-JP" sz="1100">
                <a:latin typeface="Open Sans" charset="0"/>
              </a:rPr>
              <a:t>/</a:t>
            </a:r>
            <a:r>
              <a:rPr kumimoji="0" lang="ja-JP" altLang="en-US" sz="1100">
                <a:latin typeface="Open Sans" charset="0"/>
              </a:rPr>
              <a:t>信用度</a:t>
            </a:r>
            <a:r>
              <a:rPr kumimoji="0" lang="en-US" altLang="ja-JP" sz="1100">
                <a:latin typeface="Open Sans" charset="0"/>
              </a:rPr>
              <a:t>/</a:t>
            </a:r>
            <a:r>
              <a:rPr kumimoji="0" lang="ja-JP" altLang="en-US" sz="1100">
                <a:latin typeface="Open Sans" charset="0"/>
              </a:rPr>
              <a:t>平均与信期間別の信用エクスポージャー、株式</a:t>
            </a:r>
            <a:r>
              <a:rPr kumimoji="0" lang="en-US" altLang="ja-JP" sz="1100">
                <a:latin typeface="Open Sans" charset="0"/>
              </a:rPr>
              <a:t>/</a:t>
            </a:r>
            <a:r>
              <a:rPr kumimoji="0" lang="ja-JP" altLang="en-US" sz="1100">
                <a:latin typeface="Open Sans" charset="0"/>
              </a:rPr>
              <a:t>債券保有状況、トレーディングポジション等</a:t>
            </a:r>
          </a:p>
        </p:txBody>
      </p:sp>
      <p:sp>
        <p:nvSpPr>
          <p:cNvPr id="61" name="Freeform 60">
            <a:extLst>
              <a:ext uri="{FF2B5EF4-FFF2-40B4-BE49-F238E27FC236}">
                <a16:creationId xmlns:a16="http://schemas.microsoft.com/office/drawing/2014/main" id="{DB727CB8-D2F3-3A7A-0D1F-56A329B73F19}"/>
              </a:ext>
            </a:extLst>
          </p:cNvPr>
          <p:cNvSpPr/>
          <p:nvPr/>
        </p:nvSpPr>
        <p:spPr>
          <a:xfrm>
            <a:off x="4572000" y="2636838"/>
            <a:ext cx="1933575" cy="3529012"/>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1" eaLnBrk="1" hangingPunct="1">
              <a:spcBef>
                <a:spcPts val="300"/>
              </a:spcBef>
              <a:buFont typeface="Calibri" pitchFamily="34" charset="0"/>
              <a:buNone/>
              <a:defRPr/>
            </a:pPr>
            <a:r>
              <a:rPr kumimoji="0" lang="ja-JP" altLang="en-US" sz="1100" dirty="0">
                <a:latin typeface="Open Sans" charset="0"/>
              </a:rPr>
              <a:t>＜戦略＞</a:t>
            </a:r>
          </a:p>
          <a:p>
            <a:pPr lvl="1" eaLnBrk="1" hangingPunct="1">
              <a:spcBef>
                <a:spcPts val="300"/>
              </a:spcBef>
              <a:buFont typeface="Calibri" pitchFamily="34" charset="0"/>
              <a:buChar char="‒"/>
              <a:defRPr/>
            </a:pPr>
            <a:r>
              <a:rPr kumimoji="0" lang="ja-JP" altLang="en-US" sz="1100" dirty="0">
                <a:latin typeface="Open Sans" charset="0"/>
              </a:rPr>
              <a:t>気候関連シナリオの使用方法（特定の資産形態への投資の開示等）</a:t>
            </a:r>
          </a:p>
          <a:p>
            <a:pPr lvl="1" eaLnBrk="1" hangingPunct="1">
              <a:spcBef>
                <a:spcPts val="300"/>
              </a:spcBef>
              <a:buFont typeface="Calibri" pitchFamily="34" charset="0"/>
              <a:buNone/>
              <a:defRPr/>
            </a:pPr>
            <a:r>
              <a:rPr kumimoji="0" lang="ja-JP" altLang="en-US" sz="1100" dirty="0">
                <a:latin typeface="Open Sans" charset="0"/>
              </a:rPr>
              <a:t>＜リスク管理＞</a:t>
            </a:r>
          </a:p>
          <a:p>
            <a:pPr lvl="1" eaLnBrk="1" hangingPunct="1">
              <a:spcBef>
                <a:spcPts val="300"/>
              </a:spcBef>
              <a:buFont typeface="Calibri" pitchFamily="34" charset="0"/>
              <a:buChar char="‒"/>
              <a:defRPr/>
            </a:pPr>
            <a:r>
              <a:rPr kumimoji="0" lang="ja-JP" altLang="en-US" sz="1100" dirty="0">
                <a:latin typeface="Open Sans" charset="0"/>
              </a:rPr>
              <a:t>投資先企業とのエンゲージメント手法</a:t>
            </a:r>
          </a:p>
          <a:p>
            <a:pPr lvl="1" eaLnBrk="1" hangingPunct="1">
              <a:spcBef>
                <a:spcPts val="300"/>
              </a:spcBef>
              <a:buFont typeface="Calibri" pitchFamily="34" charset="0"/>
              <a:buChar char="‒"/>
              <a:defRPr/>
            </a:pPr>
            <a:r>
              <a:rPr kumimoji="0" lang="ja-JP" altLang="en-US" sz="1100" dirty="0">
                <a:latin typeface="Open Sans" charset="0"/>
              </a:rPr>
              <a:t>投資ポートフォリオの移行リスクに対するポジショニング</a:t>
            </a:r>
          </a:p>
          <a:p>
            <a:pPr lvl="1" eaLnBrk="1" hangingPunct="1">
              <a:spcBef>
                <a:spcPts val="300"/>
              </a:spcBef>
              <a:buFont typeface="Calibri" pitchFamily="34" charset="0"/>
              <a:buNone/>
              <a:defRPr/>
            </a:pPr>
            <a:r>
              <a:rPr kumimoji="0" lang="ja-JP" altLang="en-US" sz="1100" dirty="0">
                <a:latin typeface="Open Sans" charset="0"/>
              </a:rPr>
              <a:t>＜指標＞</a:t>
            </a:r>
          </a:p>
          <a:p>
            <a:pPr lvl="1" eaLnBrk="1" hangingPunct="1">
              <a:spcBef>
                <a:spcPts val="300"/>
              </a:spcBef>
              <a:buFont typeface="Calibri" pitchFamily="34" charset="0"/>
              <a:buChar char="‒"/>
              <a:defRPr/>
            </a:pPr>
            <a:r>
              <a:rPr kumimoji="0" lang="ja-JP" altLang="en-US" sz="1100" dirty="0">
                <a:latin typeface="Open Sans" charset="0"/>
              </a:rPr>
              <a:t>気候関連理リスク及び機会に関し、ファンド及び投資戦略毎に用いる指標</a:t>
            </a:r>
          </a:p>
          <a:p>
            <a:pPr lvl="1" eaLnBrk="1" hangingPunct="1">
              <a:spcBef>
                <a:spcPts val="300"/>
              </a:spcBef>
              <a:buFont typeface="Calibri" pitchFamily="34" charset="0"/>
              <a:buChar char="‒"/>
              <a:defRPr/>
            </a:pPr>
            <a:r>
              <a:rPr kumimoji="0" lang="ja-JP" altLang="en-US" sz="1100" dirty="0">
                <a:latin typeface="Open Sans" charset="0"/>
              </a:rPr>
              <a:t>保有資産の</a:t>
            </a:r>
            <a:r>
              <a:rPr kumimoji="0" lang="en-US" altLang="ja-JP" sz="1100" dirty="0">
                <a:latin typeface="Open Sans" charset="0"/>
              </a:rPr>
              <a:t>GHG</a:t>
            </a:r>
            <a:r>
              <a:rPr kumimoji="0" lang="ja-JP" altLang="en-US" sz="1100" dirty="0">
                <a:latin typeface="Open Sans" charset="0"/>
              </a:rPr>
              <a:t>排出量に関する加重平均原単位</a:t>
            </a:r>
          </a:p>
          <a:p>
            <a:pPr lvl="1" eaLnBrk="1" hangingPunct="1">
              <a:spcBef>
                <a:spcPts val="300"/>
              </a:spcBef>
              <a:buFont typeface="Calibri" pitchFamily="34" charset="0"/>
              <a:buChar char="‒"/>
              <a:defRPr/>
            </a:pPr>
            <a:endParaRPr kumimoji="0" lang="en-US" altLang="ja-JP" sz="1100" dirty="0">
              <a:latin typeface="Open Sans" charset="0"/>
            </a:endParaRPr>
          </a:p>
        </p:txBody>
      </p:sp>
      <p:sp>
        <p:nvSpPr>
          <p:cNvPr id="62" name="Freeform 61">
            <a:extLst>
              <a:ext uri="{FF2B5EF4-FFF2-40B4-BE49-F238E27FC236}">
                <a16:creationId xmlns:a16="http://schemas.microsoft.com/office/drawing/2014/main" id="{7C4EFFE9-D773-3241-E9B4-3A34EE37B85E}"/>
              </a:ext>
            </a:extLst>
          </p:cNvPr>
          <p:cNvSpPr/>
          <p:nvPr/>
        </p:nvSpPr>
        <p:spPr>
          <a:xfrm>
            <a:off x="2555875" y="2636838"/>
            <a:ext cx="1933575" cy="3816350"/>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1" eaLnBrk="1" hangingPunct="1">
              <a:spcBef>
                <a:spcPts val="300"/>
              </a:spcBef>
              <a:buFont typeface="Calibri" pitchFamily="34" charset="0"/>
              <a:buNone/>
              <a:defRPr/>
            </a:pPr>
            <a:r>
              <a:rPr kumimoji="0" lang="ja-JP" altLang="en-US" sz="1100">
                <a:latin typeface="Open Sans" charset="0"/>
              </a:rPr>
              <a:t>＜戦略＞</a:t>
            </a:r>
          </a:p>
          <a:p>
            <a:pPr lvl="1" eaLnBrk="1" hangingPunct="1">
              <a:spcBef>
                <a:spcPts val="300"/>
              </a:spcBef>
              <a:buFont typeface="Calibri" pitchFamily="34" charset="0"/>
              <a:buChar char="‒"/>
              <a:defRPr/>
            </a:pPr>
            <a:r>
              <a:rPr kumimoji="0" lang="ja-JP" altLang="en-US" sz="1000"/>
              <a:t>気候関連リスク及び機会の顧客、ブローカー選定へもたらす影響</a:t>
            </a:r>
          </a:p>
          <a:p>
            <a:pPr lvl="1" eaLnBrk="1" hangingPunct="1">
              <a:spcBef>
                <a:spcPts val="300"/>
              </a:spcBef>
              <a:buFont typeface="Calibri" pitchFamily="34" charset="0"/>
              <a:buChar char="‒"/>
              <a:defRPr/>
            </a:pPr>
            <a:r>
              <a:rPr kumimoji="0" lang="ja-JP" altLang="en-US" sz="1000"/>
              <a:t>気候関連商品の開発状況</a:t>
            </a:r>
          </a:p>
          <a:p>
            <a:pPr lvl="1" eaLnBrk="1" hangingPunct="1">
              <a:spcBef>
                <a:spcPts val="300"/>
              </a:spcBef>
              <a:buFont typeface="Calibri" pitchFamily="34" charset="0"/>
              <a:buChar char="‒"/>
              <a:defRPr/>
            </a:pPr>
            <a:r>
              <a:rPr kumimoji="0" lang="ja-JP" altLang="en-US" sz="1000"/>
              <a:t>気候関連シナリオについて、２℃に加え、２℃を上回る物理的シナリオ下におけるリスク耐性</a:t>
            </a:r>
          </a:p>
          <a:p>
            <a:pPr lvl="1" eaLnBrk="1" hangingPunct="1">
              <a:spcBef>
                <a:spcPts val="300"/>
              </a:spcBef>
              <a:buFont typeface="Calibri" pitchFamily="34" charset="0"/>
              <a:buNone/>
              <a:defRPr/>
            </a:pPr>
            <a:r>
              <a:rPr kumimoji="0" lang="ja-JP" altLang="en-US" sz="1000"/>
              <a:t>＜リスク管理＞</a:t>
            </a:r>
          </a:p>
          <a:p>
            <a:pPr lvl="1" eaLnBrk="1" hangingPunct="1">
              <a:spcBef>
                <a:spcPts val="300"/>
              </a:spcBef>
              <a:buFont typeface="Calibri" pitchFamily="34" charset="0"/>
              <a:buChar char="‒"/>
              <a:defRPr/>
            </a:pPr>
            <a:r>
              <a:rPr kumimoji="0" lang="ja-JP" altLang="en-US" sz="1000"/>
              <a:t>気象災害の頻度増加及び甚大化による物理的リスク、低炭素経済への移行がもたらす保険価額の減少、賠償責任リスクの増大に関し、地域別</a:t>
            </a:r>
            <a:r>
              <a:rPr kumimoji="0" lang="en-US" altLang="ja-JP" sz="1000"/>
              <a:t>/</a:t>
            </a:r>
            <a:r>
              <a:rPr kumimoji="0" lang="ja-JP" altLang="en-US" sz="1000"/>
              <a:t>事業分野別に説明</a:t>
            </a:r>
          </a:p>
          <a:p>
            <a:pPr lvl="1" eaLnBrk="1" hangingPunct="1">
              <a:spcBef>
                <a:spcPts val="300"/>
              </a:spcBef>
              <a:buFont typeface="Calibri" pitchFamily="34" charset="0"/>
              <a:buChar char="‒"/>
              <a:defRPr/>
            </a:pPr>
            <a:r>
              <a:rPr kumimoji="0" lang="ja-JP" altLang="en-US" sz="1000"/>
              <a:t>リスクモデル等のリスク管理手法、想定される気候関連事象の幅</a:t>
            </a:r>
          </a:p>
          <a:p>
            <a:pPr lvl="1" eaLnBrk="1" hangingPunct="1">
              <a:spcBef>
                <a:spcPts val="300"/>
              </a:spcBef>
              <a:buFont typeface="Calibri" pitchFamily="34" charset="0"/>
              <a:buNone/>
              <a:defRPr/>
            </a:pPr>
            <a:r>
              <a:rPr kumimoji="0" lang="ja-JP" altLang="en-US" sz="1000"/>
              <a:t>＜指標＞</a:t>
            </a:r>
          </a:p>
          <a:p>
            <a:pPr lvl="1" eaLnBrk="1" hangingPunct="1">
              <a:spcBef>
                <a:spcPts val="300"/>
              </a:spcBef>
              <a:buFont typeface="Calibri" pitchFamily="34" charset="0"/>
              <a:buChar char="‒"/>
              <a:defRPr/>
            </a:pPr>
            <a:r>
              <a:rPr kumimoji="0" lang="ja-JP" altLang="en-US" sz="1000"/>
              <a:t>物保険における予想気象災害損害額</a:t>
            </a:r>
            <a:endParaRPr kumimoji="0" lang="en-US" altLang="ja-JP" sz="1100">
              <a:latin typeface="Open Sans" charset="0"/>
            </a:endParaRPr>
          </a:p>
        </p:txBody>
      </p:sp>
      <p:sp>
        <p:nvSpPr>
          <p:cNvPr id="16" name="Freeform 15">
            <a:extLst>
              <a:ext uri="{FF2B5EF4-FFF2-40B4-BE49-F238E27FC236}">
                <a16:creationId xmlns:a16="http://schemas.microsoft.com/office/drawing/2014/main" id="{32D62B19-19A8-DC03-FAD4-363CC2568F80}"/>
              </a:ext>
            </a:extLst>
          </p:cNvPr>
          <p:cNvSpPr/>
          <p:nvPr/>
        </p:nvSpPr>
        <p:spPr>
          <a:xfrm>
            <a:off x="611188" y="1916113"/>
            <a:ext cx="1933575" cy="641350"/>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200" b="1">
                <a:solidFill>
                  <a:srgbClr val="FFFFFF"/>
                </a:solidFill>
                <a:latin typeface="Open Sans" charset="0"/>
              </a:rPr>
              <a:t>銀行</a:t>
            </a:r>
            <a:endParaRPr kumimoji="0" lang="en-US" altLang="ja-JP" sz="1200" b="1">
              <a:solidFill>
                <a:srgbClr val="FFFFFF"/>
              </a:solidFill>
              <a:latin typeface="Open Sans" charset="0"/>
            </a:endParaRPr>
          </a:p>
        </p:txBody>
      </p:sp>
      <p:sp>
        <p:nvSpPr>
          <p:cNvPr id="17" name="Freeform 16">
            <a:extLst>
              <a:ext uri="{FF2B5EF4-FFF2-40B4-BE49-F238E27FC236}">
                <a16:creationId xmlns:a16="http://schemas.microsoft.com/office/drawing/2014/main" id="{9A45EAD9-3170-7994-5F23-3C4DD2A3DD1D}"/>
              </a:ext>
            </a:extLst>
          </p:cNvPr>
          <p:cNvSpPr/>
          <p:nvPr/>
        </p:nvSpPr>
        <p:spPr>
          <a:xfrm>
            <a:off x="4572000" y="1916113"/>
            <a:ext cx="1933575" cy="641350"/>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200" b="1">
                <a:solidFill>
                  <a:srgbClr val="FFFFFF"/>
                </a:solidFill>
                <a:latin typeface="Open Sans" charset="0"/>
              </a:rPr>
              <a:t>資産保有者</a:t>
            </a:r>
          </a:p>
          <a:p>
            <a:pPr algn="ctr" eaLnBrk="1" hangingPunct="1">
              <a:defRPr/>
            </a:pPr>
            <a:r>
              <a:rPr kumimoji="0" lang="ja-JP" altLang="en-US" sz="1200" b="1">
                <a:solidFill>
                  <a:srgbClr val="FFFFFF"/>
                </a:solidFill>
                <a:latin typeface="Open Sans" charset="0"/>
              </a:rPr>
              <a:t>（アセット オーナー）</a:t>
            </a:r>
            <a:endParaRPr kumimoji="0" lang="en-US" altLang="ja-JP" sz="1200" b="1">
              <a:solidFill>
                <a:srgbClr val="FFFFFF"/>
              </a:solidFill>
              <a:latin typeface="Open Sans" charset="0"/>
            </a:endParaRPr>
          </a:p>
        </p:txBody>
      </p:sp>
      <p:sp>
        <p:nvSpPr>
          <p:cNvPr id="18" name="Freeform 17">
            <a:extLst>
              <a:ext uri="{FF2B5EF4-FFF2-40B4-BE49-F238E27FC236}">
                <a16:creationId xmlns:a16="http://schemas.microsoft.com/office/drawing/2014/main" id="{C2E1878A-9185-B199-9FC0-72C480CDE9C3}"/>
              </a:ext>
            </a:extLst>
          </p:cNvPr>
          <p:cNvSpPr/>
          <p:nvPr/>
        </p:nvSpPr>
        <p:spPr>
          <a:xfrm>
            <a:off x="6588125" y="1916113"/>
            <a:ext cx="1933575" cy="642937"/>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200" b="1">
                <a:solidFill>
                  <a:srgbClr val="FFFFFF"/>
                </a:solidFill>
                <a:latin typeface="Open Sans" charset="0"/>
              </a:rPr>
              <a:t>資産運用者</a:t>
            </a:r>
          </a:p>
          <a:p>
            <a:pPr algn="ctr" eaLnBrk="1" hangingPunct="1">
              <a:defRPr/>
            </a:pPr>
            <a:r>
              <a:rPr kumimoji="0" lang="ja-JP" altLang="en-US" sz="1200" b="1">
                <a:solidFill>
                  <a:srgbClr val="FFFFFF"/>
                </a:solidFill>
                <a:latin typeface="Open Sans" charset="0"/>
              </a:rPr>
              <a:t>（アセット マネジャー）</a:t>
            </a:r>
            <a:endParaRPr kumimoji="0" lang="en-US" altLang="ja-JP" sz="1200" b="1">
              <a:solidFill>
                <a:srgbClr val="FFFFFF"/>
              </a:solidFill>
              <a:latin typeface="Open Sans" charset="0"/>
            </a:endParaRPr>
          </a:p>
        </p:txBody>
      </p:sp>
      <p:sp>
        <p:nvSpPr>
          <p:cNvPr id="19" name="Freeform 18">
            <a:extLst>
              <a:ext uri="{FF2B5EF4-FFF2-40B4-BE49-F238E27FC236}">
                <a16:creationId xmlns:a16="http://schemas.microsoft.com/office/drawing/2014/main" id="{BE2D071B-E9F9-5D93-AF0C-A35D63F531ED}"/>
              </a:ext>
            </a:extLst>
          </p:cNvPr>
          <p:cNvSpPr/>
          <p:nvPr/>
        </p:nvSpPr>
        <p:spPr>
          <a:xfrm>
            <a:off x="2555875" y="1916113"/>
            <a:ext cx="1933575" cy="641350"/>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200" b="1">
                <a:solidFill>
                  <a:srgbClr val="FFFFFF"/>
                </a:solidFill>
                <a:latin typeface="Open Sans" charset="0"/>
              </a:rPr>
              <a:t>保険会社</a:t>
            </a:r>
            <a:endParaRPr kumimoji="0" lang="en-US" altLang="ja-JP" sz="1200" b="1">
              <a:solidFill>
                <a:srgbClr val="FFFFFF"/>
              </a:solidFill>
              <a:latin typeface="Open Sans" charset="0"/>
            </a:endParaRPr>
          </a:p>
        </p:txBody>
      </p:sp>
      <p:sp>
        <p:nvSpPr>
          <p:cNvPr id="16395" name="Text Box 23">
            <a:extLst>
              <a:ext uri="{FF2B5EF4-FFF2-40B4-BE49-F238E27FC236}">
                <a16:creationId xmlns:a16="http://schemas.microsoft.com/office/drawing/2014/main" id="{9FE5BDDE-F356-69D1-5964-67C61048DC75}"/>
              </a:ext>
            </a:extLst>
          </p:cNvPr>
          <p:cNvSpPr txBox="1">
            <a:spLocks noChangeArrowheads="1"/>
          </p:cNvSpPr>
          <p:nvPr/>
        </p:nvSpPr>
        <p:spPr bwMode="auto">
          <a:xfrm>
            <a:off x="539750" y="1484313"/>
            <a:ext cx="4537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a:solidFill>
                  <a:srgbClr val="00B0F0"/>
                </a:solidFill>
              </a:rPr>
              <a:t>金融セクターの例</a:t>
            </a:r>
          </a:p>
        </p:txBody>
      </p:sp>
      <p:sp>
        <p:nvSpPr>
          <p:cNvPr id="16396" name="Rectangle 10">
            <a:extLst>
              <a:ext uri="{FF2B5EF4-FFF2-40B4-BE49-F238E27FC236}">
                <a16:creationId xmlns:a16="http://schemas.microsoft.com/office/drawing/2014/main" id="{81217D9A-9C2D-3A0C-5145-8A9F24B56632}"/>
              </a:ext>
            </a:extLst>
          </p:cNvPr>
          <p:cNvSpPr>
            <a:spLocks noChangeArrowheads="1"/>
          </p:cNvSpPr>
          <p:nvPr/>
        </p:nvSpPr>
        <p:spPr bwMode="auto">
          <a:xfrm>
            <a:off x="153988" y="260350"/>
            <a:ext cx="8666162"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2.TCFD</a:t>
            </a:r>
            <a:r>
              <a:rPr lang="ja-JP" altLang="en-US" b="1">
                <a:solidFill>
                  <a:schemeClr val="tx2"/>
                </a:solidFill>
              </a:rPr>
              <a:t>提案内容　　　　　　　　　　　　　　　　　　　　　　　　　　　　　　　　　　　　　　　　　</a:t>
            </a:r>
            <a:r>
              <a:rPr lang="ja-JP" altLang="en-US" sz="2800" b="1">
                <a:solidFill>
                  <a:schemeClr val="tx2"/>
                </a:solidFill>
              </a:rPr>
              <a:t>（</a:t>
            </a:r>
            <a:r>
              <a:rPr lang="en-US" altLang="ja-JP" sz="2800" b="1">
                <a:solidFill>
                  <a:schemeClr val="tx2"/>
                </a:solidFill>
              </a:rPr>
              <a:t>12</a:t>
            </a:r>
            <a:r>
              <a:rPr lang="ja-JP" altLang="en-US" sz="2800" b="1">
                <a:solidFill>
                  <a:schemeClr val="tx2"/>
                </a:solidFill>
              </a:rPr>
              <a:t>）特定セクター向け補助ガイダンス（続き）</a:t>
            </a:r>
            <a:endParaRPr lang="en-US" altLang="ja-JP" sz="2800" b="1">
              <a:solidFill>
                <a:schemeClr val="tx2"/>
              </a:solidFill>
            </a:endParaRPr>
          </a:p>
        </p:txBody>
      </p:sp>
      <p:sp>
        <p:nvSpPr>
          <p:cNvPr id="16397" name="Title 1">
            <a:extLst>
              <a:ext uri="{FF2B5EF4-FFF2-40B4-BE49-F238E27FC236}">
                <a16:creationId xmlns:a16="http://schemas.microsoft.com/office/drawing/2014/main" id="{0F766488-3653-1C8D-C33B-E96BC56E4246}"/>
              </a:ext>
            </a:extLst>
          </p:cNvPr>
          <p:cNvSpPr>
            <a:spLocks/>
          </p:cNvSpPr>
          <p:nvPr/>
        </p:nvSpPr>
        <p:spPr bwMode="auto">
          <a:xfrm>
            <a:off x="250825" y="909638"/>
            <a:ext cx="85693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600" b="1">
                <a:solidFill>
                  <a:srgbClr val="1CA9D0"/>
                </a:solidFill>
                <a:ea typeface="Arial Unicode MS" pitchFamily="50" charset="-128"/>
              </a:rPr>
              <a:t>特定セクター向け補助ガイダンスに示された主な開示項目「例」</a:t>
            </a:r>
          </a:p>
          <a:p>
            <a:pPr eaLnBrk="1" hangingPunct="1">
              <a:spcBef>
                <a:spcPct val="0"/>
              </a:spcBef>
              <a:buFontTx/>
              <a:buNone/>
            </a:pPr>
            <a:r>
              <a:rPr kumimoji="0" lang="en-US" altLang="ja-JP" sz="1600" b="1">
                <a:solidFill>
                  <a:srgbClr val="1CA9D0"/>
                </a:solidFill>
                <a:ea typeface="Arial Unicode MS" pitchFamily="50" charset="-128"/>
              </a:rPr>
              <a:t>※</a:t>
            </a:r>
            <a:r>
              <a:rPr kumimoji="0" lang="ja-JP" altLang="en-US" sz="1600" b="1" u="sng">
                <a:solidFill>
                  <a:srgbClr val="1CA9D0"/>
                </a:solidFill>
                <a:ea typeface="Arial Unicode MS" pitchFamily="50" charset="-128"/>
              </a:rPr>
              <a:t>これらを必須としているわけではなく、飽くまで開示実務の参考として掲載</a:t>
            </a:r>
            <a:endParaRPr kumimoji="0" lang="ja-JP" altLang="en-US" sz="1600" b="1" u="sng">
              <a:solidFill>
                <a:srgbClr val="1CA9D0"/>
              </a:solidFill>
              <a:latin typeface="Calibri" panose="020F0502020204030204" pitchFamily="34" charset="0"/>
              <a:ea typeface="Arial Unicode MS" pitchFamily="50" charset="-128"/>
            </a:endParaRPr>
          </a:p>
        </p:txBody>
      </p:sp>
      <p:sp>
        <p:nvSpPr>
          <p:cNvPr id="16398" name="Text Box 20">
            <a:extLst>
              <a:ext uri="{FF2B5EF4-FFF2-40B4-BE49-F238E27FC236}">
                <a16:creationId xmlns:a16="http://schemas.microsoft.com/office/drawing/2014/main" id="{4A7187F7-A620-9AD8-50F3-58587D022CA9}"/>
              </a:ext>
            </a:extLst>
          </p:cNvPr>
          <p:cNvSpPr txBox="1">
            <a:spLocks noChangeArrowheads="1"/>
          </p:cNvSpPr>
          <p:nvPr/>
        </p:nvSpPr>
        <p:spPr bwMode="auto">
          <a:xfrm>
            <a:off x="539750" y="6165850"/>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t>（別冊）</a:t>
            </a:r>
          </a:p>
        </p:txBody>
      </p:sp>
      <p:sp>
        <p:nvSpPr>
          <p:cNvPr id="2" name="Freeform 60">
            <a:extLst>
              <a:ext uri="{FF2B5EF4-FFF2-40B4-BE49-F238E27FC236}">
                <a16:creationId xmlns:a16="http://schemas.microsoft.com/office/drawing/2014/main" id="{A69EF6A7-354F-2D63-A6C0-C1153EEC4EBF}"/>
              </a:ext>
            </a:extLst>
          </p:cNvPr>
          <p:cNvSpPr/>
          <p:nvPr/>
        </p:nvSpPr>
        <p:spPr>
          <a:xfrm>
            <a:off x="6588125" y="2636838"/>
            <a:ext cx="1933575" cy="3529012"/>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1" eaLnBrk="1" hangingPunct="1">
              <a:spcBef>
                <a:spcPts val="300"/>
              </a:spcBef>
              <a:buFont typeface="Calibri" pitchFamily="34" charset="0"/>
              <a:buNone/>
              <a:defRPr/>
            </a:pPr>
            <a:r>
              <a:rPr kumimoji="0" lang="ja-JP" altLang="en-US" sz="1100">
                <a:latin typeface="Open Sans" charset="0"/>
              </a:rPr>
              <a:t>＜戦略＞</a:t>
            </a:r>
          </a:p>
          <a:p>
            <a:pPr lvl="1" eaLnBrk="1" hangingPunct="1">
              <a:spcBef>
                <a:spcPts val="300"/>
              </a:spcBef>
              <a:buFont typeface="Calibri" pitchFamily="34" charset="0"/>
              <a:buChar char="‒"/>
              <a:defRPr/>
            </a:pPr>
            <a:r>
              <a:rPr kumimoji="0" lang="ja-JP" altLang="en-US" sz="1100">
                <a:latin typeface="Open Sans" charset="0"/>
              </a:rPr>
              <a:t>気候関連リスク及びシナリオが商品及び投資戦略にどの様に組み込まれているか、また移行リスクの影響を受け得るか</a:t>
            </a:r>
          </a:p>
          <a:p>
            <a:pPr lvl="1" eaLnBrk="1" hangingPunct="1">
              <a:spcBef>
                <a:spcPts val="300"/>
              </a:spcBef>
              <a:buFont typeface="Calibri" pitchFamily="34" charset="0"/>
              <a:buNone/>
              <a:defRPr/>
            </a:pPr>
            <a:r>
              <a:rPr kumimoji="0" lang="ja-JP" altLang="en-US" sz="1100">
                <a:latin typeface="Open Sans" charset="0"/>
              </a:rPr>
              <a:t>＜リスク管理＞</a:t>
            </a:r>
          </a:p>
          <a:p>
            <a:pPr lvl="1" eaLnBrk="1" hangingPunct="1">
              <a:spcBef>
                <a:spcPts val="300"/>
              </a:spcBef>
              <a:buFont typeface="Calibri" pitchFamily="34" charset="0"/>
              <a:buChar char="‒"/>
              <a:defRPr/>
            </a:pPr>
            <a:r>
              <a:rPr kumimoji="0" lang="ja-JP" altLang="en-US" sz="1100">
                <a:latin typeface="Open Sans" charset="0"/>
              </a:rPr>
              <a:t>投資先企業とのエンゲージメント手法</a:t>
            </a:r>
          </a:p>
          <a:p>
            <a:pPr lvl="1" eaLnBrk="1" hangingPunct="1">
              <a:spcBef>
                <a:spcPts val="300"/>
              </a:spcBef>
              <a:buFont typeface="Calibri" pitchFamily="34" charset="0"/>
              <a:buChar char="‒"/>
              <a:defRPr/>
            </a:pPr>
            <a:r>
              <a:rPr kumimoji="0" lang="ja-JP" altLang="en-US" sz="1100">
                <a:latin typeface="Open Sans" charset="0"/>
              </a:rPr>
              <a:t>商品及び投資戦略毎に気候関連リスクをどの様に識別・評価しているか</a:t>
            </a:r>
          </a:p>
          <a:p>
            <a:pPr lvl="1" eaLnBrk="1" hangingPunct="1">
              <a:spcBef>
                <a:spcPts val="300"/>
              </a:spcBef>
              <a:buFont typeface="Calibri" pitchFamily="34" charset="0"/>
              <a:buNone/>
              <a:defRPr/>
            </a:pPr>
            <a:r>
              <a:rPr kumimoji="0" lang="ja-JP" altLang="en-US" sz="1100">
                <a:latin typeface="Open Sans" charset="0"/>
              </a:rPr>
              <a:t>＜指標＞</a:t>
            </a:r>
          </a:p>
          <a:p>
            <a:pPr lvl="1" eaLnBrk="1" hangingPunct="1">
              <a:spcBef>
                <a:spcPts val="300"/>
              </a:spcBef>
              <a:buFont typeface="Calibri" pitchFamily="34" charset="0"/>
              <a:buChar char="‒"/>
              <a:defRPr/>
            </a:pPr>
            <a:r>
              <a:rPr kumimoji="0" lang="ja-JP" altLang="en-US" sz="1100">
                <a:latin typeface="Open Sans" charset="0"/>
              </a:rPr>
              <a:t>気候関連理リスク及び機会に関し、ファンド及び投資戦略毎に用いる指標</a:t>
            </a:r>
          </a:p>
          <a:p>
            <a:pPr lvl="1" eaLnBrk="1" hangingPunct="1">
              <a:spcBef>
                <a:spcPts val="300"/>
              </a:spcBef>
              <a:buFont typeface="Calibri" pitchFamily="34" charset="0"/>
              <a:buChar char="‒"/>
              <a:defRPr/>
            </a:pPr>
            <a:r>
              <a:rPr kumimoji="0" lang="ja-JP" altLang="en-US" sz="1100">
                <a:latin typeface="Open Sans" charset="0"/>
              </a:rPr>
              <a:t>保有資産の</a:t>
            </a:r>
            <a:r>
              <a:rPr kumimoji="0" lang="en-US" altLang="ja-JP" sz="1100">
                <a:latin typeface="Open Sans" charset="0"/>
              </a:rPr>
              <a:t>GHG</a:t>
            </a:r>
            <a:r>
              <a:rPr kumimoji="0" lang="ja-JP" altLang="en-US" sz="1100">
                <a:latin typeface="Open Sans" charset="0"/>
              </a:rPr>
              <a:t>排出量に関する加重平均原単位</a:t>
            </a:r>
          </a:p>
          <a:p>
            <a:pPr lvl="1" eaLnBrk="1" hangingPunct="1">
              <a:spcBef>
                <a:spcPts val="300"/>
              </a:spcBef>
              <a:buFont typeface="Calibri" pitchFamily="34" charset="0"/>
              <a:buChar char="‒"/>
              <a:defRPr/>
            </a:pPr>
            <a:endParaRPr kumimoji="0" lang="en-US" altLang="ja-JP" sz="1100">
              <a:latin typeface="Open Sans" charset="0"/>
            </a:endParaRPr>
          </a:p>
        </p:txBody>
      </p:sp>
      <p:sp>
        <p:nvSpPr>
          <p:cNvPr id="16401" name="Text Box 17">
            <a:extLst>
              <a:ext uri="{FF2B5EF4-FFF2-40B4-BE49-F238E27FC236}">
                <a16:creationId xmlns:a16="http://schemas.microsoft.com/office/drawing/2014/main" id="{DCC38DE4-BE97-3684-D60F-C11D87C56ADE}"/>
              </a:ext>
            </a:extLst>
          </p:cNvPr>
          <p:cNvSpPr txBox="1">
            <a:spLocks noChangeArrowheads="1"/>
          </p:cNvSpPr>
          <p:nvPr/>
        </p:nvSpPr>
        <p:spPr bwMode="auto">
          <a:xfrm>
            <a:off x="2627313" y="6453188"/>
            <a:ext cx="3600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900"/>
              <a:t>※</a:t>
            </a:r>
            <a:r>
              <a:rPr lang="ja-JP" altLang="en-US" sz="900"/>
              <a:t>保険会社の投資業務については資産保有者を参照</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7491DB1-1765-0ACB-54DA-D318A6A41E66}"/>
              </a:ext>
            </a:extLst>
          </p:cNvPr>
          <p:cNvSpPr>
            <a:spLocks noGrp="1" noChangeArrowheads="1"/>
          </p:cNvSpPr>
          <p:nvPr>
            <p:ph type="sldNum" sz="quarter" idx="12"/>
          </p:nvPr>
        </p:nvSpPr>
        <p:spPr>
          <a:ln/>
        </p:spPr>
        <p:txBody>
          <a:bodyPr/>
          <a:lstStyle/>
          <a:p>
            <a:fld id="{1A021CE6-372F-4D78-B41A-EF3F2E0AABF0}" type="slidenum">
              <a:rPr lang="en-US" altLang="ja-JP"/>
              <a:pPr/>
              <a:t>17</a:t>
            </a:fld>
            <a:endParaRPr lang="en-US" altLang="ja-JP"/>
          </a:p>
        </p:txBody>
      </p:sp>
      <p:sp>
        <p:nvSpPr>
          <p:cNvPr id="17410" name="Rectangle 6">
            <a:extLst>
              <a:ext uri="{FF2B5EF4-FFF2-40B4-BE49-F238E27FC236}">
                <a16:creationId xmlns:a16="http://schemas.microsoft.com/office/drawing/2014/main" id="{7B22C5C7-F361-08F0-E4F3-126A02E14EAB}"/>
              </a:ext>
            </a:extLst>
          </p:cNvPr>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65371C20-7D78-435E-B8EA-DAE3DA4B0546}" type="slidenum">
              <a:rPr lang="en-US" altLang="ja-JP" sz="1400"/>
              <a:pPr algn="r" eaLnBrk="1" hangingPunct="1">
                <a:spcBef>
                  <a:spcPct val="0"/>
                </a:spcBef>
                <a:buFontTx/>
                <a:buNone/>
              </a:pPr>
              <a:t>17</a:t>
            </a:fld>
            <a:endParaRPr lang="en-US" altLang="ja-JP" sz="1400"/>
          </a:p>
        </p:txBody>
      </p:sp>
      <p:sp>
        <p:nvSpPr>
          <p:cNvPr id="17411" name="スライド番号プレースホルダー 5">
            <a:extLst>
              <a:ext uri="{FF2B5EF4-FFF2-40B4-BE49-F238E27FC236}">
                <a16:creationId xmlns:a16="http://schemas.microsoft.com/office/drawing/2014/main" id="{893D48D6-9407-57B4-D1A0-3EC7D1FEC8C6}"/>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661612B9-5FAC-4B97-BAB8-93D1BC8F0099}" type="slidenum">
              <a:rPr lang="en-US" altLang="ja-JP" sz="1400"/>
              <a:pPr algn="r" eaLnBrk="1" hangingPunct="1">
                <a:spcBef>
                  <a:spcPct val="0"/>
                </a:spcBef>
                <a:buFontTx/>
                <a:buNone/>
              </a:pPr>
              <a:t>17</a:t>
            </a:fld>
            <a:endParaRPr lang="en-US" altLang="ja-JP" sz="1400"/>
          </a:p>
        </p:txBody>
      </p:sp>
      <p:sp>
        <p:nvSpPr>
          <p:cNvPr id="17412" name="Rectangle 4">
            <a:extLst>
              <a:ext uri="{FF2B5EF4-FFF2-40B4-BE49-F238E27FC236}">
                <a16:creationId xmlns:a16="http://schemas.microsoft.com/office/drawing/2014/main" id="{5AA0B107-E986-05BF-CFEE-55915D36921C}"/>
              </a:ext>
            </a:extLst>
          </p:cNvPr>
          <p:cNvSpPr>
            <a:spLocks noChangeArrowheads="1"/>
          </p:cNvSpPr>
          <p:nvPr/>
        </p:nvSpPr>
        <p:spPr bwMode="auto">
          <a:xfrm>
            <a:off x="0" y="22225"/>
            <a:ext cx="165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spAutoFit/>
          </a:bodyP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kumimoji="0" lang="ja-JP" altLang="ja-JP" sz="1800">
              <a:latin typeface="Calibri" panose="020F0502020204030204" pitchFamily="34" charset="0"/>
            </a:endParaRPr>
          </a:p>
        </p:txBody>
      </p:sp>
      <p:sp>
        <p:nvSpPr>
          <p:cNvPr id="33" name="Freeform 32">
            <a:extLst>
              <a:ext uri="{FF2B5EF4-FFF2-40B4-BE49-F238E27FC236}">
                <a16:creationId xmlns:a16="http://schemas.microsoft.com/office/drawing/2014/main" id="{4BE97341-9575-9F6F-BD4D-697C4315556E}"/>
              </a:ext>
            </a:extLst>
          </p:cNvPr>
          <p:cNvSpPr/>
          <p:nvPr/>
        </p:nvSpPr>
        <p:spPr>
          <a:xfrm>
            <a:off x="539750" y="4227513"/>
            <a:ext cx="1933575" cy="1779587"/>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lvl="1" indent="0" eaLnBrk="1" hangingPunct="1">
              <a:spcBef>
                <a:spcPts val="300"/>
              </a:spcBef>
              <a:defRPr/>
            </a:pPr>
            <a:r>
              <a:rPr kumimoji="0" lang="ja-JP" altLang="en-US" sz="1100" dirty="0">
                <a:latin typeface="Open Sans" charset="0"/>
              </a:rPr>
              <a:t>＜指標＞</a:t>
            </a:r>
            <a:endParaRPr kumimoji="0" lang="en-US" altLang="ja-JP" sz="1100" dirty="0">
              <a:latin typeface="Open Sans" charset="0"/>
            </a:endParaRPr>
          </a:p>
          <a:p>
            <a:pPr lvl="1" eaLnBrk="1" hangingPunct="1">
              <a:spcBef>
                <a:spcPts val="300"/>
              </a:spcBef>
              <a:buFont typeface="Calibri" pitchFamily="34" charset="0"/>
              <a:buChar char="‒"/>
              <a:defRPr/>
            </a:pPr>
            <a:r>
              <a:rPr kumimoji="0" lang="ja-JP" altLang="en-US" sz="1100" dirty="0">
                <a:latin typeface="Open Sans" charset="0"/>
              </a:rPr>
              <a:t>収入：気候関連製品への投資がもたらす</a:t>
            </a:r>
            <a:r>
              <a:rPr kumimoji="0" lang="en-US" altLang="ja-JP" sz="1100" dirty="0">
                <a:latin typeface="Open Sans" charset="0"/>
              </a:rPr>
              <a:t>ROI</a:t>
            </a:r>
          </a:p>
          <a:p>
            <a:pPr lvl="1" eaLnBrk="1" hangingPunct="1">
              <a:spcBef>
                <a:spcPts val="300"/>
              </a:spcBef>
              <a:buFont typeface="Calibri" pitchFamily="34" charset="0"/>
              <a:buChar char="‒"/>
              <a:defRPr/>
            </a:pPr>
            <a:r>
              <a:rPr kumimoji="0" lang="ja-JP" altLang="en-US" sz="1100" dirty="0">
                <a:latin typeface="Open Sans" charset="0"/>
              </a:rPr>
              <a:t>支出：低炭素技術への支出</a:t>
            </a:r>
            <a:endParaRPr kumimoji="0" lang="en-US" altLang="ja-JP" sz="1100" dirty="0">
              <a:latin typeface="Open Sans" charset="0"/>
            </a:endParaRPr>
          </a:p>
          <a:p>
            <a:pPr lvl="1" eaLnBrk="1" hangingPunct="1">
              <a:spcBef>
                <a:spcPts val="300"/>
              </a:spcBef>
              <a:buFont typeface="Calibri" pitchFamily="34" charset="0"/>
              <a:buChar char="‒"/>
              <a:defRPr/>
            </a:pPr>
            <a:r>
              <a:rPr kumimoji="0" lang="ja-JP" altLang="en-US" sz="1100" dirty="0">
                <a:latin typeface="Open Sans" charset="0"/>
              </a:rPr>
              <a:t>資産：低炭素技術への投資額</a:t>
            </a:r>
            <a:endParaRPr kumimoji="0" lang="en-US" altLang="ja-JP" sz="1100" dirty="0">
              <a:latin typeface="Open Sans" charset="0"/>
            </a:endParaRPr>
          </a:p>
          <a:p>
            <a:pPr lvl="1" eaLnBrk="1" hangingPunct="1">
              <a:spcBef>
                <a:spcPts val="300"/>
              </a:spcBef>
              <a:buFont typeface="Calibri" pitchFamily="34" charset="0"/>
              <a:buChar char="‒"/>
              <a:defRPr/>
            </a:pPr>
            <a:r>
              <a:rPr kumimoji="0" lang="ja-JP" altLang="en-US" sz="1100" dirty="0">
                <a:latin typeface="Open Sans" charset="0"/>
              </a:rPr>
              <a:t>資本：投下資本の回収期間、</a:t>
            </a:r>
            <a:r>
              <a:rPr kumimoji="0" lang="en-US" altLang="ja-JP" sz="1100" dirty="0">
                <a:latin typeface="Open Sans" charset="0"/>
              </a:rPr>
              <a:t>ROI</a:t>
            </a:r>
          </a:p>
        </p:txBody>
      </p:sp>
      <p:sp>
        <p:nvSpPr>
          <p:cNvPr id="32" name="Freeform 31">
            <a:extLst>
              <a:ext uri="{FF2B5EF4-FFF2-40B4-BE49-F238E27FC236}">
                <a16:creationId xmlns:a16="http://schemas.microsoft.com/office/drawing/2014/main" id="{786E53D0-C7F2-D27A-6E85-9893957C74FC}"/>
              </a:ext>
            </a:extLst>
          </p:cNvPr>
          <p:cNvSpPr/>
          <p:nvPr/>
        </p:nvSpPr>
        <p:spPr>
          <a:xfrm>
            <a:off x="539750" y="1362075"/>
            <a:ext cx="1933575" cy="549275"/>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200" b="1" dirty="0">
                <a:solidFill>
                  <a:srgbClr val="FFFFFF"/>
                </a:solidFill>
                <a:latin typeface="Open Sans" charset="0"/>
              </a:rPr>
              <a:t>エネルギー</a:t>
            </a:r>
            <a:endParaRPr kumimoji="0" lang="en-US" altLang="ja-JP" sz="1200" b="1" dirty="0">
              <a:solidFill>
                <a:srgbClr val="FFFFFF"/>
              </a:solidFill>
              <a:latin typeface="Open Sans" charset="0"/>
            </a:endParaRPr>
          </a:p>
        </p:txBody>
      </p:sp>
      <p:sp>
        <p:nvSpPr>
          <p:cNvPr id="39" name="Freeform 38">
            <a:extLst>
              <a:ext uri="{FF2B5EF4-FFF2-40B4-BE49-F238E27FC236}">
                <a16:creationId xmlns:a16="http://schemas.microsoft.com/office/drawing/2014/main" id="{B64F6FDA-3FB5-D14B-D0B5-F796AED85C05}"/>
              </a:ext>
            </a:extLst>
          </p:cNvPr>
          <p:cNvSpPr/>
          <p:nvPr/>
        </p:nvSpPr>
        <p:spPr>
          <a:xfrm>
            <a:off x="6588125" y="1362075"/>
            <a:ext cx="1933575" cy="549275"/>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200" b="1">
                <a:solidFill>
                  <a:srgbClr val="FFFFFF"/>
                </a:solidFill>
                <a:latin typeface="Open Sans" charset="0"/>
              </a:rPr>
              <a:t>農業、食品、木材製品</a:t>
            </a:r>
            <a:endParaRPr kumimoji="0" lang="en-US" altLang="ja-JP" sz="1200" b="1">
              <a:solidFill>
                <a:srgbClr val="FFFFFF"/>
              </a:solidFill>
              <a:latin typeface="Open Sans" charset="0"/>
            </a:endParaRPr>
          </a:p>
        </p:txBody>
      </p:sp>
      <p:sp>
        <p:nvSpPr>
          <p:cNvPr id="44" name="Freeform 43">
            <a:extLst>
              <a:ext uri="{FF2B5EF4-FFF2-40B4-BE49-F238E27FC236}">
                <a16:creationId xmlns:a16="http://schemas.microsoft.com/office/drawing/2014/main" id="{0BC3B248-C9EF-B8F4-690C-BA72FE174635}"/>
              </a:ext>
            </a:extLst>
          </p:cNvPr>
          <p:cNvSpPr/>
          <p:nvPr/>
        </p:nvSpPr>
        <p:spPr>
          <a:xfrm>
            <a:off x="2555875" y="1362075"/>
            <a:ext cx="1933575" cy="549275"/>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200" b="1">
                <a:solidFill>
                  <a:srgbClr val="FFFFFF"/>
                </a:solidFill>
                <a:latin typeface="Open Sans" charset="0"/>
              </a:rPr>
              <a:t>運輸</a:t>
            </a:r>
            <a:endParaRPr kumimoji="0" lang="en-US" altLang="ja-JP" sz="1200" b="1">
              <a:solidFill>
                <a:srgbClr val="FFFFFF"/>
              </a:solidFill>
              <a:latin typeface="Open Sans" charset="0"/>
            </a:endParaRPr>
          </a:p>
        </p:txBody>
      </p:sp>
      <p:sp>
        <p:nvSpPr>
          <p:cNvPr id="49" name="Freeform 48">
            <a:extLst>
              <a:ext uri="{FF2B5EF4-FFF2-40B4-BE49-F238E27FC236}">
                <a16:creationId xmlns:a16="http://schemas.microsoft.com/office/drawing/2014/main" id="{F2011BBE-9398-D988-3AB5-143DF9BB681A}"/>
              </a:ext>
            </a:extLst>
          </p:cNvPr>
          <p:cNvSpPr/>
          <p:nvPr/>
        </p:nvSpPr>
        <p:spPr>
          <a:xfrm>
            <a:off x="4572000" y="1362075"/>
            <a:ext cx="1933575" cy="549275"/>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200" b="1">
                <a:solidFill>
                  <a:srgbClr val="FFFFFF"/>
                </a:solidFill>
                <a:latin typeface="Open Sans" charset="0"/>
              </a:rPr>
              <a:t>材料　及び　建物</a:t>
            </a:r>
            <a:endParaRPr kumimoji="0" lang="en-US" altLang="ja-JP" sz="1200" b="1">
              <a:solidFill>
                <a:srgbClr val="FFFFFF"/>
              </a:solidFill>
              <a:latin typeface="Open Sans" charset="0"/>
            </a:endParaRPr>
          </a:p>
        </p:txBody>
      </p:sp>
      <p:sp>
        <p:nvSpPr>
          <p:cNvPr id="17418" name="Text Box 24">
            <a:extLst>
              <a:ext uri="{FF2B5EF4-FFF2-40B4-BE49-F238E27FC236}">
                <a16:creationId xmlns:a16="http://schemas.microsoft.com/office/drawing/2014/main" id="{E504877A-4E78-4043-1369-385D283755FF}"/>
              </a:ext>
            </a:extLst>
          </p:cNvPr>
          <p:cNvSpPr txBox="1">
            <a:spLocks noChangeArrowheads="1"/>
          </p:cNvSpPr>
          <p:nvPr/>
        </p:nvSpPr>
        <p:spPr bwMode="auto">
          <a:xfrm>
            <a:off x="539750" y="942975"/>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a:solidFill>
                  <a:srgbClr val="00B0F0"/>
                </a:solidFill>
              </a:rPr>
              <a:t>非金融セクターの例</a:t>
            </a:r>
          </a:p>
        </p:txBody>
      </p:sp>
      <p:sp>
        <p:nvSpPr>
          <p:cNvPr id="17419" name="Rectangle 10">
            <a:extLst>
              <a:ext uri="{FF2B5EF4-FFF2-40B4-BE49-F238E27FC236}">
                <a16:creationId xmlns:a16="http://schemas.microsoft.com/office/drawing/2014/main" id="{CAC6C36C-C5F2-3874-731E-AD27DCCB0EF7}"/>
              </a:ext>
            </a:extLst>
          </p:cNvPr>
          <p:cNvSpPr>
            <a:spLocks noChangeArrowheads="1"/>
          </p:cNvSpPr>
          <p:nvPr/>
        </p:nvSpPr>
        <p:spPr bwMode="auto">
          <a:xfrm>
            <a:off x="179388" y="260350"/>
            <a:ext cx="8666162"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2.TCFD</a:t>
            </a:r>
            <a:r>
              <a:rPr lang="ja-JP" altLang="en-US" b="1">
                <a:solidFill>
                  <a:schemeClr val="tx2"/>
                </a:solidFill>
              </a:rPr>
              <a:t>提案内容　　　　　　　　　　　　　　　　　　　　　　　　　　　　　　　　　　　　　　　　　</a:t>
            </a:r>
            <a:r>
              <a:rPr lang="ja-JP" altLang="en-US" sz="2800" b="1">
                <a:solidFill>
                  <a:schemeClr val="tx2"/>
                </a:solidFill>
              </a:rPr>
              <a:t>（</a:t>
            </a:r>
            <a:r>
              <a:rPr lang="en-US" altLang="ja-JP" sz="2800" b="1">
                <a:solidFill>
                  <a:schemeClr val="tx2"/>
                </a:solidFill>
              </a:rPr>
              <a:t>12</a:t>
            </a:r>
            <a:r>
              <a:rPr lang="ja-JP" altLang="en-US" sz="2800" b="1">
                <a:solidFill>
                  <a:schemeClr val="tx2"/>
                </a:solidFill>
              </a:rPr>
              <a:t>）特定セクター向け補助ガイダンス（続き）</a:t>
            </a:r>
            <a:endParaRPr lang="en-US" altLang="ja-JP" sz="2800" b="1">
              <a:solidFill>
                <a:schemeClr val="tx2"/>
              </a:solidFill>
            </a:endParaRPr>
          </a:p>
        </p:txBody>
      </p:sp>
      <p:sp>
        <p:nvSpPr>
          <p:cNvPr id="17420" name="Text Box 20">
            <a:extLst>
              <a:ext uri="{FF2B5EF4-FFF2-40B4-BE49-F238E27FC236}">
                <a16:creationId xmlns:a16="http://schemas.microsoft.com/office/drawing/2014/main" id="{B7D8459D-49D1-3AD5-953D-68E85BF804EB}"/>
              </a:ext>
            </a:extLst>
          </p:cNvPr>
          <p:cNvSpPr txBox="1">
            <a:spLocks noChangeArrowheads="1"/>
          </p:cNvSpPr>
          <p:nvPr/>
        </p:nvSpPr>
        <p:spPr bwMode="auto">
          <a:xfrm>
            <a:off x="539750" y="6021388"/>
            <a:ext cx="3311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t>（別冊）</a:t>
            </a:r>
          </a:p>
        </p:txBody>
      </p:sp>
      <p:sp>
        <p:nvSpPr>
          <p:cNvPr id="16" name="Freeform 32">
            <a:extLst>
              <a:ext uri="{FF2B5EF4-FFF2-40B4-BE49-F238E27FC236}">
                <a16:creationId xmlns:a16="http://schemas.microsoft.com/office/drawing/2014/main" id="{7DBE1CE5-7EE5-1F76-C789-DF1468AE74D5}"/>
              </a:ext>
            </a:extLst>
          </p:cNvPr>
          <p:cNvSpPr/>
          <p:nvPr/>
        </p:nvSpPr>
        <p:spPr>
          <a:xfrm>
            <a:off x="539750" y="1989138"/>
            <a:ext cx="7981950" cy="2160587"/>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lvl="1" indent="0" eaLnBrk="1" hangingPunct="1">
              <a:spcBef>
                <a:spcPts val="300"/>
              </a:spcBef>
              <a:defRPr/>
            </a:pPr>
            <a:r>
              <a:rPr kumimoji="0" lang="ja-JP" altLang="en-US" sz="1200" dirty="0">
                <a:latin typeface="Open Sans" charset="0"/>
              </a:rPr>
              <a:t>＜戦略＞</a:t>
            </a:r>
          </a:p>
          <a:p>
            <a:pPr lvl="1" eaLnBrk="1" hangingPunct="1">
              <a:spcBef>
                <a:spcPts val="300"/>
              </a:spcBef>
              <a:buFont typeface="Calibri" pitchFamily="34" charset="0"/>
              <a:buChar char="‒"/>
              <a:defRPr/>
            </a:pPr>
            <a:r>
              <a:rPr kumimoji="0" lang="en-US" altLang="ja-JP" sz="1200" dirty="0">
                <a:latin typeface="Open Sans" charset="0"/>
              </a:rPr>
              <a:t>R&amp;D</a:t>
            </a:r>
            <a:r>
              <a:rPr kumimoji="0" lang="ja-JP" altLang="en-US" sz="1200" dirty="0" err="1">
                <a:latin typeface="Open Sans" charset="0"/>
              </a:rPr>
              <a:t>、</a:t>
            </a:r>
            <a:r>
              <a:rPr kumimoji="0" lang="ja-JP" altLang="en-US" sz="1200" dirty="0">
                <a:latin typeface="Open Sans" charset="0"/>
              </a:rPr>
              <a:t>新技術の採用</a:t>
            </a:r>
            <a:endParaRPr kumimoji="0" lang="en-US" altLang="ja-JP" sz="1200" dirty="0">
              <a:latin typeface="Open Sans" charset="0"/>
            </a:endParaRPr>
          </a:p>
          <a:p>
            <a:pPr lvl="1" eaLnBrk="1" hangingPunct="1">
              <a:spcBef>
                <a:spcPts val="300"/>
              </a:spcBef>
              <a:buFont typeface="Calibri" pitchFamily="34" charset="0"/>
              <a:buChar char="‒"/>
              <a:defRPr/>
            </a:pPr>
            <a:r>
              <a:rPr kumimoji="0" lang="ja-JP" altLang="en-US" sz="1200" dirty="0">
                <a:latin typeface="Open Sans" charset="0"/>
              </a:rPr>
              <a:t>現在或いは将来見込まれる、投資、再編、資産の評価損、減損</a:t>
            </a:r>
            <a:endParaRPr kumimoji="0" lang="en-US" altLang="ja-JP" sz="1200" dirty="0">
              <a:latin typeface="Open Sans" charset="0"/>
            </a:endParaRPr>
          </a:p>
          <a:p>
            <a:pPr lvl="1" eaLnBrk="1" hangingPunct="1">
              <a:spcBef>
                <a:spcPts val="300"/>
              </a:spcBef>
              <a:buFont typeface="Calibri" pitchFamily="34" charset="0"/>
              <a:buChar char="‒"/>
              <a:defRPr/>
            </a:pPr>
            <a:r>
              <a:rPr kumimoji="0" lang="ja-JP" altLang="en-US" sz="1200" dirty="0">
                <a:latin typeface="Open Sans" charset="0"/>
              </a:rPr>
              <a:t>不良資産化の未然防止策（高</a:t>
            </a:r>
            <a:r>
              <a:rPr kumimoji="0" lang="en-US" altLang="ja-JP" sz="1200" dirty="0">
                <a:latin typeface="Open Sans" charset="0"/>
              </a:rPr>
              <a:t>GHG</a:t>
            </a:r>
            <a:r>
              <a:rPr kumimoji="0" lang="ja-JP" altLang="en-US" sz="1200" dirty="0">
                <a:latin typeface="Open Sans" charset="0"/>
              </a:rPr>
              <a:t>排出、エネルギー多消費或いは、水多消費設備の環境負荷削減策）</a:t>
            </a:r>
            <a:endParaRPr kumimoji="0" lang="en-US" altLang="ja-JP" sz="1200" dirty="0">
              <a:latin typeface="Open Sans" charset="0"/>
            </a:endParaRPr>
          </a:p>
          <a:p>
            <a:pPr lvl="1" eaLnBrk="1" hangingPunct="1">
              <a:spcBef>
                <a:spcPts val="300"/>
              </a:spcBef>
              <a:buFont typeface="Calibri" pitchFamily="34" charset="0"/>
              <a:buChar char="‒"/>
              <a:defRPr/>
            </a:pPr>
            <a:r>
              <a:rPr kumimoji="0" lang="ja-JP" altLang="en-US" sz="1200" dirty="0">
                <a:latin typeface="Open Sans" charset="0"/>
              </a:rPr>
              <a:t>資本計画</a:t>
            </a:r>
            <a:r>
              <a:rPr kumimoji="0" lang="en-US" altLang="ja-JP" sz="1200" dirty="0">
                <a:latin typeface="Open Sans" charset="0"/>
              </a:rPr>
              <a:t>/</a:t>
            </a:r>
            <a:r>
              <a:rPr kumimoji="0" lang="ja-JP" altLang="en-US" sz="1200" dirty="0">
                <a:latin typeface="Open Sans" charset="0"/>
              </a:rPr>
              <a:t>配分における</a:t>
            </a:r>
            <a:r>
              <a:rPr kumimoji="0" lang="en-US" altLang="ja-JP" sz="1200" dirty="0">
                <a:latin typeface="Open Sans" charset="0"/>
              </a:rPr>
              <a:t>GHG</a:t>
            </a:r>
            <a:r>
              <a:rPr kumimoji="0" lang="ja-JP" altLang="en-US" sz="1200" dirty="0">
                <a:latin typeface="Open Sans" charset="0"/>
              </a:rPr>
              <a:t>排出、エネルギー</a:t>
            </a:r>
            <a:r>
              <a:rPr kumimoji="0" lang="en-US" altLang="ja-JP" sz="1200" dirty="0">
                <a:latin typeface="Open Sans" charset="0"/>
              </a:rPr>
              <a:t>/</a:t>
            </a:r>
            <a:r>
              <a:rPr kumimoji="0" lang="ja-JP" altLang="en-US" sz="1200" dirty="0">
                <a:latin typeface="Open Sans" charset="0"/>
              </a:rPr>
              <a:t>水消費がどの程度配慮されているか（買収、投資引揚げ、</a:t>
            </a:r>
            <a:r>
              <a:rPr kumimoji="0" lang="en-US" altLang="ja-JP" sz="1200" dirty="0">
                <a:latin typeface="Open Sans" charset="0"/>
              </a:rPr>
              <a:t>JV</a:t>
            </a:r>
            <a:r>
              <a:rPr kumimoji="0" lang="ja-JP" altLang="en-US" sz="1200" dirty="0" err="1">
                <a:latin typeface="Open Sans" charset="0"/>
              </a:rPr>
              <a:t>、</a:t>
            </a:r>
            <a:r>
              <a:rPr kumimoji="0" lang="ja-JP" altLang="en-US" sz="1200" dirty="0">
                <a:latin typeface="Open Sans" charset="0"/>
              </a:rPr>
              <a:t>新技術</a:t>
            </a:r>
            <a:r>
              <a:rPr kumimoji="0" lang="en-US" altLang="ja-JP" sz="1200" dirty="0">
                <a:latin typeface="Open Sans" charset="0"/>
              </a:rPr>
              <a:t>/</a:t>
            </a:r>
            <a:r>
              <a:rPr kumimoji="0" lang="ja-JP" altLang="en-US" sz="1200" dirty="0">
                <a:latin typeface="Open Sans" charset="0"/>
              </a:rPr>
              <a:t>事業への投資、等）</a:t>
            </a:r>
            <a:endParaRPr kumimoji="0" lang="en-US" altLang="ja-JP" sz="1200" dirty="0">
              <a:latin typeface="Open Sans" charset="0"/>
            </a:endParaRPr>
          </a:p>
          <a:p>
            <a:pPr lvl="1" eaLnBrk="1" hangingPunct="1">
              <a:spcBef>
                <a:spcPts val="300"/>
              </a:spcBef>
              <a:buFont typeface="Calibri" pitchFamily="34" charset="0"/>
              <a:buChar char="‒"/>
              <a:defRPr/>
            </a:pPr>
            <a:r>
              <a:rPr kumimoji="0" lang="ja-JP" altLang="en-US" sz="1200" dirty="0">
                <a:latin typeface="Open Sans" charset="0"/>
              </a:rPr>
              <a:t>資本投下及び資本配分の柔軟性</a:t>
            </a:r>
            <a:endParaRPr kumimoji="0" lang="en-US" altLang="ja-JP" sz="1200" dirty="0">
              <a:latin typeface="Open Sans" charset="0"/>
            </a:endParaRPr>
          </a:p>
          <a:p>
            <a:pPr lvl="1" eaLnBrk="1" hangingPunct="1">
              <a:spcBef>
                <a:spcPts val="300"/>
              </a:spcBef>
              <a:buFont typeface="Calibri" pitchFamily="34" charset="0"/>
              <a:buChar char="‒"/>
              <a:defRPr/>
            </a:pPr>
            <a:r>
              <a:rPr kumimoji="0" lang="ja-JP" altLang="en-US" sz="1200" dirty="0">
                <a:latin typeface="Open Sans" charset="0"/>
              </a:rPr>
              <a:t>気候関連シナリオに用いられる重要なインプット指標、仮定及び、分析</a:t>
            </a:r>
            <a:endParaRPr kumimoji="0" lang="en-US" altLang="ja-JP" sz="1200" dirty="0">
              <a:latin typeface="Open Sans" charset="0"/>
            </a:endParaRPr>
          </a:p>
          <a:p>
            <a:pPr lvl="1" eaLnBrk="1" hangingPunct="1">
              <a:spcBef>
                <a:spcPts val="300"/>
              </a:spcBef>
              <a:buFont typeface="Calibri" pitchFamily="34" charset="0"/>
              <a:buChar char="‒"/>
              <a:defRPr/>
            </a:pPr>
            <a:r>
              <a:rPr kumimoji="0" lang="ja-JP" altLang="en-US" sz="1200" dirty="0">
                <a:latin typeface="Open Sans" charset="0"/>
              </a:rPr>
              <a:t>気候関連シナリオ結果がもたらす潜在的な定性的</a:t>
            </a:r>
            <a:r>
              <a:rPr kumimoji="0" lang="en-US" altLang="ja-JP" sz="1200" dirty="0">
                <a:latin typeface="Open Sans" charset="0"/>
              </a:rPr>
              <a:t>/</a:t>
            </a:r>
            <a:r>
              <a:rPr kumimoji="0" lang="ja-JP" altLang="en-US" sz="1200" dirty="0">
                <a:latin typeface="Open Sans" charset="0"/>
              </a:rPr>
              <a:t>定量的財務的な影響</a:t>
            </a:r>
            <a:endParaRPr kumimoji="0" lang="en-US" altLang="ja-JP" sz="1200" dirty="0">
              <a:latin typeface="Open Sans" charset="0"/>
            </a:endParaRPr>
          </a:p>
        </p:txBody>
      </p:sp>
      <p:sp>
        <p:nvSpPr>
          <p:cNvPr id="17" name="Freeform 32">
            <a:extLst>
              <a:ext uri="{FF2B5EF4-FFF2-40B4-BE49-F238E27FC236}">
                <a16:creationId xmlns:a16="http://schemas.microsoft.com/office/drawing/2014/main" id="{1FF18AA1-C5C8-1F5A-42EC-AFDAA3BD491C}"/>
              </a:ext>
            </a:extLst>
          </p:cNvPr>
          <p:cNvSpPr/>
          <p:nvPr/>
        </p:nvSpPr>
        <p:spPr>
          <a:xfrm>
            <a:off x="2554288" y="4227513"/>
            <a:ext cx="1933575" cy="1779587"/>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lvl="1" indent="0" eaLnBrk="1" hangingPunct="1">
              <a:spcBef>
                <a:spcPts val="300"/>
              </a:spcBef>
              <a:defRPr/>
            </a:pPr>
            <a:r>
              <a:rPr kumimoji="0" lang="ja-JP" altLang="en-US" sz="1100" dirty="0">
                <a:latin typeface="Open Sans" charset="0"/>
              </a:rPr>
              <a:t>＜指標＞</a:t>
            </a:r>
            <a:endParaRPr kumimoji="0" lang="en-US" altLang="ja-JP" sz="1100" dirty="0">
              <a:latin typeface="Open Sans" charset="0"/>
            </a:endParaRPr>
          </a:p>
          <a:p>
            <a:pPr lvl="1" eaLnBrk="1" hangingPunct="1">
              <a:spcBef>
                <a:spcPts val="300"/>
              </a:spcBef>
              <a:buFont typeface="Calibri" pitchFamily="34" charset="0"/>
              <a:buChar char="‒"/>
              <a:defRPr/>
            </a:pPr>
            <a:r>
              <a:rPr kumimoji="0" lang="ja-JP" altLang="en-US" sz="1100" dirty="0">
                <a:latin typeface="Open Sans" charset="0"/>
              </a:rPr>
              <a:t>収入：気候関連商品・サービス提供による売上高</a:t>
            </a:r>
            <a:endParaRPr kumimoji="0" lang="en-US" altLang="ja-JP" sz="1100" dirty="0">
              <a:latin typeface="Open Sans" charset="0"/>
            </a:endParaRPr>
          </a:p>
          <a:p>
            <a:pPr lvl="1" eaLnBrk="1" hangingPunct="1">
              <a:spcBef>
                <a:spcPts val="300"/>
              </a:spcBef>
              <a:buFont typeface="Calibri" pitchFamily="34" charset="0"/>
              <a:buChar char="‒"/>
              <a:defRPr/>
            </a:pPr>
            <a:r>
              <a:rPr kumimoji="0" lang="ja-JP" altLang="en-US" sz="1100" dirty="0">
                <a:latin typeface="Open Sans" charset="0"/>
              </a:rPr>
              <a:t>支出：燃料消費に占める再生可能エネルギーの割合</a:t>
            </a:r>
            <a:endParaRPr kumimoji="0" lang="en-US" altLang="ja-JP" sz="1100" dirty="0">
              <a:latin typeface="Open Sans" charset="0"/>
            </a:endParaRPr>
          </a:p>
          <a:p>
            <a:pPr lvl="1" eaLnBrk="1" hangingPunct="1">
              <a:spcBef>
                <a:spcPts val="300"/>
              </a:spcBef>
              <a:buFont typeface="Calibri" pitchFamily="34" charset="0"/>
              <a:buChar char="‒"/>
              <a:defRPr/>
            </a:pPr>
            <a:r>
              <a:rPr kumimoji="0" lang="ja-JP" altLang="en-US" sz="1100" dirty="0">
                <a:latin typeface="Open Sans" charset="0"/>
              </a:rPr>
              <a:t>資産：運送手段のライフサイクルを通じた</a:t>
            </a:r>
            <a:r>
              <a:rPr kumimoji="0" lang="en-US" altLang="ja-JP" sz="1100" dirty="0">
                <a:latin typeface="Open Sans" charset="0"/>
              </a:rPr>
              <a:t>GHG</a:t>
            </a:r>
            <a:r>
              <a:rPr kumimoji="0" lang="ja-JP" altLang="en-US" sz="1100" dirty="0">
                <a:latin typeface="Open Sans" charset="0"/>
              </a:rPr>
              <a:t>排出</a:t>
            </a:r>
            <a:endParaRPr kumimoji="0" lang="en-US" altLang="ja-JP" sz="1100" dirty="0">
              <a:latin typeface="Open Sans" charset="0"/>
            </a:endParaRPr>
          </a:p>
        </p:txBody>
      </p:sp>
      <p:sp>
        <p:nvSpPr>
          <p:cNvPr id="18" name="Freeform 32">
            <a:extLst>
              <a:ext uri="{FF2B5EF4-FFF2-40B4-BE49-F238E27FC236}">
                <a16:creationId xmlns:a16="http://schemas.microsoft.com/office/drawing/2014/main" id="{03EDC593-824F-8466-2E2A-86AE9A580914}"/>
              </a:ext>
            </a:extLst>
          </p:cNvPr>
          <p:cNvSpPr/>
          <p:nvPr/>
        </p:nvSpPr>
        <p:spPr>
          <a:xfrm>
            <a:off x="4600575" y="4241800"/>
            <a:ext cx="1933575" cy="1779588"/>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lvl="1" indent="0" eaLnBrk="1" hangingPunct="1">
              <a:spcBef>
                <a:spcPts val="300"/>
              </a:spcBef>
              <a:defRPr/>
            </a:pPr>
            <a:r>
              <a:rPr kumimoji="0" lang="ja-JP" altLang="en-US" sz="1100" dirty="0">
                <a:latin typeface="Open Sans" charset="0"/>
              </a:rPr>
              <a:t>＜指標＞</a:t>
            </a:r>
            <a:endParaRPr kumimoji="0" lang="en-US" altLang="ja-JP" sz="1100" dirty="0">
              <a:latin typeface="Open Sans" charset="0"/>
            </a:endParaRPr>
          </a:p>
          <a:p>
            <a:pPr lvl="1" eaLnBrk="1" hangingPunct="1">
              <a:spcBef>
                <a:spcPts val="300"/>
              </a:spcBef>
              <a:buFont typeface="Calibri" pitchFamily="34" charset="0"/>
              <a:buChar char="‒"/>
              <a:defRPr/>
            </a:pPr>
            <a:r>
              <a:rPr kumimoji="0" lang="ja-JP" altLang="en-US" sz="1100" dirty="0">
                <a:latin typeface="Open Sans" charset="0"/>
              </a:rPr>
              <a:t>収入：気候関連商品・サービス提供による売上高</a:t>
            </a:r>
            <a:endParaRPr kumimoji="0" lang="en-US" altLang="ja-JP" sz="1100" dirty="0">
              <a:latin typeface="Open Sans" charset="0"/>
            </a:endParaRPr>
          </a:p>
          <a:p>
            <a:pPr lvl="1" eaLnBrk="1" hangingPunct="1">
              <a:spcBef>
                <a:spcPts val="300"/>
              </a:spcBef>
              <a:buFont typeface="Calibri" pitchFamily="34" charset="0"/>
              <a:buChar char="‒"/>
              <a:defRPr/>
            </a:pPr>
            <a:r>
              <a:rPr kumimoji="0" lang="ja-JP" altLang="en-US" sz="1100" dirty="0">
                <a:latin typeface="Open Sans" charset="0"/>
              </a:rPr>
              <a:t>支出：総エネルギー原単位</a:t>
            </a:r>
            <a:endParaRPr kumimoji="0" lang="en-US" altLang="ja-JP" sz="1100" dirty="0">
              <a:latin typeface="Open Sans" charset="0"/>
            </a:endParaRPr>
          </a:p>
          <a:p>
            <a:pPr lvl="1" eaLnBrk="1" hangingPunct="1">
              <a:spcBef>
                <a:spcPts val="300"/>
              </a:spcBef>
              <a:buFont typeface="Calibri" pitchFamily="34" charset="0"/>
              <a:buChar char="‒"/>
              <a:defRPr/>
            </a:pPr>
            <a:r>
              <a:rPr kumimoji="0" lang="ja-JP" altLang="en-US" sz="1100" dirty="0">
                <a:latin typeface="Open Sans" charset="0"/>
              </a:rPr>
              <a:t>資産：物件タイプ別にサステナブル認証を受けている割合</a:t>
            </a:r>
            <a:endParaRPr kumimoji="0" lang="en-US" altLang="ja-JP" sz="1100" dirty="0">
              <a:latin typeface="Open Sans" charset="0"/>
            </a:endParaRPr>
          </a:p>
        </p:txBody>
      </p:sp>
      <p:sp>
        <p:nvSpPr>
          <p:cNvPr id="19" name="Freeform 32">
            <a:extLst>
              <a:ext uri="{FF2B5EF4-FFF2-40B4-BE49-F238E27FC236}">
                <a16:creationId xmlns:a16="http://schemas.microsoft.com/office/drawing/2014/main" id="{560323D9-1E57-1B0C-C895-631A085C3B7C}"/>
              </a:ext>
            </a:extLst>
          </p:cNvPr>
          <p:cNvSpPr/>
          <p:nvPr/>
        </p:nvSpPr>
        <p:spPr>
          <a:xfrm>
            <a:off x="6653213" y="4241800"/>
            <a:ext cx="1868487" cy="1779588"/>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lvl="1" indent="0" eaLnBrk="1" hangingPunct="1">
              <a:spcBef>
                <a:spcPts val="300"/>
              </a:spcBef>
              <a:defRPr/>
            </a:pPr>
            <a:r>
              <a:rPr kumimoji="0" lang="ja-JP" altLang="en-US" sz="1100" dirty="0">
                <a:latin typeface="Open Sans" charset="0"/>
              </a:rPr>
              <a:t>＜指標＞</a:t>
            </a:r>
            <a:endParaRPr kumimoji="0" lang="en-US" altLang="ja-JP" sz="1100" dirty="0">
              <a:latin typeface="Open Sans" charset="0"/>
            </a:endParaRPr>
          </a:p>
          <a:p>
            <a:pPr lvl="1" eaLnBrk="1" hangingPunct="1">
              <a:spcBef>
                <a:spcPts val="300"/>
              </a:spcBef>
              <a:buFont typeface="Calibri" pitchFamily="34" charset="0"/>
              <a:buChar char="‒"/>
              <a:defRPr/>
            </a:pPr>
            <a:r>
              <a:rPr kumimoji="0" lang="ja-JP" altLang="en-US" sz="1100" dirty="0">
                <a:latin typeface="Open Sans" charset="0"/>
              </a:rPr>
              <a:t>収入：気候関連商品・サービス提供による売上高</a:t>
            </a:r>
            <a:endParaRPr kumimoji="0" lang="en-US" altLang="ja-JP" sz="1100" dirty="0">
              <a:latin typeface="Open Sans" charset="0"/>
            </a:endParaRPr>
          </a:p>
          <a:p>
            <a:pPr lvl="1" eaLnBrk="1" hangingPunct="1">
              <a:spcBef>
                <a:spcPts val="300"/>
              </a:spcBef>
              <a:buFont typeface="Calibri" pitchFamily="34" charset="0"/>
              <a:buChar char="‒"/>
              <a:defRPr/>
            </a:pPr>
            <a:r>
              <a:rPr kumimoji="0" lang="ja-JP" altLang="en-US" sz="1100" dirty="0">
                <a:latin typeface="Open Sans" charset="0"/>
              </a:rPr>
              <a:t>支出：水の使用量</a:t>
            </a:r>
            <a:endParaRPr kumimoji="0" lang="en-US" altLang="ja-JP" sz="1100" dirty="0">
              <a:latin typeface="Open Sans" charset="0"/>
            </a:endParaRPr>
          </a:p>
          <a:p>
            <a:pPr lvl="1" eaLnBrk="1" hangingPunct="1">
              <a:spcBef>
                <a:spcPts val="300"/>
              </a:spcBef>
              <a:buFont typeface="Calibri" pitchFamily="34" charset="0"/>
              <a:buChar char="‒"/>
              <a:defRPr/>
            </a:pPr>
            <a:r>
              <a:rPr kumimoji="0" lang="ja-JP" altLang="en-US" sz="1100" dirty="0">
                <a:latin typeface="Open Sans" charset="0"/>
              </a:rPr>
              <a:t>資産：水資源が枯渇する地域における資産残高</a:t>
            </a:r>
            <a:endParaRPr kumimoji="0" lang="en-US" altLang="ja-JP" sz="1100" dirty="0">
              <a:latin typeface="Open Sans"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F4B1C80-94D4-ED83-CFAC-FED2C9BA3BA4}"/>
              </a:ext>
            </a:extLst>
          </p:cNvPr>
          <p:cNvSpPr>
            <a:spLocks noGrp="1" noChangeArrowheads="1"/>
          </p:cNvSpPr>
          <p:nvPr>
            <p:ph type="sldNum" sz="quarter" idx="12"/>
          </p:nvPr>
        </p:nvSpPr>
        <p:spPr>
          <a:ln/>
        </p:spPr>
        <p:txBody>
          <a:bodyPr/>
          <a:lstStyle/>
          <a:p>
            <a:fld id="{C5F2A94B-5920-499C-AC5D-B7CBBE5341BE}" type="slidenum">
              <a:rPr lang="en-US" altLang="ja-JP"/>
              <a:pPr/>
              <a:t>18</a:t>
            </a:fld>
            <a:endParaRPr lang="en-US" altLang="ja-JP"/>
          </a:p>
        </p:txBody>
      </p:sp>
      <p:sp>
        <p:nvSpPr>
          <p:cNvPr id="18434" name="スライド番号プレースホルダー 4">
            <a:extLst>
              <a:ext uri="{FF2B5EF4-FFF2-40B4-BE49-F238E27FC236}">
                <a16:creationId xmlns:a16="http://schemas.microsoft.com/office/drawing/2014/main" id="{983EFE56-DD72-8BB4-8150-03DE93A9599B}"/>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D24F1529-2F72-41BF-9801-6B7CFB50EEDC}" type="slidenum">
              <a:rPr lang="en-US" altLang="ja-JP" sz="1400"/>
              <a:pPr algn="r" eaLnBrk="1" hangingPunct="1">
                <a:spcBef>
                  <a:spcPct val="0"/>
                </a:spcBef>
                <a:buFontTx/>
                <a:buNone/>
              </a:pPr>
              <a:t>18</a:t>
            </a:fld>
            <a:endParaRPr lang="en-US" altLang="ja-JP" sz="1400"/>
          </a:p>
        </p:txBody>
      </p:sp>
      <p:sp>
        <p:nvSpPr>
          <p:cNvPr id="18435" name="Rectangle 10">
            <a:extLst>
              <a:ext uri="{FF2B5EF4-FFF2-40B4-BE49-F238E27FC236}">
                <a16:creationId xmlns:a16="http://schemas.microsoft.com/office/drawing/2014/main" id="{DC993863-8B88-E951-513F-2D244FB8552E}"/>
              </a:ext>
            </a:extLst>
          </p:cNvPr>
          <p:cNvSpPr>
            <a:spLocks noChangeArrowheads="1"/>
          </p:cNvSpPr>
          <p:nvPr/>
        </p:nvSpPr>
        <p:spPr bwMode="auto">
          <a:xfrm>
            <a:off x="153988" y="260350"/>
            <a:ext cx="8666162"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2.TCFD</a:t>
            </a:r>
            <a:r>
              <a:rPr lang="ja-JP" altLang="en-US" b="1">
                <a:solidFill>
                  <a:schemeClr val="tx2"/>
                </a:solidFill>
              </a:rPr>
              <a:t>提案内容　　　　　　　　　　　　　　　　　　　　　　　　　　　　　　　　　　　　　　　　　</a:t>
            </a:r>
            <a:r>
              <a:rPr lang="ja-JP" altLang="en-US" sz="2800" b="1">
                <a:solidFill>
                  <a:schemeClr val="tx2"/>
                </a:solidFill>
              </a:rPr>
              <a:t>（</a:t>
            </a:r>
            <a:r>
              <a:rPr lang="en-US" altLang="ja-JP" sz="2800" b="1">
                <a:solidFill>
                  <a:schemeClr val="tx2"/>
                </a:solidFill>
              </a:rPr>
              <a:t>13</a:t>
            </a:r>
            <a:r>
              <a:rPr lang="ja-JP" altLang="en-US" sz="2800" b="1">
                <a:solidFill>
                  <a:schemeClr val="tx2"/>
                </a:solidFill>
              </a:rPr>
              <a:t>）マテリアリティと開示媒体</a:t>
            </a:r>
            <a:endParaRPr lang="en-US" altLang="ja-JP" sz="2800" b="1">
              <a:solidFill>
                <a:schemeClr val="tx2"/>
              </a:solidFill>
            </a:endParaRPr>
          </a:p>
        </p:txBody>
      </p:sp>
      <p:graphicFrame>
        <p:nvGraphicFramePr>
          <p:cNvPr id="85060" name="Group 68">
            <a:extLst>
              <a:ext uri="{FF2B5EF4-FFF2-40B4-BE49-F238E27FC236}">
                <a16:creationId xmlns:a16="http://schemas.microsoft.com/office/drawing/2014/main" id="{14212C9D-551C-7A9F-8AF1-DBD1CA7BD170}"/>
              </a:ext>
            </a:extLst>
          </p:cNvPr>
          <p:cNvGraphicFramePr>
            <a:graphicFrameLocks noGrp="1"/>
          </p:cNvGraphicFramePr>
          <p:nvPr>
            <p:ph/>
          </p:nvPr>
        </p:nvGraphicFramePr>
        <p:xfrm>
          <a:off x="179388" y="2420938"/>
          <a:ext cx="8785225" cy="3097212"/>
        </p:xfrm>
        <a:graphic>
          <a:graphicData uri="http://schemas.openxmlformats.org/drawingml/2006/table">
            <a:tbl>
              <a:tblPr/>
              <a:tblGrid>
                <a:gridCol w="8785225">
                  <a:extLst>
                    <a:ext uri="{9D8B030D-6E8A-4147-A177-3AD203B41FA5}">
                      <a16:colId xmlns:a16="http://schemas.microsoft.com/office/drawing/2014/main" val="20000"/>
                    </a:ext>
                  </a:extLst>
                </a:gridCol>
              </a:tblGrid>
              <a:tr h="365740">
                <a:tc>
                  <a:txBody>
                    <a:bodyPr/>
                    <a:lstStyle>
                      <a:lvl1pPr marL="342900" indent="-342900"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Arial" charset="0"/>
                          <a:ea typeface="ＭＳ Ｐゴシック" pitchFamily="50" charset="-128"/>
                        </a:rPr>
                        <a:t>マテリアリティと掲載する報告書の関係</a:t>
                      </a: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a:txBody>
                  <a:tcPr marT="45710" marB="45710" horzOverflow="overflow">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0"/>
                  </a:ext>
                </a:extLst>
              </a:tr>
              <a:tr h="858644">
                <a:tc>
                  <a:txBody>
                    <a:bodyPr/>
                    <a:lstStyle>
                      <a:lvl1pPr marL="342900" indent="-342900"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Arial" charset="0"/>
                          <a:ea typeface="ＭＳ Ｐゴシック" pitchFamily="50" charset="-128"/>
                        </a:rPr>
                        <a:t>気候関連リスクはすべての業種に影響を及ぼすことから、</a:t>
                      </a:r>
                      <a:r>
                        <a:rPr kumimoji="1" lang="ja-JP" altLang="en-US" sz="1600" b="0" i="0" u="sng" strike="noStrike" cap="none" normalizeH="0" baseline="0">
                          <a:ln>
                            <a:noFill/>
                          </a:ln>
                          <a:solidFill>
                            <a:srgbClr val="000000"/>
                          </a:solidFill>
                          <a:effectLst/>
                          <a:latin typeface="Arial" charset="0"/>
                          <a:ea typeface="ＭＳ Ｐゴシック" pitchFamily="50" charset="-128"/>
                        </a:rPr>
                        <a:t>ガバナンス</a:t>
                      </a:r>
                      <a:r>
                        <a:rPr kumimoji="1" lang="ja-JP" altLang="en-US" sz="1600" b="0" i="0" u="none" strike="noStrike" cap="none" normalizeH="0" baseline="0">
                          <a:ln>
                            <a:noFill/>
                          </a:ln>
                          <a:solidFill>
                            <a:srgbClr val="000000"/>
                          </a:solidFill>
                          <a:effectLst/>
                          <a:latin typeface="Arial" charset="0"/>
                          <a:ea typeface="ＭＳ Ｐゴシック" pitchFamily="50" charset="-128"/>
                        </a:rPr>
                        <a:t>と</a:t>
                      </a:r>
                      <a:r>
                        <a:rPr kumimoji="1" lang="ja-JP" altLang="en-US" sz="1600" b="0" i="0" u="sng" strike="noStrike" cap="none" normalizeH="0" baseline="0">
                          <a:ln>
                            <a:noFill/>
                          </a:ln>
                          <a:solidFill>
                            <a:srgbClr val="000000"/>
                          </a:solidFill>
                          <a:effectLst/>
                          <a:latin typeface="Arial" charset="0"/>
                          <a:ea typeface="ＭＳ Ｐゴシック" pitchFamily="50" charset="-128"/>
                        </a:rPr>
                        <a:t>リスク管理</a:t>
                      </a:r>
                      <a:r>
                        <a:rPr kumimoji="1" lang="ja-JP" altLang="en-US" sz="1600" b="0" i="0" u="none" strike="noStrike" cap="none" normalizeH="0" baseline="0">
                          <a:ln>
                            <a:noFill/>
                          </a:ln>
                          <a:solidFill>
                            <a:srgbClr val="000000"/>
                          </a:solidFill>
                          <a:effectLst/>
                          <a:latin typeface="Arial" charset="0"/>
                          <a:ea typeface="ＭＳ Ｐゴシック" pitchFamily="50" charset="-128"/>
                        </a:rPr>
                        <a:t>については、（マ</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Arial" charset="0"/>
                          <a:ea typeface="ＭＳ Ｐゴシック" pitchFamily="50" charset="-128"/>
                        </a:rPr>
                        <a:t>テリアリティ評価を待たず）あらゆる業種において年次財務報告への掲載を推奨する。</a:t>
                      </a: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a:txBody>
                  <a:tcPr marT="45710" marB="45710" horzOverflow="overflow">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91984">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Arial" charset="0"/>
                          <a:ea typeface="ＭＳ Ｐゴシック" pitchFamily="50" charset="-128"/>
                        </a:rPr>
                        <a:t>気候関連リスクを自社にとってマテリアル（重要）と位置付ける企業は、</a:t>
                      </a:r>
                      <a:r>
                        <a:rPr kumimoji="1" lang="ja-JP" altLang="en-US" sz="1600" b="0" i="0" u="sng" strike="noStrike" cap="none" normalizeH="0" baseline="0">
                          <a:ln>
                            <a:noFill/>
                          </a:ln>
                          <a:solidFill>
                            <a:srgbClr val="000000"/>
                          </a:solidFill>
                          <a:effectLst/>
                          <a:latin typeface="Arial" charset="0"/>
                          <a:ea typeface="ＭＳ Ｐゴシック" pitchFamily="50" charset="-128"/>
                        </a:rPr>
                        <a:t>戦略</a:t>
                      </a:r>
                      <a:r>
                        <a:rPr kumimoji="1" lang="ja-JP" altLang="en-US" sz="1600" b="0" i="0" u="none" strike="noStrike" cap="none" normalizeH="0" baseline="0">
                          <a:ln>
                            <a:noFill/>
                          </a:ln>
                          <a:solidFill>
                            <a:srgbClr val="000000"/>
                          </a:solidFill>
                          <a:effectLst/>
                          <a:latin typeface="Arial" charset="0"/>
                          <a:ea typeface="ＭＳ Ｐゴシック" pitchFamily="50" charset="-128"/>
                        </a:rPr>
                        <a:t>及び</a:t>
                      </a:r>
                      <a:r>
                        <a:rPr kumimoji="1" lang="ja-JP" altLang="en-US" sz="1600" b="0" i="0" u="sng" strike="noStrike" cap="none" normalizeH="0" baseline="0">
                          <a:ln>
                            <a:noFill/>
                          </a:ln>
                          <a:solidFill>
                            <a:srgbClr val="000000"/>
                          </a:solidFill>
                          <a:effectLst/>
                          <a:latin typeface="Arial" charset="0"/>
                          <a:ea typeface="ＭＳ Ｐゴシック" pitchFamily="50" charset="-128"/>
                        </a:rPr>
                        <a:t>指標と目標</a:t>
                      </a:r>
                      <a:r>
                        <a:rPr kumimoji="1" lang="ja-JP" altLang="en-US" sz="1600" b="0" i="0" u="none" strike="noStrike" cap="none" normalizeH="0" baseline="0">
                          <a:ln>
                            <a:noFill/>
                          </a:ln>
                          <a:solidFill>
                            <a:srgbClr val="000000"/>
                          </a:solidFill>
                          <a:effectLst/>
                          <a:latin typeface="Arial" charset="0"/>
                          <a:ea typeface="ＭＳ Ｐゴシック" pitchFamily="50" charset="-128"/>
                        </a:rPr>
                        <a:t>についても、年次財務報告への掲載を推奨する。</a:t>
                      </a: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a:txBody>
                  <a:tcPr marT="45710" marB="45710" horzOverflow="overflow">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080845">
                <a:tc>
                  <a:txBody>
                    <a:bodyPr/>
                    <a:lstStyle>
                      <a:lvl1pPr marL="342900" indent="-342900"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Arial" charset="0"/>
                          <a:ea typeface="ＭＳ Ｐゴシック" pitchFamily="50" charset="-128"/>
                        </a:rPr>
                        <a:t>非金融の４グループに該当し、年間売上高</a:t>
                      </a:r>
                      <a:r>
                        <a:rPr kumimoji="1" lang="en-US" altLang="ja-JP" sz="1600" b="0" i="0" u="none" strike="noStrike" cap="none" normalizeH="0" baseline="0" dirty="0">
                          <a:ln>
                            <a:noFill/>
                          </a:ln>
                          <a:solidFill>
                            <a:srgbClr val="000000"/>
                          </a:solidFill>
                          <a:effectLst/>
                          <a:latin typeface="Arial" charset="0"/>
                          <a:ea typeface="ＭＳ Ｐゴシック" pitchFamily="50" charset="-128"/>
                        </a:rPr>
                        <a:t>10</a:t>
                      </a:r>
                      <a:r>
                        <a:rPr kumimoji="1" lang="ja-JP" altLang="en-US" sz="1600" b="0" i="0" u="none" strike="noStrike" cap="none" normalizeH="0" baseline="0" dirty="0">
                          <a:ln>
                            <a:noFill/>
                          </a:ln>
                          <a:solidFill>
                            <a:srgbClr val="000000"/>
                          </a:solidFill>
                          <a:effectLst/>
                          <a:latin typeface="Arial" charset="0"/>
                          <a:ea typeface="ＭＳ Ｐゴシック" pitchFamily="50" charset="-128"/>
                        </a:rPr>
                        <a:t>億米ドル相当超の組織については、気候関連リスク</a:t>
                      </a:r>
                    </a:p>
                    <a:p>
                      <a:pPr marL="342900" marR="0" lvl="0" indent="-342900" algn="l" defTabSz="914400" rtl="0" eaLnBrk="1" fontAlgn="t"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Arial" charset="0"/>
                          <a:ea typeface="ＭＳ Ｐゴシック" pitchFamily="50" charset="-128"/>
                        </a:rPr>
                        <a:t>がマテリアルでないと判断される場合においては、財務報告以外の開示媒体（サステナビリティ・</a:t>
                      </a:r>
                    </a:p>
                    <a:p>
                      <a:pPr marL="342900" marR="0" lvl="0" indent="-342900" algn="l" defTabSz="914400" rtl="0" eaLnBrk="1" fontAlgn="t"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Arial" charset="0"/>
                          <a:ea typeface="ＭＳ Ｐゴシック" pitchFamily="50" charset="-128"/>
                        </a:rPr>
                        <a:t>レポート等）への開示を検討すべきである。</a:t>
                      </a:r>
                      <a:endParaRPr kumimoji="1" lang="ja-JP" altLang="en-US" sz="1800" b="0" i="0" u="none" strike="noStrike" cap="none" normalizeH="0" baseline="0" dirty="0">
                        <a:ln>
                          <a:noFill/>
                        </a:ln>
                        <a:solidFill>
                          <a:schemeClr val="tx1"/>
                        </a:solidFill>
                        <a:effectLst/>
                        <a:latin typeface="Arial" charset="0"/>
                        <a:ea typeface="ＭＳ Ｐゴシック" pitchFamily="50" charset="-128"/>
                      </a:endParaRPr>
                    </a:p>
                  </a:txBody>
                  <a:tcPr marT="45710" marB="45710" horzOverflow="overflow">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
        <p:nvSpPr>
          <p:cNvPr id="18448" name="Title 1">
            <a:extLst>
              <a:ext uri="{FF2B5EF4-FFF2-40B4-BE49-F238E27FC236}">
                <a16:creationId xmlns:a16="http://schemas.microsoft.com/office/drawing/2014/main" id="{EC7A4E95-D611-9C4C-6EC0-AE5A7BDF5C14}"/>
              </a:ext>
            </a:extLst>
          </p:cNvPr>
          <p:cNvSpPr>
            <a:spLocks/>
          </p:cNvSpPr>
          <p:nvPr/>
        </p:nvSpPr>
        <p:spPr bwMode="auto">
          <a:xfrm>
            <a:off x="250825" y="1341438"/>
            <a:ext cx="85693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800" b="1">
                <a:solidFill>
                  <a:srgbClr val="1CA9D0"/>
                </a:solidFill>
                <a:ea typeface="Arial Unicode MS" pitchFamily="50" charset="-128"/>
              </a:rPr>
              <a:t>殆どの</a:t>
            </a:r>
            <a:r>
              <a:rPr kumimoji="0" lang="en-US" altLang="ja-JP" sz="1800" b="1">
                <a:solidFill>
                  <a:srgbClr val="1CA9D0"/>
                </a:solidFill>
                <a:ea typeface="Arial Unicode MS" pitchFamily="50" charset="-128"/>
              </a:rPr>
              <a:t>G20</a:t>
            </a:r>
            <a:r>
              <a:rPr kumimoji="0" lang="ja-JP" altLang="en-US" sz="1800" b="1">
                <a:solidFill>
                  <a:srgbClr val="1CA9D0"/>
                </a:solidFill>
                <a:ea typeface="Arial Unicode MS" pitchFamily="50" charset="-128"/>
              </a:rPr>
              <a:t>メンバー国では公開企業に対し、マテリアルな情報を財務報告に記載することを法的に義務付けている。</a:t>
            </a:r>
            <a:r>
              <a:rPr kumimoji="0" lang="en-US" altLang="ja-JP" sz="1800" b="1">
                <a:solidFill>
                  <a:srgbClr val="1CA9D0"/>
                </a:solidFill>
                <a:ea typeface="Arial Unicode MS" pitchFamily="50" charset="-128"/>
              </a:rPr>
              <a:t>TCFD</a:t>
            </a:r>
            <a:r>
              <a:rPr kumimoji="0" lang="ja-JP" altLang="en-US" sz="1800" b="1">
                <a:solidFill>
                  <a:srgbClr val="1CA9D0"/>
                </a:solidFill>
                <a:ea typeface="Arial Unicode MS" pitchFamily="50" charset="-128"/>
              </a:rPr>
              <a:t>提案は開示主体が各国における開示要件に対し、より効果的に対応できることを後押しすることを意図している。</a:t>
            </a:r>
            <a:endParaRPr kumimoji="0" lang="en-US" altLang="ja-JP" sz="1800" b="1">
              <a:solidFill>
                <a:srgbClr val="1CA9D0"/>
              </a:solidFill>
              <a:latin typeface="Calibri" panose="020F0502020204030204" pitchFamily="34" charset="0"/>
              <a:ea typeface="Arial Unicode MS" pitchFamily="50" charset="-128"/>
            </a:endParaRPr>
          </a:p>
        </p:txBody>
      </p:sp>
      <p:sp>
        <p:nvSpPr>
          <p:cNvPr id="18450" name="Text Box 22">
            <a:extLst>
              <a:ext uri="{FF2B5EF4-FFF2-40B4-BE49-F238E27FC236}">
                <a16:creationId xmlns:a16="http://schemas.microsoft.com/office/drawing/2014/main" id="{FF62E06E-C718-F5D7-3CE6-D7D0961B457B}"/>
              </a:ext>
            </a:extLst>
          </p:cNvPr>
          <p:cNvSpPr txBox="1">
            <a:spLocks noChangeArrowheads="1"/>
          </p:cNvSpPr>
          <p:nvPr/>
        </p:nvSpPr>
        <p:spPr bwMode="auto">
          <a:xfrm>
            <a:off x="539750" y="6021388"/>
            <a:ext cx="3311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t>（レポート本文 </a:t>
            </a:r>
            <a:r>
              <a:rPr lang="en-US" altLang="ja-JP" sz="1800"/>
              <a:t>P.33</a:t>
            </a:r>
            <a:r>
              <a:rPr lang="ja-JP" altLang="en-US" sz="1800"/>
              <a:t>～</a:t>
            </a:r>
            <a:r>
              <a:rPr lang="en-US" altLang="ja-JP" sz="1800"/>
              <a:t>34</a:t>
            </a:r>
            <a:r>
              <a:rPr lang="ja-JP" altLang="en-US" sz="180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497451E-BE1D-CF33-A26E-2F607AF12B03}"/>
              </a:ext>
            </a:extLst>
          </p:cNvPr>
          <p:cNvSpPr>
            <a:spLocks noGrp="1" noChangeArrowheads="1"/>
          </p:cNvSpPr>
          <p:nvPr>
            <p:ph type="sldNum" sz="quarter" idx="12"/>
          </p:nvPr>
        </p:nvSpPr>
        <p:spPr>
          <a:ln/>
        </p:spPr>
        <p:txBody>
          <a:bodyPr/>
          <a:lstStyle/>
          <a:p>
            <a:fld id="{7AD69465-659F-451B-B6CF-1B80C170ED97}" type="slidenum">
              <a:rPr lang="en-US" altLang="ja-JP"/>
              <a:pPr/>
              <a:t>19</a:t>
            </a:fld>
            <a:endParaRPr lang="en-US" altLang="ja-JP"/>
          </a:p>
        </p:txBody>
      </p:sp>
      <p:sp>
        <p:nvSpPr>
          <p:cNvPr id="19458" name="Rectangle 6">
            <a:extLst>
              <a:ext uri="{FF2B5EF4-FFF2-40B4-BE49-F238E27FC236}">
                <a16:creationId xmlns:a16="http://schemas.microsoft.com/office/drawing/2014/main" id="{A05DA4EE-8667-E8CE-A11C-B48E9D0B9338}"/>
              </a:ext>
            </a:extLst>
          </p:cNvPr>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FBBD6514-82DD-46E5-85C8-667DC8B17696}" type="slidenum">
              <a:rPr lang="en-US" altLang="ja-JP" sz="1400"/>
              <a:pPr algn="r" eaLnBrk="1" hangingPunct="1">
                <a:spcBef>
                  <a:spcPct val="0"/>
                </a:spcBef>
                <a:buFontTx/>
                <a:buNone/>
              </a:pPr>
              <a:t>19</a:t>
            </a:fld>
            <a:endParaRPr lang="en-US" altLang="ja-JP" sz="1400"/>
          </a:p>
        </p:txBody>
      </p:sp>
      <p:sp>
        <p:nvSpPr>
          <p:cNvPr id="19459" name="スライド番号プレースホルダー 5">
            <a:extLst>
              <a:ext uri="{FF2B5EF4-FFF2-40B4-BE49-F238E27FC236}">
                <a16:creationId xmlns:a16="http://schemas.microsoft.com/office/drawing/2014/main" id="{1CD543E4-0329-41C1-47B5-7469729D4EB2}"/>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458E1249-554F-4449-A7A0-6143F1ABC227}" type="slidenum">
              <a:rPr lang="en-US" altLang="ja-JP" sz="1400"/>
              <a:pPr algn="r" eaLnBrk="1" hangingPunct="1">
                <a:spcBef>
                  <a:spcPct val="0"/>
                </a:spcBef>
                <a:buFontTx/>
                <a:buNone/>
              </a:pPr>
              <a:t>19</a:t>
            </a:fld>
            <a:endParaRPr lang="en-US" altLang="ja-JP" sz="1400"/>
          </a:p>
        </p:txBody>
      </p:sp>
      <p:sp>
        <p:nvSpPr>
          <p:cNvPr id="19460" name="Rectangle 10">
            <a:extLst>
              <a:ext uri="{FF2B5EF4-FFF2-40B4-BE49-F238E27FC236}">
                <a16:creationId xmlns:a16="http://schemas.microsoft.com/office/drawing/2014/main" id="{21008BEC-4776-980D-A425-987BFAAE8E97}"/>
              </a:ext>
            </a:extLst>
          </p:cNvPr>
          <p:cNvSpPr>
            <a:spLocks noChangeArrowheads="1"/>
          </p:cNvSpPr>
          <p:nvPr/>
        </p:nvSpPr>
        <p:spPr bwMode="auto">
          <a:xfrm>
            <a:off x="153988" y="260350"/>
            <a:ext cx="8666162"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2.TCFD</a:t>
            </a:r>
            <a:r>
              <a:rPr lang="ja-JP" altLang="en-US" b="1">
                <a:solidFill>
                  <a:schemeClr val="tx2"/>
                </a:solidFill>
              </a:rPr>
              <a:t>提案内容　　　　　　　　　　　　　　　　　　　　　　　　　　　　　　　　　　　　　　　　　</a:t>
            </a:r>
            <a:r>
              <a:rPr lang="ja-JP" altLang="en-US" sz="2800" b="1">
                <a:solidFill>
                  <a:schemeClr val="tx2"/>
                </a:solidFill>
              </a:rPr>
              <a:t>（</a:t>
            </a:r>
            <a:r>
              <a:rPr lang="en-US" altLang="ja-JP" sz="2800" b="1">
                <a:solidFill>
                  <a:schemeClr val="tx2"/>
                </a:solidFill>
              </a:rPr>
              <a:t>14</a:t>
            </a:r>
            <a:r>
              <a:rPr lang="ja-JP" altLang="en-US" sz="2800" b="1">
                <a:solidFill>
                  <a:schemeClr val="tx2"/>
                </a:solidFill>
              </a:rPr>
              <a:t>）シナリオ分析</a:t>
            </a:r>
            <a:endParaRPr lang="en-US" altLang="ja-JP" sz="2800" b="1">
              <a:solidFill>
                <a:schemeClr val="tx2"/>
              </a:solidFill>
            </a:endParaRPr>
          </a:p>
        </p:txBody>
      </p:sp>
      <p:sp>
        <p:nvSpPr>
          <p:cNvPr id="19461" name="Text Box 6">
            <a:extLst>
              <a:ext uri="{FF2B5EF4-FFF2-40B4-BE49-F238E27FC236}">
                <a16:creationId xmlns:a16="http://schemas.microsoft.com/office/drawing/2014/main" id="{845470F0-44C8-D494-FF95-E8F2BB26CEB0}"/>
              </a:ext>
            </a:extLst>
          </p:cNvPr>
          <p:cNvSpPr txBox="1">
            <a:spLocks noChangeArrowheads="1"/>
          </p:cNvSpPr>
          <p:nvPr/>
        </p:nvSpPr>
        <p:spPr bwMode="auto">
          <a:xfrm>
            <a:off x="395288" y="6229350"/>
            <a:ext cx="59769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t>（レポート本文 </a:t>
            </a:r>
            <a:r>
              <a:rPr lang="en-US" altLang="ja-JP" sz="1800"/>
              <a:t>P.25</a:t>
            </a:r>
            <a:r>
              <a:rPr lang="ja-JP" altLang="en-US" sz="1800"/>
              <a:t>～</a:t>
            </a:r>
            <a:r>
              <a:rPr lang="en-US" altLang="ja-JP" sz="1800"/>
              <a:t>30, </a:t>
            </a:r>
            <a:r>
              <a:rPr lang="ja-JP" altLang="en-US" sz="1800"/>
              <a:t>シナリオ分析に関する補足文献）</a:t>
            </a:r>
          </a:p>
        </p:txBody>
      </p:sp>
      <p:sp>
        <p:nvSpPr>
          <p:cNvPr id="19462" name="Rectangle 6">
            <a:extLst>
              <a:ext uri="{FF2B5EF4-FFF2-40B4-BE49-F238E27FC236}">
                <a16:creationId xmlns:a16="http://schemas.microsoft.com/office/drawing/2014/main" id="{45A7A03C-2CAE-EE12-B400-CD2675492A5E}"/>
              </a:ext>
            </a:extLst>
          </p:cNvPr>
          <p:cNvSpPr txBox="1">
            <a:spLocks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0937D1C8-66AC-4A1C-9017-AEE1CFA884C1}" type="slidenum">
              <a:rPr lang="en-US" altLang="ja-JP" sz="1400"/>
              <a:pPr algn="r" eaLnBrk="1" hangingPunct="1">
                <a:spcBef>
                  <a:spcPct val="0"/>
                </a:spcBef>
                <a:buFontTx/>
                <a:buNone/>
              </a:pPr>
              <a:t>19</a:t>
            </a:fld>
            <a:endParaRPr lang="en-US" altLang="ja-JP" sz="1400"/>
          </a:p>
        </p:txBody>
      </p:sp>
      <p:graphicFrame>
        <p:nvGraphicFramePr>
          <p:cNvPr id="10" name="Group 4">
            <a:extLst>
              <a:ext uri="{FF2B5EF4-FFF2-40B4-BE49-F238E27FC236}">
                <a16:creationId xmlns:a16="http://schemas.microsoft.com/office/drawing/2014/main" id="{B1A84014-ADAD-7FA1-A91A-DF7581E24758}"/>
              </a:ext>
            </a:extLst>
          </p:cNvPr>
          <p:cNvGraphicFramePr>
            <a:graphicFrameLocks noGrp="1"/>
          </p:cNvGraphicFramePr>
          <p:nvPr/>
        </p:nvGraphicFramePr>
        <p:xfrm>
          <a:off x="182563" y="2054225"/>
          <a:ext cx="8610600" cy="4044950"/>
        </p:xfrm>
        <a:graphic>
          <a:graphicData uri="http://schemas.openxmlformats.org/drawingml/2006/table">
            <a:tbl>
              <a:tblPr/>
              <a:tblGrid>
                <a:gridCol w="2305050">
                  <a:extLst>
                    <a:ext uri="{9D8B030D-6E8A-4147-A177-3AD203B41FA5}">
                      <a16:colId xmlns:a16="http://schemas.microsoft.com/office/drawing/2014/main" val="20000"/>
                    </a:ext>
                  </a:extLst>
                </a:gridCol>
                <a:gridCol w="6305550">
                  <a:extLst>
                    <a:ext uri="{9D8B030D-6E8A-4147-A177-3AD203B41FA5}">
                      <a16:colId xmlns:a16="http://schemas.microsoft.com/office/drawing/2014/main" val="20001"/>
                    </a:ext>
                  </a:extLst>
                </a:gridCol>
              </a:tblGrid>
              <a:tr h="365902">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FFFFFF"/>
                          </a:solidFill>
                          <a:effectLst/>
                          <a:latin typeface="Arial" charset="0"/>
                          <a:ea typeface="ＭＳ Ｐゴシック" pitchFamily="50" charset="-128"/>
                        </a:rPr>
                        <a:t>論点</a:t>
                      </a:r>
                    </a:p>
                  </a:txBody>
                  <a:tcPr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FFFFFF"/>
                          </a:solidFill>
                          <a:effectLst/>
                          <a:latin typeface="Arial" charset="0"/>
                          <a:ea typeface="ＭＳ Ｐゴシック" pitchFamily="50" charset="-128"/>
                        </a:rPr>
                        <a:t>結論</a:t>
                      </a:r>
                    </a:p>
                  </a:txBody>
                  <a:tcPr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38498">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rgbClr val="000000"/>
                          </a:solidFill>
                          <a:effectLst/>
                          <a:latin typeface="Arial" charset="0"/>
                          <a:ea typeface="ＭＳ Ｐゴシック" pitchFamily="50" charset="-128"/>
                        </a:rPr>
                        <a:t>標準的なシナリオを特定すべき</a:t>
                      </a:r>
                    </a:p>
                  </a:txBody>
                  <a:tcPr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Arial" charset="0"/>
                          <a:ea typeface="ＭＳ Ｐゴシック" pitchFamily="50" charset="-128"/>
                        </a:rPr>
                        <a:t>標準的なシナリオを特定することは現時点では実務的に困難なことから、見送る。</a:t>
                      </a:r>
                    </a:p>
                  </a:txBody>
                  <a:tcPr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729247">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Arial" charset="0"/>
                          <a:ea typeface="ＭＳ Ｐゴシック" pitchFamily="50" charset="-128"/>
                        </a:rPr>
                        <a:t>シナリオを用いる意義</a:t>
                      </a:r>
                    </a:p>
                  </a:txBody>
                  <a:tcPr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Arial" charset="0"/>
                          <a:ea typeface="ＭＳ Ｐゴシック" pitchFamily="50" charset="-128"/>
                        </a:rPr>
                        <a:t>（シナリオそのものよりも）将来の展開を見据えた複数のパターンに基づくシナリオの下での戦略のレジリエンスが示されることが重要との論議がなされ、「戦略</a:t>
                      </a:r>
                      <a:r>
                        <a:rPr kumimoji="1" lang="en-US" altLang="ja-JP" sz="1600" b="0" i="0" u="none" strike="noStrike" cap="none" normalizeH="0" baseline="0" dirty="0">
                          <a:ln>
                            <a:noFill/>
                          </a:ln>
                          <a:solidFill>
                            <a:srgbClr val="000000"/>
                          </a:solidFill>
                          <a:effectLst/>
                          <a:latin typeface="Arial" charset="0"/>
                          <a:ea typeface="ＭＳ Ｐゴシック" pitchFamily="50" charset="-128"/>
                        </a:rPr>
                        <a:t>-c)</a:t>
                      </a:r>
                      <a:r>
                        <a:rPr kumimoji="1" lang="ja-JP" altLang="en-US" sz="1600" b="0" i="0" u="none" strike="noStrike" cap="none" normalizeH="0" baseline="0" dirty="0">
                          <a:ln>
                            <a:noFill/>
                          </a:ln>
                          <a:solidFill>
                            <a:srgbClr val="000000"/>
                          </a:solidFill>
                          <a:effectLst/>
                          <a:latin typeface="Arial" charset="0"/>
                          <a:ea typeface="ＭＳ Ｐゴシック" pitchFamily="50" charset="-128"/>
                        </a:rPr>
                        <a:t>」の表現を修正。</a:t>
                      </a:r>
                      <a:endParaRPr kumimoji="1" lang="ja-JP" altLang="en-US" sz="1800" b="0" i="0" u="none" strike="noStrike" cap="none" normalizeH="0" baseline="0" dirty="0">
                        <a:ln>
                          <a:noFill/>
                        </a:ln>
                        <a:solidFill>
                          <a:srgbClr val="000000"/>
                        </a:solidFill>
                        <a:effectLst/>
                        <a:latin typeface="Arial" charset="0"/>
                        <a:ea typeface="ＭＳ Ｐゴシック" pitchFamily="50" charset="-128"/>
                      </a:endParaRPr>
                    </a:p>
                  </a:txBody>
                  <a:tcPr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311304">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rgbClr val="000000"/>
                          </a:solidFill>
                          <a:effectLst/>
                          <a:latin typeface="Arial" charset="0"/>
                          <a:ea typeface="ＭＳ Ｐゴシック" pitchFamily="50" charset="-128"/>
                        </a:rPr>
                        <a:t>シナリオとして</a:t>
                      </a:r>
                      <a:r>
                        <a:rPr kumimoji="1" lang="en-US" altLang="ja-JP" sz="1600" b="1" i="0" u="none" strike="noStrike" cap="none" normalizeH="0" baseline="0">
                          <a:ln>
                            <a:noFill/>
                          </a:ln>
                          <a:solidFill>
                            <a:srgbClr val="000000"/>
                          </a:solidFill>
                          <a:effectLst/>
                          <a:latin typeface="Arial" charset="0"/>
                          <a:ea typeface="ＭＳ Ｐゴシック" pitchFamily="50" charset="-128"/>
                        </a:rPr>
                        <a:t>NDC</a:t>
                      </a:r>
                      <a:r>
                        <a:rPr kumimoji="1" lang="ja-JP" altLang="en-US" sz="1600" b="1" i="0" u="none" strike="noStrike" cap="none" normalizeH="0" baseline="0">
                          <a:ln>
                            <a:noFill/>
                          </a:ln>
                          <a:solidFill>
                            <a:srgbClr val="000000"/>
                          </a:solidFill>
                          <a:effectLst/>
                          <a:latin typeface="Arial" charset="0"/>
                          <a:ea typeface="ＭＳ Ｐゴシック" pitchFamily="50" charset="-128"/>
                        </a:rPr>
                        <a:t>を有効なシナリオの一つとして認めるべき</a:t>
                      </a:r>
                    </a:p>
                  </a:txBody>
                  <a:tcPr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Arial" charset="0"/>
                          <a:ea typeface="ＭＳ Ｐゴシック" pitchFamily="50" charset="-128"/>
                        </a:rPr>
                        <a:t>レポート本文に以下を明記。</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Arial" charset="0"/>
                          <a:ea typeface="ＭＳ Ｐゴシック" pitchFamily="50" charset="-128"/>
                        </a:rPr>
                        <a:t>「</a:t>
                      </a:r>
                      <a:r>
                        <a:rPr kumimoji="1" lang="en-US" altLang="ja-JP" sz="1600" b="0" i="0" u="none" strike="noStrike" cap="none" normalizeH="0" baseline="0" dirty="0">
                          <a:ln>
                            <a:noFill/>
                          </a:ln>
                          <a:solidFill>
                            <a:srgbClr val="000000"/>
                          </a:solidFill>
                          <a:effectLst/>
                          <a:latin typeface="Arial" charset="0"/>
                          <a:ea typeface="ＭＳ Ｐゴシック" pitchFamily="50" charset="-128"/>
                        </a:rPr>
                        <a:t>NDC</a:t>
                      </a:r>
                      <a:r>
                        <a:rPr kumimoji="1" lang="ja-JP" altLang="en-US" sz="1600" b="0" i="0" u="none" strike="noStrike" cap="none" normalizeH="0" baseline="0" dirty="0">
                          <a:ln>
                            <a:noFill/>
                          </a:ln>
                          <a:solidFill>
                            <a:srgbClr val="000000"/>
                          </a:solidFill>
                          <a:effectLst/>
                          <a:latin typeface="Arial" charset="0"/>
                          <a:ea typeface="ＭＳ Ｐゴシック" pitchFamily="50" charset="-128"/>
                        </a:rPr>
                        <a:t>（国別削減目標）がエネルギー</a:t>
                      </a:r>
                      <a:r>
                        <a:rPr kumimoji="1" lang="en-US" altLang="ja-JP" sz="1600" b="0" i="0" u="none" strike="noStrike" cap="none" normalizeH="0" baseline="0" dirty="0">
                          <a:ln>
                            <a:noFill/>
                          </a:ln>
                          <a:solidFill>
                            <a:srgbClr val="000000"/>
                          </a:solidFill>
                          <a:effectLst/>
                          <a:latin typeface="Arial" charset="0"/>
                          <a:ea typeface="ＭＳ Ｐゴシック" pitchFamily="50" charset="-128"/>
                        </a:rPr>
                        <a:t>/</a:t>
                      </a:r>
                      <a:r>
                        <a:rPr kumimoji="1" lang="ja-JP" altLang="en-US" sz="1600" b="0" i="0" u="none" strike="noStrike" cap="none" normalizeH="0" baseline="0" dirty="0">
                          <a:ln>
                            <a:noFill/>
                          </a:ln>
                          <a:solidFill>
                            <a:srgbClr val="000000"/>
                          </a:solidFill>
                          <a:effectLst/>
                          <a:latin typeface="Arial" charset="0"/>
                          <a:ea typeface="ＭＳ Ｐゴシック" pitchFamily="50" charset="-128"/>
                        </a:rPr>
                        <a:t>排出量削減目標として一般的に受け入れられている国においては、</a:t>
                      </a:r>
                      <a:r>
                        <a:rPr kumimoji="1" lang="en-US" altLang="ja-JP" sz="1600" b="0" i="0" u="none" strike="noStrike" cap="none" normalizeH="0" baseline="0" dirty="0">
                          <a:ln>
                            <a:noFill/>
                          </a:ln>
                          <a:solidFill>
                            <a:srgbClr val="000000"/>
                          </a:solidFill>
                          <a:effectLst/>
                          <a:latin typeface="Arial" charset="0"/>
                          <a:ea typeface="ＭＳ Ｐゴシック" pitchFamily="50" charset="-128"/>
                        </a:rPr>
                        <a:t>NDC</a:t>
                      </a:r>
                      <a:r>
                        <a:rPr kumimoji="1" lang="ja-JP" altLang="en-US" sz="1600" b="0" i="0" u="none" strike="noStrike" cap="none" normalizeH="0" baseline="0" dirty="0" err="1">
                          <a:ln>
                            <a:noFill/>
                          </a:ln>
                          <a:solidFill>
                            <a:srgbClr val="000000"/>
                          </a:solidFill>
                          <a:effectLst/>
                          <a:latin typeface="Arial" charset="0"/>
                          <a:ea typeface="ＭＳ Ｐゴシック" pitchFamily="50" charset="-128"/>
                        </a:rPr>
                        <a:t>は当該</a:t>
                      </a:r>
                      <a:r>
                        <a:rPr kumimoji="1" lang="ja-JP" altLang="en-US" sz="1600" b="0" i="0" u="none" strike="noStrike" cap="none" normalizeH="0" baseline="0" dirty="0">
                          <a:ln>
                            <a:noFill/>
                          </a:ln>
                          <a:solidFill>
                            <a:srgbClr val="000000"/>
                          </a:solidFill>
                          <a:effectLst/>
                          <a:latin typeface="Arial" charset="0"/>
                          <a:ea typeface="ＭＳ Ｐゴシック" pitchFamily="50" charset="-128"/>
                        </a:rPr>
                        <a:t>組織の気候関連シナリオ分析を行う際のシナリオの一つとして、とりわけ有用性のあるシナリオと成り得る。」</a:t>
                      </a:r>
                    </a:p>
                  </a:txBody>
                  <a:tcPr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
        <p:nvSpPr>
          <p:cNvPr id="19480" name="Text Box 21">
            <a:extLst>
              <a:ext uri="{FF2B5EF4-FFF2-40B4-BE49-F238E27FC236}">
                <a16:creationId xmlns:a16="http://schemas.microsoft.com/office/drawing/2014/main" id="{3187BC44-3781-1365-2DC3-F7A79ECD2414}"/>
              </a:ext>
            </a:extLst>
          </p:cNvPr>
          <p:cNvSpPr txBox="1">
            <a:spLocks noChangeArrowheads="1"/>
          </p:cNvSpPr>
          <p:nvPr/>
        </p:nvSpPr>
        <p:spPr bwMode="auto">
          <a:xfrm>
            <a:off x="153988" y="1660525"/>
            <a:ext cx="680561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a:solidFill>
                  <a:srgbClr val="00CCFF"/>
                </a:solidFill>
              </a:rPr>
              <a:t>＜シナリオ分析に関する論議と最終報告書への反映＞</a:t>
            </a:r>
          </a:p>
        </p:txBody>
      </p:sp>
      <p:sp>
        <p:nvSpPr>
          <p:cNvPr id="19481" name="AutoShape 22">
            <a:extLst>
              <a:ext uri="{FF2B5EF4-FFF2-40B4-BE49-F238E27FC236}">
                <a16:creationId xmlns:a16="http://schemas.microsoft.com/office/drawing/2014/main" id="{CE031B86-DCEE-CF0C-E9E6-C869B57190BB}"/>
              </a:ext>
            </a:extLst>
          </p:cNvPr>
          <p:cNvSpPr>
            <a:spLocks noChangeArrowheads="1"/>
          </p:cNvSpPr>
          <p:nvPr/>
        </p:nvSpPr>
        <p:spPr bwMode="auto">
          <a:xfrm>
            <a:off x="2700338" y="3860800"/>
            <a:ext cx="5975350" cy="288925"/>
          </a:xfrm>
          <a:prstGeom prst="roundRect">
            <a:avLst>
              <a:gd name="adj" fmla="val 16667"/>
            </a:avLst>
          </a:prstGeom>
          <a:solidFill>
            <a:srgbClr val="D6ECE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00">
                <a:solidFill>
                  <a:srgbClr val="000000"/>
                </a:solidFill>
              </a:rPr>
              <a:t>旧：ビジネス、戦略及び財務計画に対する２℃シナリオなどの様々なシナリオ下の影響を説明する。</a:t>
            </a:r>
            <a:endParaRPr lang="ja-JP" altLang="en-US" sz="1000"/>
          </a:p>
        </p:txBody>
      </p:sp>
      <p:sp>
        <p:nvSpPr>
          <p:cNvPr id="19482" name="AutoShape 23">
            <a:extLst>
              <a:ext uri="{FF2B5EF4-FFF2-40B4-BE49-F238E27FC236}">
                <a16:creationId xmlns:a16="http://schemas.microsoft.com/office/drawing/2014/main" id="{CE638B4F-BDAC-B193-53B5-135E9BD407B0}"/>
              </a:ext>
            </a:extLst>
          </p:cNvPr>
          <p:cNvSpPr>
            <a:spLocks noChangeArrowheads="1"/>
          </p:cNvSpPr>
          <p:nvPr/>
        </p:nvSpPr>
        <p:spPr bwMode="auto">
          <a:xfrm>
            <a:off x="2711450" y="4359275"/>
            <a:ext cx="5975350" cy="2889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00" b="1">
                <a:solidFill>
                  <a:srgbClr val="000000"/>
                </a:solidFill>
              </a:rPr>
              <a:t>新：２℃或いはそれを下回る将来の異なる気候シナリオを考慮し、当該組織の戦略のレジリエンスを説明する。</a:t>
            </a:r>
            <a:endParaRPr lang="ja-JP" altLang="en-US" sz="1000" b="1"/>
          </a:p>
        </p:txBody>
      </p:sp>
      <p:sp>
        <p:nvSpPr>
          <p:cNvPr id="19483" name="AutoShape 24">
            <a:extLst>
              <a:ext uri="{FF2B5EF4-FFF2-40B4-BE49-F238E27FC236}">
                <a16:creationId xmlns:a16="http://schemas.microsoft.com/office/drawing/2014/main" id="{B6812FED-8C49-01C9-69D7-78AF35C0B6EC}"/>
              </a:ext>
            </a:extLst>
          </p:cNvPr>
          <p:cNvSpPr>
            <a:spLocks noChangeArrowheads="1"/>
          </p:cNvSpPr>
          <p:nvPr/>
        </p:nvSpPr>
        <p:spPr bwMode="auto">
          <a:xfrm>
            <a:off x="2051050" y="3927475"/>
            <a:ext cx="576263" cy="576263"/>
          </a:xfrm>
          <a:prstGeom prst="curvedRightArrow">
            <a:avLst>
              <a:gd name="adj1" fmla="val 20000"/>
              <a:gd name="adj2" fmla="val 4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484" name="テキスト ボックス 1">
            <a:extLst>
              <a:ext uri="{FF2B5EF4-FFF2-40B4-BE49-F238E27FC236}">
                <a16:creationId xmlns:a16="http://schemas.microsoft.com/office/drawing/2014/main" id="{CF4E0FD7-9AF7-8D49-09C1-62EBC6AE4E09}"/>
              </a:ext>
            </a:extLst>
          </p:cNvPr>
          <p:cNvSpPr txBox="1">
            <a:spLocks noChangeArrowheads="1"/>
          </p:cNvSpPr>
          <p:nvPr/>
        </p:nvSpPr>
        <p:spPr bwMode="auto">
          <a:xfrm>
            <a:off x="153988" y="941388"/>
            <a:ext cx="86661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u="sng">
                <a:solidFill>
                  <a:srgbClr val="33CCFF"/>
                </a:solidFill>
              </a:rPr>
              <a:t>シナリオ分析</a:t>
            </a:r>
            <a:r>
              <a:rPr lang="ja-JP" altLang="en-US" sz="1600">
                <a:solidFill>
                  <a:srgbClr val="33CCFF"/>
                </a:solidFill>
              </a:rPr>
              <a:t>：仮定に基づき将来発生し得る事象の潜在的な影響を識別し、評価するプロセス。気候変動がもたらす物理的リスク</a:t>
            </a:r>
            <a:r>
              <a:rPr lang="en-US" altLang="ja-JP" sz="1600">
                <a:solidFill>
                  <a:srgbClr val="33CCFF"/>
                </a:solidFill>
              </a:rPr>
              <a:t>/</a:t>
            </a:r>
            <a:r>
              <a:rPr lang="ja-JP" altLang="en-US" sz="1600">
                <a:solidFill>
                  <a:srgbClr val="33CCFF"/>
                </a:solidFill>
              </a:rPr>
              <a:t>移行リスクが時間とともに自社事業に及ぼす影響の把握に有益と捉えられている。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C80AD86-D358-630C-FEBD-F54CBC4E86D1}"/>
              </a:ext>
            </a:extLst>
          </p:cNvPr>
          <p:cNvSpPr>
            <a:spLocks noGrp="1" noChangeArrowheads="1"/>
          </p:cNvSpPr>
          <p:nvPr>
            <p:ph type="sldNum" sz="quarter" idx="12"/>
          </p:nvPr>
        </p:nvSpPr>
        <p:spPr>
          <a:ln/>
        </p:spPr>
        <p:txBody>
          <a:bodyPr/>
          <a:lstStyle/>
          <a:p>
            <a:fld id="{2E2DE2EE-BD4C-4998-A2C3-365075816CEE}" type="slidenum">
              <a:rPr lang="en-US" altLang="ja-JP"/>
              <a:pPr/>
              <a:t>2</a:t>
            </a:fld>
            <a:endParaRPr lang="en-US" altLang="ja-JP"/>
          </a:p>
        </p:txBody>
      </p:sp>
      <p:sp>
        <p:nvSpPr>
          <p:cNvPr id="51202" name="スライド番号プレースホルダー 5">
            <a:extLst>
              <a:ext uri="{FF2B5EF4-FFF2-40B4-BE49-F238E27FC236}">
                <a16:creationId xmlns:a16="http://schemas.microsoft.com/office/drawing/2014/main" id="{89BB638B-83F8-345A-0A8F-19C2417A1A9A}"/>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78CCD186-E495-4A0B-ADD2-9ECFEE2E26D1}" type="slidenum">
              <a:rPr lang="en-US" altLang="ja-JP" sz="1400"/>
              <a:pPr algn="r" eaLnBrk="1" hangingPunct="1">
                <a:spcBef>
                  <a:spcPct val="0"/>
                </a:spcBef>
                <a:buFontTx/>
                <a:buNone/>
              </a:pPr>
              <a:t>2</a:t>
            </a:fld>
            <a:endParaRPr lang="en-US" altLang="ja-JP" sz="1400"/>
          </a:p>
        </p:txBody>
      </p:sp>
      <p:sp>
        <p:nvSpPr>
          <p:cNvPr id="51203" name="Title 1">
            <a:extLst>
              <a:ext uri="{FF2B5EF4-FFF2-40B4-BE49-F238E27FC236}">
                <a16:creationId xmlns:a16="http://schemas.microsoft.com/office/drawing/2014/main" id="{5A119825-C73C-307F-E1F1-47F7ADE1D14A}"/>
              </a:ext>
            </a:extLst>
          </p:cNvPr>
          <p:cNvSpPr txBox="1">
            <a:spLocks/>
          </p:cNvSpPr>
          <p:nvPr/>
        </p:nvSpPr>
        <p:spPr bwMode="auto">
          <a:xfrm>
            <a:off x="161925" y="1268413"/>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2400" b="1">
                <a:solidFill>
                  <a:srgbClr val="1CA9D0"/>
                </a:solidFill>
                <a:latin typeface="Calibri" panose="020F0502020204030204" pitchFamily="34" charset="0"/>
              </a:rPr>
              <a:t>「パリ協定」下での主な合意内容</a:t>
            </a:r>
          </a:p>
        </p:txBody>
      </p:sp>
      <p:sp>
        <p:nvSpPr>
          <p:cNvPr id="51204" name="Title 1">
            <a:extLst>
              <a:ext uri="{FF2B5EF4-FFF2-40B4-BE49-F238E27FC236}">
                <a16:creationId xmlns:a16="http://schemas.microsoft.com/office/drawing/2014/main" id="{A36C7969-24C3-85E4-765F-FA4F3916DCDE}"/>
              </a:ext>
            </a:extLst>
          </p:cNvPr>
          <p:cNvSpPr>
            <a:spLocks/>
          </p:cNvSpPr>
          <p:nvPr/>
        </p:nvSpPr>
        <p:spPr bwMode="auto">
          <a:xfrm>
            <a:off x="179388" y="4149725"/>
            <a:ext cx="547211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2400" b="1">
                <a:solidFill>
                  <a:srgbClr val="1CA9D0"/>
                </a:solidFill>
                <a:ea typeface="Arial Unicode MS" pitchFamily="50" charset="-128"/>
              </a:rPr>
              <a:t>我が国の自主的削減目標</a:t>
            </a:r>
            <a:endParaRPr kumimoji="0" lang="ja-JP" altLang="en-US" sz="2400" b="1">
              <a:solidFill>
                <a:srgbClr val="1CA9D0"/>
              </a:solidFill>
              <a:latin typeface="Calibri" panose="020F0502020204030204" pitchFamily="34" charset="0"/>
              <a:ea typeface="Arial Unicode MS" pitchFamily="50" charset="-128"/>
            </a:endParaRPr>
          </a:p>
        </p:txBody>
      </p:sp>
      <p:sp>
        <p:nvSpPr>
          <p:cNvPr id="3080" name="Rectangle 10">
            <a:extLst>
              <a:ext uri="{FF2B5EF4-FFF2-40B4-BE49-F238E27FC236}">
                <a16:creationId xmlns:a16="http://schemas.microsoft.com/office/drawing/2014/main" id="{AB5BD1C8-5846-7EF7-D75C-FD7ED42E5656}"/>
              </a:ext>
            </a:extLst>
          </p:cNvPr>
          <p:cNvSpPr>
            <a:spLocks noChangeArrowheads="1"/>
          </p:cNvSpPr>
          <p:nvPr/>
        </p:nvSpPr>
        <p:spPr bwMode="auto">
          <a:xfrm>
            <a:off x="0" y="260350"/>
            <a:ext cx="8027988"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514350" indent="-514350" algn="ctr" eaLnBrk="1" hangingPunct="1">
              <a:lnSpc>
                <a:spcPct val="75000"/>
              </a:lnSpc>
              <a:spcBef>
                <a:spcPct val="30000"/>
              </a:spcBef>
              <a:buFontTx/>
              <a:buAutoNum type="arabicPeriod"/>
              <a:defRPr/>
            </a:pPr>
            <a:r>
              <a:rPr lang="ja-JP" altLang="en-US" sz="3200" b="1" dirty="0">
                <a:solidFill>
                  <a:schemeClr val="tx2"/>
                </a:solidFill>
              </a:rPr>
              <a:t>国際的気候変動論議と脱炭素化への圧力</a:t>
            </a:r>
            <a:endParaRPr lang="en-US" altLang="ja-JP" sz="3200" b="1" dirty="0">
              <a:solidFill>
                <a:schemeClr val="tx2"/>
              </a:solidFill>
            </a:endParaRPr>
          </a:p>
          <a:p>
            <a:pPr eaLnBrk="1" hangingPunct="1">
              <a:lnSpc>
                <a:spcPct val="75000"/>
              </a:lnSpc>
              <a:spcBef>
                <a:spcPct val="30000"/>
              </a:spcBef>
              <a:defRPr/>
            </a:pPr>
            <a:r>
              <a:rPr lang="ja-JP" altLang="en-US" sz="2800" b="1" dirty="0">
                <a:solidFill>
                  <a:schemeClr val="tx2"/>
                </a:solidFill>
              </a:rPr>
              <a:t>　（１）</a:t>
            </a:r>
            <a:r>
              <a:rPr lang="en-US" altLang="ja-JP" sz="2800" b="1" dirty="0">
                <a:solidFill>
                  <a:schemeClr val="tx2"/>
                </a:solidFill>
              </a:rPr>
              <a:t>COP21</a:t>
            </a:r>
            <a:r>
              <a:rPr lang="ja-JP" altLang="en-US" sz="2800" b="1" dirty="0">
                <a:solidFill>
                  <a:schemeClr val="tx2"/>
                </a:solidFill>
              </a:rPr>
              <a:t>と「パリ協定」</a:t>
            </a:r>
            <a:endParaRPr lang="en-US" altLang="ja-JP" sz="2800" b="1" dirty="0">
              <a:solidFill>
                <a:schemeClr val="tx2"/>
              </a:solidFill>
            </a:endParaRPr>
          </a:p>
        </p:txBody>
      </p:sp>
      <p:sp>
        <p:nvSpPr>
          <p:cNvPr id="51206" name="Text Box 6">
            <a:extLst>
              <a:ext uri="{FF2B5EF4-FFF2-40B4-BE49-F238E27FC236}">
                <a16:creationId xmlns:a16="http://schemas.microsoft.com/office/drawing/2014/main" id="{C48C017E-2981-4EA9-C755-A3E34084C506}"/>
              </a:ext>
            </a:extLst>
          </p:cNvPr>
          <p:cNvSpPr txBox="1">
            <a:spLocks noChangeArrowheads="1"/>
          </p:cNvSpPr>
          <p:nvPr/>
        </p:nvSpPr>
        <p:spPr bwMode="auto">
          <a:xfrm>
            <a:off x="395288" y="1844675"/>
            <a:ext cx="85693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77838" indent="-20638"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957263" indent="-4286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6688" indent="-65088"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914525" indent="-85725"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3717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8289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2861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7433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latin typeface="ＭＳ Ｐゴシック" panose="020B0600070205080204" pitchFamily="50" charset="-128"/>
              </a:rPr>
              <a:t>2015</a:t>
            </a:r>
            <a:r>
              <a:rPr lang="ja-JP" altLang="en-US" sz="1800">
                <a:latin typeface="ＭＳ Ｐゴシック" panose="020B0600070205080204" pitchFamily="50" charset="-128"/>
              </a:rPr>
              <a:t>年</a:t>
            </a:r>
            <a:r>
              <a:rPr lang="en-US" altLang="ja-JP" sz="1800">
                <a:latin typeface="ＭＳ Ｐゴシック" panose="020B0600070205080204" pitchFamily="50" charset="-128"/>
              </a:rPr>
              <a:t>12</a:t>
            </a:r>
            <a:r>
              <a:rPr lang="ja-JP" altLang="en-US" sz="1800">
                <a:latin typeface="ＭＳ Ｐゴシック" panose="020B0600070205080204" pitchFamily="50" charset="-128"/>
              </a:rPr>
              <a:t>月、フランスのパリで開催された、国連気候変動枠組条約第</a:t>
            </a:r>
            <a:r>
              <a:rPr lang="en-US" altLang="ja-JP" sz="1800">
                <a:latin typeface="ＭＳ Ｐゴシック" panose="020B0600070205080204" pitchFamily="50" charset="-128"/>
              </a:rPr>
              <a:t>21</a:t>
            </a:r>
            <a:r>
              <a:rPr lang="ja-JP" altLang="en-US" sz="1800">
                <a:latin typeface="ＭＳ Ｐゴシック" panose="020B0600070205080204" pitchFamily="50" charset="-128"/>
              </a:rPr>
              <a:t>回締約国会議</a:t>
            </a:r>
          </a:p>
          <a:p>
            <a:pPr>
              <a:spcBef>
                <a:spcPct val="0"/>
              </a:spcBef>
              <a:buFontTx/>
              <a:buNone/>
            </a:pPr>
            <a:r>
              <a:rPr lang="ja-JP" altLang="en-US" sz="1800">
                <a:latin typeface="ＭＳ Ｐゴシック" panose="020B0600070205080204" pitchFamily="50" charset="-128"/>
              </a:rPr>
              <a:t>（</a:t>
            </a:r>
            <a:r>
              <a:rPr lang="en-US" altLang="ja-JP" sz="1800">
                <a:latin typeface="ＭＳ Ｐゴシック" panose="020B0600070205080204" pitchFamily="50" charset="-128"/>
              </a:rPr>
              <a:t>COP21</a:t>
            </a:r>
            <a:r>
              <a:rPr lang="ja-JP" altLang="en-US" sz="1800">
                <a:latin typeface="ＭＳ Ｐゴシック" panose="020B0600070205080204" pitchFamily="50" charset="-128"/>
              </a:rPr>
              <a:t>）で、「パリ協定」が採択された。京都議定書に代わる、</a:t>
            </a:r>
            <a:r>
              <a:rPr lang="en-US" altLang="ja-JP" sz="1800">
                <a:latin typeface="ＭＳ Ｐゴシック" panose="020B0600070205080204" pitchFamily="50" charset="-128"/>
              </a:rPr>
              <a:t>2020</a:t>
            </a:r>
            <a:r>
              <a:rPr lang="ja-JP" altLang="en-US" sz="1800">
                <a:latin typeface="ＭＳ Ｐゴシック" panose="020B0600070205080204" pitchFamily="50" charset="-128"/>
              </a:rPr>
              <a:t>年以降の温室効果ガス排出削減等のための新たな枠組みで、</a:t>
            </a:r>
            <a:r>
              <a:rPr lang="en-US" altLang="ja-JP" sz="1800">
                <a:latin typeface="ＭＳ Ｐゴシック" panose="020B0600070205080204" pitchFamily="50" charset="-128"/>
              </a:rPr>
              <a:t>2016</a:t>
            </a:r>
            <a:r>
              <a:rPr lang="ja-JP" altLang="en-US" sz="1800">
                <a:latin typeface="ＭＳ Ｐゴシック" panose="020B0600070205080204" pitchFamily="50" charset="-128"/>
              </a:rPr>
              <a:t>年</a:t>
            </a:r>
            <a:r>
              <a:rPr lang="en-US" altLang="ja-JP" sz="1800">
                <a:latin typeface="ＭＳ Ｐゴシック" panose="020B0600070205080204" pitchFamily="50" charset="-128"/>
              </a:rPr>
              <a:t>11</a:t>
            </a:r>
            <a:r>
              <a:rPr lang="ja-JP" altLang="en-US" sz="1800">
                <a:latin typeface="ＭＳ Ｐゴシック" panose="020B0600070205080204" pitchFamily="50" charset="-128"/>
              </a:rPr>
              <a:t>月</a:t>
            </a:r>
            <a:r>
              <a:rPr lang="en-US" altLang="ja-JP" sz="1800">
                <a:latin typeface="ＭＳ Ｐゴシック" panose="020B0600070205080204" pitchFamily="50" charset="-128"/>
              </a:rPr>
              <a:t>4</a:t>
            </a:r>
            <a:r>
              <a:rPr lang="ja-JP" altLang="en-US" sz="1800">
                <a:latin typeface="ＭＳ Ｐゴシック" panose="020B0600070205080204" pitchFamily="50" charset="-128"/>
              </a:rPr>
              <a:t>日に発効した。</a:t>
            </a:r>
          </a:p>
        </p:txBody>
      </p:sp>
      <p:sp>
        <p:nvSpPr>
          <p:cNvPr id="51207" name="Text Box 7">
            <a:extLst>
              <a:ext uri="{FF2B5EF4-FFF2-40B4-BE49-F238E27FC236}">
                <a16:creationId xmlns:a16="http://schemas.microsoft.com/office/drawing/2014/main" id="{5F60116C-CACA-5D44-1BDF-DC2CEEFD27FC}"/>
              </a:ext>
            </a:extLst>
          </p:cNvPr>
          <p:cNvSpPr txBox="1">
            <a:spLocks noChangeArrowheads="1"/>
          </p:cNvSpPr>
          <p:nvPr/>
        </p:nvSpPr>
        <p:spPr bwMode="auto">
          <a:xfrm>
            <a:off x="323850" y="2997200"/>
            <a:ext cx="8650288" cy="925513"/>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77838" indent="-20638"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957263" indent="-4286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6688" indent="-65088"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914525" indent="-85725"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3717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8289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2861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7433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a:latin typeface="ＭＳ Ｐゴシック" panose="020B0600070205080204" pitchFamily="50" charset="-128"/>
              </a:rPr>
              <a:t>・世界共通の長期目標として、産業革命前からの平均気温上昇を</a:t>
            </a:r>
            <a:r>
              <a:rPr lang="en-US" altLang="ja-JP" sz="1800">
                <a:latin typeface="ＭＳ Ｐゴシック" panose="020B0600070205080204" pitchFamily="50" charset="-128"/>
              </a:rPr>
              <a:t>2</a:t>
            </a:r>
            <a:r>
              <a:rPr lang="ja-JP" altLang="en-US" sz="1800">
                <a:latin typeface="ＭＳ Ｐゴシック" panose="020B0600070205080204" pitchFamily="50" charset="-128"/>
              </a:rPr>
              <a:t>℃未満（さらに</a:t>
            </a:r>
            <a:r>
              <a:rPr lang="en-US" altLang="ja-JP" sz="1800">
                <a:latin typeface="ＭＳ Ｐゴシック" panose="020B0600070205080204" pitchFamily="50" charset="-128"/>
              </a:rPr>
              <a:t>1.5 </a:t>
            </a:r>
            <a:r>
              <a:rPr lang="ja-JP" altLang="en-US" sz="1800">
                <a:latin typeface="ＭＳ Ｐゴシック" panose="020B0600070205080204" pitchFamily="50" charset="-128"/>
              </a:rPr>
              <a:t>℃に抑える努力をすること）に抑える目標を設定し、今世紀後半には、温室効果ガスの排出を実質ゼロにすることが打ち出された。</a:t>
            </a:r>
          </a:p>
        </p:txBody>
      </p:sp>
      <p:sp>
        <p:nvSpPr>
          <p:cNvPr id="51208" name="Text Box 8">
            <a:extLst>
              <a:ext uri="{FF2B5EF4-FFF2-40B4-BE49-F238E27FC236}">
                <a16:creationId xmlns:a16="http://schemas.microsoft.com/office/drawing/2014/main" id="{E91A0A6C-7563-4400-4BE8-310D082A8522}"/>
              </a:ext>
            </a:extLst>
          </p:cNvPr>
          <p:cNvSpPr txBox="1">
            <a:spLocks noChangeArrowheads="1"/>
          </p:cNvSpPr>
          <p:nvPr/>
        </p:nvSpPr>
        <p:spPr bwMode="auto">
          <a:xfrm>
            <a:off x="323850" y="4868863"/>
            <a:ext cx="84963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77838" indent="-20638"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957263" indent="-4286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6688" indent="-65088"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914525" indent="-85725"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3717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8289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2861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7433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a:latin typeface="ＭＳ Ｐゴシック" panose="020B0600070205080204" pitchFamily="50" charset="-128"/>
              </a:rPr>
              <a:t>日本は、</a:t>
            </a:r>
            <a:r>
              <a:rPr lang="en-US" altLang="ja-JP" sz="1800">
                <a:latin typeface="ＭＳ Ｐゴシック" panose="020B0600070205080204" pitchFamily="50" charset="-128"/>
              </a:rPr>
              <a:t>2015</a:t>
            </a:r>
            <a:r>
              <a:rPr lang="ja-JP" altLang="en-US" sz="1800">
                <a:latin typeface="ＭＳ Ｐゴシック" panose="020B0600070205080204" pitchFamily="50" charset="-128"/>
              </a:rPr>
              <a:t>年</a:t>
            </a:r>
            <a:r>
              <a:rPr lang="en-US" altLang="ja-JP" sz="1800">
                <a:latin typeface="ＭＳ Ｐゴシック" panose="020B0600070205080204" pitchFamily="50" charset="-128"/>
              </a:rPr>
              <a:t>7</a:t>
            </a:r>
            <a:r>
              <a:rPr lang="ja-JP" altLang="en-US" sz="1800">
                <a:latin typeface="ＭＳ Ｐゴシック" panose="020B0600070205080204" pitchFamily="50" charset="-128"/>
              </a:rPr>
              <a:t>月に、</a:t>
            </a:r>
            <a:r>
              <a:rPr lang="ja-JP" altLang="en-US" sz="1800">
                <a:solidFill>
                  <a:srgbClr val="FF3300"/>
                </a:solidFill>
                <a:latin typeface="ＭＳ Ｐゴシック" panose="020B0600070205080204" pitchFamily="50" charset="-128"/>
              </a:rPr>
              <a:t>温室効果ガス排出量を</a:t>
            </a:r>
            <a:r>
              <a:rPr lang="en-US" altLang="ja-JP" sz="1800">
                <a:solidFill>
                  <a:srgbClr val="FF3300"/>
                </a:solidFill>
                <a:latin typeface="ＭＳ Ｐゴシック" panose="020B0600070205080204" pitchFamily="50" charset="-128"/>
              </a:rPr>
              <a:t>2030</a:t>
            </a:r>
            <a:r>
              <a:rPr lang="ja-JP" altLang="en-US" sz="1800">
                <a:solidFill>
                  <a:srgbClr val="FF3300"/>
                </a:solidFill>
                <a:latin typeface="ＭＳ Ｐゴシック" panose="020B0600070205080204" pitchFamily="50" charset="-128"/>
              </a:rPr>
              <a:t>年度に</a:t>
            </a:r>
            <a:r>
              <a:rPr lang="en-US" altLang="ja-JP" sz="1800">
                <a:solidFill>
                  <a:srgbClr val="FF3300"/>
                </a:solidFill>
                <a:latin typeface="ＭＳ Ｐゴシック" panose="020B0600070205080204" pitchFamily="50" charset="-128"/>
              </a:rPr>
              <a:t>2013</a:t>
            </a:r>
            <a:r>
              <a:rPr lang="ja-JP" altLang="en-US" sz="1800">
                <a:solidFill>
                  <a:srgbClr val="FF3300"/>
                </a:solidFill>
                <a:latin typeface="ＭＳ Ｐゴシック" panose="020B0600070205080204" pitchFamily="50" charset="-128"/>
              </a:rPr>
              <a:t>年度比で</a:t>
            </a:r>
            <a:r>
              <a:rPr lang="en-US" altLang="ja-JP" sz="1800">
                <a:solidFill>
                  <a:srgbClr val="FF3300"/>
                </a:solidFill>
                <a:latin typeface="ＭＳ Ｐゴシック" panose="020B0600070205080204" pitchFamily="50" charset="-128"/>
              </a:rPr>
              <a:t>26</a:t>
            </a:r>
            <a:r>
              <a:rPr lang="ja-JP" altLang="en-US" sz="1800">
                <a:solidFill>
                  <a:srgbClr val="FF3300"/>
                </a:solidFill>
                <a:latin typeface="ＭＳ Ｐゴシック" panose="020B0600070205080204" pitchFamily="50" charset="-128"/>
              </a:rPr>
              <a:t>％削減</a:t>
            </a:r>
            <a:r>
              <a:rPr lang="ja-JP" altLang="en-US" sz="1800">
                <a:latin typeface="ＭＳ Ｐゴシック" panose="020B0600070205080204" pitchFamily="50" charset="-128"/>
              </a:rPr>
              <a:t>するとの目標を柱とする約束草案を国連に提出した。この目標達成のためには、家庭・業務部門ではそれぞれ約</a:t>
            </a:r>
            <a:r>
              <a:rPr lang="en-US" altLang="ja-JP" sz="1800">
                <a:latin typeface="ＭＳ Ｐゴシック" panose="020B0600070205080204" pitchFamily="50" charset="-128"/>
              </a:rPr>
              <a:t>40</a:t>
            </a:r>
            <a:r>
              <a:rPr lang="ja-JP" altLang="en-US" sz="1800">
                <a:latin typeface="ＭＳ Ｐゴシック" panose="020B0600070205080204" pitchFamily="50" charset="-128"/>
              </a:rPr>
              <a:t>％、運輸部門では約</a:t>
            </a:r>
            <a:r>
              <a:rPr lang="en-US" altLang="ja-JP" sz="1800">
                <a:latin typeface="ＭＳ Ｐゴシック" panose="020B0600070205080204" pitchFamily="50" charset="-128"/>
              </a:rPr>
              <a:t>30</a:t>
            </a:r>
            <a:r>
              <a:rPr lang="ja-JP" altLang="en-US" sz="1800">
                <a:latin typeface="ＭＳ Ｐゴシック" panose="020B0600070205080204" pitchFamily="50" charset="-128"/>
              </a:rPr>
              <a:t>％の二酸化炭素削減が必要となる。</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494265F-BA5B-56B8-3DA1-49FF8A8E8C59}"/>
              </a:ext>
            </a:extLst>
          </p:cNvPr>
          <p:cNvSpPr>
            <a:spLocks noGrp="1" noChangeArrowheads="1"/>
          </p:cNvSpPr>
          <p:nvPr>
            <p:ph type="sldNum" sz="quarter" idx="12"/>
          </p:nvPr>
        </p:nvSpPr>
        <p:spPr>
          <a:ln/>
        </p:spPr>
        <p:txBody>
          <a:bodyPr/>
          <a:lstStyle/>
          <a:p>
            <a:fld id="{D30DD74F-7B6C-4086-B12E-DF69753766F2}" type="slidenum">
              <a:rPr lang="en-US" altLang="ja-JP"/>
              <a:pPr/>
              <a:t>20</a:t>
            </a:fld>
            <a:endParaRPr lang="en-US" altLang="ja-JP"/>
          </a:p>
        </p:txBody>
      </p:sp>
      <p:sp>
        <p:nvSpPr>
          <p:cNvPr id="20482" name="Rectangle 6">
            <a:extLst>
              <a:ext uri="{FF2B5EF4-FFF2-40B4-BE49-F238E27FC236}">
                <a16:creationId xmlns:a16="http://schemas.microsoft.com/office/drawing/2014/main" id="{96B88223-2783-921E-F6E2-2BDF2C4F9B6D}"/>
              </a:ext>
            </a:extLst>
          </p:cNvPr>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7466DB41-6D93-43F9-B6F8-D17115E5B8F0}" type="slidenum">
              <a:rPr lang="en-US" altLang="ja-JP" sz="1400"/>
              <a:pPr algn="r" eaLnBrk="1" hangingPunct="1">
                <a:spcBef>
                  <a:spcPct val="0"/>
                </a:spcBef>
                <a:buFontTx/>
                <a:buNone/>
              </a:pPr>
              <a:t>20</a:t>
            </a:fld>
            <a:endParaRPr lang="en-US" altLang="ja-JP" sz="1400"/>
          </a:p>
        </p:txBody>
      </p:sp>
      <p:sp>
        <p:nvSpPr>
          <p:cNvPr id="20483" name="Rectangle 137">
            <a:extLst>
              <a:ext uri="{FF2B5EF4-FFF2-40B4-BE49-F238E27FC236}">
                <a16:creationId xmlns:a16="http://schemas.microsoft.com/office/drawing/2014/main" id="{FA83F1CF-8D81-3332-CA1C-F8BE92DE5430}"/>
              </a:ext>
            </a:extLst>
          </p:cNvPr>
          <p:cNvSpPr>
            <a:spLocks noChangeArrowheads="1"/>
          </p:cNvSpPr>
          <p:nvPr/>
        </p:nvSpPr>
        <p:spPr bwMode="ltGray">
          <a:xfrm>
            <a:off x="468313" y="4076700"/>
            <a:ext cx="8229600" cy="8096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ct val="0"/>
              </a:spcBef>
              <a:buFontTx/>
              <a:buNone/>
            </a:pPr>
            <a:endParaRPr kumimoji="0" lang="en-US" altLang="en-US" sz="1000">
              <a:latin typeface="Calibri" panose="020F0502020204030204" pitchFamily="34" charset="0"/>
            </a:endParaRPr>
          </a:p>
        </p:txBody>
      </p:sp>
      <p:sp>
        <p:nvSpPr>
          <p:cNvPr id="20484" name="Rectangle 8">
            <a:extLst>
              <a:ext uri="{FF2B5EF4-FFF2-40B4-BE49-F238E27FC236}">
                <a16:creationId xmlns:a16="http://schemas.microsoft.com/office/drawing/2014/main" id="{4DD06983-2FD0-3F75-6A97-73C611C25F88}"/>
              </a:ext>
            </a:extLst>
          </p:cNvPr>
          <p:cNvSpPr>
            <a:spLocks noChangeArrowheads="1"/>
          </p:cNvSpPr>
          <p:nvPr/>
        </p:nvSpPr>
        <p:spPr bwMode="auto">
          <a:xfrm>
            <a:off x="1227138" y="5175250"/>
            <a:ext cx="1689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4" rIns="0" bIns="45714" anchor="ctr">
            <a:spAutoFit/>
          </a:bodyP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0"/>
              </a:spcBef>
              <a:buFontTx/>
              <a:buNone/>
            </a:pPr>
            <a:r>
              <a:rPr kumimoji="0" lang="en-US" altLang="ja-JP" sz="1100" b="1">
                <a:latin typeface="Calibri" panose="020F0502020204030204" pitchFamily="34" charset="0"/>
              </a:rPr>
              <a:t>Jun 29: </a:t>
            </a:r>
            <a:r>
              <a:rPr kumimoji="0" lang="ja-JP" altLang="en-US" sz="1100">
                <a:latin typeface="Calibri" panose="020F0502020204030204" pitchFamily="34" charset="0"/>
              </a:rPr>
              <a:t>最終報告書公表</a:t>
            </a:r>
            <a:endParaRPr kumimoji="0" lang="en-US" altLang="ja-JP" sz="1100">
              <a:latin typeface="Calibri" panose="020F0502020204030204" pitchFamily="34" charset="0"/>
            </a:endParaRPr>
          </a:p>
        </p:txBody>
      </p:sp>
      <p:sp>
        <p:nvSpPr>
          <p:cNvPr id="20485" name="Rectangle 9">
            <a:extLst>
              <a:ext uri="{FF2B5EF4-FFF2-40B4-BE49-F238E27FC236}">
                <a16:creationId xmlns:a16="http://schemas.microsoft.com/office/drawing/2014/main" id="{AD4FA8C0-E92E-4DA3-BF08-0728BF135860}"/>
              </a:ext>
            </a:extLst>
          </p:cNvPr>
          <p:cNvSpPr>
            <a:spLocks noChangeArrowheads="1"/>
          </p:cNvSpPr>
          <p:nvPr/>
        </p:nvSpPr>
        <p:spPr bwMode="auto">
          <a:xfrm>
            <a:off x="2247900" y="3538538"/>
            <a:ext cx="21082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4" rIns="0" bIns="45714" anchor="ctr">
            <a:spAutoFit/>
          </a:bodyP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0"/>
              </a:spcBef>
              <a:buFontTx/>
              <a:buNone/>
            </a:pPr>
            <a:r>
              <a:rPr kumimoji="0" lang="en-US" altLang="ja-JP" sz="1100" b="1">
                <a:latin typeface="Calibri" panose="020F0502020204030204" pitchFamily="34" charset="0"/>
              </a:rPr>
              <a:t>Jul 7-8: </a:t>
            </a:r>
            <a:r>
              <a:rPr kumimoji="0" lang="en-US" altLang="ja-JP" sz="1100">
                <a:latin typeface="Calibri" panose="020F0502020204030204" pitchFamily="34" charset="0"/>
              </a:rPr>
              <a:t>G20</a:t>
            </a:r>
            <a:r>
              <a:rPr kumimoji="0" lang="ja-JP" altLang="en-US" sz="1100">
                <a:latin typeface="Calibri" panose="020F0502020204030204" pitchFamily="34" charset="0"/>
              </a:rPr>
              <a:t>ｻﾐｯﾄにおける</a:t>
            </a:r>
            <a:r>
              <a:rPr kumimoji="0" lang="en-US" altLang="ja-JP" sz="1100">
                <a:latin typeface="Calibri" panose="020F0502020204030204" pitchFamily="34" charset="0"/>
              </a:rPr>
              <a:t>FSB</a:t>
            </a:r>
            <a:r>
              <a:rPr kumimoji="0" lang="ja-JP" altLang="en-US" sz="1100">
                <a:latin typeface="Calibri" panose="020F0502020204030204" pitchFamily="34" charset="0"/>
              </a:rPr>
              <a:t>報告</a:t>
            </a:r>
            <a:endParaRPr kumimoji="0" lang="en-US" altLang="ja-JP" sz="1100">
              <a:latin typeface="Calibri" panose="020F0502020204030204" pitchFamily="34" charset="0"/>
            </a:endParaRPr>
          </a:p>
        </p:txBody>
      </p:sp>
      <p:cxnSp>
        <p:nvCxnSpPr>
          <p:cNvPr id="11" name="Straight Connector 10">
            <a:extLst>
              <a:ext uri="{FF2B5EF4-FFF2-40B4-BE49-F238E27FC236}">
                <a16:creationId xmlns:a16="http://schemas.microsoft.com/office/drawing/2014/main" id="{18AF4A19-8F3A-D166-BD66-A012C2EF2FB0}"/>
              </a:ext>
            </a:extLst>
          </p:cNvPr>
          <p:cNvCxnSpPr/>
          <p:nvPr/>
        </p:nvCxnSpPr>
        <p:spPr>
          <a:xfrm>
            <a:off x="2049463" y="4084638"/>
            <a:ext cx="0" cy="10064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B72F95-EB2E-2D6F-4E20-CA7E95C69C64}"/>
              </a:ext>
            </a:extLst>
          </p:cNvPr>
          <p:cNvCxnSpPr/>
          <p:nvPr/>
        </p:nvCxnSpPr>
        <p:spPr>
          <a:xfrm>
            <a:off x="2444750" y="3868738"/>
            <a:ext cx="0" cy="10048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Pentagon 13">
            <a:extLst>
              <a:ext uri="{FF2B5EF4-FFF2-40B4-BE49-F238E27FC236}">
                <a16:creationId xmlns:a16="http://schemas.microsoft.com/office/drawing/2014/main" id="{93C19209-4656-FF4D-E191-2214E0362664}"/>
              </a:ext>
            </a:extLst>
          </p:cNvPr>
          <p:cNvSpPr/>
          <p:nvPr/>
        </p:nvSpPr>
        <p:spPr>
          <a:xfrm>
            <a:off x="561975" y="4187825"/>
            <a:ext cx="1558925" cy="319088"/>
          </a:xfrm>
          <a:prstGeom prst="homePlate">
            <a:avLst/>
          </a:prstGeom>
          <a:solidFill>
            <a:srgbClr val="00AAD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5613" eaLnBrk="0" hangingPunct="0">
              <a:defRPr kumimoji="1">
                <a:solidFill>
                  <a:schemeClr val="tx1"/>
                </a:solidFill>
                <a:latin typeface="Arial" charset="0"/>
                <a:ea typeface="ＭＳ Ｐゴシック" pitchFamily="50" charset="-128"/>
              </a:defRPr>
            </a:lvl1pPr>
            <a:lvl2pPr marL="742950" indent="-2857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en-US" altLang="ja-JP" sz="1100" b="1">
                <a:solidFill>
                  <a:srgbClr val="FFFFFF"/>
                </a:solidFill>
                <a:latin typeface="Calibri" pitchFamily="34" charset="0"/>
              </a:rPr>
              <a:t>Q2: </a:t>
            </a:r>
            <a:r>
              <a:rPr kumimoji="0" lang="ja-JP" altLang="en-US" sz="1100">
                <a:solidFill>
                  <a:srgbClr val="FFFFFF"/>
                </a:solidFill>
                <a:latin typeface="Calibri" pitchFamily="34" charset="0"/>
              </a:rPr>
              <a:t>意見募集結果を踏まえた報告の修正</a:t>
            </a:r>
            <a:endParaRPr kumimoji="0" lang="en-US" altLang="ja-JP" sz="1100">
              <a:solidFill>
                <a:srgbClr val="FFFFFF"/>
              </a:solidFill>
              <a:latin typeface="Calibri" pitchFamily="34" charset="0"/>
            </a:endParaRPr>
          </a:p>
        </p:txBody>
      </p:sp>
      <p:graphicFrame>
        <p:nvGraphicFramePr>
          <p:cNvPr id="15" name="Table 14">
            <a:extLst>
              <a:ext uri="{FF2B5EF4-FFF2-40B4-BE49-F238E27FC236}">
                <a16:creationId xmlns:a16="http://schemas.microsoft.com/office/drawing/2014/main" id="{48828D34-0213-C870-4711-36C0A35F36E2}"/>
              </a:ext>
            </a:extLst>
          </p:cNvPr>
          <p:cNvGraphicFramePr>
            <a:graphicFrameLocks noGrp="1"/>
          </p:cNvGraphicFramePr>
          <p:nvPr/>
        </p:nvGraphicFramePr>
        <p:xfrm>
          <a:off x="468313" y="2060575"/>
          <a:ext cx="8234362" cy="836613"/>
        </p:xfrm>
        <a:graphic>
          <a:graphicData uri="http://schemas.openxmlformats.org/drawingml/2006/table">
            <a:tbl>
              <a:tblPr/>
              <a:tblGrid>
                <a:gridCol w="1646237">
                  <a:extLst>
                    <a:ext uri="{9D8B030D-6E8A-4147-A177-3AD203B41FA5}">
                      <a16:colId xmlns:a16="http://schemas.microsoft.com/office/drawing/2014/main" val="20000"/>
                    </a:ext>
                  </a:extLst>
                </a:gridCol>
                <a:gridCol w="1647825">
                  <a:extLst>
                    <a:ext uri="{9D8B030D-6E8A-4147-A177-3AD203B41FA5}">
                      <a16:colId xmlns:a16="http://schemas.microsoft.com/office/drawing/2014/main" val="20001"/>
                    </a:ext>
                  </a:extLst>
                </a:gridCol>
                <a:gridCol w="1646238">
                  <a:extLst>
                    <a:ext uri="{9D8B030D-6E8A-4147-A177-3AD203B41FA5}">
                      <a16:colId xmlns:a16="http://schemas.microsoft.com/office/drawing/2014/main" val="20002"/>
                    </a:ext>
                  </a:extLst>
                </a:gridCol>
                <a:gridCol w="1647825">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836613">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
                          <a:schemeClr val="tx1"/>
                        </a:buClr>
                        <a:buSzPct val="80000"/>
                        <a:buFont typeface="Wingdings" pitchFamily="2" charset="2"/>
                        <a:buNone/>
                        <a:tabLst/>
                      </a:pPr>
                      <a:r>
                        <a:rPr kumimoji="1" lang="en-GB" altLang="ja-JP" sz="1800" b="1" i="0" u="none" strike="noStrike" cap="none" normalizeH="0" baseline="0">
                          <a:ln>
                            <a:noFill/>
                          </a:ln>
                          <a:solidFill>
                            <a:schemeClr val="bg1"/>
                          </a:solidFill>
                          <a:effectLst/>
                          <a:latin typeface="Arial" charset="0"/>
                          <a:ea typeface="ＭＳ Ｐゴシック" pitchFamily="50" charset="-128"/>
                        </a:rPr>
                        <a:t>Second Quarter </a:t>
                      </a:r>
                    </a:p>
                    <a:p>
                      <a:pPr marL="0" marR="0" lvl="0" indent="0" algn="ctr" defTabSz="914400" rtl="0" eaLnBrk="1" fontAlgn="base" latinLnBrk="0" hangingPunct="1">
                        <a:lnSpc>
                          <a:spcPct val="100000"/>
                        </a:lnSpc>
                        <a:spcBef>
                          <a:spcPct val="0"/>
                        </a:spcBef>
                        <a:spcAft>
                          <a:spcPct val="0"/>
                        </a:spcAft>
                        <a:buClr>
                          <a:schemeClr val="tx1"/>
                        </a:buClr>
                        <a:buSzPct val="80000"/>
                        <a:buFont typeface="Wingdings" pitchFamily="2" charset="2"/>
                        <a:buNone/>
                        <a:tabLst/>
                      </a:pPr>
                      <a:r>
                        <a:rPr kumimoji="1" lang="en-GB" altLang="ja-JP" sz="1800" b="1" i="0" u="none" strike="noStrike" cap="none" normalizeH="0" baseline="0">
                          <a:ln>
                            <a:noFill/>
                          </a:ln>
                          <a:solidFill>
                            <a:schemeClr val="bg1"/>
                          </a:solidFill>
                          <a:effectLst/>
                          <a:latin typeface="Arial" charset="0"/>
                          <a:ea typeface="ＭＳ Ｐゴシック" pitchFamily="50" charset="-128"/>
                        </a:rPr>
                        <a:t>2017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00AAD7"/>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
                          <a:schemeClr val="tx1"/>
                        </a:buClr>
                        <a:buSzPct val="80000"/>
                        <a:buFont typeface="Wingdings" pitchFamily="2" charset="2"/>
                        <a:buNone/>
                        <a:tabLst/>
                      </a:pPr>
                      <a:r>
                        <a:rPr kumimoji="1" lang="en-GB" altLang="ja-JP" sz="1800" b="1" i="0" u="none" strike="noStrike" cap="none" normalizeH="0" baseline="0">
                          <a:ln>
                            <a:noFill/>
                          </a:ln>
                          <a:solidFill>
                            <a:schemeClr val="bg1"/>
                          </a:solidFill>
                          <a:effectLst/>
                          <a:latin typeface="Arial" charset="0"/>
                          <a:ea typeface="ＭＳ Ｐゴシック" pitchFamily="50" charset="-128"/>
                        </a:rPr>
                        <a:t>Third Quarter </a:t>
                      </a:r>
                    </a:p>
                    <a:p>
                      <a:pPr marL="0" marR="0" lvl="0" indent="0" algn="ctr" defTabSz="914400" rtl="0" eaLnBrk="1" fontAlgn="base" latinLnBrk="0" hangingPunct="1">
                        <a:lnSpc>
                          <a:spcPct val="100000"/>
                        </a:lnSpc>
                        <a:spcBef>
                          <a:spcPct val="0"/>
                        </a:spcBef>
                        <a:spcAft>
                          <a:spcPct val="0"/>
                        </a:spcAft>
                        <a:buClr>
                          <a:schemeClr val="tx1"/>
                        </a:buClr>
                        <a:buSzPct val="80000"/>
                        <a:buFont typeface="Wingdings" pitchFamily="2" charset="2"/>
                        <a:buNone/>
                        <a:tabLst/>
                      </a:pPr>
                      <a:r>
                        <a:rPr kumimoji="1" lang="en-GB" altLang="ja-JP" sz="1800" b="1" i="0" u="none" strike="noStrike" cap="none" normalizeH="0" baseline="0">
                          <a:ln>
                            <a:noFill/>
                          </a:ln>
                          <a:solidFill>
                            <a:schemeClr val="bg1"/>
                          </a:solidFill>
                          <a:effectLst/>
                          <a:latin typeface="Arial" charset="0"/>
                          <a:ea typeface="ＭＳ Ｐゴシック" pitchFamily="50" charset="-128"/>
                        </a:rPr>
                        <a:t>2017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00AAD7"/>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
                          <a:schemeClr val="tx1"/>
                        </a:buClr>
                        <a:buSzPct val="80000"/>
                        <a:buFont typeface="Wingdings" pitchFamily="2" charset="2"/>
                        <a:buNone/>
                        <a:tabLst/>
                      </a:pPr>
                      <a:r>
                        <a:rPr kumimoji="1" lang="en-GB" altLang="ja-JP" sz="1800" b="1" i="0" u="none" strike="noStrike" cap="none" normalizeH="0" baseline="0">
                          <a:ln>
                            <a:noFill/>
                          </a:ln>
                          <a:solidFill>
                            <a:schemeClr val="bg1"/>
                          </a:solidFill>
                          <a:effectLst/>
                          <a:latin typeface="Arial" charset="0"/>
                          <a:ea typeface="ＭＳ Ｐゴシック" pitchFamily="50" charset="-128"/>
                        </a:rPr>
                        <a:t>Fourth Quarter </a:t>
                      </a:r>
                    </a:p>
                    <a:p>
                      <a:pPr marL="0" marR="0" lvl="0" indent="0" algn="ctr" defTabSz="914400" rtl="0" eaLnBrk="1" fontAlgn="base" latinLnBrk="0" hangingPunct="1">
                        <a:lnSpc>
                          <a:spcPct val="100000"/>
                        </a:lnSpc>
                        <a:spcBef>
                          <a:spcPct val="0"/>
                        </a:spcBef>
                        <a:spcAft>
                          <a:spcPct val="0"/>
                        </a:spcAft>
                        <a:buClr>
                          <a:schemeClr val="tx1"/>
                        </a:buClr>
                        <a:buSzPct val="80000"/>
                        <a:buFont typeface="Wingdings" pitchFamily="2" charset="2"/>
                        <a:buNone/>
                        <a:tabLst/>
                      </a:pPr>
                      <a:r>
                        <a:rPr kumimoji="1" lang="en-GB" altLang="ja-JP" sz="1800" b="1" i="0" u="none" strike="noStrike" cap="none" normalizeH="0" baseline="0">
                          <a:ln>
                            <a:noFill/>
                          </a:ln>
                          <a:solidFill>
                            <a:schemeClr val="bg1"/>
                          </a:solidFill>
                          <a:effectLst/>
                          <a:latin typeface="Arial" charset="0"/>
                          <a:ea typeface="ＭＳ Ｐゴシック" pitchFamily="50" charset="-128"/>
                        </a:rPr>
                        <a:t>2017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00AAD7"/>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
                          <a:schemeClr val="tx1"/>
                        </a:buClr>
                        <a:buSzPct val="80000"/>
                        <a:buFont typeface="Wingdings" pitchFamily="2" charset="2"/>
                        <a:buNone/>
                        <a:tabLst/>
                      </a:pPr>
                      <a:r>
                        <a:rPr kumimoji="1" lang="en-GB" altLang="ja-JP" sz="1800" b="1" i="0" u="none" strike="noStrike" cap="none" normalizeH="0" baseline="0">
                          <a:ln>
                            <a:noFill/>
                          </a:ln>
                          <a:solidFill>
                            <a:schemeClr val="bg1"/>
                          </a:solidFill>
                          <a:effectLst/>
                          <a:latin typeface="Arial" charset="0"/>
                          <a:ea typeface="ＭＳ Ｐゴシック" pitchFamily="50" charset="-128"/>
                        </a:rPr>
                        <a:t>First Quarter </a:t>
                      </a:r>
                    </a:p>
                    <a:p>
                      <a:pPr marL="0" marR="0" lvl="0" indent="0" algn="ctr" defTabSz="914400" rtl="0" eaLnBrk="1" fontAlgn="base" latinLnBrk="0" hangingPunct="1">
                        <a:lnSpc>
                          <a:spcPct val="100000"/>
                        </a:lnSpc>
                        <a:spcBef>
                          <a:spcPct val="0"/>
                        </a:spcBef>
                        <a:spcAft>
                          <a:spcPct val="0"/>
                        </a:spcAft>
                        <a:buClr>
                          <a:schemeClr val="tx1"/>
                        </a:buClr>
                        <a:buSzPct val="80000"/>
                        <a:buFont typeface="Wingdings" pitchFamily="2" charset="2"/>
                        <a:buNone/>
                        <a:tabLst/>
                      </a:pPr>
                      <a:r>
                        <a:rPr kumimoji="1" lang="en-GB" altLang="ja-JP" sz="1800" b="1" i="0" u="none" strike="noStrike" cap="none" normalizeH="0" baseline="0">
                          <a:ln>
                            <a:noFill/>
                          </a:ln>
                          <a:solidFill>
                            <a:schemeClr val="bg1"/>
                          </a:solidFill>
                          <a:effectLst/>
                          <a:latin typeface="Arial" charset="0"/>
                          <a:ea typeface="ＭＳ Ｐゴシック" pitchFamily="50" charset="-128"/>
                        </a:rPr>
                        <a:t>2018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00AAD7"/>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
                          <a:schemeClr val="tx1"/>
                        </a:buClr>
                        <a:buSzPct val="80000"/>
                        <a:buFont typeface="Wingdings" pitchFamily="2" charset="2"/>
                        <a:buNone/>
                        <a:tabLst/>
                      </a:pPr>
                      <a:r>
                        <a:rPr kumimoji="1" lang="en-GB" altLang="ja-JP" sz="1800" b="1" i="0" u="none" strike="noStrike" cap="none" normalizeH="0" baseline="0" dirty="0">
                          <a:ln>
                            <a:noFill/>
                          </a:ln>
                          <a:solidFill>
                            <a:schemeClr val="bg1"/>
                          </a:solidFill>
                          <a:effectLst/>
                          <a:latin typeface="Arial" charset="0"/>
                          <a:ea typeface="ＭＳ Ｐゴシック" pitchFamily="50" charset="-128"/>
                        </a:rPr>
                        <a:t>Second Quarter </a:t>
                      </a:r>
                    </a:p>
                    <a:p>
                      <a:pPr marL="0" marR="0" lvl="0" indent="0" algn="ctr" defTabSz="914400" rtl="0" eaLnBrk="1" fontAlgn="base" latinLnBrk="0" hangingPunct="1">
                        <a:lnSpc>
                          <a:spcPct val="100000"/>
                        </a:lnSpc>
                        <a:spcBef>
                          <a:spcPct val="0"/>
                        </a:spcBef>
                        <a:spcAft>
                          <a:spcPct val="0"/>
                        </a:spcAft>
                        <a:buClr>
                          <a:schemeClr val="tx1"/>
                        </a:buClr>
                        <a:buSzPct val="80000"/>
                        <a:buFont typeface="Wingdings" pitchFamily="2" charset="2"/>
                        <a:buNone/>
                        <a:tabLst/>
                      </a:pPr>
                      <a:r>
                        <a:rPr kumimoji="1" lang="en-GB" altLang="ja-JP" sz="1800" b="1" i="0" u="none" strike="noStrike" cap="none" normalizeH="0" baseline="0" dirty="0">
                          <a:ln>
                            <a:noFill/>
                          </a:ln>
                          <a:solidFill>
                            <a:schemeClr val="bg1"/>
                          </a:solidFill>
                          <a:effectLst/>
                          <a:latin typeface="Arial" charset="0"/>
                          <a:ea typeface="ＭＳ Ｐゴシック" pitchFamily="50" charset="-128"/>
                        </a:rPr>
                        <a:t>2018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00AAD7"/>
                    </a:solidFill>
                  </a:tcPr>
                </a:tc>
                <a:extLst>
                  <a:ext uri="{0D108BD9-81ED-4DB2-BD59-A6C34878D82A}">
                    <a16:rowId xmlns:a16="http://schemas.microsoft.com/office/drawing/2014/main" val="10000"/>
                  </a:ext>
                </a:extLst>
              </a:tr>
            </a:tbl>
          </a:graphicData>
        </a:graphic>
      </p:graphicFrame>
      <p:sp>
        <p:nvSpPr>
          <p:cNvPr id="12" name="Pentagon 11">
            <a:extLst>
              <a:ext uri="{FF2B5EF4-FFF2-40B4-BE49-F238E27FC236}">
                <a16:creationId xmlns:a16="http://schemas.microsoft.com/office/drawing/2014/main" id="{DDF594AB-247C-F209-CE4A-2587204062E2}"/>
              </a:ext>
            </a:extLst>
          </p:cNvPr>
          <p:cNvSpPr/>
          <p:nvPr/>
        </p:nvSpPr>
        <p:spPr>
          <a:xfrm>
            <a:off x="1143000" y="4592638"/>
            <a:ext cx="7315200" cy="195262"/>
          </a:xfrm>
          <a:prstGeom prst="homePlate">
            <a:avLst/>
          </a:prstGeom>
          <a:solidFill>
            <a:srgbClr val="00AAD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5613" eaLnBrk="0" hangingPunct="0">
              <a:defRPr kumimoji="1">
                <a:solidFill>
                  <a:schemeClr val="tx1"/>
                </a:solidFill>
                <a:latin typeface="Arial" charset="0"/>
                <a:ea typeface="ＭＳ Ｐゴシック" pitchFamily="50" charset="-128"/>
              </a:defRPr>
            </a:lvl1pPr>
            <a:lvl2pPr marL="742950" indent="-2857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en-US" altLang="ja-JP" sz="1100" b="1">
                <a:solidFill>
                  <a:srgbClr val="FFFFFF"/>
                </a:solidFill>
                <a:latin typeface="Calibri" pitchFamily="34" charset="0"/>
              </a:rPr>
              <a:t>Q2 2017-Q2 2018: </a:t>
            </a:r>
            <a:r>
              <a:rPr kumimoji="0" lang="ja-JP" altLang="en-US" sz="1100">
                <a:solidFill>
                  <a:srgbClr val="FFFFFF"/>
                </a:solidFill>
                <a:latin typeface="Calibri" pitchFamily="34" charset="0"/>
              </a:rPr>
              <a:t>アウトリーチとエンゲージメント</a:t>
            </a:r>
            <a:endParaRPr kumimoji="0" lang="en-US" altLang="ja-JP" sz="1100">
              <a:solidFill>
                <a:srgbClr val="FFFFFF"/>
              </a:solidFill>
              <a:latin typeface="Calibri" pitchFamily="34" charset="0"/>
            </a:endParaRPr>
          </a:p>
        </p:txBody>
      </p:sp>
      <p:sp>
        <p:nvSpPr>
          <p:cNvPr id="20504" name="Rectangle 17">
            <a:extLst>
              <a:ext uri="{FF2B5EF4-FFF2-40B4-BE49-F238E27FC236}">
                <a16:creationId xmlns:a16="http://schemas.microsoft.com/office/drawing/2014/main" id="{C52E3466-6815-71B1-7155-BBFC01C03D55}"/>
              </a:ext>
            </a:extLst>
          </p:cNvPr>
          <p:cNvSpPr>
            <a:spLocks noChangeArrowheads="1"/>
          </p:cNvSpPr>
          <p:nvPr/>
        </p:nvSpPr>
        <p:spPr bwMode="auto">
          <a:xfrm>
            <a:off x="5867400" y="3573463"/>
            <a:ext cx="28813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4" rIns="0" bIns="45714" anchor="ctr">
            <a:spAutoFit/>
          </a:bodyP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0"/>
              </a:spcBef>
              <a:buFontTx/>
              <a:buNone/>
            </a:pPr>
            <a:r>
              <a:rPr kumimoji="0" lang="en-US" altLang="ja-JP" sz="1100" b="1">
                <a:latin typeface="Calibri" panose="020F0502020204030204" pitchFamily="34" charset="0"/>
              </a:rPr>
              <a:t>Q2 2018: </a:t>
            </a:r>
            <a:r>
              <a:rPr kumimoji="0" lang="ja-JP" altLang="en-US" sz="1100">
                <a:latin typeface="Calibri" panose="020F0502020204030204" pitchFamily="34" charset="0"/>
              </a:rPr>
              <a:t>採用状況モニタリングレポートの提出</a:t>
            </a:r>
            <a:endParaRPr kumimoji="0" lang="en-US" altLang="ja-JP" sz="1100">
              <a:latin typeface="Calibri" panose="020F0502020204030204" pitchFamily="34" charset="0"/>
            </a:endParaRPr>
          </a:p>
        </p:txBody>
      </p:sp>
      <p:cxnSp>
        <p:nvCxnSpPr>
          <p:cNvPr id="19" name="Straight Connector 18">
            <a:extLst>
              <a:ext uri="{FF2B5EF4-FFF2-40B4-BE49-F238E27FC236}">
                <a16:creationId xmlns:a16="http://schemas.microsoft.com/office/drawing/2014/main" id="{1816E058-D565-C777-7964-D9DF38B5EC3F}"/>
              </a:ext>
            </a:extLst>
          </p:cNvPr>
          <p:cNvCxnSpPr/>
          <p:nvPr/>
        </p:nvCxnSpPr>
        <p:spPr>
          <a:xfrm>
            <a:off x="8462963" y="3871913"/>
            <a:ext cx="0" cy="10048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Chevron 19">
            <a:extLst>
              <a:ext uri="{FF2B5EF4-FFF2-40B4-BE49-F238E27FC236}">
                <a16:creationId xmlns:a16="http://schemas.microsoft.com/office/drawing/2014/main" id="{2744BB9F-310B-E8CD-BCBD-7C77A17443A9}"/>
              </a:ext>
            </a:extLst>
          </p:cNvPr>
          <p:cNvSpPr/>
          <p:nvPr/>
        </p:nvSpPr>
        <p:spPr>
          <a:xfrm>
            <a:off x="3883025" y="4187825"/>
            <a:ext cx="4564063" cy="319088"/>
          </a:xfrm>
          <a:prstGeom prst="chevron">
            <a:avLst/>
          </a:prstGeom>
          <a:solidFill>
            <a:srgbClr val="00AAD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5613" eaLnBrk="0" hangingPunct="0">
              <a:defRPr kumimoji="1">
                <a:solidFill>
                  <a:schemeClr val="tx1"/>
                </a:solidFill>
                <a:latin typeface="Arial" charset="0"/>
                <a:ea typeface="ＭＳ Ｐゴシック" pitchFamily="50" charset="-128"/>
              </a:defRPr>
            </a:lvl1pPr>
            <a:lvl2pPr marL="742950" indent="-2857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en-US" altLang="ja-JP" sz="1100" b="1">
                <a:solidFill>
                  <a:srgbClr val="FFFFFF"/>
                </a:solidFill>
                <a:latin typeface="Calibri" pitchFamily="34" charset="0"/>
              </a:rPr>
              <a:t>Q4 2017-Q2 2018:</a:t>
            </a:r>
            <a:r>
              <a:rPr kumimoji="0" lang="en-US" altLang="ja-JP" sz="1100">
                <a:solidFill>
                  <a:srgbClr val="FFFFFF"/>
                </a:solidFill>
                <a:latin typeface="Calibri" pitchFamily="34" charset="0"/>
              </a:rPr>
              <a:t> </a:t>
            </a:r>
            <a:r>
              <a:rPr kumimoji="0" lang="ja-JP" altLang="en-US" sz="1100">
                <a:solidFill>
                  <a:srgbClr val="FFFFFF"/>
                </a:solidFill>
                <a:latin typeface="Calibri" pitchFamily="34" charset="0"/>
              </a:rPr>
              <a:t>採用状況のモニタリング</a:t>
            </a:r>
            <a:endParaRPr kumimoji="0" lang="en-US" altLang="ja-JP" sz="1100">
              <a:solidFill>
                <a:srgbClr val="FFFFFF"/>
              </a:solidFill>
              <a:latin typeface="Calibri" pitchFamily="34" charset="0"/>
            </a:endParaRPr>
          </a:p>
        </p:txBody>
      </p:sp>
      <p:sp>
        <p:nvSpPr>
          <p:cNvPr id="20507" name="Rectangle 10">
            <a:extLst>
              <a:ext uri="{FF2B5EF4-FFF2-40B4-BE49-F238E27FC236}">
                <a16:creationId xmlns:a16="http://schemas.microsoft.com/office/drawing/2014/main" id="{DA23AD15-0527-FC62-6062-616DDD82E492}"/>
              </a:ext>
            </a:extLst>
          </p:cNvPr>
          <p:cNvSpPr>
            <a:spLocks noChangeArrowheads="1"/>
          </p:cNvSpPr>
          <p:nvPr/>
        </p:nvSpPr>
        <p:spPr bwMode="auto">
          <a:xfrm>
            <a:off x="153988" y="260350"/>
            <a:ext cx="8666162"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3.TCFD</a:t>
            </a:r>
            <a:r>
              <a:rPr lang="ja-JP" altLang="en-US" b="1">
                <a:solidFill>
                  <a:schemeClr val="tx2"/>
                </a:solidFill>
              </a:rPr>
              <a:t>提言の今後の展開　　　　　　　　　　　　　　　　　　　　　　　　　　　　　　　　　　　　　　　　　</a:t>
            </a:r>
            <a:r>
              <a:rPr lang="ja-JP" altLang="en-US" sz="2800" b="1">
                <a:solidFill>
                  <a:schemeClr val="tx2"/>
                </a:solidFill>
              </a:rPr>
              <a:t>（１）</a:t>
            </a:r>
            <a:r>
              <a:rPr lang="en-US" altLang="ja-JP" sz="2800" b="1">
                <a:solidFill>
                  <a:schemeClr val="tx2"/>
                </a:solidFill>
              </a:rPr>
              <a:t>TCFD</a:t>
            </a:r>
            <a:r>
              <a:rPr lang="ja-JP" altLang="en-US" sz="2800" b="1">
                <a:solidFill>
                  <a:schemeClr val="tx2"/>
                </a:solidFill>
              </a:rPr>
              <a:t>作業日程</a:t>
            </a:r>
            <a:endParaRPr lang="en-US" altLang="ja-JP" sz="2800" b="1">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086A5F39-1132-E26E-EC05-591EEBC98BEA}"/>
              </a:ext>
            </a:extLst>
          </p:cNvPr>
          <p:cNvSpPr>
            <a:spLocks noGrp="1" noChangeArrowheads="1"/>
          </p:cNvSpPr>
          <p:nvPr>
            <p:ph type="sldNum" sz="quarter" idx="12"/>
          </p:nvPr>
        </p:nvSpPr>
        <p:spPr>
          <a:ln/>
        </p:spPr>
        <p:txBody>
          <a:bodyPr/>
          <a:lstStyle/>
          <a:p>
            <a:fld id="{7E184D13-D56B-4D13-AD31-4C8E339A40FD}" type="slidenum">
              <a:rPr lang="en-US" altLang="ja-JP"/>
              <a:pPr/>
              <a:t>21</a:t>
            </a:fld>
            <a:endParaRPr lang="en-US" altLang="ja-JP"/>
          </a:p>
        </p:txBody>
      </p:sp>
      <p:sp>
        <p:nvSpPr>
          <p:cNvPr id="21506" name="Rectangle 6">
            <a:extLst>
              <a:ext uri="{FF2B5EF4-FFF2-40B4-BE49-F238E27FC236}">
                <a16:creationId xmlns:a16="http://schemas.microsoft.com/office/drawing/2014/main" id="{DEFEEE12-CA61-BE8A-E887-FC59B1D19428}"/>
              </a:ext>
            </a:extLst>
          </p:cNvPr>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31F94422-CF20-4A80-9A6E-C2F638D1DCB8}" type="slidenum">
              <a:rPr lang="en-US" altLang="ja-JP" sz="1400"/>
              <a:pPr algn="r" eaLnBrk="1" hangingPunct="1">
                <a:spcBef>
                  <a:spcPct val="0"/>
                </a:spcBef>
                <a:buFontTx/>
                <a:buNone/>
              </a:pPr>
              <a:t>21</a:t>
            </a:fld>
            <a:endParaRPr lang="en-US" altLang="ja-JP" sz="1400"/>
          </a:p>
        </p:txBody>
      </p:sp>
      <p:sp>
        <p:nvSpPr>
          <p:cNvPr id="21507" name="スライド番号プレースホルダー 5">
            <a:extLst>
              <a:ext uri="{FF2B5EF4-FFF2-40B4-BE49-F238E27FC236}">
                <a16:creationId xmlns:a16="http://schemas.microsoft.com/office/drawing/2014/main" id="{A87D8B96-CBA4-898B-4745-C16EBBE47BAE}"/>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174755F3-8F91-409C-B48B-07A58C1D1F0C}" type="slidenum">
              <a:rPr lang="en-US" altLang="ja-JP" sz="1400"/>
              <a:pPr algn="r" eaLnBrk="1" hangingPunct="1">
                <a:spcBef>
                  <a:spcPct val="0"/>
                </a:spcBef>
                <a:buFontTx/>
                <a:buNone/>
              </a:pPr>
              <a:t>21</a:t>
            </a:fld>
            <a:endParaRPr lang="en-US" altLang="ja-JP" sz="1400"/>
          </a:p>
        </p:txBody>
      </p:sp>
      <p:sp>
        <p:nvSpPr>
          <p:cNvPr id="21508" name="Text Box 3">
            <a:extLst>
              <a:ext uri="{FF2B5EF4-FFF2-40B4-BE49-F238E27FC236}">
                <a16:creationId xmlns:a16="http://schemas.microsoft.com/office/drawing/2014/main" id="{CECE9013-28D3-D23D-62E8-23080191F5C9}"/>
              </a:ext>
            </a:extLst>
          </p:cNvPr>
          <p:cNvSpPr txBox="1">
            <a:spLocks noChangeArrowheads="1"/>
          </p:cNvSpPr>
          <p:nvPr/>
        </p:nvSpPr>
        <p:spPr bwMode="auto">
          <a:xfrm>
            <a:off x="419100" y="1301750"/>
            <a:ext cx="8135938"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AutoNum type="arabicPeriod"/>
            </a:pPr>
            <a:r>
              <a:rPr lang="ja-JP" altLang="en-US" sz="1800"/>
              <a:t>既存の情報開示枠組みとの整合強化</a:t>
            </a:r>
          </a:p>
          <a:p>
            <a:pPr eaLnBrk="1" hangingPunct="1">
              <a:spcBef>
                <a:spcPct val="50000"/>
              </a:spcBef>
              <a:buFontTx/>
              <a:buAutoNum type="arabicPeriod"/>
            </a:pPr>
            <a:r>
              <a:rPr lang="ja-JP" altLang="en-US" sz="1800"/>
              <a:t>マテリアリティ評価と情報開示の掲載先</a:t>
            </a:r>
          </a:p>
          <a:p>
            <a:pPr eaLnBrk="1" hangingPunct="1">
              <a:spcBef>
                <a:spcPct val="50000"/>
              </a:spcBef>
              <a:buFontTx/>
              <a:buAutoNum type="arabicPeriod"/>
            </a:pPr>
            <a:r>
              <a:rPr lang="ja-JP" altLang="en-US" sz="1800"/>
              <a:t>シナリオ分析</a:t>
            </a:r>
          </a:p>
          <a:p>
            <a:pPr eaLnBrk="1" hangingPunct="1">
              <a:spcBef>
                <a:spcPct val="50000"/>
              </a:spcBef>
              <a:buFontTx/>
              <a:buAutoNum type="arabicPeriod"/>
            </a:pPr>
            <a:r>
              <a:rPr lang="ja-JP" altLang="en-US" sz="1800"/>
              <a:t>データの入手可能性と質及び、財務的インパクトとの関連性</a:t>
            </a:r>
          </a:p>
          <a:p>
            <a:pPr eaLnBrk="1" hangingPunct="1">
              <a:spcBef>
                <a:spcPct val="50000"/>
              </a:spcBef>
              <a:buFontTx/>
              <a:buAutoNum type="arabicPeriod"/>
            </a:pPr>
            <a:r>
              <a:rPr lang="ja-JP" altLang="en-US" sz="1800"/>
              <a:t>投資関連の</a:t>
            </a:r>
            <a:r>
              <a:rPr lang="en-US" altLang="ja-JP" sz="1800"/>
              <a:t>GHG</a:t>
            </a:r>
            <a:r>
              <a:rPr lang="ja-JP" altLang="en-US" sz="1800"/>
              <a:t>排出量開示の意義</a:t>
            </a:r>
          </a:p>
          <a:p>
            <a:pPr eaLnBrk="1" hangingPunct="1">
              <a:spcBef>
                <a:spcPct val="50000"/>
              </a:spcBef>
              <a:buFontTx/>
              <a:buAutoNum type="arabicPeriod"/>
            </a:pPr>
            <a:r>
              <a:rPr lang="ja-JP" altLang="en-US" sz="1800"/>
              <a:t>報酬基準への反映</a:t>
            </a:r>
          </a:p>
          <a:p>
            <a:pPr eaLnBrk="1" hangingPunct="1">
              <a:spcBef>
                <a:spcPct val="50000"/>
              </a:spcBef>
              <a:buFontTx/>
              <a:buAutoNum type="arabicPeriod"/>
            </a:pPr>
            <a:r>
              <a:rPr lang="ja-JP" altLang="en-US" sz="1800"/>
              <a:t>会計基準設定機関との摺り合わせ</a:t>
            </a:r>
          </a:p>
          <a:p>
            <a:pPr eaLnBrk="1" hangingPunct="1">
              <a:spcBef>
                <a:spcPct val="50000"/>
              </a:spcBef>
              <a:buFontTx/>
              <a:buAutoNum type="arabicPeriod"/>
            </a:pPr>
            <a:r>
              <a:rPr lang="ja-JP" altLang="en-US" sz="1800"/>
              <a:t>短期・中期・長期の時間枠の捉え方</a:t>
            </a:r>
          </a:p>
          <a:p>
            <a:pPr eaLnBrk="1" hangingPunct="1">
              <a:spcBef>
                <a:spcPct val="50000"/>
              </a:spcBef>
              <a:buFontTx/>
              <a:buAutoNum type="arabicPeriod"/>
            </a:pPr>
            <a:r>
              <a:rPr lang="ja-JP" altLang="en-US" sz="1800"/>
              <a:t>開示当事者の範囲</a:t>
            </a:r>
          </a:p>
          <a:p>
            <a:pPr eaLnBrk="1" hangingPunct="1">
              <a:spcBef>
                <a:spcPct val="50000"/>
              </a:spcBef>
              <a:buFontTx/>
              <a:buAutoNum type="arabicPeriod"/>
            </a:pPr>
            <a:r>
              <a:rPr lang="ja-JP" altLang="en-US" sz="1800"/>
              <a:t>気候関連開示における組織内連携の強化促進</a:t>
            </a:r>
          </a:p>
        </p:txBody>
      </p:sp>
      <p:pic>
        <p:nvPicPr>
          <p:cNvPr id="21509" name="Picture 5">
            <a:extLst>
              <a:ext uri="{FF2B5EF4-FFF2-40B4-BE49-F238E27FC236}">
                <a16:creationId xmlns:a16="http://schemas.microsoft.com/office/drawing/2014/main" id="{8634E7D4-4FB5-C3A1-A0E2-8016BFA48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149725"/>
            <a:ext cx="2447925"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 Box 6">
            <a:extLst>
              <a:ext uri="{FF2B5EF4-FFF2-40B4-BE49-F238E27FC236}">
                <a16:creationId xmlns:a16="http://schemas.microsoft.com/office/drawing/2014/main" id="{E4A3B1E4-A8A7-F4E6-8E8B-A0C51B4782B4}"/>
              </a:ext>
            </a:extLst>
          </p:cNvPr>
          <p:cNvSpPr txBox="1">
            <a:spLocks noChangeArrowheads="1"/>
          </p:cNvSpPr>
          <p:nvPr/>
        </p:nvSpPr>
        <p:spPr bwMode="auto">
          <a:xfrm>
            <a:off x="6084888" y="5876925"/>
            <a:ext cx="288131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900"/>
              <a:t>フェーズ</a:t>
            </a:r>
            <a:r>
              <a:rPr lang="en-US" altLang="ja-JP" sz="900"/>
              <a:t> II</a:t>
            </a:r>
            <a:r>
              <a:rPr lang="ja-JP" altLang="en-US" sz="900"/>
              <a:t>レポート公表イベント（</a:t>
            </a:r>
            <a:r>
              <a:rPr lang="en-US" altLang="ja-JP" sz="900"/>
              <a:t>2016</a:t>
            </a:r>
            <a:r>
              <a:rPr lang="ja-JP" altLang="en-US" sz="900"/>
              <a:t>年</a:t>
            </a:r>
            <a:r>
              <a:rPr lang="en-US" altLang="ja-JP" sz="900"/>
              <a:t>12</a:t>
            </a:r>
            <a:r>
              <a:rPr lang="ja-JP" altLang="en-US" sz="900"/>
              <a:t>月）</a:t>
            </a:r>
            <a:r>
              <a:rPr lang="en-US" altLang="ja-JP" sz="900"/>
              <a:t>t</a:t>
            </a:r>
            <a:r>
              <a:rPr lang="ja-JP" altLang="en-US" sz="900"/>
              <a:t>におけるカーニー議長講演（話者撮影）</a:t>
            </a:r>
          </a:p>
        </p:txBody>
      </p:sp>
      <p:sp>
        <p:nvSpPr>
          <p:cNvPr id="21511" name="Rectangle 10">
            <a:extLst>
              <a:ext uri="{FF2B5EF4-FFF2-40B4-BE49-F238E27FC236}">
                <a16:creationId xmlns:a16="http://schemas.microsoft.com/office/drawing/2014/main" id="{B4BA877F-C1A8-715A-7443-9B928611E007}"/>
              </a:ext>
            </a:extLst>
          </p:cNvPr>
          <p:cNvSpPr>
            <a:spLocks noChangeArrowheads="1"/>
          </p:cNvSpPr>
          <p:nvPr/>
        </p:nvSpPr>
        <p:spPr bwMode="auto">
          <a:xfrm>
            <a:off x="153988" y="260350"/>
            <a:ext cx="8666162"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3.TCFD</a:t>
            </a:r>
            <a:r>
              <a:rPr lang="ja-JP" altLang="en-US" b="1">
                <a:solidFill>
                  <a:schemeClr val="tx2"/>
                </a:solidFill>
              </a:rPr>
              <a:t>提言の今後の展開　　　　　　　　　　　　　　　　　　　　　　　　　　　　　　　　　　　　　　　　　</a:t>
            </a:r>
            <a:r>
              <a:rPr lang="ja-JP" altLang="en-US" sz="2800" b="1">
                <a:solidFill>
                  <a:schemeClr val="tx2"/>
                </a:solidFill>
              </a:rPr>
              <a:t>（２）今後の作業における主な論点</a:t>
            </a:r>
            <a:endParaRPr lang="en-US" altLang="ja-JP" sz="2800" b="1">
              <a:solidFill>
                <a:schemeClr val="tx2"/>
              </a:solidFill>
            </a:endParaRPr>
          </a:p>
        </p:txBody>
      </p:sp>
      <p:sp>
        <p:nvSpPr>
          <p:cNvPr id="21512" name="Text Box 12">
            <a:extLst>
              <a:ext uri="{FF2B5EF4-FFF2-40B4-BE49-F238E27FC236}">
                <a16:creationId xmlns:a16="http://schemas.microsoft.com/office/drawing/2014/main" id="{707FBFE8-B026-C969-1E96-2EEA98B543E1}"/>
              </a:ext>
            </a:extLst>
          </p:cNvPr>
          <p:cNvSpPr txBox="1">
            <a:spLocks noChangeArrowheads="1"/>
          </p:cNvSpPr>
          <p:nvPr/>
        </p:nvSpPr>
        <p:spPr bwMode="auto">
          <a:xfrm>
            <a:off x="539750" y="6021388"/>
            <a:ext cx="3311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t>（レポート本文 </a:t>
            </a:r>
            <a:r>
              <a:rPr lang="en-US" altLang="ja-JP" sz="1800"/>
              <a:t>P.32</a:t>
            </a:r>
            <a:r>
              <a:rPr lang="ja-JP" altLang="en-US" sz="1800"/>
              <a:t>～</a:t>
            </a:r>
            <a:r>
              <a:rPr lang="en-US" altLang="ja-JP" sz="1800"/>
              <a:t>39</a:t>
            </a:r>
            <a:r>
              <a:rPr lang="ja-JP" altLang="en-US" sz="180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E0C7845-CC05-997C-5F2F-026CD9F8D8FE}"/>
              </a:ext>
            </a:extLst>
          </p:cNvPr>
          <p:cNvSpPr>
            <a:spLocks noGrp="1" noChangeArrowheads="1"/>
          </p:cNvSpPr>
          <p:nvPr>
            <p:ph type="sldNum" sz="quarter" idx="12"/>
          </p:nvPr>
        </p:nvSpPr>
        <p:spPr>
          <a:ln/>
        </p:spPr>
        <p:txBody>
          <a:bodyPr/>
          <a:lstStyle/>
          <a:p>
            <a:fld id="{1A251B56-E088-444A-B6FD-1EA31436D402}" type="slidenum">
              <a:rPr lang="en-US" altLang="ja-JP"/>
              <a:pPr/>
              <a:t>22</a:t>
            </a:fld>
            <a:endParaRPr lang="en-US" altLang="ja-JP"/>
          </a:p>
        </p:txBody>
      </p:sp>
      <p:sp>
        <p:nvSpPr>
          <p:cNvPr id="22530" name="スライド番号プレースホルダー 3">
            <a:extLst>
              <a:ext uri="{FF2B5EF4-FFF2-40B4-BE49-F238E27FC236}">
                <a16:creationId xmlns:a16="http://schemas.microsoft.com/office/drawing/2014/main" id="{F04B4B31-459D-0267-E0DB-978344302719}"/>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328AAA89-29E7-475A-8E29-7F41A8971836}" type="slidenum">
              <a:rPr lang="en-US" altLang="ja-JP" sz="1400"/>
              <a:pPr algn="r" eaLnBrk="1" hangingPunct="1">
                <a:spcBef>
                  <a:spcPct val="0"/>
                </a:spcBef>
                <a:buFontTx/>
                <a:buNone/>
              </a:pPr>
              <a:t>22</a:t>
            </a:fld>
            <a:endParaRPr lang="en-US" altLang="ja-JP" sz="1400"/>
          </a:p>
        </p:txBody>
      </p:sp>
      <p:pic>
        <p:nvPicPr>
          <p:cNvPr id="22531" name="Picture 3">
            <a:extLst>
              <a:ext uri="{FF2B5EF4-FFF2-40B4-BE49-F238E27FC236}">
                <a16:creationId xmlns:a16="http://schemas.microsoft.com/office/drawing/2014/main" id="{DC946852-10FD-B1A0-3BEA-0B3A354B3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3" y="1243013"/>
            <a:ext cx="2268537" cy="3209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532" name="Rectangle 10">
            <a:extLst>
              <a:ext uri="{FF2B5EF4-FFF2-40B4-BE49-F238E27FC236}">
                <a16:creationId xmlns:a16="http://schemas.microsoft.com/office/drawing/2014/main" id="{3320A7C1-C93B-AE4A-E504-6660336A0618}"/>
              </a:ext>
            </a:extLst>
          </p:cNvPr>
          <p:cNvSpPr>
            <a:spLocks noChangeArrowheads="1"/>
          </p:cNvSpPr>
          <p:nvPr/>
        </p:nvSpPr>
        <p:spPr bwMode="auto">
          <a:xfrm>
            <a:off x="179388" y="260350"/>
            <a:ext cx="8666162"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3.TCFD</a:t>
            </a:r>
            <a:r>
              <a:rPr lang="ja-JP" altLang="en-US" b="1">
                <a:solidFill>
                  <a:schemeClr val="tx2"/>
                </a:solidFill>
              </a:rPr>
              <a:t>提言の今後の展開　　　　　　　　　　　　　　　　　　　　　　　　　　　　　　　　　　　　　　　　　</a:t>
            </a:r>
            <a:r>
              <a:rPr lang="ja-JP" altLang="en-US" sz="2800" b="1">
                <a:solidFill>
                  <a:schemeClr val="tx2"/>
                </a:solidFill>
              </a:rPr>
              <a:t>（３）欧州連合（</a:t>
            </a:r>
            <a:r>
              <a:rPr lang="en-US" altLang="ja-JP" sz="2800" b="1">
                <a:solidFill>
                  <a:schemeClr val="tx2"/>
                </a:solidFill>
              </a:rPr>
              <a:t>EU</a:t>
            </a:r>
            <a:r>
              <a:rPr lang="ja-JP" altLang="en-US" sz="2800" b="1">
                <a:solidFill>
                  <a:schemeClr val="tx2"/>
                </a:solidFill>
              </a:rPr>
              <a:t>）における顕著な動き（参考情報）</a:t>
            </a:r>
            <a:endParaRPr lang="en-US" altLang="ja-JP" sz="2800" b="1">
              <a:solidFill>
                <a:schemeClr val="tx2"/>
              </a:solidFill>
            </a:endParaRPr>
          </a:p>
        </p:txBody>
      </p:sp>
      <p:sp>
        <p:nvSpPr>
          <p:cNvPr id="22533" name="Text Box 31">
            <a:extLst>
              <a:ext uri="{FF2B5EF4-FFF2-40B4-BE49-F238E27FC236}">
                <a16:creationId xmlns:a16="http://schemas.microsoft.com/office/drawing/2014/main" id="{2D6DF09A-6137-5EEB-1A1E-ABEDC2A2C9F5}"/>
              </a:ext>
            </a:extLst>
          </p:cNvPr>
          <p:cNvSpPr txBox="1">
            <a:spLocks noChangeArrowheads="1"/>
          </p:cNvSpPr>
          <p:nvPr/>
        </p:nvSpPr>
        <p:spPr bwMode="auto">
          <a:xfrm>
            <a:off x="323850" y="1243013"/>
            <a:ext cx="5976938"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1">
                <a:solidFill>
                  <a:srgbClr val="33CCFF"/>
                </a:solidFill>
              </a:rPr>
              <a:t>欧州委員会</a:t>
            </a:r>
          </a:p>
          <a:p>
            <a:pPr eaLnBrk="1" hangingPunct="1">
              <a:spcBef>
                <a:spcPct val="50000"/>
              </a:spcBef>
              <a:buFontTx/>
              <a:buNone/>
            </a:pPr>
            <a:r>
              <a:rPr lang="ja-JP" altLang="en-US" sz="1600">
                <a:solidFill>
                  <a:srgbClr val="33CCFF"/>
                </a:solidFill>
              </a:rPr>
              <a:t>サステナブルファイナンス推進に向けたハイレベル有識者会合（</a:t>
            </a:r>
            <a:r>
              <a:rPr lang="en-US" altLang="ja-JP" sz="1600">
                <a:solidFill>
                  <a:srgbClr val="33CCFF"/>
                </a:solidFill>
              </a:rPr>
              <a:t>HLEG</a:t>
            </a:r>
            <a:r>
              <a:rPr lang="ja-JP" altLang="en-US" sz="1600">
                <a:solidFill>
                  <a:srgbClr val="33CCFF"/>
                </a:solidFill>
              </a:rPr>
              <a:t>）の立ち上げを</a:t>
            </a:r>
            <a:r>
              <a:rPr lang="en-US" altLang="ja-JP" sz="1600">
                <a:solidFill>
                  <a:srgbClr val="33CCFF"/>
                </a:solidFill>
              </a:rPr>
              <a:t>2016</a:t>
            </a:r>
            <a:r>
              <a:rPr lang="ja-JP" altLang="en-US" sz="1600">
                <a:solidFill>
                  <a:srgbClr val="33CCFF"/>
                </a:solidFill>
              </a:rPr>
              <a:t>年</a:t>
            </a:r>
            <a:r>
              <a:rPr lang="en-US" altLang="ja-JP" sz="1600">
                <a:solidFill>
                  <a:srgbClr val="33CCFF"/>
                </a:solidFill>
              </a:rPr>
              <a:t>9</a:t>
            </a:r>
            <a:r>
              <a:rPr lang="ja-JP" altLang="en-US" sz="1600">
                <a:solidFill>
                  <a:srgbClr val="33CCFF"/>
                </a:solidFill>
              </a:rPr>
              <a:t>月に決定。</a:t>
            </a:r>
            <a:r>
              <a:rPr lang="en-US" altLang="ja-JP" sz="1600">
                <a:solidFill>
                  <a:srgbClr val="33CCFF"/>
                </a:solidFill>
              </a:rPr>
              <a:t>20</a:t>
            </a:r>
            <a:r>
              <a:rPr lang="ja-JP" altLang="en-US" sz="1600">
                <a:solidFill>
                  <a:srgbClr val="33CCFF"/>
                </a:solidFill>
              </a:rPr>
              <a:t>名の有識者により</a:t>
            </a:r>
            <a:r>
              <a:rPr lang="en-US" altLang="ja-JP" sz="1600">
                <a:solidFill>
                  <a:srgbClr val="33CCFF"/>
                </a:solidFill>
              </a:rPr>
              <a:t>2017</a:t>
            </a:r>
            <a:r>
              <a:rPr lang="ja-JP" altLang="en-US" sz="1600">
                <a:solidFill>
                  <a:srgbClr val="33CCFF"/>
                </a:solidFill>
              </a:rPr>
              <a:t>年初より作業開始、同年</a:t>
            </a:r>
            <a:r>
              <a:rPr lang="en-US" altLang="ja-JP" sz="1600">
                <a:solidFill>
                  <a:srgbClr val="33CCFF"/>
                </a:solidFill>
              </a:rPr>
              <a:t>7</a:t>
            </a:r>
            <a:r>
              <a:rPr lang="ja-JP" altLang="en-US" sz="1600">
                <a:solidFill>
                  <a:srgbClr val="33CCFF"/>
                </a:solidFill>
              </a:rPr>
              <a:t>月に中間報告を発表。年末までにＥＵにおけるサステナブルな金融システム構築に向け、総合的な政策ロードマップを策定予定。</a:t>
            </a:r>
            <a:endParaRPr lang="en-US" altLang="ja-JP" sz="1600">
              <a:solidFill>
                <a:srgbClr val="33CCFF"/>
              </a:solidFill>
            </a:endParaRPr>
          </a:p>
        </p:txBody>
      </p:sp>
      <p:sp>
        <p:nvSpPr>
          <p:cNvPr id="6" name="Text Box 31">
            <a:extLst>
              <a:ext uri="{FF2B5EF4-FFF2-40B4-BE49-F238E27FC236}">
                <a16:creationId xmlns:a16="http://schemas.microsoft.com/office/drawing/2014/main" id="{08280EA5-3134-8D8E-8E6F-AFEDB42D4CE8}"/>
              </a:ext>
            </a:extLst>
          </p:cNvPr>
          <p:cNvSpPr txBox="1">
            <a:spLocks noChangeArrowheads="1"/>
          </p:cNvSpPr>
          <p:nvPr/>
        </p:nvSpPr>
        <p:spPr bwMode="auto">
          <a:xfrm>
            <a:off x="323850" y="3041650"/>
            <a:ext cx="5976938"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defRPr/>
            </a:pPr>
            <a:r>
              <a:rPr lang="ja-JP" altLang="en-US" sz="2000" b="1" dirty="0">
                <a:solidFill>
                  <a:srgbClr val="33CCFF"/>
                </a:solidFill>
              </a:rPr>
              <a:t>中間報告</a:t>
            </a:r>
            <a:r>
              <a:rPr lang="ja-JP" altLang="en-US" sz="1400" b="1" dirty="0">
                <a:solidFill>
                  <a:srgbClr val="33CCFF"/>
                </a:solidFill>
              </a:rPr>
              <a:t>（</a:t>
            </a:r>
            <a:r>
              <a:rPr lang="en-US" altLang="ja-JP" sz="1400" b="1" dirty="0">
                <a:solidFill>
                  <a:srgbClr val="33CCFF"/>
                </a:solidFill>
              </a:rPr>
              <a:t>2017</a:t>
            </a:r>
            <a:r>
              <a:rPr lang="ja-JP" altLang="en-US" sz="1400" b="1" dirty="0">
                <a:solidFill>
                  <a:srgbClr val="33CCFF"/>
                </a:solidFill>
              </a:rPr>
              <a:t>年</a:t>
            </a:r>
            <a:r>
              <a:rPr lang="en-US" altLang="ja-JP" sz="1400" b="1" dirty="0">
                <a:solidFill>
                  <a:srgbClr val="33CCFF"/>
                </a:solidFill>
              </a:rPr>
              <a:t>7</a:t>
            </a:r>
            <a:r>
              <a:rPr lang="ja-JP" altLang="en-US" sz="1400" b="1" dirty="0">
                <a:solidFill>
                  <a:srgbClr val="33CCFF"/>
                </a:solidFill>
              </a:rPr>
              <a:t>月公表）</a:t>
            </a:r>
            <a:r>
              <a:rPr lang="ja-JP" altLang="en-US" sz="2000" b="1" dirty="0">
                <a:solidFill>
                  <a:srgbClr val="33CCFF"/>
                </a:solidFill>
              </a:rPr>
              <a:t>における開示関連記述（抜粋）</a:t>
            </a:r>
          </a:p>
          <a:p>
            <a:pPr marL="285750" indent="-285750" eaLnBrk="1" hangingPunct="1">
              <a:spcBef>
                <a:spcPct val="50000"/>
              </a:spcBef>
              <a:buFont typeface="Wingdings" panose="05000000000000000000" pitchFamily="2" charset="2"/>
              <a:buChar char="ü"/>
              <a:defRPr/>
            </a:pPr>
            <a:r>
              <a:rPr lang="en-US" altLang="ja-JP" sz="1600" dirty="0">
                <a:solidFill>
                  <a:srgbClr val="33CCFF"/>
                </a:solidFill>
              </a:rPr>
              <a:t>TCFD</a:t>
            </a:r>
            <a:r>
              <a:rPr lang="ja-JP" altLang="en-US" sz="1600" dirty="0">
                <a:solidFill>
                  <a:srgbClr val="33CCFF"/>
                </a:solidFill>
              </a:rPr>
              <a:t>の提言は係る領域における</a:t>
            </a:r>
            <a:r>
              <a:rPr lang="en-US" altLang="ja-JP" sz="1600" dirty="0">
                <a:solidFill>
                  <a:srgbClr val="33CCFF"/>
                </a:solidFill>
              </a:rPr>
              <a:t>EU</a:t>
            </a:r>
            <a:r>
              <a:rPr lang="ja-JP" altLang="en-US" sz="1600" dirty="0">
                <a:solidFill>
                  <a:srgbClr val="33CCFF"/>
                </a:solidFill>
              </a:rPr>
              <a:t>のリーダーシップを前進させる形で取り入れられるべきである。それに当たっては、法的な明確性とグローバルな公平性が保たれる必要がある。</a:t>
            </a:r>
            <a:endParaRPr lang="en-US" altLang="ja-JP" sz="1600" dirty="0">
              <a:solidFill>
                <a:srgbClr val="33CCFF"/>
              </a:solidFill>
            </a:endParaRPr>
          </a:p>
        </p:txBody>
      </p:sp>
      <p:sp>
        <p:nvSpPr>
          <p:cNvPr id="22535" name="Text Box 31">
            <a:extLst>
              <a:ext uri="{FF2B5EF4-FFF2-40B4-BE49-F238E27FC236}">
                <a16:creationId xmlns:a16="http://schemas.microsoft.com/office/drawing/2014/main" id="{2463E83D-1084-8863-4758-E13376C87DAC}"/>
              </a:ext>
            </a:extLst>
          </p:cNvPr>
          <p:cNvSpPr txBox="1">
            <a:spLocks noChangeArrowheads="1"/>
          </p:cNvSpPr>
          <p:nvPr/>
        </p:nvSpPr>
        <p:spPr bwMode="auto">
          <a:xfrm>
            <a:off x="284163" y="4321175"/>
            <a:ext cx="8561387"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Char char="ü"/>
            </a:pPr>
            <a:r>
              <a:rPr lang="en-US" altLang="ja-JP" sz="1600">
                <a:solidFill>
                  <a:srgbClr val="33CCFF"/>
                </a:solidFill>
              </a:rPr>
              <a:t>2018</a:t>
            </a:r>
            <a:r>
              <a:rPr lang="ja-JP" altLang="en-US" sz="1600">
                <a:solidFill>
                  <a:srgbClr val="33CCFF"/>
                </a:solidFill>
              </a:rPr>
              <a:t>年の非財務情報報告指令改定時が好機である。</a:t>
            </a:r>
            <a:endParaRPr lang="en-US" altLang="ja-JP" sz="1600">
              <a:solidFill>
                <a:srgbClr val="33CCFF"/>
              </a:solidFill>
            </a:endParaRPr>
          </a:p>
          <a:p>
            <a:pPr eaLnBrk="1" hangingPunct="1">
              <a:spcBef>
                <a:spcPct val="50000"/>
              </a:spcBef>
              <a:buFont typeface="Wingdings" panose="05000000000000000000" pitchFamily="2" charset="2"/>
              <a:buChar char="ü"/>
            </a:pPr>
            <a:r>
              <a:rPr lang="en-US" altLang="ja-JP" sz="1600">
                <a:solidFill>
                  <a:srgbClr val="33CCFF"/>
                </a:solidFill>
              </a:rPr>
              <a:t>EU</a:t>
            </a:r>
            <a:r>
              <a:rPr lang="ja-JP" altLang="en-US" sz="1600">
                <a:solidFill>
                  <a:srgbClr val="33CCFF"/>
                </a:solidFill>
              </a:rPr>
              <a:t>は企業及び金融機関における</a:t>
            </a:r>
            <a:r>
              <a:rPr lang="en-US" altLang="ja-JP" sz="1600">
                <a:solidFill>
                  <a:srgbClr val="33CCFF"/>
                </a:solidFill>
              </a:rPr>
              <a:t>ESG</a:t>
            </a:r>
            <a:r>
              <a:rPr lang="ja-JP" altLang="en-US" sz="1600">
                <a:solidFill>
                  <a:srgbClr val="33CCFF"/>
                </a:solidFill>
              </a:rPr>
              <a:t>開示を改善し、指標の調和を推進させるために、方法論と枠組み作りを支援すべきである。</a:t>
            </a:r>
            <a:endParaRPr lang="en-US" altLang="ja-JP" sz="1600">
              <a:solidFill>
                <a:srgbClr val="33CCFF"/>
              </a:solidFill>
            </a:endParaRPr>
          </a:p>
          <a:p>
            <a:pPr eaLnBrk="1" hangingPunct="1">
              <a:spcBef>
                <a:spcPct val="50000"/>
              </a:spcBef>
              <a:buFont typeface="Wingdings" panose="05000000000000000000" pitchFamily="2" charset="2"/>
              <a:buChar char="ü"/>
            </a:pPr>
            <a:r>
              <a:rPr lang="ja-JP" altLang="en-US" sz="1600">
                <a:solidFill>
                  <a:srgbClr val="33CCFF"/>
                </a:solidFill>
              </a:rPr>
              <a:t>金融機関は関連性のあるサステナビリティ情報が顧客や年金受給者の拠出金を運用する上で有効に活用されているか、開示すべきである。（例：フランス・エネルギー移行法</a:t>
            </a:r>
            <a:r>
              <a:rPr lang="en-US" altLang="ja-JP" sz="1600">
                <a:solidFill>
                  <a:srgbClr val="33CCFF"/>
                </a:solidFill>
              </a:rPr>
              <a:t>173</a:t>
            </a:r>
            <a:r>
              <a:rPr lang="ja-JP" altLang="en-US" sz="1600">
                <a:solidFill>
                  <a:srgbClr val="33CCFF"/>
                </a:solidFill>
              </a:rPr>
              <a:t>条）</a:t>
            </a:r>
            <a:endParaRPr lang="en-US" altLang="ja-JP" sz="1600">
              <a:solidFill>
                <a:srgbClr val="33CCFF"/>
              </a:solidFill>
            </a:endParaRPr>
          </a:p>
          <a:p>
            <a:pPr eaLnBrk="1" hangingPunct="1">
              <a:spcBef>
                <a:spcPct val="50000"/>
              </a:spcBef>
              <a:buFont typeface="Wingdings" panose="05000000000000000000" pitchFamily="2" charset="2"/>
              <a:buChar char="ü"/>
            </a:pPr>
            <a:r>
              <a:rPr lang="en-US" altLang="ja-JP" sz="1600">
                <a:solidFill>
                  <a:srgbClr val="33CCFF"/>
                </a:solidFill>
              </a:rPr>
              <a:t>TCFD</a:t>
            </a:r>
            <a:r>
              <a:rPr lang="ja-JP" altLang="en-US" sz="1600">
                <a:solidFill>
                  <a:srgbClr val="33CCFF"/>
                </a:solidFill>
              </a:rPr>
              <a:t>提言とも整合させ、プリンシプルベースの開示ルールとすべきである。</a:t>
            </a:r>
            <a:endParaRPr lang="en-US" altLang="ja-JP" sz="1600">
              <a:solidFill>
                <a:srgbClr val="33CC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F026757-8B70-7896-E78D-DFDA71B37AD3}"/>
              </a:ext>
            </a:extLst>
          </p:cNvPr>
          <p:cNvSpPr>
            <a:spLocks noGrp="1" noChangeArrowheads="1"/>
          </p:cNvSpPr>
          <p:nvPr>
            <p:ph type="sldNum" sz="quarter" idx="12"/>
          </p:nvPr>
        </p:nvSpPr>
        <p:spPr>
          <a:ln/>
        </p:spPr>
        <p:txBody>
          <a:bodyPr/>
          <a:lstStyle/>
          <a:p>
            <a:fld id="{BBDAA499-B83F-4B00-853A-EB0ABF37CC9A}" type="slidenum">
              <a:rPr lang="en-US" altLang="ja-JP"/>
              <a:pPr/>
              <a:t>23</a:t>
            </a:fld>
            <a:endParaRPr lang="en-US" altLang="ja-JP"/>
          </a:p>
        </p:txBody>
      </p:sp>
      <p:sp>
        <p:nvSpPr>
          <p:cNvPr id="23554" name="Rectangle 6">
            <a:extLst>
              <a:ext uri="{FF2B5EF4-FFF2-40B4-BE49-F238E27FC236}">
                <a16:creationId xmlns:a16="http://schemas.microsoft.com/office/drawing/2014/main" id="{18002806-1EB9-13A7-19D3-E1A7B2A045CA}"/>
              </a:ext>
            </a:extLst>
          </p:cNvPr>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95D23EC6-0C93-4659-9472-BA9FABB14FA9}" type="slidenum">
              <a:rPr lang="en-US" altLang="ja-JP" sz="1400"/>
              <a:pPr algn="r" eaLnBrk="1" hangingPunct="1">
                <a:spcBef>
                  <a:spcPct val="0"/>
                </a:spcBef>
                <a:buFontTx/>
                <a:buNone/>
              </a:pPr>
              <a:t>23</a:t>
            </a:fld>
            <a:endParaRPr lang="en-US" altLang="ja-JP" sz="1400"/>
          </a:p>
        </p:txBody>
      </p:sp>
      <p:sp>
        <p:nvSpPr>
          <p:cNvPr id="23555" name="スライド番号プレースホルダー 5">
            <a:extLst>
              <a:ext uri="{FF2B5EF4-FFF2-40B4-BE49-F238E27FC236}">
                <a16:creationId xmlns:a16="http://schemas.microsoft.com/office/drawing/2014/main" id="{B4E856C4-DD28-E7C4-5ACB-F4C864C0932C}"/>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9C0B8722-C55F-400A-83A9-84B5BA6B3C8E}" type="slidenum">
              <a:rPr lang="en-US" altLang="ja-JP" sz="1400"/>
              <a:pPr algn="r" eaLnBrk="1" hangingPunct="1">
                <a:spcBef>
                  <a:spcPct val="0"/>
                </a:spcBef>
                <a:buFontTx/>
                <a:buNone/>
              </a:pPr>
              <a:t>23</a:t>
            </a:fld>
            <a:endParaRPr lang="en-US" altLang="ja-JP" sz="1400"/>
          </a:p>
        </p:txBody>
      </p:sp>
      <p:sp>
        <p:nvSpPr>
          <p:cNvPr id="23556" name="Rectangle 10">
            <a:extLst>
              <a:ext uri="{FF2B5EF4-FFF2-40B4-BE49-F238E27FC236}">
                <a16:creationId xmlns:a16="http://schemas.microsoft.com/office/drawing/2014/main" id="{0CD2C220-FE80-B967-4119-F3B1F5575B51}"/>
              </a:ext>
            </a:extLst>
          </p:cNvPr>
          <p:cNvSpPr>
            <a:spLocks noChangeArrowheads="1"/>
          </p:cNvSpPr>
          <p:nvPr/>
        </p:nvSpPr>
        <p:spPr bwMode="auto">
          <a:xfrm>
            <a:off x="153988" y="260350"/>
            <a:ext cx="8666162"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3.TCFD</a:t>
            </a:r>
            <a:r>
              <a:rPr lang="ja-JP" altLang="en-US" b="1">
                <a:solidFill>
                  <a:schemeClr val="tx2"/>
                </a:solidFill>
              </a:rPr>
              <a:t>提言の今後の展開　　　　　　　　　　　　　　　　　　　　　　　　　　　　　　　　　　　　　　　　　</a:t>
            </a:r>
            <a:r>
              <a:rPr lang="ja-JP" altLang="en-US" sz="2800" b="1">
                <a:solidFill>
                  <a:schemeClr val="tx2"/>
                </a:solidFill>
              </a:rPr>
              <a:t>（４）機関投資家における気候変動への関心（参考情報）</a:t>
            </a:r>
            <a:endParaRPr lang="en-US" altLang="ja-JP" sz="2800" b="1">
              <a:solidFill>
                <a:schemeClr val="tx2"/>
              </a:solidFill>
            </a:endParaRPr>
          </a:p>
        </p:txBody>
      </p:sp>
      <p:sp>
        <p:nvSpPr>
          <p:cNvPr id="23557" name="テキスト ボックス 1">
            <a:extLst>
              <a:ext uri="{FF2B5EF4-FFF2-40B4-BE49-F238E27FC236}">
                <a16:creationId xmlns:a16="http://schemas.microsoft.com/office/drawing/2014/main" id="{09237483-DB87-24D6-666E-919B952D5D4A}"/>
              </a:ext>
            </a:extLst>
          </p:cNvPr>
          <p:cNvSpPr txBox="1">
            <a:spLocks noChangeArrowheads="1"/>
          </p:cNvSpPr>
          <p:nvPr/>
        </p:nvSpPr>
        <p:spPr bwMode="auto">
          <a:xfrm>
            <a:off x="323850" y="1293813"/>
            <a:ext cx="6048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solidFill>
                  <a:srgbClr val="00B0F0"/>
                </a:solidFill>
              </a:rPr>
              <a:t>ブラックロック「ポートフォリオの気候変動への適応」</a:t>
            </a:r>
            <a:endParaRPr lang="en-US" altLang="ja-JP" sz="1800" b="1">
              <a:solidFill>
                <a:srgbClr val="00B0F0"/>
              </a:solidFill>
            </a:endParaRPr>
          </a:p>
          <a:p>
            <a:pPr eaLnBrk="1" hangingPunct="1">
              <a:spcBef>
                <a:spcPct val="0"/>
              </a:spcBef>
              <a:buFontTx/>
              <a:buNone/>
            </a:pPr>
            <a:r>
              <a:rPr lang="ja-JP" altLang="en-US" sz="1800" b="1">
                <a:solidFill>
                  <a:srgbClr val="00B0F0"/>
                </a:solidFill>
              </a:rPr>
              <a:t>　　　　　　　　　　　　　　　　　　　　　　　　　　　　　（</a:t>
            </a:r>
            <a:r>
              <a:rPr lang="en-US" altLang="ja-JP" sz="1800" b="1">
                <a:solidFill>
                  <a:srgbClr val="00B0F0"/>
                </a:solidFill>
              </a:rPr>
              <a:t>2016</a:t>
            </a:r>
            <a:r>
              <a:rPr lang="ja-JP" altLang="en-US" sz="1800" b="1">
                <a:solidFill>
                  <a:srgbClr val="00B0F0"/>
                </a:solidFill>
              </a:rPr>
              <a:t>年</a:t>
            </a:r>
            <a:r>
              <a:rPr lang="en-US" altLang="ja-JP" sz="1800" b="1">
                <a:solidFill>
                  <a:srgbClr val="00B0F0"/>
                </a:solidFill>
              </a:rPr>
              <a:t>9</a:t>
            </a:r>
            <a:r>
              <a:rPr lang="ja-JP" altLang="en-US" sz="1800" b="1">
                <a:solidFill>
                  <a:srgbClr val="00B0F0"/>
                </a:solidFill>
              </a:rPr>
              <a:t>月）</a:t>
            </a:r>
            <a:endParaRPr lang="en-US" altLang="ja-JP" sz="1800" b="1">
              <a:solidFill>
                <a:srgbClr val="00B0F0"/>
              </a:solidFill>
            </a:endParaRPr>
          </a:p>
        </p:txBody>
      </p:sp>
      <p:sp>
        <p:nvSpPr>
          <p:cNvPr id="23558" name="テキスト ボックス 2">
            <a:extLst>
              <a:ext uri="{FF2B5EF4-FFF2-40B4-BE49-F238E27FC236}">
                <a16:creationId xmlns:a16="http://schemas.microsoft.com/office/drawing/2014/main" id="{AF62EFA9-B2C4-A661-0CA3-D841F81BF366}"/>
              </a:ext>
            </a:extLst>
          </p:cNvPr>
          <p:cNvSpPr txBox="1">
            <a:spLocks noChangeArrowheads="1"/>
          </p:cNvSpPr>
          <p:nvPr/>
        </p:nvSpPr>
        <p:spPr bwMode="auto">
          <a:xfrm>
            <a:off x="468313" y="1951038"/>
            <a:ext cx="5759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ü"/>
            </a:pPr>
            <a:r>
              <a:rPr lang="ja-JP" altLang="en-US" sz="1800"/>
              <a:t>気候リスク及び機会を「物理的」、「技術的」、「規制」、「社会的」の４つの領域で捉え、移行リスクの把握の重要性を強調。</a:t>
            </a:r>
          </a:p>
        </p:txBody>
      </p:sp>
      <p:pic>
        <p:nvPicPr>
          <p:cNvPr id="23559" name="Picture 11">
            <a:extLst>
              <a:ext uri="{FF2B5EF4-FFF2-40B4-BE49-F238E27FC236}">
                <a16:creationId xmlns:a16="http://schemas.microsoft.com/office/drawing/2014/main" id="{8AAEEE48-D2F1-C998-DD74-8D2A3FD8F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463" y="1106488"/>
            <a:ext cx="1997075" cy="2578100"/>
          </a:xfrm>
          <a:prstGeom prst="rect">
            <a:avLst/>
          </a:prstGeom>
          <a:noFill/>
          <a:ln w="9525">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10">
            <a:extLst>
              <a:ext uri="{FF2B5EF4-FFF2-40B4-BE49-F238E27FC236}">
                <a16:creationId xmlns:a16="http://schemas.microsoft.com/office/drawing/2014/main" id="{916C6807-28A0-0108-5032-E4DC67193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463" y="3771900"/>
            <a:ext cx="1992312" cy="248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561" name="テキスト ボックス 1">
            <a:extLst>
              <a:ext uri="{FF2B5EF4-FFF2-40B4-BE49-F238E27FC236}">
                <a16:creationId xmlns:a16="http://schemas.microsoft.com/office/drawing/2014/main" id="{85DE2007-C5BD-8E57-FEAE-C72F6C97BD38}"/>
              </a:ext>
            </a:extLst>
          </p:cNvPr>
          <p:cNvSpPr txBox="1">
            <a:spLocks noChangeArrowheads="1"/>
          </p:cNvSpPr>
          <p:nvPr/>
        </p:nvSpPr>
        <p:spPr bwMode="auto">
          <a:xfrm>
            <a:off x="436563" y="3127375"/>
            <a:ext cx="604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solidFill>
                  <a:srgbClr val="00B0F0"/>
                </a:solidFill>
              </a:rPr>
              <a:t>「シュローダースが気候変動リスクについて注意喚起」</a:t>
            </a:r>
            <a:endParaRPr lang="en-US" altLang="ja-JP" sz="1800" b="1">
              <a:solidFill>
                <a:srgbClr val="00B0F0"/>
              </a:solidFill>
            </a:endParaRPr>
          </a:p>
          <a:p>
            <a:pPr eaLnBrk="1" hangingPunct="1">
              <a:spcBef>
                <a:spcPct val="0"/>
              </a:spcBef>
              <a:buFontTx/>
              <a:buNone/>
            </a:pPr>
            <a:r>
              <a:rPr lang="ja-JP" altLang="en-US" sz="1800" b="1">
                <a:solidFill>
                  <a:srgbClr val="00B0F0"/>
                </a:solidFill>
              </a:rPr>
              <a:t>　　　　　　　　　　　　　　　　　　　　（</a:t>
            </a:r>
            <a:r>
              <a:rPr lang="en-US" altLang="ja-JP" sz="1800" b="1">
                <a:solidFill>
                  <a:srgbClr val="00B0F0"/>
                </a:solidFill>
              </a:rPr>
              <a:t>FT</a:t>
            </a:r>
            <a:r>
              <a:rPr lang="ja-JP" altLang="en-US" sz="1800" b="1">
                <a:solidFill>
                  <a:srgbClr val="00B0F0"/>
                </a:solidFill>
              </a:rPr>
              <a:t>報道、</a:t>
            </a:r>
            <a:r>
              <a:rPr lang="en-US" altLang="ja-JP" sz="1800" b="1">
                <a:solidFill>
                  <a:srgbClr val="00B0F0"/>
                </a:solidFill>
              </a:rPr>
              <a:t>2017</a:t>
            </a:r>
            <a:r>
              <a:rPr lang="ja-JP" altLang="en-US" sz="1800" b="1">
                <a:solidFill>
                  <a:srgbClr val="00B0F0"/>
                </a:solidFill>
              </a:rPr>
              <a:t>年</a:t>
            </a:r>
            <a:r>
              <a:rPr lang="en-US" altLang="ja-JP" sz="1800" b="1">
                <a:solidFill>
                  <a:srgbClr val="00B0F0"/>
                </a:solidFill>
              </a:rPr>
              <a:t>7</a:t>
            </a:r>
            <a:r>
              <a:rPr lang="ja-JP" altLang="en-US" sz="1800" b="1">
                <a:solidFill>
                  <a:srgbClr val="00B0F0"/>
                </a:solidFill>
              </a:rPr>
              <a:t>月</a:t>
            </a:r>
            <a:r>
              <a:rPr lang="en-US" altLang="ja-JP" sz="1800" b="1">
                <a:solidFill>
                  <a:srgbClr val="00B0F0"/>
                </a:solidFill>
              </a:rPr>
              <a:t>17</a:t>
            </a:r>
            <a:r>
              <a:rPr lang="ja-JP" altLang="en-US" sz="1800" b="1">
                <a:solidFill>
                  <a:srgbClr val="00B0F0"/>
                </a:solidFill>
              </a:rPr>
              <a:t>日）</a:t>
            </a:r>
            <a:endParaRPr lang="en-US" altLang="ja-JP" sz="1800" b="1">
              <a:solidFill>
                <a:srgbClr val="00B0F0"/>
              </a:solidFill>
            </a:endParaRPr>
          </a:p>
        </p:txBody>
      </p:sp>
      <p:sp>
        <p:nvSpPr>
          <p:cNvPr id="23562" name="テキスト ボックス 1">
            <a:extLst>
              <a:ext uri="{FF2B5EF4-FFF2-40B4-BE49-F238E27FC236}">
                <a16:creationId xmlns:a16="http://schemas.microsoft.com/office/drawing/2014/main" id="{765BB737-74D3-8E38-5208-7452DEC0107C}"/>
              </a:ext>
            </a:extLst>
          </p:cNvPr>
          <p:cNvSpPr txBox="1">
            <a:spLocks noChangeArrowheads="1"/>
          </p:cNvSpPr>
          <p:nvPr/>
        </p:nvSpPr>
        <p:spPr bwMode="auto">
          <a:xfrm>
            <a:off x="436563" y="5016500"/>
            <a:ext cx="604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B0F0"/>
                </a:solidFill>
              </a:rPr>
              <a:t>CFA</a:t>
            </a:r>
            <a:r>
              <a:rPr lang="ja-JP" altLang="en-US" sz="1800" b="1">
                <a:solidFill>
                  <a:srgbClr val="00B0F0"/>
                </a:solidFill>
              </a:rPr>
              <a:t>インスティチュート「投資における</a:t>
            </a:r>
            <a:r>
              <a:rPr lang="en-US" altLang="ja-JP" sz="1800" b="1">
                <a:solidFill>
                  <a:srgbClr val="00B0F0"/>
                </a:solidFill>
              </a:rPr>
              <a:t>ESG</a:t>
            </a:r>
            <a:r>
              <a:rPr lang="ja-JP" altLang="en-US" sz="1800" b="1">
                <a:solidFill>
                  <a:srgbClr val="00B0F0"/>
                </a:solidFill>
              </a:rPr>
              <a:t>課題」</a:t>
            </a:r>
            <a:endParaRPr lang="en-US" altLang="ja-JP" sz="1800" b="1">
              <a:solidFill>
                <a:srgbClr val="00B0F0"/>
              </a:solidFill>
            </a:endParaRPr>
          </a:p>
          <a:p>
            <a:pPr eaLnBrk="1" hangingPunct="1">
              <a:spcBef>
                <a:spcPct val="0"/>
              </a:spcBef>
              <a:buFontTx/>
              <a:buNone/>
            </a:pPr>
            <a:r>
              <a:rPr lang="ja-JP" altLang="en-US" sz="1800" b="1">
                <a:solidFill>
                  <a:srgbClr val="00B0F0"/>
                </a:solidFill>
              </a:rPr>
              <a:t>　　　　　　　　　　　　　　　　（投資家向けガイド、</a:t>
            </a:r>
            <a:r>
              <a:rPr lang="en-US" altLang="ja-JP" sz="1800" b="1">
                <a:solidFill>
                  <a:srgbClr val="00B0F0"/>
                </a:solidFill>
              </a:rPr>
              <a:t>2015</a:t>
            </a:r>
            <a:r>
              <a:rPr lang="ja-JP" altLang="en-US" sz="1800" b="1">
                <a:solidFill>
                  <a:srgbClr val="00B0F0"/>
                </a:solidFill>
              </a:rPr>
              <a:t>年</a:t>
            </a:r>
            <a:r>
              <a:rPr lang="en-US" altLang="ja-JP" sz="1800" b="1">
                <a:solidFill>
                  <a:srgbClr val="00B0F0"/>
                </a:solidFill>
              </a:rPr>
              <a:t>10</a:t>
            </a:r>
            <a:r>
              <a:rPr lang="ja-JP" altLang="en-US" sz="1800" b="1">
                <a:solidFill>
                  <a:srgbClr val="00B0F0"/>
                </a:solidFill>
              </a:rPr>
              <a:t>月）</a:t>
            </a:r>
            <a:endParaRPr lang="en-US" altLang="ja-JP" sz="1800" b="1">
              <a:solidFill>
                <a:srgbClr val="00B0F0"/>
              </a:solidFill>
            </a:endParaRPr>
          </a:p>
        </p:txBody>
      </p:sp>
      <p:sp>
        <p:nvSpPr>
          <p:cNvPr id="23563" name="テキスト ボックス 2">
            <a:extLst>
              <a:ext uri="{FF2B5EF4-FFF2-40B4-BE49-F238E27FC236}">
                <a16:creationId xmlns:a16="http://schemas.microsoft.com/office/drawing/2014/main" id="{94B60C52-878A-C8BB-609E-9B28A4595B81}"/>
              </a:ext>
            </a:extLst>
          </p:cNvPr>
          <p:cNvSpPr txBox="1">
            <a:spLocks noChangeArrowheads="1"/>
          </p:cNvSpPr>
          <p:nvPr/>
        </p:nvSpPr>
        <p:spPr bwMode="auto">
          <a:xfrm>
            <a:off x="484188" y="3860800"/>
            <a:ext cx="5759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ü"/>
            </a:pPr>
            <a:r>
              <a:rPr lang="ja-JP" altLang="en-US" sz="1800"/>
              <a:t>企業キャッシュフローの平均</a:t>
            </a:r>
            <a:r>
              <a:rPr lang="en-US" altLang="ja-JP" sz="1800"/>
              <a:t>15</a:t>
            </a:r>
            <a:r>
              <a:rPr lang="ja-JP" altLang="en-US" sz="1800"/>
              <a:t>～</a:t>
            </a:r>
            <a:r>
              <a:rPr lang="en-US" altLang="ja-JP" sz="1800"/>
              <a:t>20%</a:t>
            </a:r>
            <a:r>
              <a:rPr lang="ja-JP" altLang="en-US" sz="1800"/>
              <a:t>が気候変動のリスクに晒されている、と分析。</a:t>
            </a:r>
          </a:p>
        </p:txBody>
      </p:sp>
      <p:sp>
        <p:nvSpPr>
          <p:cNvPr id="23564" name="テキスト ボックス 2">
            <a:extLst>
              <a:ext uri="{FF2B5EF4-FFF2-40B4-BE49-F238E27FC236}">
                <a16:creationId xmlns:a16="http://schemas.microsoft.com/office/drawing/2014/main" id="{C290117D-0164-48A8-40A5-E0AC5F3587D1}"/>
              </a:ext>
            </a:extLst>
          </p:cNvPr>
          <p:cNvSpPr txBox="1">
            <a:spLocks noChangeArrowheads="1"/>
          </p:cNvSpPr>
          <p:nvPr/>
        </p:nvSpPr>
        <p:spPr bwMode="auto">
          <a:xfrm>
            <a:off x="515938" y="5815013"/>
            <a:ext cx="5759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ü"/>
            </a:pPr>
            <a:r>
              <a:rPr lang="ja-JP" altLang="en-US" sz="1800"/>
              <a:t>気候変動と座礁資産リスクについて言及。</a:t>
            </a:r>
          </a:p>
        </p:txBody>
      </p:sp>
      <p:sp>
        <p:nvSpPr>
          <p:cNvPr id="23565" name="テキスト ボックス 1">
            <a:extLst>
              <a:ext uri="{FF2B5EF4-FFF2-40B4-BE49-F238E27FC236}">
                <a16:creationId xmlns:a16="http://schemas.microsoft.com/office/drawing/2014/main" id="{C494D356-29A2-F3EF-4189-2445251408EB}"/>
              </a:ext>
            </a:extLst>
          </p:cNvPr>
          <p:cNvSpPr txBox="1">
            <a:spLocks noChangeArrowheads="1"/>
          </p:cNvSpPr>
          <p:nvPr/>
        </p:nvSpPr>
        <p:spPr bwMode="auto">
          <a:xfrm>
            <a:off x="515938" y="6315075"/>
            <a:ext cx="596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この他、格付機関も気候関連リスクに注目し始めている。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DD7B77F-4FDA-FD80-1DA7-DECD0AC72BC5}"/>
              </a:ext>
            </a:extLst>
          </p:cNvPr>
          <p:cNvSpPr>
            <a:spLocks noGrp="1" noChangeArrowheads="1"/>
          </p:cNvSpPr>
          <p:nvPr>
            <p:ph type="sldNum" sz="quarter" idx="12"/>
          </p:nvPr>
        </p:nvSpPr>
        <p:spPr>
          <a:ln/>
        </p:spPr>
        <p:txBody>
          <a:bodyPr/>
          <a:lstStyle/>
          <a:p>
            <a:fld id="{05427498-B4C8-4817-8EA8-F9FF7CBF0025}" type="slidenum">
              <a:rPr lang="en-US" altLang="ja-JP"/>
              <a:pPr/>
              <a:t>24</a:t>
            </a:fld>
            <a:endParaRPr lang="en-US" altLang="ja-JP"/>
          </a:p>
        </p:txBody>
      </p:sp>
      <p:sp>
        <p:nvSpPr>
          <p:cNvPr id="24578" name="Rectangle 6">
            <a:extLst>
              <a:ext uri="{FF2B5EF4-FFF2-40B4-BE49-F238E27FC236}">
                <a16:creationId xmlns:a16="http://schemas.microsoft.com/office/drawing/2014/main" id="{2A28FC30-CEBC-C724-1164-DD215FD1B604}"/>
              </a:ext>
            </a:extLst>
          </p:cNvPr>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0FDFDED9-C164-44E1-B200-5800A8304E86}" type="slidenum">
              <a:rPr lang="en-US" altLang="ja-JP" sz="1400"/>
              <a:pPr algn="r" eaLnBrk="1" hangingPunct="1">
                <a:spcBef>
                  <a:spcPct val="0"/>
                </a:spcBef>
                <a:buFontTx/>
                <a:buNone/>
              </a:pPr>
              <a:t>24</a:t>
            </a:fld>
            <a:endParaRPr lang="en-US" altLang="ja-JP" sz="1400"/>
          </a:p>
        </p:txBody>
      </p:sp>
      <p:sp>
        <p:nvSpPr>
          <p:cNvPr id="24579" name="スライド番号プレースホルダー 5">
            <a:extLst>
              <a:ext uri="{FF2B5EF4-FFF2-40B4-BE49-F238E27FC236}">
                <a16:creationId xmlns:a16="http://schemas.microsoft.com/office/drawing/2014/main" id="{E3F3EECD-0889-5EEB-89EB-3BD212875DA9}"/>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308857ED-3A72-41B4-9949-0BF0ECB6DBFD}" type="slidenum">
              <a:rPr lang="en-US" altLang="ja-JP" sz="1400"/>
              <a:pPr algn="r" eaLnBrk="1" hangingPunct="1">
                <a:spcBef>
                  <a:spcPct val="0"/>
                </a:spcBef>
                <a:buFontTx/>
                <a:buNone/>
              </a:pPr>
              <a:t>24</a:t>
            </a:fld>
            <a:endParaRPr lang="en-US" altLang="ja-JP" sz="1400"/>
          </a:p>
        </p:txBody>
      </p:sp>
      <p:sp>
        <p:nvSpPr>
          <p:cNvPr id="24580" name="Rectangle 10">
            <a:extLst>
              <a:ext uri="{FF2B5EF4-FFF2-40B4-BE49-F238E27FC236}">
                <a16:creationId xmlns:a16="http://schemas.microsoft.com/office/drawing/2014/main" id="{5058F700-6ADC-AC6F-A670-899D9AFC3225}"/>
              </a:ext>
            </a:extLst>
          </p:cNvPr>
          <p:cNvSpPr>
            <a:spLocks noChangeArrowheads="1"/>
          </p:cNvSpPr>
          <p:nvPr/>
        </p:nvSpPr>
        <p:spPr bwMode="auto">
          <a:xfrm>
            <a:off x="153988" y="260350"/>
            <a:ext cx="8666162"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3.TCFD</a:t>
            </a:r>
            <a:r>
              <a:rPr lang="ja-JP" altLang="en-US" b="1">
                <a:solidFill>
                  <a:schemeClr val="tx2"/>
                </a:solidFill>
              </a:rPr>
              <a:t>提言の今後の展開　　　　　　　　　　　　　　　　　　　　　　　　　　　　　　　　　　　　　　　　　</a:t>
            </a:r>
            <a:r>
              <a:rPr lang="ja-JP" altLang="en-US" sz="2800" b="1">
                <a:solidFill>
                  <a:schemeClr val="tx2"/>
                </a:solidFill>
              </a:rPr>
              <a:t>（５）普及・定着に向けたスピード感</a:t>
            </a:r>
            <a:endParaRPr lang="en-US" altLang="ja-JP" sz="2800" b="1">
              <a:solidFill>
                <a:schemeClr val="tx2"/>
              </a:solidFill>
            </a:endParaRPr>
          </a:p>
        </p:txBody>
      </p:sp>
      <p:pic>
        <p:nvPicPr>
          <p:cNvPr id="24581" name="C65AFCDA-C131-4C90-9814-97B38FC08641" descr="img_585818A402240796003905EE_BA866759-8257-426E-A377-AE53193C9A73@bloomberg">
            <a:extLst>
              <a:ext uri="{FF2B5EF4-FFF2-40B4-BE49-F238E27FC236}">
                <a16:creationId xmlns:a16="http://schemas.microsoft.com/office/drawing/2014/main" id="{F5BBB31E-09E3-E86B-BA51-C410CC4C5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1592263"/>
            <a:ext cx="6408737"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テキスト ボックス 1">
            <a:extLst>
              <a:ext uri="{FF2B5EF4-FFF2-40B4-BE49-F238E27FC236}">
                <a16:creationId xmlns:a16="http://schemas.microsoft.com/office/drawing/2014/main" id="{D11B633E-4385-7BCE-6B03-7529F13E178D}"/>
              </a:ext>
            </a:extLst>
          </p:cNvPr>
          <p:cNvSpPr txBox="1">
            <a:spLocks noChangeArrowheads="1"/>
          </p:cNvSpPr>
          <p:nvPr/>
        </p:nvSpPr>
        <p:spPr bwMode="auto">
          <a:xfrm>
            <a:off x="3335338" y="5954713"/>
            <a:ext cx="2303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solidFill>
                  <a:srgbClr val="00B0F0"/>
                </a:solidFill>
              </a:rPr>
              <a:t>５年のタイムフレーム</a:t>
            </a:r>
          </a:p>
        </p:txBody>
      </p:sp>
      <p:sp>
        <p:nvSpPr>
          <p:cNvPr id="24583" name="テキスト ボックス 2">
            <a:extLst>
              <a:ext uri="{FF2B5EF4-FFF2-40B4-BE49-F238E27FC236}">
                <a16:creationId xmlns:a16="http://schemas.microsoft.com/office/drawing/2014/main" id="{E0C58DE5-00D4-329B-BF20-9947FFBDB9B6}"/>
              </a:ext>
            </a:extLst>
          </p:cNvPr>
          <p:cNvSpPr txBox="1">
            <a:spLocks noChangeArrowheads="1"/>
          </p:cNvSpPr>
          <p:nvPr/>
        </p:nvSpPr>
        <p:spPr bwMode="auto">
          <a:xfrm>
            <a:off x="857250" y="3189288"/>
            <a:ext cx="4619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solidFill>
                  <a:srgbClr val="00B0F0"/>
                </a:solidFill>
              </a:rPr>
              <a:t>採用数</a:t>
            </a:r>
          </a:p>
        </p:txBody>
      </p:sp>
      <p:sp>
        <p:nvSpPr>
          <p:cNvPr id="24584" name="テキスト ボックス 7">
            <a:extLst>
              <a:ext uri="{FF2B5EF4-FFF2-40B4-BE49-F238E27FC236}">
                <a16:creationId xmlns:a16="http://schemas.microsoft.com/office/drawing/2014/main" id="{24D8E3FB-A561-6BB2-53CD-FAB2871D0149}"/>
              </a:ext>
            </a:extLst>
          </p:cNvPr>
          <p:cNvSpPr txBox="1">
            <a:spLocks noChangeArrowheads="1"/>
          </p:cNvSpPr>
          <p:nvPr/>
        </p:nvSpPr>
        <p:spPr bwMode="auto">
          <a:xfrm>
            <a:off x="2116138" y="1125538"/>
            <a:ext cx="4976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B0F0"/>
                </a:solidFill>
              </a:rPr>
              <a:t>＜</a:t>
            </a:r>
            <a:r>
              <a:rPr lang="en-US" altLang="ja-JP" sz="1800" b="1">
                <a:solidFill>
                  <a:srgbClr val="00B0F0"/>
                </a:solidFill>
              </a:rPr>
              <a:t>TCFD</a:t>
            </a:r>
            <a:r>
              <a:rPr lang="ja-JP" altLang="en-US" sz="1800" b="1">
                <a:solidFill>
                  <a:srgbClr val="00B0F0"/>
                </a:solidFill>
              </a:rPr>
              <a:t>提案内容の採用普及に向けた概念図＞</a:t>
            </a:r>
          </a:p>
          <a:p>
            <a:pPr algn="ctr" eaLnBrk="1" hangingPunct="1">
              <a:spcBef>
                <a:spcPct val="0"/>
              </a:spcBef>
              <a:buFontTx/>
              <a:buNone/>
            </a:pPr>
            <a:endParaRPr lang="ja-JP" altLang="en-US" sz="1800" b="1">
              <a:solidFill>
                <a:srgbClr val="00B0F0"/>
              </a:solidFill>
            </a:endParaRPr>
          </a:p>
        </p:txBody>
      </p:sp>
      <p:sp>
        <p:nvSpPr>
          <p:cNvPr id="24585" name="Text Box 9">
            <a:extLst>
              <a:ext uri="{FF2B5EF4-FFF2-40B4-BE49-F238E27FC236}">
                <a16:creationId xmlns:a16="http://schemas.microsoft.com/office/drawing/2014/main" id="{505D59BB-114B-6B33-21E6-31B0E1C97C4C}"/>
              </a:ext>
            </a:extLst>
          </p:cNvPr>
          <p:cNvSpPr txBox="1">
            <a:spLocks noChangeArrowheads="1"/>
          </p:cNvSpPr>
          <p:nvPr/>
        </p:nvSpPr>
        <p:spPr bwMode="auto">
          <a:xfrm>
            <a:off x="539750" y="6165850"/>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t>（レポート本文 </a:t>
            </a:r>
            <a:r>
              <a:rPr lang="en-US" altLang="ja-JP" sz="1800"/>
              <a:t>P.42</a:t>
            </a:r>
            <a:r>
              <a:rPr lang="ja-JP" altLang="en-US" sz="180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F090367-FBCC-97A9-21A0-A5BCB329A3E7}"/>
              </a:ext>
            </a:extLst>
          </p:cNvPr>
          <p:cNvSpPr>
            <a:spLocks noGrp="1" noChangeArrowheads="1"/>
          </p:cNvSpPr>
          <p:nvPr>
            <p:ph type="sldNum" sz="quarter" idx="12"/>
          </p:nvPr>
        </p:nvSpPr>
        <p:spPr>
          <a:ln/>
        </p:spPr>
        <p:txBody>
          <a:bodyPr/>
          <a:lstStyle/>
          <a:p>
            <a:fld id="{46CAAC1D-68A0-4936-9D83-320793387894}" type="slidenum">
              <a:rPr lang="en-US" altLang="ja-JP"/>
              <a:pPr/>
              <a:t>25</a:t>
            </a:fld>
            <a:endParaRPr lang="en-US" altLang="ja-JP"/>
          </a:p>
        </p:txBody>
      </p:sp>
      <p:sp>
        <p:nvSpPr>
          <p:cNvPr id="48130" name="スライド番号プレースホルダー 5">
            <a:extLst>
              <a:ext uri="{FF2B5EF4-FFF2-40B4-BE49-F238E27FC236}">
                <a16:creationId xmlns:a16="http://schemas.microsoft.com/office/drawing/2014/main" id="{690ACA4A-C6B7-DCA6-E9C5-0A3F442ED6BA}"/>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C84E2B0A-9AFA-4FE4-8478-B3598B05D19E}" type="slidenum">
              <a:rPr lang="en-US" altLang="ja-JP" sz="1400"/>
              <a:pPr algn="r" eaLnBrk="1" hangingPunct="1">
                <a:spcBef>
                  <a:spcPct val="0"/>
                </a:spcBef>
                <a:buFontTx/>
                <a:buNone/>
              </a:pPr>
              <a:t>25</a:t>
            </a:fld>
            <a:endParaRPr lang="en-US" altLang="ja-JP" sz="1400"/>
          </a:p>
        </p:txBody>
      </p:sp>
      <p:sp>
        <p:nvSpPr>
          <p:cNvPr id="48131" name="Rectangle 10">
            <a:extLst>
              <a:ext uri="{FF2B5EF4-FFF2-40B4-BE49-F238E27FC236}">
                <a16:creationId xmlns:a16="http://schemas.microsoft.com/office/drawing/2014/main" id="{E3A6ED3F-F8DF-618A-5FC3-BC1D82C9D7A5}"/>
              </a:ext>
            </a:extLst>
          </p:cNvPr>
          <p:cNvSpPr>
            <a:spLocks noChangeArrowheads="1"/>
          </p:cNvSpPr>
          <p:nvPr/>
        </p:nvSpPr>
        <p:spPr bwMode="auto">
          <a:xfrm>
            <a:off x="153988" y="260350"/>
            <a:ext cx="8666162"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3.TCFD</a:t>
            </a:r>
            <a:r>
              <a:rPr lang="ja-JP" altLang="en-US" b="1">
                <a:solidFill>
                  <a:schemeClr val="tx2"/>
                </a:solidFill>
              </a:rPr>
              <a:t>提言の今後の展開　　　　　　　　　　　　　　　　　　　　　　　　　　　　　　　　　　　　　　　　　</a:t>
            </a:r>
            <a:r>
              <a:rPr lang="ja-JP" altLang="en-US" sz="2800" b="1">
                <a:solidFill>
                  <a:schemeClr val="tx2"/>
                </a:solidFill>
              </a:rPr>
              <a:t>（６）開示主体として考えられるアクション項目</a:t>
            </a:r>
            <a:endParaRPr lang="en-US" altLang="ja-JP" sz="2800" b="1">
              <a:solidFill>
                <a:schemeClr val="tx2"/>
              </a:solidFill>
            </a:endParaRPr>
          </a:p>
        </p:txBody>
      </p:sp>
      <p:sp>
        <p:nvSpPr>
          <p:cNvPr id="48132" name="テキスト ボックス 2">
            <a:extLst>
              <a:ext uri="{FF2B5EF4-FFF2-40B4-BE49-F238E27FC236}">
                <a16:creationId xmlns:a16="http://schemas.microsoft.com/office/drawing/2014/main" id="{FD294E14-9867-40BF-9DE9-1EF0C31978E7}"/>
              </a:ext>
            </a:extLst>
          </p:cNvPr>
          <p:cNvSpPr txBox="1">
            <a:spLocks noChangeArrowheads="1"/>
          </p:cNvSpPr>
          <p:nvPr/>
        </p:nvSpPr>
        <p:spPr bwMode="auto">
          <a:xfrm>
            <a:off x="539750" y="1412875"/>
            <a:ext cx="82073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ü"/>
            </a:pPr>
            <a:r>
              <a:rPr lang="ja-JP" altLang="en-US" sz="2400">
                <a:solidFill>
                  <a:srgbClr val="00CCFF"/>
                </a:solidFill>
              </a:rPr>
              <a:t>官</a:t>
            </a:r>
            <a:r>
              <a:rPr lang="en-US" altLang="ja-JP" sz="2400">
                <a:solidFill>
                  <a:srgbClr val="00CCFF"/>
                </a:solidFill>
              </a:rPr>
              <a:t>/</a:t>
            </a:r>
            <a:r>
              <a:rPr lang="ja-JP" altLang="en-US" sz="2400">
                <a:solidFill>
                  <a:srgbClr val="00CCFF"/>
                </a:solidFill>
              </a:rPr>
              <a:t>民、投資家</a:t>
            </a:r>
            <a:r>
              <a:rPr lang="en-US" altLang="ja-JP" sz="2400">
                <a:solidFill>
                  <a:srgbClr val="00CCFF"/>
                </a:solidFill>
              </a:rPr>
              <a:t>/</a:t>
            </a:r>
            <a:r>
              <a:rPr lang="ja-JP" altLang="en-US" sz="2400">
                <a:solidFill>
                  <a:srgbClr val="00CCFF"/>
                </a:solidFill>
              </a:rPr>
              <a:t>投資先、国内外業界団体等、様々な当事者間での意見交換、対話に臨む。（シナリオの捉え方等）</a:t>
            </a:r>
          </a:p>
          <a:p>
            <a:pPr eaLnBrk="1" hangingPunct="1">
              <a:buFont typeface="Wingdings" panose="05000000000000000000" pitchFamily="2" charset="2"/>
              <a:buChar char="ü"/>
            </a:pPr>
            <a:r>
              <a:rPr lang="ja-JP" altLang="en-US" sz="2400">
                <a:solidFill>
                  <a:srgbClr val="00CCFF"/>
                </a:solidFill>
              </a:rPr>
              <a:t>気候関連開示の先行が予想される、欧州企業の取組みを注視する。</a:t>
            </a:r>
          </a:p>
          <a:p>
            <a:pPr eaLnBrk="1" hangingPunct="1">
              <a:buFont typeface="Wingdings" panose="05000000000000000000" pitchFamily="2" charset="2"/>
              <a:buChar char="ü"/>
            </a:pPr>
            <a:r>
              <a:rPr lang="ja-JP" altLang="en-US" sz="2400">
                <a:solidFill>
                  <a:srgbClr val="00CCFF"/>
                </a:solidFill>
              </a:rPr>
              <a:t>自社財務報告書にどこまでの情報を掲載すべきかを検討する。</a:t>
            </a:r>
          </a:p>
          <a:p>
            <a:pPr eaLnBrk="1" hangingPunct="1">
              <a:buFont typeface="Wingdings" panose="05000000000000000000" pitchFamily="2" charset="2"/>
              <a:buChar char="ü"/>
            </a:pPr>
            <a:r>
              <a:rPr lang="ja-JP" altLang="en-US" sz="2400">
                <a:solidFill>
                  <a:srgbClr val="00CCFF"/>
                </a:solidFill>
              </a:rPr>
              <a:t>理想形に対し、何年度掛けて進化させていくか、計画化できることが望ましい。</a:t>
            </a:r>
          </a:p>
          <a:p>
            <a:pPr eaLnBrk="1" hangingPunct="1">
              <a:buFont typeface="Wingdings" panose="05000000000000000000" pitchFamily="2" charset="2"/>
              <a:buChar char="ü"/>
            </a:pPr>
            <a:r>
              <a:rPr lang="ja-JP" altLang="en-US" sz="2400">
                <a:solidFill>
                  <a:srgbClr val="00CCFF"/>
                </a:solidFill>
              </a:rPr>
              <a:t>シナリオ分析の導入に向けた、社内部門横断的な論議を開始する。</a:t>
            </a:r>
          </a:p>
        </p:txBody>
      </p:sp>
      <p:sp>
        <p:nvSpPr>
          <p:cNvPr id="48133" name="Text Box 5">
            <a:extLst>
              <a:ext uri="{FF2B5EF4-FFF2-40B4-BE49-F238E27FC236}">
                <a16:creationId xmlns:a16="http://schemas.microsoft.com/office/drawing/2014/main" id="{1F21252F-8D66-19A3-1DBF-A1FA7F09C294}"/>
              </a:ext>
            </a:extLst>
          </p:cNvPr>
          <p:cNvSpPr txBox="1">
            <a:spLocks noChangeArrowheads="1"/>
          </p:cNvSpPr>
          <p:nvPr/>
        </p:nvSpPr>
        <p:spPr bwMode="auto">
          <a:xfrm>
            <a:off x="6516688" y="5300663"/>
            <a:ext cx="2087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（話者による想起）</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22CCE0E-809D-4DF2-504A-0E86F215114F}"/>
              </a:ext>
            </a:extLst>
          </p:cNvPr>
          <p:cNvSpPr>
            <a:spLocks noGrp="1" noChangeArrowheads="1"/>
          </p:cNvSpPr>
          <p:nvPr>
            <p:ph type="sldNum" sz="quarter" idx="12"/>
          </p:nvPr>
        </p:nvSpPr>
        <p:spPr>
          <a:ln/>
        </p:spPr>
        <p:txBody>
          <a:bodyPr/>
          <a:lstStyle/>
          <a:p>
            <a:fld id="{D87C2876-E3FA-4BC2-A19F-D1832CBE3747}" type="slidenum">
              <a:rPr lang="en-US" altLang="ja-JP"/>
              <a:pPr/>
              <a:t>26</a:t>
            </a:fld>
            <a:endParaRPr lang="en-US" altLang="ja-JP"/>
          </a:p>
        </p:txBody>
      </p:sp>
      <p:sp>
        <p:nvSpPr>
          <p:cNvPr id="26626" name="Rectangle 6">
            <a:extLst>
              <a:ext uri="{FF2B5EF4-FFF2-40B4-BE49-F238E27FC236}">
                <a16:creationId xmlns:a16="http://schemas.microsoft.com/office/drawing/2014/main" id="{951F4710-73DC-9DA3-17E5-0FA82CE33C31}"/>
              </a:ext>
            </a:extLst>
          </p:cNvPr>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EA635204-7021-4495-BF1D-E191EAB8F4DB}" type="slidenum">
              <a:rPr lang="en-US" altLang="ja-JP" sz="1400"/>
              <a:pPr algn="r" eaLnBrk="1" hangingPunct="1">
                <a:spcBef>
                  <a:spcPct val="0"/>
                </a:spcBef>
                <a:buFontTx/>
                <a:buNone/>
              </a:pPr>
              <a:t>26</a:t>
            </a:fld>
            <a:endParaRPr lang="en-US" altLang="ja-JP" sz="1400"/>
          </a:p>
        </p:txBody>
      </p:sp>
      <p:sp>
        <p:nvSpPr>
          <p:cNvPr id="26627" name="スライド番号プレースホルダー 5">
            <a:extLst>
              <a:ext uri="{FF2B5EF4-FFF2-40B4-BE49-F238E27FC236}">
                <a16:creationId xmlns:a16="http://schemas.microsoft.com/office/drawing/2014/main" id="{238F19D5-DF41-4637-825A-14FE732A282B}"/>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289FB181-BCD2-4697-9A73-ED9C9E3A5180}" type="slidenum">
              <a:rPr lang="en-US" altLang="ja-JP" sz="1400"/>
              <a:pPr algn="r" eaLnBrk="1" hangingPunct="1">
                <a:spcBef>
                  <a:spcPct val="0"/>
                </a:spcBef>
                <a:buFontTx/>
                <a:buNone/>
              </a:pPr>
              <a:t>26</a:t>
            </a:fld>
            <a:endParaRPr lang="en-US" altLang="ja-JP" sz="1400"/>
          </a:p>
        </p:txBody>
      </p:sp>
      <p:sp>
        <p:nvSpPr>
          <p:cNvPr id="26628" name="Rectangle 2">
            <a:extLst>
              <a:ext uri="{FF2B5EF4-FFF2-40B4-BE49-F238E27FC236}">
                <a16:creationId xmlns:a16="http://schemas.microsoft.com/office/drawing/2014/main" id="{845BFB8B-521C-477B-987B-4F545B392F7E}"/>
              </a:ext>
            </a:extLst>
          </p:cNvPr>
          <p:cNvSpPr>
            <a:spLocks noChangeArrowheads="1"/>
          </p:cNvSpPr>
          <p:nvPr/>
        </p:nvSpPr>
        <p:spPr bwMode="auto">
          <a:xfrm>
            <a:off x="107950" y="404813"/>
            <a:ext cx="3095625"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75000"/>
              </a:lnSpc>
              <a:spcBef>
                <a:spcPct val="30000"/>
              </a:spcBef>
              <a:buFontTx/>
              <a:buNone/>
            </a:pPr>
            <a:r>
              <a:rPr lang="ja-JP" altLang="en-US" b="1">
                <a:solidFill>
                  <a:schemeClr val="tx2"/>
                </a:solidFill>
              </a:rPr>
              <a:t>参照先</a:t>
            </a:r>
            <a:r>
              <a:rPr lang="en-US" altLang="ja-JP" b="1">
                <a:solidFill>
                  <a:schemeClr val="tx2"/>
                </a:solidFill>
              </a:rPr>
              <a:t>/</a:t>
            </a:r>
            <a:r>
              <a:rPr lang="ja-JP" altLang="en-US" b="1">
                <a:solidFill>
                  <a:schemeClr val="tx2"/>
                </a:solidFill>
              </a:rPr>
              <a:t>照会先</a:t>
            </a:r>
          </a:p>
        </p:txBody>
      </p:sp>
      <p:sp>
        <p:nvSpPr>
          <p:cNvPr id="26629" name="コンテンツ プレースホルダー 1">
            <a:extLst>
              <a:ext uri="{FF2B5EF4-FFF2-40B4-BE49-F238E27FC236}">
                <a16:creationId xmlns:a16="http://schemas.microsoft.com/office/drawing/2014/main" id="{E27AD17E-5538-6697-FD5F-89221BBF3DED}"/>
              </a:ext>
            </a:extLst>
          </p:cNvPr>
          <p:cNvSpPr>
            <a:spLocks/>
          </p:cNvSpPr>
          <p:nvPr/>
        </p:nvSpPr>
        <p:spPr bwMode="auto">
          <a:xfrm>
            <a:off x="457200" y="1531938"/>
            <a:ext cx="82296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b="1">
                <a:solidFill>
                  <a:srgbClr val="1CA9D0"/>
                </a:solidFill>
              </a:rPr>
              <a:t>TCFD</a:t>
            </a:r>
            <a:r>
              <a:rPr lang="ja-JP" altLang="en-US" sz="2400" b="1">
                <a:solidFill>
                  <a:srgbClr val="1CA9D0"/>
                </a:solidFill>
              </a:rPr>
              <a:t>ウェブサイト</a:t>
            </a:r>
            <a:r>
              <a:rPr lang="ja-JP" altLang="en-US" sz="2000" b="1">
                <a:solidFill>
                  <a:srgbClr val="1CA9D0"/>
                </a:solidFill>
              </a:rPr>
              <a:t>（公表済レポート、その他関連情報を掲載）</a:t>
            </a:r>
            <a:r>
              <a:rPr lang="ja-JP" altLang="en-US" sz="2400"/>
              <a:t>：</a:t>
            </a:r>
          </a:p>
          <a:p>
            <a:pPr eaLnBrk="1" hangingPunct="1">
              <a:buFontTx/>
              <a:buNone/>
            </a:pPr>
            <a:r>
              <a:rPr lang="ja-JP" altLang="en-US" sz="2400"/>
              <a:t>　　</a:t>
            </a:r>
            <a:r>
              <a:rPr lang="en-US" altLang="ja-JP" sz="2400"/>
              <a:t>https://www.fsb-tcfd.org/</a:t>
            </a:r>
          </a:p>
          <a:p>
            <a:pPr eaLnBrk="1" hangingPunct="1"/>
            <a:r>
              <a:rPr lang="en-US" altLang="ja-JP" sz="2400" b="1">
                <a:solidFill>
                  <a:srgbClr val="1CA9D0"/>
                </a:solidFill>
              </a:rPr>
              <a:t>TCFD</a:t>
            </a:r>
            <a:r>
              <a:rPr lang="ja-JP" altLang="en-US" sz="2400" b="1">
                <a:solidFill>
                  <a:srgbClr val="1CA9D0"/>
                </a:solidFill>
              </a:rPr>
              <a:t>ツイッターアカウント</a:t>
            </a:r>
            <a:r>
              <a:rPr lang="ja-JP" altLang="en-US" sz="2400"/>
              <a:t>：</a:t>
            </a:r>
          </a:p>
          <a:p>
            <a:pPr eaLnBrk="1" hangingPunct="1">
              <a:buFontTx/>
              <a:buNone/>
            </a:pPr>
            <a:r>
              <a:rPr lang="ja-JP" altLang="en-US" sz="2400"/>
              <a:t>　　</a:t>
            </a:r>
            <a:r>
              <a:rPr lang="en-US" altLang="ja-JP" sz="2400"/>
              <a:t>@fsb_tcfd</a:t>
            </a:r>
          </a:p>
          <a:p>
            <a:pPr eaLnBrk="1" hangingPunct="1"/>
            <a:r>
              <a:rPr lang="ja-JP" altLang="en-US" sz="2400" b="1">
                <a:solidFill>
                  <a:srgbClr val="1CA9D0"/>
                </a:solidFill>
              </a:rPr>
              <a:t>その他のご照会は長村まで：</a:t>
            </a:r>
          </a:p>
          <a:p>
            <a:pPr eaLnBrk="1" hangingPunct="1">
              <a:buFontTx/>
              <a:buNone/>
            </a:pPr>
            <a:r>
              <a:rPr lang="ja-JP" altLang="en-US" sz="2400"/>
              <a:t>　　</a:t>
            </a:r>
            <a:r>
              <a:rPr lang="en-US" altLang="ja-JP" sz="2400"/>
              <a:t>masaaki.nagamura@tmnf.jp</a:t>
            </a:r>
          </a:p>
          <a:p>
            <a:pPr eaLnBrk="1" hangingPunct="1"/>
            <a:endParaRPr lang="en-US" altLang="ja-JP"/>
          </a:p>
        </p:txBody>
      </p:sp>
      <p:sp>
        <p:nvSpPr>
          <p:cNvPr id="26630" name="Text Box 6">
            <a:extLst>
              <a:ext uri="{FF2B5EF4-FFF2-40B4-BE49-F238E27FC236}">
                <a16:creationId xmlns:a16="http://schemas.microsoft.com/office/drawing/2014/main" id="{BAE2286A-96D9-DBD5-A709-C8FC5E454E38}"/>
              </a:ext>
            </a:extLst>
          </p:cNvPr>
          <p:cNvSpPr txBox="1">
            <a:spLocks noChangeArrowheads="1"/>
          </p:cNvSpPr>
          <p:nvPr/>
        </p:nvSpPr>
        <p:spPr bwMode="auto">
          <a:xfrm>
            <a:off x="684213" y="4508500"/>
            <a:ext cx="8064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800"/>
              <a:t>※</a:t>
            </a:r>
            <a:r>
              <a:rPr lang="ja-JP" altLang="en-US" sz="1800"/>
              <a:t>本資料は飽くまで</a:t>
            </a:r>
            <a:r>
              <a:rPr lang="en-US" altLang="ja-JP" sz="1800"/>
              <a:t>TCFD</a:t>
            </a:r>
            <a:r>
              <a:rPr lang="ja-JP" altLang="en-US" sz="1800"/>
              <a:t>提言内容の概説を目的として作成したものであり、全ての細目を網羅したものではありません。詳細内容及び文意を確認される場合は、</a:t>
            </a:r>
            <a:r>
              <a:rPr lang="en-US" altLang="ja-JP" sz="1800"/>
              <a:t>TCFD</a:t>
            </a:r>
            <a:r>
              <a:rPr lang="ja-JP" altLang="en-US" sz="1800"/>
              <a:t>ウェブサイト掲載のレポート原文をご参照ください。</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04B0475-27DE-FE0F-2B4F-AB99E9CD6ED2}"/>
              </a:ext>
            </a:extLst>
          </p:cNvPr>
          <p:cNvSpPr>
            <a:spLocks noGrp="1" noChangeArrowheads="1"/>
          </p:cNvSpPr>
          <p:nvPr>
            <p:ph type="sldNum" sz="quarter" idx="12"/>
          </p:nvPr>
        </p:nvSpPr>
        <p:spPr>
          <a:ln/>
        </p:spPr>
        <p:txBody>
          <a:bodyPr/>
          <a:lstStyle/>
          <a:p>
            <a:fld id="{D3BE2628-7F9B-4156-AC3C-6ABCE2EFF532}" type="slidenum">
              <a:rPr lang="en-US" altLang="ja-JP"/>
              <a:pPr/>
              <a:t>3</a:t>
            </a:fld>
            <a:endParaRPr lang="en-US" altLang="ja-JP"/>
          </a:p>
        </p:txBody>
      </p:sp>
      <p:sp>
        <p:nvSpPr>
          <p:cNvPr id="53250" name="Title 1">
            <a:extLst>
              <a:ext uri="{FF2B5EF4-FFF2-40B4-BE49-F238E27FC236}">
                <a16:creationId xmlns:a16="http://schemas.microsoft.com/office/drawing/2014/main" id="{E33F151F-0F24-27D4-9691-B82FFEFCB4A7}"/>
              </a:ext>
            </a:extLst>
          </p:cNvPr>
          <p:cNvSpPr txBox="1">
            <a:spLocks/>
          </p:cNvSpPr>
          <p:nvPr/>
        </p:nvSpPr>
        <p:spPr bwMode="auto">
          <a:xfrm>
            <a:off x="161925" y="1268413"/>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2400" b="1">
                <a:solidFill>
                  <a:srgbClr val="1CA9D0"/>
                </a:solidFill>
                <a:latin typeface="Calibri" panose="020F0502020204030204" pitchFamily="34" charset="0"/>
              </a:rPr>
              <a:t>Carbon Tracker</a:t>
            </a:r>
            <a:r>
              <a:rPr kumimoji="0" lang="ja-JP" altLang="en-US" sz="2400" b="1">
                <a:solidFill>
                  <a:srgbClr val="1CA9D0"/>
                </a:solidFill>
                <a:latin typeface="Calibri" panose="020F0502020204030204" pitchFamily="34" charset="0"/>
              </a:rPr>
              <a:t>等による「座礁資産」問題指摘（</a:t>
            </a:r>
            <a:r>
              <a:rPr kumimoji="0" lang="en-US" altLang="ja-JP" sz="2400" b="1">
                <a:solidFill>
                  <a:srgbClr val="1CA9D0"/>
                </a:solidFill>
                <a:latin typeface="Calibri" panose="020F0502020204030204" pitchFamily="34" charset="0"/>
              </a:rPr>
              <a:t>2011</a:t>
            </a:r>
            <a:r>
              <a:rPr kumimoji="0" lang="ja-JP" altLang="en-US" sz="2400" b="1">
                <a:solidFill>
                  <a:srgbClr val="1CA9D0"/>
                </a:solidFill>
                <a:latin typeface="Calibri" panose="020F0502020204030204" pitchFamily="34" charset="0"/>
              </a:rPr>
              <a:t>年～）</a:t>
            </a:r>
          </a:p>
        </p:txBody>
      </p:sp>
      <p:sp>
        <p:nvSpPr>
          <p:cNvPr id="53251" name="Title 1">
            <a:extLst>
              <a:ext uri="{FF2B5EF4-FFF2-40B4-BE49-F238E27FC236}">
                <a16:creationId xmlns:a16="http://schemas.microsoft.com/office/drawing/2014/main" id="{0E82DF9F-FD18-BFEB-494A-B4357CFFB597}"/>
              </a:ext>
            </a:extLst>
          </p:cNvPr>
          <p:cNvSpPr>
            <a:spLocks/>
          </p:cNvSpPr>
          <p:nvPr/>
        </p:nvSpPr>
        <p:spPr bwMode="auto">
          <a:xfrm>
            <a:off x="179388" y="2420938"/>
            <a:ext cx="66262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2400" b="1">
                <a:solidFill>
                  <a:srgbClr val="1CA9D0"/>
                </a:solidFill>
                <a:ea typeface="Arial Unicode MS" pitchFamily="50" charset="-128"/>
              </a:rPr>
              <a:t>機関投資家による「脱化石燃料化」論議</a:t>
            </a:r>
            <a:endParaRPr kumimoji="0" lang="ja-JP" altLang="en-US" sz="2400" b="1">
              <a:solidFill>
                <a:srgbClr val="1CA9D0"/>
              </a:solidFill>
              <a:latin typeface="Calibri" panose="020F0502020204030204" pitchFamily="34" charset="0"/>
              <a:ea typeface="Arial Unicode MS" pitchFamily="50" charset="-128"/>
            </a:endParaRPr>
          </a:p>
        </p:txBody>
      </p:sp>
      <p:sp>
        <p:nvSpPr>
          <p:cNvPr id="3080" name="Rectangle 10">
            <a:extLst>
              <a:ext uri="{FF2B5EF4-FFF2-40B4-BE49-F238E27FC236}">
                <a16:creationId xmlns:a16="http://schemas.microsoft.com/office/drawing/2014/main" id="{3ADE13C8-8998-DB08-2E7C-826B190FA8B9}"/>
              </a:ext>
            </a:extLst>
          </p:cNvPr>
          <p:cNvSpPr>
            <a:spLocks noChangeArrowheads="1"/>
          </p:cNvSpPr>
          <p:nvPr/>
        </p:nvSpPr>
        <p:spPr bwMode="auto">
          <a:xfrm>
            <a:off x="0" y="260350"/>
            <a:ext cx="8027988"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514350" indent="-514350" algn="ctr" eaLnBrk="1" hangingPunct="1">
              <a:lnSpc>
                <a:spcPct val="75000"/>
              </a:lnSpc>
              <a:spcBef>
                <a:spcPct val="30000"/>
              </a:spcBef>
              <a:buFontTx/>
              <a:buAutoNum type="arabicPeriod"/>
              <a:defRPr/>
            </a:pPr>
            <a:r>
              <a:rPr lang="ja-JP" altLang="en-US" sz="3200" b="1" dirty="0">
                <a:solidFill>
                  <a:schemeClr val="tx2"/>
                </a:solidFill>
              </a:rPr>
              <a:t>国際的気候変動論議と脱炭素化への圧力</a:t>
            </a:r>
            <a:endParaRPr lang="en-US" altLang="ja-JP" sz="3200" b="1" dirty="0">
              <a:solidFill>
                <a:schemeClr val="tx2"/>
              </a:solidFill>
            </a:endParaRPr>
          </a:p>
          <a:p>
            <a:pPr eaLnBrk="1" hangingPunct="1">
              <a:lnSpc>
                <a:spcPct val="75000"/>
              </a:lnSpc>
              <a:spcBef>
                <a:spcPct val="30000"/>
              </a:spcBef>
              <a:defRPr/>
            </a:pPr>
            <a:r>
              <a:rPr lang="ja-JP" altLang="en-US" sz="2800" b="1" dirty="0">
                <a:solidFill>
                  <a:schemeClr val="tx2"/>
                </a:solidFill>
              </a:rPr>
              <a:t>　（２）「座礁資産」と「移行リスク」</a:t>
            </a:r>
            <a:endParaRPr lang="en-US" altLang="ja-JP" sz="2800" b="1" dirty="0">
              <a:solidFill>
                <a:schemeClr val="tx2"/>
              </a:solidFill>
            </a:endParaRPr>
          </a:p>
        </p:txBody>
      </p:sp>
      <p:pic>
        <p:nvPicPr>
          <p:cNvPr id="53253" name="Picture 3">
            <a:extLst>
              <a:ext uri="{FF2B5EF4-FFF2-40B4-BE49-F238E27FC236}">
                <a16:creationId xmlns:a16="http://schemas.microsoft.com/office/drawing/2014/main" id="{D83F856A-8E42-F7E9-AB28-AA7DD19D8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141663"/>
            <a:ext cx="1135062" cy="1604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4" name="Picture 4">
            <a:extLst>
              <a:ext uri="{FF2B5EF4-FFF2-40B4-BE49-F238E27FC236}">
                <a16:creationId xmlns:a16="http://schemas.microsoft.com/office/drawing/2014/main" id="{FFCC7A23-AB70-E4B3-9BBA-9DD42E768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141663"/>
            <a:ext cx="1133475" cy="148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255" name="テキスト ボックス 8">
            <a:extLst>
              <a:ext uri="{FF2B5EF4-FFF2-40B4-BE49-F238E27FC236}">
                <a16:creationId xmlns:a16="http://schemas.microsoft.com/office/drawing/2014/main" id="{C69CE2DC-F761-F9B2-9209-6F1397E1054D}"/>
              </a:ext>
            </a:extLst>
          </p:cNvPr>
          <p:cNvSpPr txBox="1">
            <a:spLocks noChangeArrowheads="1"/>
          </p:cNvSpPr>
          <p:nvPr/>
        </p:nvSpPr>
        <p:spPr bwMode="auto">
          <a:xfrm>
            <a:off x="1692275" y="3141663"/>
            <a:ext cx="2374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latin typeface="Calibri" panose="020F0502020204030204" pitchFamily="34" charset="0"/>
              </a:rPr>
              <a:t>『</a:t>
            </a:r>
            <a:r>
              <a:rPr lang="ja-JP" altLang="en-US" sz="1800" b="1">
                <a:latin typeface="Calibri" panose="020F0502020204030204" pitchFamily="34" charset="0"/>
              </a:rPr>
              <a:t>モントリオール誓約</a:t>
            </a:r>
            <a:r>
              <a:rPr lang="en-US" altLang="ja-JP" sz="1800" b="1">
                <a:latin typeface="Calibri" panose="020F0502020204030204" pitchFamily="34" charset="0"/>
              </a:rPr>
              <a:t>』</a:t>
            </a:r>
            <a:r>
              <a:rPr lang="ja-JP" altLang="en-US" sz="1800" b="1">
                <a:latin typeface="Calibri" panose="020F0502020204030204" pitchFamily="34" charset="0"/>
              </a:rPr>
              <a:t>（</a:t>
            </a:r>
            <a:r>
              <a:rPr lang="en-US" altLang="ja-JP" sz="1800" b="1">
                <a:latin typeface="Calibri" panose="020F0502020204030204" pitchFamily="34" charset="0"/>
              </a:rPr>
              <a:t>2014</a:t>
            </a:r>
            <a:r>
              <a:rPr lang="ja-JP" altLang="en-US" sz="1800" b="1">
                <a:latin typeface="Calibri" panose="020F0502020204030204" pitchFamily="34" charset="0"/>
              </a:rPr>
              <a:t>年</a:t>
            </a:r>
            <a:r>
              <a:rPr lang="en-US" altLang="ja-JP" sz="1800" b="1">
                <a:latin typeface="Calibri" panose="020F0502020204030204" pitchFamily="34" charset="0"/>
              </a:rPr>
              <a:t>9</a:t>
            </a:r>
            <a:r>
              <a:rPr lang="ja-JP" altLang="en-US" sz="1800" b="1">
                <a:latin typeface="Calibri" panose="020F0502020204030204" pitchFamily="34" charset="0"/>
              </a:rPr>
              <a:t>月発足）</a:t>
            </a:r>
          </a:p>
        </p:txBody>
      </p:sp>
      <p:sp>
        <p:nvSpPr>
          <p:cNvPr id="53256" name="テキスト ボックス 9">
            <a:extLst>
              <a:ext uri="{FF2B5EF4-FFF2-40B4-BE49-F238E27FC236}">
                <a16:creationId xmlns:a16="http://schemas.microsoft.com/office/drawing/2014/main" id="{9512574A-7994-57C3-ECE9-C4D691CE82DA}"/>
              </a:ext>
            </a:extLst>
          </p:cNvPr>
          <p:cNvSpPr txBox="1">
            <a:spLocks noChangeArrowheads="1"/>
          </p:cNvSpPr>
          <p:nvPr/>
        </p:nvSpPr>
        <p:spPr bwMode="auto">
          <a:xfrm>
            <a:off x="5795963" y="3141663"/>
            <a:ext cx="3024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latin typeface="Calibri" panose="020F0502020204030204" pitchFamily="34" charset="0"/>
              </a:rPr>
              <a:t>ポートフォリオ脱炭素化連合（</a:t>
            </a:r>
            <a:r>
              <a:rPr lang="en-US" altLang="ja-JP" sz="1800" b="1">
                <a:latin typeface="Calibri" panose="020F0502020204030204" pitchFamily="34" charset="0"/>
              </a:rPr>
              <a:t>2014</a:t>
            </a:r>
            <a:r>
              <a:rPr lang="ja-JP" altLang="en-US" sz="1800" b="1">
                <a:latin typeface="Calibri" panose="020F0502020204030204" pitchFamily="34" charset="0"/>
              </a:rPr>
              <a:t>年</a:t>
            </a:r>
            <a:r>
              <a:rPr lang="en-US" altLang="ja-JP" sz="1800" b="1">
                <a:latin typeface="Calibri" panose="020F0502020204030204" pitchFamily="34" charset="0"/>
              </a:rPr>
              <a:t>9</a:t>
            </a:r>
            <a:r>
              <a:rPr lang="ja-JP" altLang="en-US" sz="1800" b="1">
                <a:latin typeface="Calibri" panose="020F0502020204030204" pitchFamily="34" charset="0"/>
              </a:rPr>
              <a:t>月創設）</a:t>
            </a:r>
          </a:p>
        </p:txBody>
      </p:sp>
      <p:sp>
        <p:nvSpPr>
          <p:cNvPr id="53257" name="正方形/長方形 11">
            <a:extLst>
              <a:ext uri="{FF2B5EF4-FFF2-40B4-BE49-F238E27FC236}">
                <a16:creationId xmlns:a16="http://schemas.microsoft.com/office/drawing/2014/main" id="{F302573B-71C5-1CD8-01D8-238828727801}"/>
              </a:ext>
            </a:extLst>
          </p:cNvPr>
          <p:cNvSpPr>
            <a:spLocks noChangeArrowheads="1"/>
          </p:cNvSpPr>
          <p:nvPr/>
        </p:nvSpPr>
        <p:spPr bwMode="auto">
          <a:xfrm>
            <a:off x="1619250" y="3789363"/>
            <a:ext cx="2952750" cy="750887"/>
          </a:xfrm>
          <a:prstGeom prst="rect">
            <a:avLst/>
          </a:prstGeom>
          <a:noFill/>
          <a:ln>
            <a:noFill/>
          </a:ln>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5400" algn="ctr">
                <a:solidFill>
                  <a:srgbClr val="385D8A"/>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latin typeface="Calibri" panose="020F0502020204030204" pitchFamily="34" charset="0"/>
              </a:rPr>
              <a:t>投資家として投資ポートフォリオの</a:t>
            </a:r>
            <a:r>
              <a:rPr lang="en-US" altLang="ja-JP" sz="1600">
                <a:latin typeface="Calibri" panose="020F0502020204030204" pitchFamily="34" charset="0"/>
              </a:rPr>
              <a:t>GHG</a:t>
            </a:r>
            <a:r>
              <a:rPr lang="ja-JP" altLang="en-US" sz="1600">
                <a:latin typeface="Calibri" panose="020F0502020204030204" pitchFamily="34" charset="0"/>
              </a:rPr>
              <a:t>排出量を定量化し、公表することに誓約する取り組み。</a:t>
            </a:r>
          </a:p>
        </p:txBody>
      </p:sp>
      <p:sp>
        <p:nvSpPr>
          <p:cNvPr id="53258" name="正方形/長方形 12">
            <a:extLst>
              <a:ext uri="{FF2B5EF4-FFF2-40B4-BE49-F238E27FC236}">
                <a16:creationId xmlns:a16="http://schemas.microsoft.com/office/drawing/2014/main" id="{90CE3F93-9D5A-6101-F3F2-8617F13C7B5A}"/>
              </a:ext>
            </a:extLst>
          </p:cNvPr>
          <p:cNvSpPr>
            <a:spLocks noChangeArrowheads="1"/>
          </p:cNvSpPr>
          <p:nvPr/>
        </p:nvSpPr>
        <p:spPr bwMode="auto">
          <a:xfrm>
            <a:off x="5724525" y="3716338"/>
            <a:ext cx="3205163" cy="936625"/>
          </a:xfrm>
          <a:prstGeom prst="rect">
            <a:avLst/>
          </a:prstGeom>
          <a:noFill/>
          <a:ln>
            <a:noFill/>
          </a:ln>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5400" algn="ctr">
                <a:solidFill>
                  <a:srgbClr val="385D8A"/>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latin typeface="Calibri" panose="020F0502020204030204" pitchFamily="34" charset="0"/>
              </a:rPr>
              <a:t>炭素関連投資からの投資引き揚げを進める一方で、低炭素化を促す投資を促進する取り組み。</a:t>
            </a:r>
          </a:p>
        </p:txBody>
      </p:sp>
      <p:sp>
        <p:nvSpPr>
          <p:cNvPr id="53259" name="Rectangle 2">
            <a:extLst>
              <a:ext uri="{FF2B5EF4-FFF2-40B4-BE49-F238E27FC236}">
                <a16:creationId xmlns:a16="http://schemas.microsoft.com/office/drawing/2014/main" id="{94BB8651-8116-CE0D-ED40-8DF5E5EA9144}"/>
              </a:ext>
            </a:extLst>
          </p:cNvPr>
          <p:cNvSpPr>
            <a:spLocks/>
          </p:cNvSpPr>
          <p:nvPr/>
        </p:nvSpPr>
        <p:spPr bwMode="auto">
          <a:xfrm>
            <a:off x="179388" y="4868863"/>
            <a:ext cx="81375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en-US" altLang="ja-JP" sz="2400" b="1">
                <a:solidFill>
                  <a:srgbClr val="1CA9D0"/>
                </a:solidFill>
                <a:latin typeface="Calibri" panose="020F0502020204030204" pitchFamily="34" charset="0"/>
              </a:rPr>
              <a:t>”Tragedy of the Horizon”</a:t>
            </a:r>
            <a:r>
              <a:rPr kumimoji="0" lang="ja-JP" altLang="en-US" sz="1600">
                <a:solidFill>
                  <a:srgbClr val="1CA9D0"/>
                </a:solidFill>
                <a:latin typeface="Calibri" panose="020F0502020204030204" pitchFamily="34" charset="0"/>
              </a:rPr>
              <a:t>（</a:t>
            </a:r>
            <a:r>
              <a:rPr kumimoji="0" lang="en-US" altLang="ja-JP" sz="1600">
                <a:solidFill>
                  <a:srgbClr val="1CA9D0"/>
                </a:solidFill>
                <a:latin typeface="Calibri" panose="020F0502020204030204" pitchFamily="34" charset="0"/>
              </a:rPr>
              <a:t>2015</a:t>
            </a:r>
            <a:r>
              <a:rPr kumimoji="0" lang="ja-JP" altLang="en-US" sz="1600">
                <a:solidFill>
                  <a:srgbClr val="1CA9D0"/>
                </a:solidFill>
                <a:latin typeface="Calibri" panose="020F0502020204030204" pitchFamily="34" charset="0"/>
              </a:rPr>
              <a:t>年</a:t>
            </a:r>
            <a:r>
              <a:rPr kumimoji="0" lang="en-US" altLang="ja-JP" sz="1600">
                <a:solidFill>
                  <a:srgbClr val="1CA9D0"/>
                </a:solidFill>
                <a:latin typeface="Calibri" panose="020F0502020204030204" pitchFamily="34" charset="0"/>
              </a:rPr>
              <a:t>9</a:t>
            </a:r>
            <a:r>
              <a:rPr kumimoji="0" lang="ja-JP" altLang="en-US" sz="1600">
                <a:solidFill>
                  <a:srgbClr val="1CA9D0"/>
                </a:solidFill>
                <a:latin typeface="Calibri" panose="020F0502020204030204" pitchFamily="34" charset="0"/>
              </a:rPr>
              <a:t>月</a:t>
            </a:r>
            <a:r>
              <a:rPr kumimoji="0" lang="en-US" altLang="ja-JP" sz="1600">
                <a:solidFill>
                  <a:srgbClr val="1CA9D0"/>
                </a:solidFill>
                <a:latin typeface="Calibri" panose="020F0502020204030204" pitchFamily="34" charset="0"/>
              </a:rPr>
              <a:t>29</a:t>
            </a:r>
            <a:r>
              <a:rPr kumimoji="0" lang="ja-JP" altLang="en-US" sz="1600">
                <a:solidFill>
                  <a:srgbClr val="1CA9D0"/>
                </a:solidFill>
                <a:latin typeface="Calibri" panose="020F0502020204030204" pitchFamily="34" charset="0"/>
              </a:rPr>
              <a:t>日 イングランド銀行・カーニー総裁講演）</a:t>
            </a:r>
            <a:endParaRPr kumimoji="0" lang="ja-JP" altLang="en-US" sz="2000">
              <a:solidFill>
                <a:srgbClr val="1CA9D0"/>
              </a:solidFill>
              <a:latin typeface="Calibri" panose="020F0502020204030204" pitchFamily="34" charset="0"/>
            </a:endParaRPr>
          </a:p>
        </p:txBody>
      </p:sp>
      <p:sp>
        <p:nvSpPr>
          <p:cNvPr id="53260" name="Text Box 5">
            <a:extLst>
              <a:ext uri="{FF2B5EF4-FFF2-40B4-BE49-F238E27FC236}">
                <a16:creationId xmlns:a16="http://schemas.microsoft.com/office/drawing/2014/main" id="{FF5D7D98-3B75-37D2-8E63-98274E743D6E}"/>
              </a:ext>
            </a:extLst>
          </p:cNvPr>
          <p:cNvSpPr txBox="1">
            <a:spLocks noChangeArrowheads="1"/>
          </p:cNvSpPr>
          <p:nvPr/>
        </p:nvSpPr>
        <p:spPr bwMode="auto">
          <a:xfrm>
            <a:off x="2268538" y="5373688"/>
            <a:ext cx="5903912"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buFontTx/>
              <a:buNone/>
            </a:pPr>
            <a:endParaRPr lang="ja-JP" altLang="en-US" sz="1800"/>
          </a:p>
          <a:p>
            <a:pPr eaLnBrk="1" hangingPunct="1">
              <a:lnSpc>
                <a:spcPts val="800"/>
              </a:lnSpc>
              <a:spcBef>
                <a:spcPct val="50000"/>
              </a:spcBef>
              <a:buFont typeface="Wingdings" panose="05000000000000000000" pitchFamily="2" charset="2"/>
              <a:buChar char="ü"/>
            </a:pPr>
            <a:r>
              <a:rPr lang="ja-JP" altLang="en-US" sz="1800"/>
              <a:t>金融市場へのインパクトが顕在化してからでは手遅れ</a:t>
            </a:r>
            <a:endParaRPr lang="en-US" altLang="ja-JP" sz="1800"/>
          </a:p>
          <a:p>
            <a:pPr eaLnBrk="1" hangingPunct="1">
              <a:spcBef>
                <a:spcPct val="50000"/>
              </a:spcBef>
              <a:buFont typeface="Wingdings" panose="05000000000000000000" pitchFamily="2" charset="2"/>
              <a:buChar char="ü"/>
            </a:pPr>
            <a:r>
              <a:rPr lang="ja-JP" altLang="en-US" sz="1800"/>
              <a:t>時間の経過とともにリスクは深刻化</a:t>
            </a:r>
            <a:endParaRPr lang="en-US" altLang="ja-JP" sz="1800"/>
          </a:p>
          <a:p>
            <a:pPr eaLnBrk="1" hangingPunct="1">
              <a:spcBef>
                <a:spcPct val="50000"/>
              </a:spcBef>
              <a:buFont typeface="Wingdings" panose="05000000000000000000" pitchFamily="2" charset="2"/>
              <a:buChar char="ü"/>
            </a:pPr>
            <a:r>
              <a:rPr lang="ja-JP" altLang="en-US" sz="1800"/>
              <a:t>政策変更が引き金を引く可能性</a:t>
            </a:r>
          </a:p>
        </p:txBody>
      </p:sp>
      <p:sp>
        <p:nvSpPr>
          <p:cNvPr id="53261" name="AutoShape 17" descr="mark carney tragedy of the horizon の動画検索結果">
            <a:extLst>
              <a:ext uri="{FF2B5EF4-FFF2-40B4-BE49-F238E27FC236}">
                <a16:creationId xmlns:a16="http://schemas.microsoft.com/office/drawing/2014/main" id="{6DFE2032-6567-1F3B-C8B6-041E882729D3}"/>
              </a:ext>
            </a:extLst>
          </p:cNvPr>
          <p:cNvSpPr>
            <a:spLocks noChangeAspect="1" noChangeArrowheads="1"/>
          </p:cNvSpPr>
          <p:nvPr/>
        </p:nvSpPr>
        <p:spPr bwMode="auto">
          <a:xfrm>
            <a:off x="4019550" y="3014663"/>
            <a:ext cx="11049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pic>
        <p:nvPicPr>
          <p:cNvPr id="53262" name="Picture 18">
            <a:extLst>
              <a:ext uri="{FF2B5EF4-FFF2-40B4-BE49-F238E27FC236}">
                <a16:creationId xmlns:a16="http://schemas.microsoft.com/office/drawing/2014/main" id="{52C65672-E780-4B18-2A13-B2DDB7D5F0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5445125"/>
            <a:ext cx="15113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63" name="正方形/長方形 11">
            <a:extLst>
              <a:ext uri="{FF2B5EF4-FFF2-40B4-BE49-F238E27FC236}">
                <a16:creationId xmlns:a16="http://schemas.microsoft.com/office/drawing/2014/main" id="{6F77DC66-27DF-9628-EF85-75B97324D8C2}"/>
              </a:ext>
            </a:extLst>
          </p:cNvPr>
          <p:cNvSpPr>
            <a:spLocks noChangeArrowheads="1"/>
          </p:cNvSpPr>
          <p:nvPr/>
        </p:nvSpPr>
        <p:spPr bwMode="auto">
          <a:xfrm>
            <a:off x="323850" y="1773238"/>
            <a:ext cx="7848600" cy="431800"/>
          </a:xfrm>
          <a:prstGeom prst="rect">
            <a:avLst/>
          </a:prstGeom>
          <a:noFill/>
          <a:ln>
            <a:noFill/>
          </a:ln>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5400" algn="ctr">
                <a:solidFill>
                  <a:srgbClr val="385D8A"/>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latin typeface="Calibri" panose="020F0502020204030204" pitchFamily="34" charset="0"/>
              </a:rPr>
              <a:t>「世界の国や企業が保有している化石燃料の</a:t>
            </a:r>
            <a:r>
              <a:rPr lang="en-US" altLang="ja-JP" sz="1600">
                <a:latin typeface="Calibri" panose="020F0502020204030204" pitchFamily="34" charset="0"/>
              </a:rPr>
              <a:t>8</a:t>
            </a:r>
            <a:r>
              <a:rPr lang="ja-JP" altLang="en-US" sz="1600">
                <a:latin typeface="Calibri" panose="020F0502020204030204" pitchFamily="34" charset="0"/>
              </a:rPr>
              <a:t>割は燃やすことができない。」（</a:t>
            </a:r>
            <a:r>
              <a:rPr lang="en-US" altLang="ja-JP" sz="1600">
                <a:latin typeface="Calibri" panose="020F0502020204030204" pitchFamily="34" charset="0"/>
              </a:rPr>
              <a:t>2011</a:t>
            </a:r>
            <a:r>
              <a:rPr lang="ja-JP" altLang="en-US" sz="1600">
                <a:latin typeface="Calibri" panose="020F0502020204030204" pitchFamily="34" charset="0"/>
              </a:rPr>
              <a:t>年）</a:t>
            </a:r>
          </a:p>
          <a:p>
            <a:pPr eaLnBrk="1" hangingPunct="1">
              <a:spcBef>
                <a:spcPct val="0"/>
              </a:spcBef>
              <a:buFontTx/>
              <a:buNone/>
            </a:pPr>
            <a:r>
              <a:rPr lang="ja-JP" altLang="en-US" sz="1600">
                <a:latin typeface="Calibri" panose="020F0502020204030204" pitchFamily="34" charset="0"/>
              </a:rPr>
              <a:t>　　→銀行、格付機関に加え、英中銀金融安定委員会へも注意喚起。</a:t>
            </a:r>
            <a:endParaRPr lang="en-US" altLang="ja-JP" sz="1600">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6C06CFF-CD16-4410-FCCE-50C618FD6080}"/>
              </a:ext>
            </a:extLst>
          </p:cNvPr>
          <p:cNvSpPr>
            <a:spLocks noGrp="1" noChangeArrowheads="1"/>
          </p:cNvSpPr>
          <p:nvPr>
            <p:ph type="sldNum" sz="quarter" idx="12"/>
          </p:nvPr>
        </p:nvSpPr>
        <p:spPr>
          <a:ln/>
        </p:spPr>
        <p:txBody>
          <a:bodyPr/>
          <a:lstStyle/>
          <a:p>
            <a:fld id="{BA3C7301-E1DA-49BA-A2DF-6E314D8F31FD}" type="slidenum">
              <a:rPr lang="en-US" altLang="ja-JP"/>
              <a:pPr/>
              <a:t>4</a:t>
            </a:fld>
            <a:endParaRPr lang="en-US" altLang="ja-JP"/>
          </a:p>
        </p:txBody>
      </p:sp>
      <p:sp>
        <p:nvSpPr>
          <p:cNvPr id="56322" name="スライド番号プレースホルダー 5">
            <a:extLst>
              <a:ext uri="{FF2B5EF4-FFF2-40B4-BE49-F238E27FC236}">
                <a16:creationId xmlns:a16="http://schemas.microsoft.com/office/drawing/2014/main" id="{E8C91EF3-B2C8-8141-7C7D-67D45AE45795}"/>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E6D7588F-D483-4123-A326-867E5B604B43}" type="slidenum">
              <a:rPr lang="en-US" altLang="ja-JP" sz="1400"/>
              <a:pPr algn="r" eaLnBrk="1" hangingPunct="1">
                <a:spcBef>
                  <a:spcPct val="0"/>
                </a:spcBef>
                <a:buFontTx/>
                <a:buNone/>
              </a:pPr>
              <a:t>4</a:t>
            </a:fld>
            <a:endParaRPr lang="en-US" altLang="ja-JP" sz="1400"/>
          </a:p>
        </p:txBody>
      </p:sp>
      <p:sp>
        <p:nvSpPr>
          <p:cNvPr id="56323" name="Title 1">
            <a:extLst>
              <a:ext uri="{FF2B5EF4-FFF2-40B4-BE49-F238E27FC236}">
                <a16:creationId xmlns:a16="http://schemas.microsoft.com/office/drawing/2014/main" id="{F9C086F7-C76C-200C-1FB1-BC7AC99C8C1D}"/>
              </a:ext>
            </a:extLst>
          </p:cNvPr>
          <p:cNvSpPr txBox="1">
            <a:spLocks/>
          </p:cNvSpPr>
          <p:nvPr/>
        </p:nvSpPr>
        <p:spPr bwMode="auto">
          <a:xfrm>
            <a:off x="161925" y="1268413"/>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2800" b="1">
                <a:solidFill>
                  <a:srgbClr val="1CA9D0"/>
                </a:solidFill>
                <a:latin typeface="Calibri" panose="020F0502020204030204" pitchFamily="34" charset="0"/>
              </a:rPr>
              <a:t>FSB</a:t>
            </a:r>
            <a:r>
              <a:rPr kumimoji="0" lang="ja-JP" altLang="en-US" sz="2800" b="1">
                <a:solidFill>
                  <a:srgbClr val="1CA9D0"/>
                </a:solidFill>
                <a:latin typeface="Calibri" panose="020F0502020204030204" pitchFamily="34" charset="0"/>
              </a:rPr>
              <a:t>として</a:t>
            </a:r>
            <a:r>
              <a:rPr kumimoji="0" lang="en-US" altLang="ja-JP" sz="2800" b="1">
                <a:solidFill>
                  <a:srgbClr val="1CA9D0"/>
                </a:solidFill>
                <a:latin typeface="Calibri" panose="020F0502020204030204" pitchFamily="34" charset="0"/>
              </a:rPr>
              <a:t>TCFD</a:t>
            </a:r>
            <a:r>
              <a:rPr kumimoji="0" lang="ja-JP" altLang="en-US" sz="2800" b="1">
                <a:solidFill>
                  <a:srgbClr val="1CA9D0"/>
                </a:solidFill>
                <a:latin typeface="Calibri" panose="020F0502020204030204" pitchFamily="34" charset="0"/>
              </a:rPr>
              <a:t>設立を企図した背景と狙い</a:t>
            </a:r>
          </a:p>
        </p:txBody>
      </p:sp>
      <p:sp>
        <p:nvSpPr>
          <p:cNvPr id="56324" name="Title 1">
            <a:extLst>
              <a:ext uri="{FF2B5EF4-FFF2-40B4-BE49-F238E27FC236}">
                <a16:creationId xmlns:a16="http://schemas.microsoft.com/office/drawing/2014/main" id="{05678B00-7E58-8E96-344E-DA41B5DF8E57}"/>
              </a:ext>
            </a:extLst>
          </p:cNvPr>
          <p:cNvSpPr>
            <a:spLocks/>
          </p:cNvSpPr>
          <p:nvPr/>
        </p:nvSpPr>
        <p:spPr bwMode="auto">
          <a:xfrm>
            <a:off x="179388" y="4724400"/>
            <a:ext cx="85693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2800" b="1">
                <a:solidFill>
                  <a:srgbClr val="1CA9D0"/>
                </a:solidFill>
                <a:ea typeface="Arial Unicode MS" pitchFamily="50" charset="-128"/>
              </a:rPr>
              <a:t>TCFD</a:t>
            </a:r>
            <a:r>
              <a:rPr kumimoji="0" lang="ja-JP" altLang="en-US" sz="2800" b="1">
                <a:solidFill>
                  <a:srgbClr val="1CA9D0"/>
                </a:solidFill>
                <a:ea typeface="Arial Unicode MS" pitchFamily="50" charset="-128"/>
              </a:rPr>
              <a:t>への付託</a:t>
            </a:r>
            <a:endParaRPr kumimoji="0" lang="ja-JP" altLang="en-US" sz="2800" b="1">
              <a:solidFill>
                <a:srgbClr val="1CA9D0"/>
              </a:solidFill>
              <a:latin typeface="Calibri" panose="020F0502020204030204" pitchFamily="34" charset="0"/>
              <a:ea typeface="Arial Unicode MS" pitchFamily="50" charset="-128"/>
            </a:endParaRPr>
          </a:p>
        </p:txBody>
      </p:sp>
      <p:sp>
        <p:nvSpPr>
          <p:cNvPr id="56325" name="Rectangle 10">
            <a:extLst>
              <a:ext uri="{FF2B5EF4-FFF2-40B4-BE49-F238E27FC236}">
                <a16:creationId xmlns:a16="http://schemas.microsoft.com/office/drawing/2014/main" id="{856E044C-4832-94E8-C524-780CB8472D05}"/>
              </a:ext>
            </a:extLst>
          </p:cNvPr>
          <p:cNvSpPr>
            <a:spLocks noChangeArrowheads="1"/>
          </p:cNvSpPr>
          <p:nvPr/>
        </p:nvSpPr>
        <p:spPr bwMode="auto">
          <a:xfrm>
            <a:off x="153988" y="260350"/>
            <a:ext cx="8027987"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2.TCFD</a:t>
            </a:r>
            <a:r>
              <a:rPr lang="ja-JP" altLang="en-US" b="1">
                <a:solidFill>
                  <a:schemeClr val="tx2"/>
                </a:solidFill>
              </a:rPr>
              <a:t>提案内容　　　　　　　　　　　　　　　　　　　　　　　　　　　　　　　　　　　　　　　　　</a:t>
            </a:r>
            <a:r>
              <a:rPr lang="ja-JP" altLang="en-US" sz="2800" b="1">
                <a:solidFill>
                  <a:schemeClr val="tx2"/>
                </a:solidFill>
              </a:rPr>
              <a:t>（</a:t>
            </a:r>
            <a:r>
              <a:rPr lang="en-US" altLang="ja-JP" sz="2800" b="1">
                <a:solidFill>
                  <a:schemeClr val="tx2"/>
                </a:solidFill>
              </a:rPr>
              <a:t>1</a:t>
            </a:r>
            <a:r>
              <a:rPr lang="ja-JP" altLang="en-US" sz="2800" b="1">
                <a:solidFill>
                  <a:schemeClr val="tx2"/>
                </a:solidFill>
              </a:rPr>
              <a:t>）</a:t>
            </a:r>
            <a:r>
              <a:rPr lang="en-US" altLang="ja-JP" sz="2800" b="1">
                <a:solidFill>
                  <a:schemeClr val="tx2"/>
                </a:solidFill>
              </a:rPr>
              <a:t>FSB</a:t>
            </a:r>
            <a:r>
              <a:rPr lang="ja-JP" altLang="en-US" sz="2800" b="1">
                <a:solidFill>
                  <a:schemeClr val="tx2"/>
                </a:solidFill>
              </a:rPr>
              <a:t>による</a:t>
            </a:r>
            <a:r>
              <a:rPr lang="en-US" altLang="ja-JP" sz="2800" b="1">
                <a:solidFill>
                  <a:schemeClr val="tx2"/>
                </a:solidFill>
              </a:rPr>
              <a:t>TCFD</a:t>
            </a:r>
            <a:r>
              <a:rPr lang="ja-JP" altLang="en-US" sz="2800" b="1">
                <a:solidFill>
                  <a:schemeClr val="tx2"/>
                </a:solidFill>
              </a:rPr>
              <a:t>設立意図</a:t>
            </a:r>
            <a:endParaRPr lang="en-US" altLang="ja-JP" sz="2800" b="1">
              <a:solidFill>
                <a:schemeClr val="tx2"/>
              </a:solidFill>
            </a:endParaRPr>
          </a:p>
        </p:txBody>
      </p:sp>
      <p:sp>
        <p:nvSpPr>
          <p:cNvPr id="56326" name="Content Placeholder 2">
            <a:extLst>
              <a:ext uri="{FF2B5EF4-FFF2-40B4-BE49-F238E27FC236}">
                <a16:creationId xmlns:a16="http://schemas.microsoft.com/office/drawing/2014/main" id="{A6774370-E2F4-7841-4BB1-621780CE5745}"/>
              </a:ext>
            </a:extLst>
          </p:cNvPr>
          <p:cNvSpPr txBox="1">
            <a:spLocks/>
          </p:cNvSpPr>
          <p:nvPr/>
        </p:nvSpPr>
        <p:spPr bwMode="auto">
          <a:xfrm>
            <a:off x="176213" y="1878013"/>
            <a:ext cx="5619750"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3540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53340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303338"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1325"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19313"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76513"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33713"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90913"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948113"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buClr>
                <a:srgbClr val="1CA9D0"/>
              </a:buClr>
            </a:pPr>
            <a:r>
              <a:rPr kumimoji="0" lang="en-US" altLang="ja-JP" sz="2000" b="1">
                <a:solidFill>
                  <a:srgbClr val="1CA9D0"/>
                </a:solidFill>
                <a:ea typeface="Arial Unicode MS" pitchFamily="50" charset="-128"/>
              </a:rPr>
              <a:t>2015</a:t>
            </a:r>
            <a:r>
              <a:rPr kumimoji="0" lang="ja-JP" altLang="en-US" sz="2000" b="1">
                <a:solidFill>
                  <a:srgbClr val="1CA9D0"/>
                </a:solidFill>
                <a:ea typeface="Arial Unicode MS" pitchFamily="50" charset="-128"/>
              </a:rPr>
              <a:t>年</a:t>
            </a:r>
            <a:r>
              <a:rPr kumimoji="0" lang="en-US" altLang="ja-JP" sz="2000" b="1">
                <a:solidFill>
                  <a:srgbClr val="1CA9D0"/>
                </a:solidFill>
                <a:ea typeface="Arial Unicode MS" pitchFamily="50" charset="-128"/>
              </a:rPr>
              <a:t>4</a:t>
            </a:r>
            <a:r>
              <a:rPr kumimoji="0" lang="ja-JP" altLang="en-US" sz="2000" b="1">
                <a:solidFill>
                  <a:srgbClr val="1CA9D0"/>
                </a:solidFill>
                <a:ea typeface="Arial Unicode MS" pitchFamily="50" charset="-128"/>
              </a:rPr>
              <a:t>月 </a:t>
            </a:r>
            <a:r>
              <a:rPr kumimoji="0" lang="en-US" altLang="ja-JP" sz="2000" b="1">
                <a:solidFill>
                  <a:srgbClr val="1CA9D0"/>
                </a:solidFill>
                <a:ea typeface="Arial Unicode MS" pitchFamily="50" charset="-128"/>
              </a:rPr>
              <a:t>G20</a:t>
            </a:r>
            <a:r>
              <a:rPr kumimoji="0" lang="ja-JP" altLang="en-US" sz="2000" b="1">
                <a:solidFill>
                  <a:srgbClr val="1CA9D0"/>
                </a:solidFill>
                <a:ea typeface="Arial Unicode MS" pitchFamily="50" charset="-128"/>
              </a:rPr>
              <a:t>財務大臣・中央銀行総裁会合　コミュニケ</a:t>
            </a:r>
          </a:p>
          <a:p>
            <a:pPr lvl="1" eaLnBrk="1" hangingPunct="1">
              <a:lnSpc>
                <a:spcPct val="80000"/>
              </a:lnSpc>
              <a:buClr>
                <a:srgbClr val="1CA9D0"/>
              </a:buClr>
            </a:pPr>
            <a:r>
              <a:rPr kumimoji="0" lang="ja-JP" altLang="en-US" sz="1800">
                <a:cs typeface="Arial" panose="020B0604020202020204" pitchFamily="34" charset="0"/>
              </a:rPr>
              <a:t>「金融安定理事会（</a:t>
            </a:r>
            <a:r>
              <a:rPr kumimoji="0" lang="en-US" altLang="ja-JP" sz="1800">
                <a:cs typeface="Arial" panose="020B0604020202020204" pitchFamily="34" charset="0"/>
              </a:rPr>
              <a:t>FSB</a:t>
            </a:r>
            <a:r>
              <a:rPr kumimoji="0" lang="ja-JP" altLang="en-US" sz="1800">
                <a:cs typeface="Arial" panose="020B0604020202020204" pitchFamily="34" charset="0"/>
              </a:rPr>
              <a:t>）に対し、気候関連課題について金融セクターがどの様に考慮していくべきか、官民の関係者を招集することを要請する。」</a:t>
            </a:r>
          </a:p>
          <a:p>
            <a:pPr lvl="1" eaLnBrk="1" hangingPunct="1">
              <a:lnSpc>
                <a:spcPct val="80000"/>
              </a:lnSpc>
              <a:buClr>
                <a:srgbClr val="1CA9D0"/>
              </a:buClr>
              <a:buFont typeface="Arial" panose="020B0604020202020204" pitchFamily="34" charset="0"/>
              <a:buNone/>
            </a:pPr>
            <a:r>
              <a:rPr kumimoji="0" lang="ja-JP" altLang="en-US" sz="1800" b="1">
                <a:solidFill>
                  <a:srgbClr val="1CA9D0"/>
                </a:solidFill>
                <a:ea typeface="Arial Unicode MS" pitchFamily="50" charset="-128"/>
              </a:rPr>
              <a:t>→</a:t>
            </a:r>
            <a:r>
              <a:rPr kumimoji="0" lang="en-US" altLang="ja-JP" sz="1800" b="1">
                <a:solidFill>
                  <a:srgbClr val="1CA9D0"/>
                </a:solidFill>
                <a:ea typeface="Arial Unicode MS" pitchFamily="50" charset="-128"/>
              </a:rPr>
              <a:t>2015</a:t>
            </a:r>
            <a:r>
              <a:rPr kumimoji="0" lang="ja-JP" altLang="en-US" sz="1800" b="1">
                <a:solidFill>
                  <a:srgbClr val="1CA9D0"/>
                </a:solidFill>
                <a:ea typeface="Arial Unicode MS" pitchFamily="50" charset="-128"/>
              </a:rPr>
              <a:t>年</a:t>
            </a:r>
            <a:r>
              <a:rPr kumimoji="0" lang="en-US" altLang="ja-JP" sz="1800" b="1">
                <a:solidFill>
                  <a:srgbClr val="1CA9D0"/>
                </a:solidFill>
                <a:ea typeface="Arial Unicode MS" pitchFamily="50" charset="-128"/>
              </a:rPr>
              <a:t>12</a:t>
            </a:r>
            <a:r>
              <a:rPr kumimoji="0" lang="ja-JP" altLang="en-US" sz="1800" b="1">
                <a:solidFill>
                  <a:srgbClr val="1CA9D0"/>
                </a:solidFill>
                <a:ea typeface="Arial Unicode MS" pitchFamily="50" charset="-128"/>
              </a:rPr>
              <a:t>月 </a:t>
            </a:r>
            <a:r>
              <a:rPr kumimoji="0" lang="en-US" altLang="ja-JP" sz="1800" b="1">
                <a:solidFill>
                  <a:srgbClr val="1CA9D0"/>
                </a:solidFill>
                <a:ea typeface="Arial Unicode MS" pitchFamily="50" charset="-128"/>
              </a:rPr>
              <a:t>FSB</a:t>
            </a:r>
            <a:r>
              <a:rPr kumimoji="0" lang="ja-JP" altLang="en-US" sz="1800" b="1">
                <a:solidFill>
                  <a:srgbClr val="1CA9D0"/>
                </a:solidFill>
                <a:ea typeface="Arial Unicode MS" pitchFamily="50" charset="-128"/>
              </a:rPr>
              <a:t>として「気候関連財務ディスクロージャータスクフォース（</a:t>
            </a:r>
            <a:r>
              <a:rPr kumimoji="0" lang="en-US" altLang="ja-JP" sz="1800" b="1">
                <a:solidFill>
                  <a:srgbClr val="1CA9D0"/>
                </a:solidFill>
                <a:ea typeface="Arial Unicode MS" pitchFamily="50" charset="-128"/>
              </a:rPr>
              <a:t>Task Force on Climate-related Financial Disclosures, TCFD</a:t>
            </a:r>
            <a:r>
              <a:rPr kumimoji="0" lang="ja-JP" altLang="en-US" sz="1800" b="1">
                <a:solidFill>
                  <a:srgbClr val="1CA9D0"/>
                </a:solidFill>
                <a:ea typeface="Arial Unicode MS" pitchFamily="50" charset="-128"/>
              </a:rPr>
              <a:t>）」設立を公表</a:t>
            </a:r>
          </a:p>
        </p:txBody>
      </p:sp>
      <p:sp>
        <p:nvSpPr>
          <p:cNvPr id="56327" name="Content Placeholder 2">
            <a:extLst>
              <a:ext uri="{FF2B5EF4-FFF2-40B4-BE49-F238E27FC236}">
                <a16:creationId xmlns:a16="http://schemas.microsoft.com/office/drawing/2014/main" id="{581A3FE2-2699-E042-A014-62958DF64845}"/>
              </a:ext>
            </a:extLst>
          </p:cNvPr>
          <p:cNvSpPr>
            <a:spLocks/>
          </p:cNvSpPr>
          <p:nvPr/>
        </p:nvSpPr>
        <p:spPr bwMode="auto">
          <a:xfrm>
            <a:off x="250825" y="5445125"/>
            <a:ext cx="86423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Clr>
                <a:srgbClr val="1CA9D0"/>
              </a:buClr>
            </a:pPr>
            <a:r>
              <a:rPr kumimoji="0" lang="en-US" altLang="ja-JP" sz="1800" b="1">
                <a:solidFill>
                  <a:srgbClr val="1CA9D0"/>
                </a:solidFill>
                <a:ea typeface="Arial Unicode MS" pitchFamily="50" charset="-128"/>
              </a:rPr>
              <a:t>FSB</a:t>
            </a:r>
            <a:r>
              <a:rPr kumimoji="0" lang="ja-JP" altLang="en-US" sz="1800" b="1">
                <a:solidFill>
                  <a:srgbClr val="1CA9D0"/>
                </a:solidFill>
                <a:ea typeface="Arial Unicode MS" pitchFamily="50" charset="-128"/>
              </a:rPr>
              <a:t>による付託</a:t>
            </a:r>
            <a:r>
              <a:rPr kumimoji="0" lang="ja-JP" altLang="en-US" sz="1800">
                <a:cs typeface="Arial" panose="020B0604020202020204" pitchFamily="34" charset="0"/>
              </a:rPr>
              <a:t>：適切な投資判断を促すための一貫性、比較可能性、信頼性、明確性をもつ、効率的なディスクロージャーを促す任意的な提言を策定することを目指す。 </a:t>
            </a:r>
          </a:p>
        </p:txBody>
      </p:sp>
      <p:pic>
        <p:nvPicPr>
          <p:cNvPr id="56328" name="Picture 11">
            <a:extLst>
              <a:ext uri="{FF2B5EF4-FFF2-40B4-BE49-F238E27FC236}">
                <a16:creationId xmlns:a16="http://schemas.microsoft.com/office/drawing/2014/main" id="{1913CBCD-870B-A232-7E13-D4CD34601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0" y="1878013"/>
            <a:ext cx="2741613" cy="182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9" name="Text Box 12">
            <a:extLst>
              <a:ext uri="{FF2B5EF4-FFF2-40B4-BE49-F238E27FC236}">
                <a16:creationId xmlns:a16="http://schemas.microsoft.com/office/drawing/2014/main" id="{97487EE7-25B5-6215-3ED1-103D58F92C0B}"/>
              </a:ext>
            </a:extLst>
          </p:cNvPr>
          <p:cNvSpPr txBox="1">
            <a:spLocks noChangeArrowheads="1"/>
          </p:cNvSpPr>
          <p:nvPr/>
        </p:nvSpPr>
        <p:spPr bwMode="auto">
          <a:xfrm>
            <a:off x="7385050" y="3705225"/>
            <a:ext cx="1295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900"/>
              <a:t>TCFD</a:t>
            </a:r>
            <a:r>
              <a:rPr lang="ja-JP" altLang="en-US" sz="900"/>
              <a:t>ウェブサイトより</a:t>
            </a:r>
          </a:p>
        </p:txBody>
      </p:sp>
      <p:sp>
        <p:nvSpPr>
          <p:cNvPr id="56330" name="AutoShape 10">
            <a:extLst>
              <a:ext uri="{FF2B5EF4-FFF2-40B4-BE49-F238E27FC236}">
                <a16:creationId xmlns:a16="http://schemas.microsoft.com/office/drawing/2014/main" id="{370F3550-BC29-63FA-9C2E-3EC683767E3E}"/>
              </a:ext>
            </a:extLst>
          </p:cNvPr>
          <p:cNvSpPr>
            <a:spLocks noChangeArrowheads="1"/>
          </p:cNvSpPr>
          <p:nvPr/>
        </p:nvSpPr>
        <p:spPr bwMode="auto">
          <a:xfrm rot="10800000">
            <a:off x="4356100" y="4005263"/>
            <a:ext cx="4392613" cy="647700"/>
          </a:xfrm>
          <a:prstGeom prst="wedgeRectCallout">
            <a:avLst>
              <a:gd name="adj1" fmla="val 33556"/>
              <a:gd name="adj2" fmla="val 865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ja-JP" altLang="en-US"/>
              <a:t>国連気候変動枠組条約（</a:t>
            </a:r>
            <a:r>
              <a:rPr lang="en-US" altLang="ja-JP"/>
              <a:t>UNFCCC</a:t>
            </a:r>
            <a:r>
              <a:rPr lang="ja-JP" altLang="en-US"/>
              <a:t>）とは</a:t>
            </a:r>
          </a:p>
          <a:p>
            <a:pPr algn="ctr"/>
            <a:r>
              <a:rPr lang="ja-JP" altLang="en-US"/>
              <a:t>別トラックでの論議</a:t>
            </a:r>
          </a:p>
        </p:txBody>
      </p:sp>
      <p:sp>
        <p:nvSpPr>
          <p:cNvPr id="56331" name="AutoShape 11">
            <a:extLst>
              <a:ext uri="{FF2B5EF4-FFF2-40B4-BE49-F238E27FC236}">
                <a16:creationId xmlns:a16="http://schemas.microsoft.com/office/drawing/2014/main" id="{9A46C6C0-235C-42FC-7B98-B0325B6E6FFE}"/>
              </a:ext>
            </a:extLst>
          </p:cNvPr>
          <p:cNvSpPr>
            <a:spLocks noChangeArrowheads="1"/>
          </p:cNvSpPr>
          <p:nvPr/>
        </p:nvSpPr>
        <p:spPr bwMode="auto">
          <a:xfrm rot="10800000">
            <a:off x="3635375" y="4797425"/>
            <a:ext cx="3744913" cy="431800"/>
          </a:xfrm>
          <a:prstGeom prst="wedgeRectCallout">
            <a:avLst>
              <a:gd name="adj1" fmla="val 41815"/>
              <a:gd name="adj2" fmla="val -11029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ja-JP" altLang="en-US"/>
              <a:t>主たるオーディエンスは投資家</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DC9FAC58-E6D2-4A13-EEC3-43FCD7201528}"/>
              </a:ext>
            </a:extLst>
          </p:cNvPr>
          <p:cNvSpPr>
            <a:spLocks noGrp="1" noChangeArrowheads="1"/>
          </p:cNvSpPr>
          <p:nvPr>
            <p:ph type="sldNum" sz="quarter" idx="12"/>
          </p:nvPr>
        </p:nvSpPr>
        <p:spPr>
          <a:ln/>
        </p:spPr>
        <p:txBody>
          <a:bodyPr/>
          <a:lstStyle/>
          <a:p>
            <a:fld id="{577D1452-5EBD-4367-A6B3-1B6092D47BC0}" type="slidenum">
              <a:rPr lang="en-US" altLang="ja-JP"/>
              <a:pPr/>
              <a:t>5</a:t>
            </a:fld>
            <a:endParaRPr lang="en-US" altLang="ja-JP"/>
          </a:p>
        </p:txBody>
      </p:sp>
      <p:sp>
        <p:nvSpPr>
          <p:cNvPr id="3074" name="Rectangle 6">
            <a:extLst>
              <a:ext uri="{FF2B5EF4-FFF2-40B4-BE49-F238E27FC236}">
                <a16:creationId xmlns:a16="http://schemas.microsoft.com/office/drawing/2014/main" id="{7CAEBACA-7383-5123-7729-CE50966052D6}"/>
              </a:ext>
            </a:extLst>
          </p:cNvPr>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FF8F2343-4BEC-4F2A-84AB-8E4450609A94}" type="slidenum">
              <a:rPr lang="en-US" altLang="ja-JP" sz="1400"/>
              <a:pPr algn="r" eaLnBrk="1" hangingPunct="1">
                <a:spcBef>
                  <a:spcPct val="0"/>
                </a:spcBef>
                <a:buFontTx/>
                <a:buNone/>
              </a:pPr>
              <a:t>5</a:t>
            </a:fld>
            <a:endParaRPr lang="en-US" altLang="ja-JP" sz="1400"/>
          </a:p>
        </p:txBody>
      </p:sp>
      <p:sp>
        <p:nvSpPr>
          <p:cNvPr id="32" name="Freeform 31">
            <a:extLst>
              <a:ext uri="{FF2B5EF4-FFF2-40B4-BE49-F238E27FC236}">
                <a16:creationId xmlns:a16="http://schemas.microsoft.com/office/drawing/2014/main" id="{683FB57C-23F9-8DE0-6D4B-B3934D985721}"/>
              </a:ext>
            </a:extLst>
          </p:cNvPr>
          <p:cNvSpPr/>
          <p:nvPr/>
        </p:nvSpPr>
        <p:spPr>
          <a:xfrm>
            <a:off x="395288" y="836613"/>
            <a:ext cx="1223962" cy="863600"/>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en-US" altLang="ja-JP" sz="1400" b="1" dirty="0">
                <a:solidFill>
                  <a:srgbClr val="FFFFFF"/>
                </a:solidFill>
                <a:latin typeface="Open Sans" charset="0"/>
              </a:rPr>
              <a:t>2015</a:t>
            </a:r>
            <a:r>
              <a:rPr kumimoji="0" lang="ja-JP" altLang="en-US" sz="1400" b="1" dirty="0">
                <a:solidFill>
                  <a:srgbClr val="FFFFFF"/>
                </a:solidFill>
                <a:latin typeface="Open Sans" charset="0"/>
              </a:rPr>
              <a:t>年</a:t>
            </a:r>
            <a:r>
              <a:rPr kumimoji="0" lang="en-US" altLang="ja-JP" sz="1400" b="1" dirty="0">
                <a:solidFill>
                  <a:srgbClr val="FFFFFF"/>
                </a:solidFill>
                <a:latin typeface="Open Sans" charset="0"/>
              </a:rPr>
              <a:t>4</a:t>
            </a:r>
            <a:r>
              <a:rPr kumimoji="0" lang="ja-JP" altLang="en-US" sz="1400" b="1" dirty="0">
                <a:solidFill>
                  <a:srgbClr val="FFFFFF"/>
                </a:solidFill>
                <a:latin typeface="Open Sans" charset="0"/>
              </a:rPr>
              <a:t>月</a:t>
            </a:r>
            <a:endParaRPr kumimoji="0" lang="en-US" altLang="ja-JP" sz="1400" b="1" dirty="0">
              <a:solidFill>
                <a:srgbClr val="FFFFFF"/>
              </a:solidFill>
              <a:latin typeface="Open Sans" charset="0"/>
            </a:endParaRPr>
          </a:p>
        </p:txBody>
      </p:sp>
      <p:sp>
        <p:nvSpPr>
          <p:cNvPr id="33" name="Freeform 32">
            <a:extLst>
              <a:ext uri="{FF2B5EF4-FFF2-40B4-BE49-F238E27FC236}">
                <a16:creationId xmlns:a16="http://schemas.microsoft.com/office/drawing/2014/main" id="{79FC7A97-AE0C-432C-9A59-B20A88DE8ECC}"/>
              </a:ext>
            </a:extLst>
          </p:cNvPr>
          <p:cNvSpPr/>
          <p:nvPr/>
        </p:nvSpPr>
        <p:spPr>
          <a:xfrm>
            <a:off x="1619250" y="836613"/>
            <a:ext cx="7129463" cy="863600"/>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1" eaLnBrk="1" hangingPunct="1">
              <a:spcBef>
                <a:spcPts val="300"/>
              </a:spcBef>
              <a:buFont typeface="Calibri" pitchFamily="34" charset="0"/>
              <a:buNone/>
              <a:defRPr/>
            </a:pPr>
            <a:r>
              <a:rPr kumimoji="0" lang="en-US" altLang="ja-JP" sz="1400" dirty="0">
                <a:latin typeface="Open Sans" charset="0"/>
              </a:rPr>
              <a:t>G20</a:t>
            </a:r>
            <a:r>
              <a:rPr kumimoji="0" lang="ja-JP" altLang="en-US" sz="1400" dirty="0">
                <a:latin typeface="Open Sans" charset="0"/>
              </a:rPr>
              <a:t>財務大臣・中央銀行総裁会議→金融安定理事会（</a:t>
            </a:r>
            <a:r>
              <a:rPr kumimoji="0" lang="en-US" altLang="ja-JP" sz="1400" dirty="0">
                <a:latin typeface="Open Sans" charset="0"/>
              </a:rPr>
              <a:t>FSB</a:t>
            </a:r>
            <a:r>
              <a:rPr kumimoji="0" lang="ja-JP" altLang="en-US" sz="1400" dirty="0">
                <a:latin typeface="Open Sans" charset="0"/>
              </a:rPr>
              <a:t>）</a:t>
            </a:r>
          </a:p>
          <a:p>
            <a:pPr lvl="1" eaLnBrk="1" hangingPunct="1">
              <a:spcBef>
                <a:spcPts val="300"/>
              </a:spcBef>
              <a:buFont typeface="Calibri" pitchFamily="34" charset="0"/>
              <a:buNone/>
              <a:defRPr/>
            </a:pPr>
            <a:r>
              <a:rPr kumimoji="0" lang="ja-JP" altLang="en-US" sz="1400" dirty="0">
                <a:latin typeface="Open Sans" charset="0"/>
              </a:rPr>
              <a:t> 「気候関連課題について、金融セクターがどの様に考慮していくべきか、官民の関係者を招集することを要請」</a:t>
            </a:r>
            <a:r>
              <a:rPr kumimoji="0" lang="en-US" altLang="ja-JP" sz="1400" dirty="0">
                <a:latin typeface="Open Sans" charset="0"/>
              </a:rPr>
              <a:t> </a:t>
            </a:r>
          </a:p>
        </p:txBody>
      </p:sp>
      <p:sp>
        <p:nvSpPr>
          <p:cNvPr id="2" name="Freeform 31">
            <a:extLst>
              <a:ext uri="{FF2B5EF4-FFF2-40B4-BE49-F238E27FC236}">
                <a16:creationId xmlns:a16="http://schemas.microsoft.com/office/drawing/2014/main" id="{9FEF7045-AEA5-CAC0-F296-0247EF0EF865}"/>
              </a:ext>
            </a:extLst>
          </p:cNvPr>
          <p:cNvSpPr/>
          <p:nvPr/>
        </p:nvSpPr>
        <p:spPr>
          <a:xfrm>
            <a:off x="395288" y="1844675"/>
            <a:ext cx="1223962" cy="360363"/>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400" b="1" dirty="0">
                <a:solidFill>
                  <a:srgbClr val="FFFFFF"/>
                </a:solidFill>
                <a:latin typeface="Open Sans" charset="0"/>
              </a:rPr>
              <a:t>　　　　</a:t>
            </a:r>
            <a:r>
              <a:rPr kumimoji="0" lang="en-US" altLang="ja-JP" sz="1400" b="1" dirty="0">
                <a:solidFill>
                  <a:srgbClr val="FFFFFF"/>
                </a:solidFill>
                <a:latin typeface="Open Sans" charset="0"/>
              </a:rPr>
              <a:t>12</a:t>
            </a:r>
            <a:r>
              <a:rPr kumimoji="0" lang="ja-JP" altLang="en-US" sz="1400" b="1" dirty="0">
                <a:solidFill>
                  <a:srgbClr val="FFFFFF"/>
                </a:solidFill>
                <a:latin typeface="Open Sans" charset="0"/>
              </a:rPr>
              <a:t>月</a:t>
            </a:r>
            <a:endParaRPr kumimoji="0" lang="en-US" altLang="ja-JP" sz="1400" b="1" dirty="0">
              <a:solidFill>
                <a:srgbClr val="FFFFFF"/>
              </a:solidFill>
              <a:latin typeface="Open Sans" charset="0"/>
            </a:endParaRPr>
          </a:p>
        </p:txBody>
      </p:sp>
      <p:sp>
        <p:nvSpPr>
          <p:cNvPr id="3" name="Freeform 32">
            <a:extLst>
              <a:ext uri="{FF2B5EF4-FFF2-40B4-BE49-F238E27FC236}">
                <a16:creationId xmlns:a16="http://schemas.microsoft.com/office/drawing/2014/main" id="{CA93380D-A132-0C63-791F-D9402569C7E2}"/>
              </a:ext>
            </a:extLst>
          </p:cNvPr>
          <p:cNvSpPr/>
          <p:nvPr/>
        </p:nvSpPr>
        <p:spPr>
          <a:xfrm>
            <a:off x="1619250" y="1844675"/>
            <a:ext cx="7129463" cy="360363"/>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1" eaLnBrk="1" hangingPunct="1">
              <a:spcBef>
                <a:spcPts val="300"/>
              </a:spcBef>
              <a:buFont typeface="Calibri" pitchFamily="34" charset="0"/>
              <a:buNone/>
              <a:defRPr/>
            </a:pPr>
            <a:r>
              <a:rPr kumimoji="0" lang="ja-JP" altLang="en-US" sz="1400" dirty="0">
                <a:latin typeface="Open Sans" charset="0"/>
              </a:rPr>
              <a:t>金融安定理事会（</a:t>
            </a:r>
            <a:r>
              <a:rPr kumimoji="0" lang="en-US" altLang="ja-JP" sz="1400" dirty="0">
                <a:latin typeface="Open Sans" charset="0"/>
              </a:rPr>
              <a:t>FSB</a:t>
            </a:r>
            <a:r>
              <a:rPr kumimoji="0" lang="ja-JP" altLang="en-US" sz="1400" dirty="0">
                <a:latin typeface="Open Sans" charset="0"/>
              </a:rPr>
              <a:t>）：気候関連財務ディスクロージャータスクフォース（</a:t>
            </a:r>
            <a:r>
              <a:rPr kumimoji="0" lang="en-US" altLang="ja-JP" sz="1400" dirty="0">
                <a:latin typeface="Open Sans" charset="0"/>
              </a:rPr>
              <a:t>TCFD</a:t>
            </a:r>
            <a:r>
              <a:rPr kumimoji="0" lang="ja-JP" altLang="en-US" sz="1400" dirty="0">
                <a:latin typeface="Open Sans" charset="0"/>
              </a:rPr>
              <a:t>）設立を公表</a:t>
            </a:r>
          </a:p>
        </p:txBody>
      </p:sp>
      <p:sp>
        <p:nvSpPr>
          <p:cNvPr id="4" name="Freeform 31">
            <a:extLst>
              <a:ext uri="{FF2B5EF4-FFF2-40B4-BE49-F238E27FC236}">
                <a16:creationId xmlns:a16="http://schemas.microsoft.com/office/drawing/2014/main" id="{8F28C38F-9C58-049B-34B7-E2BDD47C7E02}"/>
              </a:ext>
            </a:extLst>
          </p:cNvPr>
          <p:cNvSpPr/>
          <p:nvPr/>
        </p:nvSpPr>
        <p:spPr>
          <a:xfrm>
            <a:off x="395288" y="2349500"/>
            <a:ext cx="1223962" cy="360363"/>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en-US" altLang="ja-JP" sz="1400" b="1" dirty="0">
                <a:solidFill>
                  <a:srgbClr val="FFFFFF"/>
                </a:solidFill>
                <a:latin typeface="Open Sans" charset="0"/>
              </a:rPr>
              <a:t>2016</a:t>
            </a:r>
            <a:r>
              <a:rPr kumimoji="0" lang="ja-JP" altLang="en-US" sz="1400" b="1" dirty="0">
                <a:solidFill>
                  <a:srgbClr val="FFFFFF"/>
                </a:solidFill>
                <a:latin typeface="Open Sans" charset="0"/>
              </a:rPr>
              <a:t>年 </a:t>
            </a:r>
            <a:r>
              <a:rPr kumimoji="0" lang="en-US" altLang="ja-JP" sz="1400" b="1" dirty="0">
                <a:solidFill>
                  <a:srgbClr val="FFFFFF"/>
                </a:solidFill>
                <a:latin typeface="Open Sans" charset="0"/>
              </a:rPr>
              <a:t>2</a:t>
            </a:r>
            <a:r>
              <a:rPr kumimoji="0" lang="ja-JP" altLang="en-US" sz="1400" b="1" dirty="0">
                <a:solidFill>
                  <a:srgbClr val="FFFFFF"/>
                </a:solidFill>
                <a:latin typeface="Open Sans" charset="0"/>
              </a:rPr>
              <a:t>月</a:t>
            </a:r>
            <a:endParaRPr kumimoji="0" lang="en-US" altLang="ja-JP" sz="1400" b="1" dirty="0">
              <a:solidFill>
                <a:srgbClr val="FFFFFF"/>
              </a:solidFill>
              <a:latin typeface="Open Sans" charset="0"/>
            </a:endParaRPr>
          </a:p>
        </p:txBody>
      </p:sp>
      <p:sp>
        <p:nvSpPr>
          <p:cNvPr id="5" name="Freeform 32">
            <a:extLst>
              <a:ext uri="{FF2B5EF4-FFF2-40B4-BE49-F238E27FC236}">
                <a16:creationId xmlns:a16="http://schemas.microsoft.com/office/drawing/2014/main" id="{C8E1F670-DB4A-DC21-E75A-4FA0EBAEA77D}"/>
              </a:ext>
            </a:extLst>
          </p:cNvPr>
          <p:cNvSpPr/>
          <p:nvPr/>
        </p:nvSpPr>
        <p:spPr>
          <a:xfrm>
            <a:off x="1619250" y="2349500"/>
            <a:ext cx="7129463" cy="360363"/>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1" eaLnBrk="1" hangingPunct="1">
              <a:spcBef>
                <a:spcPts val="300"/>
              </a:spcBef>
              <a:buFont typeface="Calibri" pitchFamily="34" charset="0"/>
              <a:buNone/>
              <a:defRPr/>
            </a:pPr>
            <a:r>
              <a:rPr kumimoji="0" lang="en-US" altLang="ja-JP" sz="1400" dirty="0">
                <a:latin typeface="Open Sans" charset="0"/>
              </a:rPr>
              <a:t>TCFD</a:t>
            </a:r>
            <a:r>
              <a:rPr kumimoji="0" lang="ja-JP" altLang="en-US" sz="1400" dirty="0">
                <a:latin typeface="Open Sans" charset="0"/>
              </a:rPr>
              <a:t>初回全体会合開催（ロンドン）：現状把握、課題の洗い出し、作業スコープの検討開始</a:t>
            </a:r>
          </a:p>
        </p:txBody>
      </p:sp>
      <p:sp>
        <p:nvSpPr>
          <p:cNvPr id="6" name="Freeform 31">
            <a:extLst>
              <a:ext uri="{FF2B5EF4-FFF2-40B4-BE49-F238E27FC236}">
                <a16:creationId xmlns:a16="http://schemas.microsoft.com/office/drawing/2014/main" id="{1E80526D-2223-CC9C-FC7E-A965B41E4F55}"/>
              </a:ext>
            </a:extLst>
          </p:cNvPr>
          <p:cNvSpPr/>
          <p:nvPr/>
        </p:nvSpPr>
        <p:spPr>
          <a:xfrm>
            <a:off x="395288" y="2781300"/>
            <a:ext cx="1223962" cy="719138"/>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400" b="1" dirty="0">
                <a:solidFill>
                  <a:srgbClr val="FFFFFF"/>
                </a:solidFill>
                <a:latin typeface="Open Sans" charset="0"/>
              </a:rPr>
              <a:t>　　　　　</a:t>
            </a:r>
            <a:r>
              <a:rPr kumimoji="0" lang="en-US" altLang="ja-JP" sz="1400" b="1" dirty="0">
                <a:solidFill>
                  <a:srgbClr val="FFFFFF"/>
                </a:solidFill>
                <a:latin typeface="Open Sans" charset="0"/>
              </a:rPr>
              <a:t>3</a:t>
            </a:r>
            <a:r>
              <a:rPr kumimoji="0" lang="ja-JP" altLang="en-US" sz="1400" b="1" dirty="0">
                <a:solidFill>
                  <a:srgbClr val="FFFFFF"/>
                </a:solidFill>
                <a:latin typeface="Open Sans" charset="0"/>
              </a:rPr>
              <a:t>月</a:t>
            </a:r>
            <a:endParaRPr kumimoji="0" lang="en-US" altLang="ja-JP" sz="1400" b="1" dirty="0">
              <a:solidFill>
                <a:srgbClr val="FFFFFF"/>
              </a:solidFill>
              <a:latin typeface="Open Sans" charset="0"/>
            </a:endParaRPr>
          </a:p>
        </p:txBody>
      </p:sp>
      <p:sp>
        <p:nvSpPr>
          <p:cNvPr id="7" name="Freeform 32">
            <a:extLst>
              <a:ext uri="{FF2B5EF4-FFF2-40B4-BE49-F238E27FC236}">
                <a16:creationId xmlns:a16="http://schemas.microsoft.com/office/drawing/2014/main" id="{D8DBD0AA-7420-DE42-29AF-B3F8679172FC}"/>
              </a:ext>
            </a:extLst>
          </p:cNvPr>
          <p:cNvSpPr/>
          <p:nvPr/>
        </p:nvSpPr>
        <p:spPr>
          <a:xfrm>
            <a:off x="1619250" y="2781300"/>
            <a:ext cx="7129463" cy="719138"/>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1" eaLnBrk="1" hangingPunct="1">
              <a:spcBef>
                <a:spcPts val="300"/>
              </a:spcBef>
              <a:buFont typeface="Calibri" pitchFamily="34" charset="0"/>
              <a:buNone/>
              <a:defRPr/>
            </a:pPr>
            <a:r>
              <a:rPr kumimoji="0" lang="ja-JP" altLang="en-US" sz="1400" dirty="0">
                <a:latin typeface="Open Sans" charset="0"/>
              </a:rPr>
              <a:t>フェーズ</a:t>
            </a:r>
            <a:r>
              <a:rPr kumimoji="0" lang="en-US" altLang="ja-JP" sz="1400" dirty="0">
                <a:latin typeface="Open Sans" charset="0"/>
              </a:rPr>
              <a:t>Ⅰ</a:t>
            </a:r>
            <a:r>
              <a:rPr kumimoji="0" lang="ja-JP" altLang="en-US" sz="1400" dirty="0">
                <a:latin typeface="Open Sans" charset="0"/>
              </a:rPr>
              <a:t>レポート公表（～</a:t>
            </a:r>
            <a:r>
              <a:rPr kumimoji="0" lang="en-US" altLang="ja-JP" sz="1400" dirty="0">
                <a:latin typeface="Open Sans" charset="0"/>
              </a:rPr>
              <a:t>5</a:t>
            </a:r>
            <a:r>
              <a:rPr kumimoji="0" lang="ja-JP" altLang="en-US" sz="1400" dirty="0">
                <a:latin typeface="Open Sans" charset="0"/>
              </a:rPr>
              <a:t>月意見募集）　</a:t>
            </a:r>
          </a:p>
          <a:p>
            <a:pPr lvl="1" eaLnBrk="1" hangingPunct="1">
              <a:spcBef>
                <a:spcPts val="300"/>
              </a:spcBef>
              <a:buFont typeface="Calibri" pitchFamily="34" charset="0"/>
              <a:buNone/>
              <a:defRPr/>
            </a:pPr>
            <a:r>
              <a:rPr kumimoji="0" lang="ja-JP" altLang="en-US" sz="1400" dirty="0">
                <a:latin typeface="Open Sans" charset="0"/>
              </a:rPr>
              <a:t>→「シナリオ分析」の必要性を認識</a:t>
            </a:r>
          </a:p>
        </p:txBody>
      </p:sp>
      <p:sp>
        <p:nvSpPr>
          <p:cNvPr id="8" name="Freeform 31">
            <a:extLst>
              <a:ext uri="{FF2B5EF4-FFF2-40B4-BE49-F238E27FC236}">
                <a16:creationId xmlns:a16="http://schemas.microsoft.com/office/drawing/2014/main" id="{8CFAE25A-CE81-F8C8-0D33-B9BA8699C362}"/>
              </a:ext>
            </a:extLst>
          </p:cNvPr>
          <p:cNvSpPr/>
          <p:nvPr/>
        </p:nvSpPr>
        <p:spPr>
          <a:xfrm>
            <a:off x="395288" y="3644900"/>
            <a:ext cx="1223962" cy="647700"/>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400" b="1" dirty="0">
                <a:solidFill>
                  <a:srgbClr val="FFFFFF"/>
                </a:solidFill>
                <a:latin typeface="Open Sans" charset="0"/>
              </a:rPr>
              <a:t>　　　　　</a:t>
            </a:r>
            <a:r>
              <a:rPr kumimoji="0" lang="en-US" altLang="ja-JP" sz="1400" b="1" dirty="0">
                <a:solidFill>
                  <a:srgbClr val="FFFFFF"/>
                </a:solidFill>
                <a:latin typeface="Open Sans" charset="0"/>
              </a:rPr>
              <a:t>12</a:t>
            </a:r>
            <a:r>
              <a:rPr kumimoji="0" lang="ja-JP" altLang="en-US" sz="1400" b="1" dirty="0">
                <a:solidFill>
                  <a:srgbClr val="FFFFFF"/>
                </a:solidFill>
                <a:latin typeface="Open Sans" charset="0"/>
              </a:rPr>
              <a:t>月</a:t>
            </a:r>
            <a:endParaRPr kumimoji="0" lang="en-US" altLang="ja-JP" sz="1400" b="1" dirty="0">
              <a:solidFill>
                <a:srgbClr val="FFFFFF"/>
              </a:solidFill>
              <a:latin typeface="Open Sans" charset="0"/>
            </a:endParaRPr>
          </a:p>
        </p:txBody>
      </p:sp>
      <p:sp>
        <p:nvSpPr>
          <p:cNvPr id="9" name="Freeform 32">
            <a:extLst>
              <a:ext uri="{FF2B5EF4-FFF2-40B4-BE49-F238E27FC236}">
                <a16:creationId xmlns:a16="http://schemas.microsoft.com/office/drawing/2014/main" id="{FB59A64C-1A1F-2D8B-24EB-C69689C44F29}"/>
              </a:ext>
            </a:extLst>
          </p:cNvPr>
          <p:cNvSpPr/>
          <p:nvPr/>
        </p:nvSpPr>
        <p:spPr>
          <a:xfrm>
            <a:off x="1619250" y="3644900"/>
            <a:ext cx="7129463" cy="647700"/>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1" eaLnBrk="1" hangingPunct="1">
              <a:spcBef>
                <a:spcPts val="300"/>
              </a:spcBef>
              <a:buFont typeface="Calibri" pitchFamily="34" charset="0"/>
              <a:buNone/>
              <a:defRPr/>
            </a:pPr>
            <a:r>
              <a:rPr kumimoji="0" lang="ja-JP" altLang="en-US" sz="1400" dirty="0">
                <a:latin typeface="Open Sans" charset="0"/>
              </a:rPr>
              <a:t>フェーズ</a:t>
            </a:r>
            <a:r>
              <a:rPr kumimoji="0" lang="en-US" altLang="ja-JP" sz="1400" dirty="0">
                <a:latin typeface="Open Sans" charset="0"/>
              </a:rPr>
              <a:t>Ⅱ</a:t>
            </a:r>
            <a:r>
              <a:rPr kumimoji="0" lang="ja-JP" altLang="en-US" sz="1400" dirty="0">
                <a:latin typeface="Open Sans" charset="0"/>
              </a:rPr>
              <a:t>レポート公表（～</a:t>
            </a:r>
            <a:r>
              <a:rPr kumimoji="0" lang="en-US" altLang="ja-JP" sz="1400" dirty="0">
                <a:latin typeface="Open Sans" charset="0"/>
              </a:rPr>
              <a:t>2</a:t>
            </a:r>
            <a:r>
              <a:rPr kumimoji="0" lang="ja-JP" altLang="en-US" sz="1400" dirty="0">
                <a:latin typeface="Open Sans" charset="0"/>
              </a:rPr>
              <a:t>月意見募集）</a:t>
            </a:r>
          </a:p>
          <a:p>
            <a:pPr lvl="1" eaLnBrk="1" hangingPunct="1">
              <a:spcBef>
                <a:spcPts val="300"/>
              </a:spcBef>
              <a:buFont typeface="Calibri" pitchFamily="34" charset="0"/>
              <a:buNone/>
              <a:defRPr/>
            </a:pPr>
            <a:r>
              <a:rPr kumimoji="0" lang="ja-JP" altLang="en-US" sz="1400" dirty="0">
                <a:latin typeface="Open Sans" charset="0"/>
              </a:rPr>
              <a:t>→全世界から</a:t>
            </a:r>
            <a:r>
              <a:rPr kumimoji="0" lang="en-US" altLang="ja-JP" sz="1400" dirty="0">
                <a:latin typeface="Open Sans" charset="0"/>
              </a:rPr>
              <a:t>300</a:t>
            </a:r>
            <a:r>
              <a:rPr kumimoji="0" lang="ja-JP" altLang="en-US" sz="1400" dirty="0">
                <a:latin typeface="Open Sans" charset="0"/>
              </a:rPr>
              <a:t>超の反応（本邦からも多数の意見提出）</a:t>
            </a:r>
          </a:p>
        </p:txBody>
      </p:sp>
      <p:sp>
        <p:nvSpPr>
          <p:cNvPr id="10" name="Freeform 31">
            <a:extLst>
              <a:ext uri="{FF2B5EF4-FFF2-40B4-BE49-F238E27FC236}">
                <a16:creationId xmlns:a16="http://schemas.microsoft.com/office/drawing/2014/main" id="{7B2F14D6-EED0-3EC4-114F-3724019465DF}"/>
              </a:ext>
            </a:extLst>
          </p:cNvPr>
          <p:cNvSpPr/>
          <p:nvPr/>
        </p:nvSpPr>
        <p:spPr>
          <a:xfrm>
            <a:off x="395288" y="4437063"/>
            <a:ext cx="1223962" cy="360362"/>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en-US" altLang="ja-JP" sz="1400" b="1" dirty="0">
                <a:solidFill>
                  <a:srgbClr val="FFFFFF"/>
                </a:solidFill>
                <a:latin typeface="Open Sans" charset="0"/>
              </a:rPr>
              <a:t>2017</a:t>
            </a:r>
            <a:r>
              <a:rPr kumimoji="0" lang="ja-JP" altLang="en-US" sz="1400" b="1" dirty="0">
                <a:solidFill>
                  <a:srgbClr val="FFFFFF"/>
                </a:solidFill>
                <a:latin typeface="Open Sans" charset="0"/>
              </a:rPr>
              <a:t>年 </a:t>
            </a:r>
            <a:r>
              <a:rPr kumimoji="0" lang="en-US" altLang="ja-JP" sz="1400" b="1" dirty="0">
                <a:solidFill>
                  <a:srgbClr val="FFFFFF"/>
                </a:solidFill>
                <a:latin typeface="Open Sans" charset="0"/>
              </a:rPr>
              <a:t>3</a:t>
            </a:r>
            <a:r>
              <a:rPr kumimoji="0" lang="ja-JP" altLang="en-US" sz="1400" b="1" dirty="0">
                <a:solidFill>
                  <a:srgbClr val="FFFFFF"/>
                </a:solidFill>
                <a:latin typeface="Open Sans" charset="0"/>
              </a:rPr>
              <a:t>月</a:t>
            </a:r>
            <a:endParaRPr kumimoji="0" lang="en-US" altLang="ja-JP" sz="1400" b="1" dirty="0">
              <a:solidFill>
                <a:srgbClr val="FFFFFF"/>
              </a:solidFill>
              <a:latin typeface="Open Sans" charset="0"/>
            </a:endParaRPr>
          </a:p>
        </p:txBody>
      </p:sp>
      <p:sp>
        <p:nvSpPr>
          <p:cNvPr id="11" name="Freeform 32">
            <a:extLst>
              <a:ext uri="{FF2B5EF4-FFF2-40B4-BE49-F238E27FC236}">
                <a16:creationId xmlns:a16="http://schemas.microsoft.com/office/drawing/2014/main" id="{CDA720B5-86A1-06EA-1D36-98FDF7DA7171}"/>
              </a:ext>
            </a:extLst>
          </p:cNvPr>
          <p:cNvSpPr/>
          <p:nvPr/>
        </p:nvSpPr>
        <p:spPr>
          <a:xfrm>
            <a:off x="1619250" y="4437063"/>
            <a:ext cx="7129463" cy="360362"/>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1" eaLnBrk="1" hangingPunct="1">
              <a:spcBef>
                <a:spcPts val="300"/>
              </a:spcBef>
              <a:buFont typeface="Calibri" pitchFamily="34" charset="0"/>
              <a:buNone/>
              <a:defRPr/>
            </a:pPr>
            <a:r>
              <a:rPr kumimoji="0" lang="en-US" altLang="ja-JP" sz="1400" dirty="0">
                <a:latin typeface="Open Sans" charset="0"/>
              </a:rPr>
              <a:t>FSB</a:t>
            </a:r>
            <a:r>
              <a:rPr kumimoji="0" lang="ja-JP" altLang="en-US" sz="1400" dirty="0">
                <a:latin typeface="Open Sans" charset="0"/>
              </a:rPr>
              <a:t>→</a:t>
            </a:r>
            <a:r>
              <a:rPr kumimoji="0" lang="en-US" altLang="ja-JP" sz="1400" dirty="0">
                <a:latin typeface="Open Sans" charset="0"/>
              </a:rPr>
              <a:t>G20</a:t>
            </a:r>
            <a:r>
              <a:rPr kumimoji="0" lang="ja-JP" altLang="en-US" sz="1400" dirty="0">
                <a:latin typeface="Open Sans" charset="0"/>
              </a:rPr>
              <a:t>財務大臣・中央銀行総裁会議報告</a:t>
            </a:r>
          </a:p>
        </p:txBody>
      </p:sp>
      <p:sp>
        <p:nvSpPr>
          <p:cNvPr id="12" name="Freeform 31">
            <a:extLst>
              <a:ext uri="{FF2B5EF4-FFF2-40B4-BE49-F238E27FC236}">
                <a16:creationId xmlns:a16="http://schemas.microsoft.com/office/drawing/2014/main" id="{8E0D277E-855B-B5B5-A917-C47F6C5CDB20}"/>
              </a:ext>
            </a:extLst>
          </p:cNvPr>
          <p:cNvSpPr/>
          <p:nvPr/>
        </p:nvSpPr>
        <p:spPr>
          <a:xfrm>
            <a:off x="395288" y="4941888"/>
            <a:ext cx="1223962" cy="647700"/>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400" b="1" dirty="0">
                <a:solidFill>
                  <a:srgbClr val="FFFFFF"/>
                </a:solidFill>
                <a:latin typeface="Open Sans" charset="0"/>
              </a:rPr>
              <a:t>　　　　　</a:t>
            </a:r>
            <a:r>
              <a:rPr kumimoji="0" lang="en-US" altLang="ja-JP" sz="1400" b="1" dirty="0">
                <a:solidFill>
                  <a:srgbClr val="FFFFFF"/>
                </a:solidFill>
                <a:latin typeface="Open Sans" charset="0"/>
              </a:rPr>
              <a:t>6</a:t>
            </a:r>
            <a:r>
              <a:rPr kumimoji="0" lang="ja-JP" altLang="en-US" sz="1400" b="1" dirty="0">
                <a:solidFill>
                  <a:srgbClr val="FFFFFF"/>
                </a:solidFill>
                <a:latin typeface="Open Sans" charset="0"/>
              </a:rPr>
              <a:t>月</a:t>
            </a:r>
            <a:endParaRPr kumimoji="0" lang="en-US" altLang="ja-JP" sz="1400" b="1" dirty="0">
              <a:solidFill>
                <a:srgbClr val="FFFFFF"/>
              </a:solidFill>
              <a:latin typeface="Open Sans" charset="0"/>
            </a:endParaRPr>
          </a:p>
        </p:txBody>
      </p:sp>
      <p:sp>
        <p:nvSpPr>
          <p:cNvPr id="13" name="Freeform 32">
            <a:extLst>
              <a:ext uri="{FF2B5EF4-FFF2-40B4-BE49-F238E27FC236}">
                <a16:creationId xmlns:a16="http://schemas.microsoft.com/office/drawing/2014/main" id="{B4CB9936-CFB6-A0B2-61F0-9BEBE18B6871}"/>
              </a:ext>
            </a:extLst>
          </p:cNvPr>
          <p:cNvSpPr/>
          <p:nvPr/>
        </p:nvSpPr>
        <p:spPr>
          <a:xfrm>
            <a:off x="1619250" y="4941888"/>
            <a:ext cx="7129463" cy="647700"/>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1" eaLnBrk="1" hangingPunct="1">
              <a:spcBef>
                <a:spcPts val="300"/>
              </a:spcBef>
              <a:buFont typeface="Calibri" pitchFamily="34" charset="0"/>
              <a:buNone/>
              <a:defRPr/>
            </a:pPr>
            <a:r>
              <a:rPr kumimoji="0" lang="en-US" altLang="ja-JP" sz="1400" dirty="0">
                <a:latin typeface="Open Sans" charset="0"/>
              </a:rPr>
              <a:t>TCFD</a:t>
            </a:r>
            <a:r>
              <a:rPr kumimoji="0" lang="ja-JP" altLang="en-US" sz="1400" dirty="0">
                <a:latin typeface="Open Sans" charset="0"/>
              </a:rPr>
              <a:t>→</a:t>
            </a:r>
            <a:r>
              <a:rPr kumimoji="0" lang="en-US" altLang="ja-JP" sz="1400" dirty="0">
                <a:latin typeface="Open Sans" charset="0"/>
              </a:rPr>
              <a:t>FSB </a:t>
            </a:r>
            <a:r>
              <a:rPr kumimoji="0" lang="ja-JP" altLang="en-US" sz="1400" dirty="0">
                <a:latin typeface="Open Sans" charset="0"/>
              </a:rPr>
              <a:t>最終報告書提出</a:t>
            </a:r>
          </a:p>
          <a:p>
            <a:pPr lvl="1" eaLnBrk="1" hangingPunct="1">
              <a:spcBef>
                <a:spcPts val="300"/>
              </a:spcBef>
              <a:buFont typeface="Calibri" pitchFamily="34" charset="0"/>
              <a:buNone/>
              <a:defRPr/>
            </a:pPr>
            <a:r>
              <a:rPr kumimoji="0" lang="en-US" altLang="ja-JP" sz="1400" dirty="0">
                <a:latin typeface="Open Sans" charset="0"/>
              </a:rPr>
              <a:t>TCFD</a:t>
            </a:r>
            <a:r>
              <a:rPr kumimoji="0" lang="ja-JP" altLang="en-US" sz="1400" dirty="0">
                <a:latin typeface="Open Sans" charset="0"/>
              </a:rPr>
              <a:t>：最終報告公表（</a:t>
            </a:r>
            <a:r>
              <a:rPr kumimoji="0" lang="en-US" altLang="ja-JP" sz="1400" dirty="0">
                <a:latin typeface="Open Sans" charset="0"/>
              </a:rPr>
              <a:t>6/29</a:t>
            </a:r>
            <a:r>
              <a:rPr kumimoji="0" lang="ja-JP" altLang="en-US" sz="1400" dirty="0">
                <a:latin typeface="Open Sans" charset="0"/>
              </a:rPr>
              <a:t>）</a:t>
            </a:r>
          </a:p>
        </p:txBody>
      </p:sp>
      <p:sp>
        <p:nvSpPr>
          <p:cNvPr id="14" name="Freeform 31">
            <a:extLst>
              <a:ext uri="{FF2B5EF4-FFF2-40B4-BE49-F238E27FC236}">
                <a16:creationId xmlns:a16="http://schemas.microsoft.com/office/drawing/2014/main" id="{40DEA934-C145-C1BD-52BF-72134609A592}"/>
              </a:ext>
            </a:extLst>
          </p:cNvPr>
          <p:cNvSpPr/>
          <p:nvPr/>
        </p:nvSpPr>
        <p:spPr>
          <a:xfrm>
            <a:off x="395288" y="5734050"/>
            <a:ext cx="1223962" cy="574675"/>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rgbClr val="1CA9D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985" tIns="6985" rIns="6985" bIns="78441" anchor="ctr"/>
          <a:lstStyle>
            <a:lvl1pPr defTabSz="438150" eaLnBrk="0" hangingPunct="0">
              <a:defRPr kumimoji="1">
                <a:solidFill>
                  <a:schemeClr val="tx1"/>
                </a:solidFill>
                <a:latin typeface="Arial" charset="0"/>
                <a:ea typeface="ＭＳ Ｐゴシック" pitchFamily="50" charset="-128"/>
              </a:defRPr>
            </a:lvl1pPr>
            <a:lvl2pPr marL="742950" indent="-285750" defTabSz="438150" eaLnBrk="0" hangingPunct="0">
              <a:defRPr kumimoji="1">
                <a:solidFill>
                  <a:schemeClr val="tx1"/>
                </a:solidFill>
                <a:latin typeface="Arial" charset="0"/>
                <a:ea typeface="ＭＳ Ｐゴシック" pitchFamily="50" charset="-128"/>
              </a:defRPr>
            </a:lvl2pPr>
            <a:lvl3pPr marL="1143000" indent="-228600" defTabSz="438150" eaLnBrk="0" hangingPunct="0">
              <a:defRPr kumimoji="1">
                <a:solidFill>
                  <a:schemeClr val="tx1"/>
                </a:solidFill>
                <a:latin typeface="Arial" charset="0"/>
                <a:ea typeface="ＭＳ Ｐゴシック" pitchFamily="50" charset="-128"/>
              </a:defRPr>
            </a:lvl3pPr>
            <a:lvl4pPr marL="1600200" indent="-228600" defTabSz="438150" eaLnBrk="0" hangingPunct="0">
              <a:defRPr kumimoji="1">
                <a:solidFill>
                  <a:schemeClr val="tx1"/>
                </a:solidFill>
                <a:latin typeface="Arial" charset="0"/>
                <a:ea typeface="ＭＳ Ｐゴシック" pitchFamily="50" charset="-128"/>
              </a:defRPr>
            </a:lvl4pPr>
            <a:lvl5pPr marL="2057400" indent="-228600" defTabSz="438150" eaLnBrk="0" hangingPunct="0">
              <a:defRPr kumimoji="1">
                <a:solidFill>
                  <a:schemeClr val="tx1"/>
                </a:solidFill>
                <a:latin typeface="Arial" charset="0"/>
                <a:ea typeface="ＭＳ Ｐゴシック" pitchFamily="50" charset="-128"/>
              </a:defRPr>
            </a:lvl5pPr>
            <a:lvl6pPr marL="25146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3815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400" b="1" dirty="0">
                <a:solidFill>
                  <a:srgbClr val="FFFFFF"/>
                </a:solidFill>
                <a:latin typeface="Open Sans" charset="0"/>
              </a:rPr>
              <a:t>　　　　　</a:t>
            </a:r>
            <a:r>
              <a:rPr kumimoji="0" lang="en-US" altLang="ja-JP" sz="1400" b="1" dirty="0">
                <a:solidFill>
                  <a:srgbClr val="FFFFFF"/>
                </a:solidFill>
                <a:latin typeface="Open Sans" charset="0"/>
              </a:rPr>
              <a:t>7</a:t>
            </a:r>
            <a:r>
              <a:rPr kumimoji="0" lang="ja-JP" altLang="en-US" sz="1400" b="1" dirty="0">
                <a:solidFill>
                  <a:srgbClr val="FFFFFF"/>
                </a:solidFill>
                <a:latin typeface="Open Sans" charset="0"/>
              </a:rPr>
              <a:t>月</a:t>
            </a:r>
            <a:endParaRPr kumimoji="0" lang="en-US" altLang="ja-JP" sz="1400" b="1" dirty="0">
              <a:solidFill>
                <a:srgbClr val="FFFFFF"/>
              </a:solidFill>
              <a:latin typeface="Open Sans" charset="0"/>
            </a:endParaRPr>
          </a:p>
        </p:txBody>
      </p:sp>
      <p:sp>
        <p:nvSpPr>
          <p:cNvPr id="15" name="Freeform 32">
            <a:extLst>
              <a:ext uri="{FF2B5EF4-FFF2-40B4-BE49-F238E27FC236}">
                <a16:creationId xmlns:a16="http://schemas.microsoft.com/office/drawing/2014/main" id="{FC5D5042-8FAC-9A01-E140-331708FB1722}"/>
              </a:ext>
            </a:extLst>
          </p:cNvPr>
          <p:cNvSpPr/>
          <p:nvPr/>
        </p:nvSpPr>
        <p:spPr>
          <a:xfrm>
            <a:off x="1619250" y="5734050"/>
            <a:ext cx="7129463" cy="574675"/>
          </a:xfrm>
          <a:custGeom>
            <a:avLst/>
            <a:gdLst>
              <a:gd name="connsiteX0" fmla="*/ 0 w 1073639"/>
              <a:gd name="connsiteY0" fmla="*/ 0 h 555882"/>
              <a:gd name="connsiteX1" fmla="*/ 1073639 w 1073639"/>
              <a:gd name="connsiteY1" fmla="*/ 0 h 555882"/>
              <a:gd name="connsiteX2" fmla="*/ 1073639 w 1073639"/>
              <a:gd name="connsiteY2" fmla="*/ 555882 h 555882"/>
              <a:gd name="connsiteX3" fmla="*/ 0 w 1073639"/>
              <a:gd name="connsiteY3" fmla="*/ 555882 h 555882"/>
              <a:gd name="connsiteX4" fmla="*/ 0 w 1073639"/>
              <a:gd name="connsiteY4" fmla="*/ 0 h 5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639" h="555882">
                <a:moveTo>
                  <a:pt x="0" y="0"/>
                </a:moveTo>
                <a:lnTo>
                  <a:pt x="1073639" y="0"/>
                </a:lnTo>
                <a:lnTo>
                  <a:pt x="1073639" y="555882"/>
                </a:lnTo>
                <a:lnTo>
                  <a:pt x="0" y="555882"/>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tIns="91440" bIns="91440"/>
          <a:lstStyle>
            <a:lvl1pPr marL="342900" indent="-342900" defTabSz="455613" eaLnBrk="0" hangingPunct="0">
              <a:defRPr kumimoji="1">
                <a:solidFill>
                  <a:schemeClr val="tx1"/>
                </a:solidFill>
                <a:latin typeface="Arial" charset="0"/>
                <a:ea typeface="ＭＳ Ｐゴシック" pitchFamily="50" charset="-128"/>
              </a:defRPr>
            </a:lvl1pPr>
            <a:lvl2pPr marL="171450" indent="-1714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1" eaLnBrk="1" hangingPunct="1">
              <a:spcBef>
                <a:spcPts val="300"/>
              </a:spcBef>
              <a:buFont typeface="Calibri" pitchFamily="34" charset="0"/>
              <a:buNone/>
              <a:defRPr/>
            </a:pPr>
            <a:r>
              <a:rPr kumimoji="0" lang="en-US" altLang="ja-JP" sz="1400" dirty="0">
                <a:latin typeface="Open Sans" charset="0"/>
              </a:rPr>
              <a:t>FSB</a:t>
            </a:r>
            <a:r>
              <a:rPr kumimoji="0" lang="ja-JP" altLang="en-US" sz="1400" dirty="0">
                <a:latin typeface="Open Sans" charset="0"/>
              </a:rPr>
              <a:t>→</a:t>
            </a:r>
            <a:r>
              <a:rPr kumimoji="0" lang="en-US" altLang="ja-JP" sz="1400" dirty="0">
                <a:latin typeface="Open Sans" charset="0"/>
              </a:rPr>
              <a:t>G20</a:t>
            </a:r>
            <a:r>
              <a:rPr kumimoji="0" lang="ja-JP" altLang="en-US" sz="1400" dirty="0">
                <a:latin typeface="Open Sans" charset="0"/>
              </a:rPr>
              <a:t>首脳へ報告（</a:t>
            </a:r>
            <a:r>
              <a:rPr kumimoji="0" lang="en-US" altLang="ja-JP" sz="1400" dirty="0">
                <a:latin typeface="Open Sans" charset="0"/>
              </a:rPr>
              <a:t>7/3</a:t>
            </a:r>
            <a:r>
              <a:rPr kumimoji="0" lang="ja-JP" altLang="en-US" sz="1400" dirty="0">
                <a:latin typeface="Open Sans" charset="0"/>
              </a:rPr>
              <a:t>）</a:t>
            </a:r>
          </a:p>
          <a:p>
            <a:pPr lvl="1" eaLnBrk="1" hangingPunct="1">
              <a:spcBef>
                <a:spcPts val="300"/>
              </a:spcBef>
              <a:buFont typeface="Calibri" pitchFamily="34" charset="0"/>
              <a:buNone/>
              <a:defRPr/>
            </a:pPr>
            <a:r>
              <a:rPr kumimoji="0" lang="en-US" altLang="ja-JP" sz="1400" dirty="0">
                <a:latin typeface="Open Sans" charset="0"/>
              </a:rPr>
              <a:t>G20</a:t>
            </a:r>
            <a:r>
              <a:rPr kumimoji="0" lang="ja-JP" altLang="en-US" sz="1400" dirty="0">
                <a:latin typeface="Open Sans" charset="0"/>
              </a:rPr>
              <a:t>首脳サミット（</a:t>
            </a:r>
            <a:r>
              <a:rPr kumimoji="0" lang="en-US" altLang="ja-JP" sz="1400" dirty="0">
                <a:latin typeface="Open Sans" charset="0"/>
              </a:rPr>
              <a:t>7/7-8</a:t>
            </a:r>
            <a:r>
              <a:rPr kumimoji="0" lang="ja-JP" altLang="en-US" sz="1400" dirty="0">
                <a:latin typeface="Open Sans" charset="0"/>
              </a:rPr>
              <a:t>）：</a:t>
            </a:r>
            <a:r>
              <a:rPr kumimoji="0" lang="en-US" altLang="ja-JP" sz="1400" dirty="0">
                <a:latin typeface="Open Sans" charset="0"/>
              </a:rPr>
              <a:t>G20</a:t>
            </a:r>
            <a:r>
              <a:rPr kumimoji="0" lang="ja-JP" altLang="en-US" sz="1400" dirty="0">
                <a:latin typeface="Open Sans" charset="0"/>
              </a:rPr>
              <a:t>ハンブルグ行動計画に反映</a:t>
            </a:r>
          </a:p>
        </p:txBody>
      </p:sp>
      <p:sp>
        <p:nvSpPr>
          <p:cNvPr id="3091" name="Rectangle 10">
            <a:extLst>
              <a:ext uri="{FF2B5EF4-FFF2-40B4-BE49-F238E27FC236}">
                <a16:creationId xmlns:a16="http://schemas.microsoft.com/office/drawing/2014/main" id="{64B428F6-3CB3-2A46-DC76-8E81D7A4C543}"/>
              </a:ext>
            </a:extLst>
          </p:cNvPr>
          <p:cNvSpPr>
            <a:spLocks noChangeArrowheads="1"/>
          </p:cNvSpPr>
          <p:nvPr/>
        </p:nvSpPr>
        <p:spPr bwMode="auto">
          <a:xfrm>
            <a:off x="323850" y="115888"/>
            <a:ext cx="8027988" cy="865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2.TCFD</a:t>
            </a:r>
            <a:r>
              <a:rPr lang="ja-JP" altLang="en-US" b="1">
                <a:solidFill>
                  <a:schemeClr val="tx2"/>
                </a:solidFill>
              </a:rPr>
              <a:t>提案内容　　　　　　　　　　　　　　　　　　　　　　　　　　　　　　　　　　　　　　　　　</a:t>
            </a:r>
            <a:r>
              <a:rPr lang="ja-JP" altLang="en-US" sz="2800" b="1">
                <a:solidFill>
                  <a:schemeClr val="tx2"/>
                </a:solidFill>
              </a:rPr>
              <a:t>（</a:t>
            </a:r>
            <a:r>
              <a:rPr lang="en-US" altLang="ja-JP" sz="2800" b="1">
                <a:solidFill>
                  <a:schemeClr val="tx2"/>
                </a:solidFill>
              </a:rPr>
              <a:t>2</a:t>
            </a:r>
            <a:r>
              <a:rPr lang="ja-JP" altLang="en-US" sz="2800" b="1">
                <a:solidFill>
                  <a:schemeClr val="tx2"/>
                </a:solidFill>
              </a:rPr>
              <a:t>）</a:t>
            </a:r>
            <a:r>
              <a:rPr lang="en-US" altLang="ja-JP" sz="2800" b="1">
                <a:solidFill>
                  <a:schemeClr val="tx2"/>
                </a:solidFill>
              </a:rPr>
              <a:t>TCFD</a:t>
            </a:r>
            <a:r>
              <a:rPr lang="ja-JP" altLang="en-US" sz="2800" b="1">
                <a:solidFill>
                  <a:schemeClr val="tx2"/>
                </a:solidFill>
              </a:rPr>
              <a:t>：これまでの流れ</a:t>
            </a:r>
            <a:endParaRPr lang="en-US" altLang="ja-JP" sz="2800" b="1">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0A936383-5EE9-080A-FD0D-787239174495}"/>
              </a:ext>
            </a:extLst>
          </p:cNvPr>
          <p:cNvSpPr>
            <a:spLocks noGrp="1" noChangeArrowheads="1"/>
          </p:cNvSpPr>
          <p:nvPr>
            <p:ph type="sldNum" sz="quarter" idx="12"/>
          </p:nvPr>
        </p:nvSpPr>
        <p:spPr>
          <a:ln/>
        </p:spPr>
        <p:txBody>
          <a:bodyPr/>
          <a:lstStyle/>
          <a:p>
            <a:fld id="{7D51FBBF-8FDE-401E-A569-9695931C20D2}" type="slidenum">
              <a:rPr lang="en-US" altLang="ja-JP"/>
              <a:pPr/>
              <a:t>6</a:t>
            </a:fld>
            <a:endParaRPr lang="en-US" altLang="ja-JP"/>
          </a:p>
        </p:txBody>
      </p:sp>
      <p:sp>
        <p:nvSpPr>
          <p:cNvPr id="4098" name="Rectangle 6">
            <a:extLst>
              <a:ext uri="{FF2B5EF4-FFF2-40B4-BE49-F238E27FC236}">
                <a16:creationId xmlns:a16="http://schemas.microsoft.com/office/drawing/2014/main" id="{21369A02-DB6A-8279-556B-071001176ACE}"/>
              </a:ext>
            </a:extLst>
          </p:cNvPr>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D2689560-1C68-4830-B372-693FB60E6B2E}" type="slidenum">
              <a:rPr lang="en-US" altLang="ja-JP" sz="1400"/>
              <a:pPr algn="r" eaLnBrk="1" hangingPunct="1">
                <a:spcBef>
                  <a:spcPct val="0"/>
                </a:spcBef>
                <a:buFontTx/>
                <a:buNone/>
              </a:pPr>
              <a:t>6</a:t>
            </a:fld>
            <a:endParaRPr lang="en-US" altLang="ja-JP" sz="1400"/>
          </a:p>
        </p:txBody>
      </p:sp>
      <p:sp>
        <p:nvSpPr>
          <p:cNvPr id="4099" name="スライド番号プレースホルダー 5">
            <a:extLst>
              <a:ext uri="{FF2B5EF4-FFF2-40B4-BE49-F238E27FC236}">
                <a16:creationId xmlns:a16="http://schemas.microsoft.com/office/drawing/2014/main" id="{86F0923E-B879-FF74-7D99-E7339D5CB236}"/>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9C86070F-BBD1-429E-8C15-A823F5A2F1AB}" type="slidenum">
              <a:rPr lang="en-US" altLang="ja-JP" sz="1400"/>
              <a:pPr algn="r" eaLnBrk="1" hangingPunct="1">
                <a:spcBef>
                  <a:spcPct val="0"/>
                </a:spcBef>
                <a:buFontTx/>
                <a:buNone/>
              </a:pPr>
              <a:t>6</a:t>
            </a:fld>
            <a:endParaRPr lang="en-US" altLang="ja-JP" sz="1400"/>
          </a:p>
        </p:txBody>
      </p:sp>
      <p:sp>
        <p:nvSpPr>
          <p:cNvPr id="4100" name="Rectangle 10">
            <a:extLst>
              <a:ext uri="{FF2B5EF4-FFF2-40B4-BE49-F238E27FC236}">
                <a16:creationId xmlns:a16="http://schemas.microsoft.com/office/drawing/2014/main" id="{BAB1DB30-6F5A-F171-757D-86397DBCF148}"/>
              </a:ext>
            </a:extLst>
          </p:cNvPr>
          <p:cNvSpPr>
            <a:spLocks noChangeArrowheads="1"/>
          </p:cNvSpPr>
          <p:nvPr/>
        </p:nvSpPr>
        <p:spPr bwMode="auto">
          <a:xfrm>
            <a:off x="153988" y="260350"/>
            <a:ext cx="8027987"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2.TCFD</a:t>
            </a:r>
            <a:r>
              <a:rPr lang="ja-JP" altLang="en-US" b="1">
                <a:solidFill>
                  <a:schemeClr val="tx2"/>
                </a:solidFill>
              </a:rPr>
              <a:t>提案内容　　　　　　　　　　　　　　　　　　　　　　　　　　　　　　　　　　　　　　　　　</a:t>
            </a:r>
            <a:r>
              <a:rPr lang="ja-JP" altLang="en-US" sz="2800" b="1">
                <a:solidFill>
                  <a:schemeClr val="tx2"/>
                </a:solidFill>
              </a:rPr>
              <a:t>（</a:t>
            </a:r>
            <a:r>
              <a:rPr lang="en-US" altLang="ja-JP" sz="2800" b="1">
                <a:solidFill>
                  <a:schemeClr val="tx2"/>
                </a:solidFill>
              </a:rPr>
              <a:t>3</a:t>
            </a:r>
            <a:r>
              <a:rPr lang="ja-JP" altLang="en-US" sz="2800" b="1">
                <a:solidFill>
                  <a:schemeClr val="tx2"/>
                </a:solidFill>
              </a:rPr>
              <a:t>）</a:t>
            </a:r>
            <a:r>
              <a:rPr lang="en-US" altLang="ja-JP" sz="2800" b="1">
                <a:solidFill>
                  <a:schemeClr val="tx2"/>
                </a:solidFill>
              </a:rPr>
              <a:t>TCFD</a:t>
            </a:r>
            <a:r>
              <a:rPr lang="ja-JP" altLang="en-US" sz="2800" b="1">
                <a:solidFill>
                  <a:schemeClr val="tx2"/>
                </a:solidFill>
              </a:rPr>
              <a:t>メンバー構成（最終報告公表時）</a:t>
            </a:r>
            <a:endParaRPr lang="en-US" altLang="ja-JP" sz="2800" b="1">
              <a:solidFill>
                <a:schemeClr val="tx2"/>
              </a:solidFill>
            </a:endParaRPr>
          </a:p>
        </p:txBody>
      </p:sp>
      <p:graphicFrame>
        <p:nvGraphicFramePr>
          <p:cNvPr id="5" name="Table 3">
            <a:extLst>
              <a:ext uri="{FF2B5EF4-FFF2-40B4-BE49-F238E27FC236}">
                <a16:creationId xmlns:a16="http://schemas.microsoft.com/office/drawing/2014/main" id="{EA9A9F51-0C78-F4B0-7095-EE1739D2B0C1}"/>
              </a:ext>
            </a:extLst>
          </p:cNvPr>
          <p:cNvGraphicFramePr>
            <a:graphicFrameLocks noGrp="1"/>
          </p:cNvGraphicFramePr>
          <p:nvPr/>
        </p:nvGraphicFramePr>
        <p:xfrm>
          <a:off x="263525" y="1125538"/>
          <a:ext cx="2762250" cy="5251450"/>
        </p:xfrm>
        <a:graphic>
          <a:graphicData uri="http://schemas.openxmlformats.org/drawingml/2006/table">
            <a:tbl>
              <a:tblPr/>
              <a:tblGrid>
                <a:gridCol w="1282700">
                  <a:extLst>
                    <a:ext uri="{9D8B030D-6E8A-4147-A177-3AD203B41FA5}">
                      <a16:colId xmlns:a16="http://schemas.microsoft.com/office/drawing/2014/main" val="20000"/>
                    </a:ext>
                  </a:extLst>
                </a:gridCol>
                <a:gridCol w="1479550">
                  <a:extLst>
                    <a:ext uri="{9D8B030D-6E8A-4147-A177-3AD203B41FA5}">
                      <a16:colId xmlns:a16="http://schemas.microsoft.com/office/drawing/2014/main" val="20001"/>
                    </a:ext>
                  </a:extLst>
                </a:gridCol>
              </a:tblGrid>
              <a:tr h="213986">
                <a:tc gridSpan="2">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bg1"/>
                          </a:solidFill>
                          <a:effectLst/>
                          <a:latin typeface="Open Sans" charset="0"/>
                          <a:ea typeface="ＭＳ Ｐゴシック" pitchFamily="50" charset="-128"/>
                        </a:rPr>
                        <a:t>Chair and Vice-Chairs</a:t>
                      </a:r>
                    </a:p>
                  </a:txBody>
                  <a:tcPr marL="22647" marR="2264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73674"/>
                    </a:solidFill>
                  </a:tcPr>
                </a:tc>
                <a:tc hMerge="1">
                  <a:txBody>
                    <a:bodyPr/>
                    <a:lstStyle/>
                    <a:p>
                      <a:endParaRPr kumimoji="1" lang="ja-JP" altLang="en-US"/>
                    </a:p>
                  </a:txBody>
                  <a:tcPr/>
                </a:tc>
                <a:extLst>
                  <a:ext uri="{0D108BD9-81ED-4DB2-BD59-A6C34878D82A}">
                    <a16:rowId xmlns:a16="http://schemas.microsoft.com/office/drawing/2014/main" val="10000"/>
                  </a:ext>
                </a:extLst>
              </a:tr>
              <a:tr h="719628">
                <a:tc gridSpan="2">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Open Sans" charset="0"/>
                          <a:ea typeface="ＭＳ Ｐゴシック" pitchFamily="50" charset="-128"/>
                        </a:rPr>
                        <a:t>Michael Bloomberg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Chairman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Founder and President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Bloomberg L.P.</a:t>
                      </a:r>
                    </a:p>
                    <a:p>
                      <a:pPr marL="0" marR="0" lvl="0" indent="0" algn="l" defTabSz="914400" rtl="0" eaLnBrk="1" fontAlgn="base" latinLnBrk="0" hangingPunct="1">
                        <a:lnSpc>
                          <a:spcPts val="7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 </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hMerge="1">
                  <a:txBody>
                    <a:bodyPr/>
                    <a:lstStyle/>
                    <a:p>
                      <a:endParaRPr kumimoji="1" lang="ja-JP" altLang="en-US"/>
                    </a:p>
                  </a:txBody>
                  <a:tcPr/>
                </a:tc>
                <a:extLst>
                  <a:ext uri="{0D108BD9-81ED-4DB2-BD59-A6C34878D82A}">
                    <a16:rowId xmlns:a16="http://schemas.microsoft.com/office/drawing/2014/main" val="10001"/>
                  </a:ext>
                </a:extLst>
              </a:tr>
              <a:tr h="1650071">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Open Sans" charset="0"/>
                          <a:ea typeface="ＭＳ Ｐゴシック" pitchFamily="50" charset="-128"/>
                        </a:rPr>
                        <a:t>Yeo </a:t>
                      </a:r>
                      <a:r>
                        <a:rPr kumimoji="0" lang="en-US" altLang="ja-JP" sz="900" b="1" i="0" u="none" strike="noStrike" cap="none" normalizeH="0" baseline="0" dirty="0" err="1">
                          <a:ln>
                            <a:noFill/>
                          </a:ln>
                          <a:solidFill>
                            <a:schemeClr val="tx1"/>
                          </a:solidFill>
                          <a:effectLst/>
                          <a:latin typeface="Open Sans" charset="0"/>
                          <a:ea typeface="ＭＳ Ｐゴシック" pitchFamily="50" charset="-128"/>
                        </a:rPr>
                        <a:t>Lian</a:t>
                      </a:r>
                      <a:r>
                        <a:rPr kumimoji="0" lang="en-US" altLang="ja-JP" sz="900" b="1" i="0" u="none" strike="noStrike" cap="none" normalizeH="0" baseline="0">
                          <a:ln>
                            <a:noFill/>
                          </a:ln>
                          <a:solidFill>
                            <a:schemeClr val="tx1"/>
                          </a:solidFill>
                          <a:effectLst/>
                          <a:latin typeface="Open Sans" charset="0"/>
                          <a:ea typeface="ＭＳ Ｐゴシック" pitchFamily="50" charset="-128"/>
                        </a:rPr>
                        <a:t> Sim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Vice-Chair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Special Adviser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Singapore Exchange</a:t>
                      </a:r>
                    </a:p>
                    <a:p>
                      <a:pPr marL="0" marR="0" lvl="0" indent="0" algn="l" defTabSz="914400" rtl="0" eaLnBrk="1" fontAlgn="base" latinLnBrk="0" hangingPunct="1">
                        <a:lnSpc>
                          <a:spcPts val="700"/>
                        </a:lnSpc>
                        <a:spcBef>
                          <a:spcPct val="0"/>
                        </a:spcBef>
                        <a:spcAft>
                          <a:spcPct val="0"/>
                        </a:spcAft>
                        <a:buClrTx/>
                        <a:buSzTx/>
                        <a:buFontTx/>
                        <a:buNone/>
                        <a:tabLst/>
                      </a:pPr>
                      <a:r>
                        <a:rPr kumimoji="0" lang="en-GB" altLang="ja-JP" sz="900" b="0" i="0" u="none" strike="noStrike" cap="none" normalizeH="0" baseline="0">
                          <a:ln>
                            <a:noFill/>
                          </a:ln>
                          <a:solidFill>
                            <a:schemeClr val="tx1"/>
                          </a:solidFill>
                          <a:effectLst/>
                          <a:latin typeface="Open Sans" charset="0"/>
                          <a:ea typeface="ＭＳ Ｐゴシック" pitchFamily="50" charset="-128"/>
                        </a:rPr>
                        <a:t> </a:t>
                      </a:r>
                      <a:endParaRPr kumimoji="0" lang="en-US" altLang="ja-JP" sz="900" b="0" i="0" u="none" strike="noStrike" cap="none" normalizeH="0" baseline="0">
                        <a:ln>
                          <a:noFill/>
                        </a:ln>
                        <a:solidFill>
                          <a:schemeClr val="tx1"/>
                        </a:solidFill>
                        <a:effectLst/>
                        <a:latin typeface="Open Sans"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Graeme Pitkethly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Vice-Chair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Chief Financial Officer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Unilever</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Open Sans" charset="0"/>
                          <a:ea typeface="ＭＳ Ｐゴシック" pitchFamily="50" charset="-128"/>
                        </a:rPr>
                        <a:t>Denise </a:t>
                      </a:r>
                      <a:r>
                        <a:rPr kumimoji="0" lang="en-US" altLang="ja-JP" sz="900" b="1" i="0" u="none" strike="noStrike" cap="none" normalizeH="0" baseline="0" dirty="0" err="1">
                          <a:ln>
                            <a:noFill/>
                          </a:ln>
                          <a:solidFill>
                            <a:schemeClr val="tx1"/>
                          </a:solidFill>
                          <a:effectLst/>
                          <a:latin typeface="Open Sans" charset="0"/>
                          <a:ea typeface="ＭＳ Ｐゴシック" pitchFamily="50" charset="-128"/>
                        </a:rPr>
                        <a:t>Pavarina</a:t>
                      </a:r>
                      <a:endParaRPr kumimoji="0" lang="en-US" altLang="ja-JP" sz="900" b="1" i="0" u="none" strike="noStrike" cap="none" normalizeH="0" baseline="0" dirty="0">
                        <a:ln>
                          <a:noFill/>
                        </a:ln>
                        <a:solidFill>
                          <a:schemeClr val="tx1"/>
                        </a:solidFill>
                        <a:effectLst/>
                        <a:latin typeface="Open Sans"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Vice-Chair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Managing Officer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Banco Bradesco</a:t>
                      </a:r>
                    </a:p>
                    <a:p>
                      <a:pPr marL="0" marR="0" lvl="0" indent="0" algn="l" defTabSz="914400" rtl="0" eaLnBrk="1" fontAlgn="base" latinLnBrk="0" hangingPunct="1">
                        <a:lnSpc>
                          <a:spcPts val="7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Open Sans" charset="0"/>
                          <a:ea typeface="ＭＳ Ｐゴシック" pitchFamily="50" charset="-128"/>
                        </a:rPr>
                        <a:t>Christian </a:t>
                      </a:r>
                      <a:r>
                        <a:rPr kumimoji="0" lang="en-US" altLang="ja-JP" sz="900" b="1" i="0" u="none" strike="noStrike" cap="none" normalizeH="0" baseline="0" dirty="0" err="1">
                          <a:ln>
                            <a:noFill/>
                          </a:ln>
                          <a:solidFill>
                            <a:schemeClr val="tx1"/>
                          </a:solidFill>
                          <a:effectLst/>
                          <a:latin typeface="Open Sans" charset="0"/>
                          <a:ea typeface="ＭＳ Ｐゴシック" pitchFamily="50" charset="-128"/>
                        </a:rPr>
                        <a:t>Thimann</a:t>
                      </a:r>
                      <a:endParaRPr kumimoji="0" lang="en-US" altLang="ja-JP" sz="900" b="1" i="0" u="none" strike="noStrike" cap="none" normalizeH="0" baseline="0" dirty="0">
                        <a:ln>
                          <a:noFill/>
                        </a:ln>
                        <a:solidFill>
                          <a:schemeClr val="tx1"/>
                        </a:solidFill>
                        <a:effectLst/>
                        <a:latin typeface="Open Sans"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Vice-Chair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Group Head of Strategy, Sustainability and Public Affairs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AXA</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155338">
                <a:tc gridSpan="2">
                  <a:txBody>
                    <a:bodyPr/>
                    <a:lstStyle>
                      <a:lvl1pPr marL="246063" indent="-228600">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246063" marR="0" lvl="0" indent="-228600" algn="l" defTabSz="914400" rtl="0" eaLnBrk="1" fontAlgn="base" latinLnBrk="0" hangingPunct="1">
                        <a:lnSpc>
                          <a:spcPct val="100000"/>
                        </a:lnSpc>
                        <a:spcBef>
                          <a:spcPts val="300"/>
                        </a:spcBef>
                        <a:spcAft>
                          <a:spcPts val="300"/>
                        </a:spcAft>
                        <a:buClrTx/>
                        <a:buSzTx/>
                        <a:buFontTx/>
                        <a:buNone/>
                        <a:tabLst/>
                      </a:pPr>
                      <a:r>
                        <a:rPr kumimoji="0" lang="en-GB" altLang="ja-JP" sz="900" b="1" i="0" u="none" strike="noStrike" cap="none" normalizeH="0" baseline="0">
                          <a:ln>
                            <a:noFill/>
                          </a:ln>
                          <a:solidFill>
                            <a:schemeClr val="bg1"/>
                          </a:solidFill>
                          <a:effectLst/>
                          <a:latin typeface="Open Sans" charset="0"/>
                          <a:ea typeface="ＭＳ Ｐゴシック" pitchFamily="50" charset="-128"/>
                        </a:rPr>
                        <a:t>Members</a:t>
                      </a:r>
                      <a:endParaRPr kumimoji="0" lang="en-US" altLang="ja-JP" sz="900" b="1" i="0" u="none" strike="noStrike" cap="none" normalizeH="0" baseline="0">
                        <a:ln>
                          <a:noFill/>
                        </a:ln>
                        <a:solidFill>
                          <a:schemeClr val="bg1"/>
                        </a:solidFill>
                        <a:effectLst/>
                        <a:latin typeface="Open Sans" charset="0"/>
                        <a:ea typeface="ＭＳ Ｐゴシック" pitchFamily="50" charset="-128"/>
                      </a:endParaRP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73674"/>
                    </a:solidFill>
                  </a:tcPr>
                </a:tc>
                <a:tc hMerge="1">
                  <a:txBody>
                    <a:bodyPr/>
                    <a:lstStyle/>
                    <a:p>
                      <a:endParaRPr kumimoji="1" lang="ja-JP" altLang="en-US"/>
                    </a:p>
                  </a:txBody>
                  <a:tcPr/>
                </a:tc>
                <a:extLst>
                  <a:ext uri="{0D108BD9-81ED-4DB2-BD59-A6C34878D82A}">
                    <a16:rowId xmlns:a16="http://schemas.microsoft.com/office/drawing/2014/main" val="10003"/>
                  </a:ext>
                </a:extLst>
              </a:tr>
              <a:tr h="874966">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Jane Ambachtsheer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Partner, Chair – Responsible Investment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Mercer </a:t>
                      </a:r>
                    </a:p>
                    <a:p>
                      <a:pPr marL="0" marR="0" lvl="0" indent="0" algn="l" defTabSz="914400" rtl="0" eaLnBrk="1" fontAlgn="base" latinLnBrk="0" hangingPunct="1">
                        <a:lnSpc>
                          <a:spcPts val="700"/>
                        </a:lnSpc>
                        <a:spcBef>
                          <a:spcPct val="0"/>
                        </a:spcBef>
                        <a:spcAft>
                          <a:spcPct val="0"/>
                        </a:spcAft>
                        <a:buClrTx/>
                        <a:buSzTx/>
                        <a:buFontTx/>
                        <a:buNone/>
                        <a:tabLst/>
                      </a:pPr>
                      <a:r>
                        <a:rPr kumimoji="0" lang="en-GB" altLang="ja-JP" sz="900" b="0" i="0" u="none" strike="noStrike" cap="none" normalizeH="0" baseline="0">
                          <a:ln>
                            <a:noFill/>
                          </a:ln>
                          <a:solidFill>
                            <a:schemeClr val="tx1"/>
                          </a:solidFill>
                          <a:effectLst/>
                          <a:latin typeface="Open Sans" charset="0"/>
                          <a:ea typeface="ＭＳ Ｐゴシック" pitchFamily="50" charset="-128"/>
                        </a:rPr>
                        <a:t> </a:t>
                      </a:r>
                      <a:endParaRPr kumimoji="0" lang="en-US" altLang="ja-JP" sz="900" b="0" i="0" u="none" strike="noStrike" cap="none" normalizeH="0" baseline="0">
                        <a:ln>
                          <a:noFill/>
                        </a:ln>
                        <a:solidFill>
                          <a:schemeClr val="tx1"/>
                        </a:solidFill>
                        <a:effectLst/>
                        <a:latin typeface="Open Sans" charset="0"/>
                        <a:ea typeface="ＭＳ Ｐゴシック" pitchFamily="50" charset="-128"/>
                      </a:endParaRP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Matt Arnold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Managing Director and Global Head of Sustainable Finance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JPMorgan Chase &amp; Co.</a:t>
                      </a:r>
                    </a:p>
                    <a:p>
                      <a:pPr marL="0" marR="0" lvl="0" indent="0" algn="l" defTabSz="914400" rtl="0" eaLnBrk="1" fontAlgn="base" latinLnBrk="0" hangingPunct="1">
                        <a:lnSpc>
                          <a:spcPts val="7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 </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r h="917834">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Wim Bartels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Global Head, Sustainability Reporting and Disclosures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KPMG</a:t>
                      </a:r>
                    </a:p>
                    <a:p>
                      <a:pPr marL="0" marR="0" lvl="0" indent="0" algn="l" defTabSz="914400" rtl="0" eaLnBrk="1" fontAlgn="base" latinLnBrk="0" hangingPunct="1">
                        <a:lnSpc>
                          <a:spcPts val="700"/>
                        </a:lnSpc>
                        <a:spcBef>
                          <a:spcPct val="0"/>
                        </a:spcBef>
                        <a:spcAft>
                          <a:spcPct val="0"/>
                        </a:spcAft>
                        <a:buClrTx/>
                        <a:buSzTx/>
                        <a:buFontTx/>
                        <a:buNone/>
                        <a:tabLst/>
                      </a:pPr>
                      <a:r>
                        <a:rPr kumimoji="0" lang="en-GB" altLang="ja-JP" sz="900" b="0" i="0" u="none" strike="noStrike" cap="none" normalizeH="0" baseline="0">
                          <a:ln>
                            <a:noFill/>
                          </a:ln>
                          <a:solidFill>
                            <a:schemeClr val="tx1"/>
                          </a:solidFill>
                          <a:effectLst/>
                          <a:latin typeface="Open Sans" charset="0"/>
                          <a:ea typeface="ＭＳ Ｐゴシック" pitchFamily="50" charset="-128"/>
                        </a:rPr>
                        <a:t> </a:t>
                      </a:r>
                      <a:endParaRPr kumimoji="0" lang="en-US" altLang="ja-JP" sz="900" b="0" i="0" u="none" strike="noStrike" cap="none" normalizeH="0" baseline="0">
                        <a:ln>
                          <a:noFill/>
                        </a:ln>
                        <a:solidFill>
                          <a:schemeClr val="tx1"/>
                        </a:solidFill>
                        <a:effectLst/>
                        <a:latin typeface="Open Sans" charset="0"/>
                        <a:ea typeface="ＭＳ Ｐゴシック" pitchFamily="50" charset="-128"/>
                      </a:endParaRP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Bruno Bertocci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Managing Director, Head of Sustainable Investors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UBS Asset Management</a:t>
                      </a:r>
                    </a:p>
                    <a:p>
                      <a:pPr marL="0" marR="0" lvl="0" indent="0" algn="l" defTabSz="914400" rtl="0" eaLnBrk="1" fontAlgn="base" latinLnBrk="0" hangingPunct="1">
                        <a:lnSpc>
                          <a:spcPts val="7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 </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r h="719628">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David Blood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Senior Partner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Generation Investment Management</a:t>
                      </a:r>
                    </a:p>
                    <a:p>
                      <a:pPr marL="0" marR="0" lvl="0" indent="0" algn="l" defTabSz="914400" rtl="0" eaLnBrk="1" fontAlgn="base" latinLnBrk="0" hangingPunct="1">
                        <a:lnSpc>
                          <a:spcPts val="700"/>
                        </a:lnSpc>
                        <a:spcBef>
                          <a:spcPct val="0"/>
                        </a:spcBef>
                        <a:spcAft>
                          <a:spcPct val="0"/>
                        </a:spcAft>
                        <a:buClrTx/>
                        <a:buSzTx/>
                        <a:buFontTx/>
                        <a:buNone/>
                        <a:tabLst/>
                      </a:pPr>
                      <a:r>
                        <a:rPr kumimoji="0" lang="en-GB" altLang="ja-JP" sz="900" b="0" i="0" u="none" strike="noStrike" cap="none" normalizeH="0" baseline="0">
                          <a:ln>
                            <a:noFill/>
                          </a:ln>
                          <a:solidFill>
                            <a:schemeClr val="tx1"/>
                          </a:solidFill>
                          <a:effectLst/>
                          <a:latin typeface="Open Sans" charset="0"/>
                          <a:ea typeface="ＭＳ Ｐゴシック" pitchFamily="50" charset="-128"/>
                        </a:rPr>
                        <a:t> </a:t>
                      </a:r>
                      <a:endParaRPr kumimoji="0" lang="en-US" altLang="ja-JP" sz="900" b="0" i="0" u="none" strike="noStrike" cap="none" normalizeH="0" baseline="0">
                        <a:ln>
                          <a:noFill/>
                        </a:ln>
                        <a:solidFill>
                          <a:schemeClr val="tx1"/>
                        </a:solidFill>
                        <a:effectLst/>
                        <a:latin typeface="Open Sans" charset="0"/>
                        <a:ea typeface="ＭＳ Ｐゴシック" pitchFamily="50" charset="-128"/>
                      </a:endParaRP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Open Sans" charset="0"/>
                          <a:ea typeface="ＭＳ Ｐゴシック" pitchFamily="50" charset="-128"/>
                        </a:rPr>
                        <a:t>Richard Cantor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Chief Risk Officer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Moody’s</a:t>
                      </a:r>
                    </a:p>
                    <a:p>
                      <a:pPr marL="0" marR="0" lvl="0" indent="0" algn="l" defTabSz="914400" rtl="0" eaLnBrk="1" fontAlgn="base" latinLnBrk="0" hangingPunct="1">
                        <a:lnSpc>
                          <a:spcPts val="7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 </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6"/>
                  </a:ext>
                </a:extLst>
              </a:tr>
            </a:tbl>
          </a:graphicData>
        </a:graphic>
      </p:graphicFrame>
      <p:graphicFrame>
        <p:nvGraphicFramePr>
          <p:cNvPr id="6" name="Table 4">
            <a:extLst>
              <a:ext uri="{FF2B5EF4-FFF2-40B4-BE49-F238E27FC236}">
                <a16:creationId xmlns:a16="http://schemas.microsoft.com/office/drawing/2014/main" id="{3422804F-C34C-7BD1-1804-92C91226F077}"/>
              </a:ext>
            </a:extLst>
          </p:cNvPr>
          <p:cNvGraphicFramePr>
            <a:graphicFrameLocks noGrp="1"/>
          </p:cNvGraphicFramePr>
          <p:nvPr/>
        </p:nvGraphicFramePr>
        <p:xfrm>
          <a:off x="5867400" y="1125538"/>
          <a:ext cx="2959100" cy="4321175"/>
        </p:xfrm>
        <a:graphic>
          <a:graphicData uri="http://schemas.openxmlformats.org/drawingml/2006/table">
            <a:tbl>
              <a:tblPr/>
              <a:tblGrid>
                <a:gridCol w="1584325">
                  <a:extLst>
                    <a:ext uri="{9D8B030D-6E8A-4147-A177-3AD203B41FA5}">
                      <a16:colId xmlns:a16="http://schemas.microsoft.com/office/drawing/2014/main" val="20000"/>
                    </a:ext>
                  </a:extLst>
                </a:gridCol>
                <a:gridCol w="1374775">
                  <a:extLst>
                    <a:ext uri="{9D8B030D-6E8A-4147-A177-3AD203B41FA5}">
                      <a16:colId xmlns:a16="http://schemas.microsoft.com/office/drawing/2014/main" val="20001"/>
                    </a:ext>
                  </a:extLst>
                </a:gridCol>
              </a:tblGrid>
              <a:tr h="895350">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Open Sans" charset="0"/>
                          <a:ea typeface="ＭＳ Ｐゴシック" pitchFamily="50" charset="-128"/>
                        </a:rPr>
                        <a:t>Giuseppe Ricci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Health, Safety, Environment and Quality Executive Vice President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ENI</a:t>
                      </a:r>
                      <a:r>
                        <a:rPr kumimoji="0" lang="en-GB" altLang="ja-JP" sz="900" b="0" i="0" u="none" strike="noStrike" cap="none" normalizeH="0" baseline="0" dirty="0">
                          <a:ln>
                            <a:noFill/>
                          </a:ln>
                          <a:solidFill>
                            <a:schemeClr val="tx1"/>
                          </a:solidFill>
                          <a:effectLst/>
                          <a:latin typeface="Open Sans" charset="0"/>
                          <a:ea typeface="ＭＳ Ｐゴシック" pitchFamily="50" charset="-128"/>
                        </a:rPr>
                        <a:t> </a:t>
                      </a:r>
                      <a:endParaRPr kumimoji="0" lang="en-US" altLang="ja-JP" sz="900" b="0" i="0" u="none" strike="noStrike" cap="none" normalizeH="0" baseline="0" dirty="0">
                        <a:ln>
                          <a:noFill/>
                        </a:ln>
                        <a:solidFill>
                          <a:schemeClr val="tx1"/>
                        </a:solidFill>
                        <a:effectLst/>
                        <a:latin typeface="Open Sans" charset="0"/>
                        <a:ea typeface="ＭＳ Ｐゴシック" pitchFamily="50" charset="-128"/>
                      </a:endParaRP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Open Sans" charset="0"/>
                          <a:ea typeface="ＭＳ Ｐゴシック" pitchFamily="50" charset="-128"/>
                        </a:rPr>
                        <a:t>Martin </a:t>
                      </a:r>
                      <a:r>
                        <a:rPr kumimoji="0" lang="en-US" altLang="ja-JP" sz="900" b="1" i="0" u="none" strike="noStrike" cap="none" normalizeH="0" baseline="0" dirty="0" err="1">
                          <a:ln>
                            <a:noFill/>
                          </a:ln>
                          <a:solidFill>
                            <a:schemeClr val="tx1"/>
                          </a:solidFill>
                          <a:effectLst/>
                          <a:latin typeface="Open Sans" charset="0"/>
                          <a:ea typeface="ＭＳ Ｐゴシック" pitchFamily="50" charset="-128"/>
                        </a:rPr>
                        <a:t>Skancke</a:t>
                      </a:r>
                      <a:endParaRPr kumimoji="0" lang="en-US" altLang="ja-JP" sz="900" b="1" i="0" u="none" strike="noStrike" cap="none" normalizeH="0" baseline="0" dirty="0">
                        <a:ln>
                          <a:noFill/>
                        </a:ln>
                        <a:solidFill>
                          <a:schemeClr val="tx1"/>
                        </a:solidFill>
                        <a:effectLst/>
                        <a:latin typeface="Open Sans"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Chair, Risk Committee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err="1">
                          <a:ln>
                            <a:noFill/>
                          </a:ln>
                          <a:solidFill>
                            <a:schemeClr val="tx1"/>
                          </a:solidFill>
                          <a:effectLst/>
                          <a:latin typeface="Open Sans" charset="0"/>
                          <a:ea typeface="ＭＳ Ｐゴシック" pitchFamily="50" charset="-128"/>
                        </a:rPr>
                        <a:t>Storebrand</a:t>
                      </a:r>
                      <a:endParaRPr kumimoji="0" lang="en-US" altLang="ja-JP" sz="900" b="0" i="0" u="none" strike="noStrike" cap="none" normalizeH="0" baseline="0" dirty="0">
                        <a:ln>
                          <a:noFill/>
                        </a:ln>
                        <a:solidFill>
                          <a:schemeClr val="tx1"/>
                        </a:solidFill>
                        <a:effectLst/>
                        <a:latin typeface="Open Sans"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 </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895350">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Andreas Spiegel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Head Group Sustainability Risk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Swiss Re</a:t>
                      </a:r>
                    </a:p>
                    <a:p>
                      <a:pPr marL="0" marR="0" lvl="0" indent="0" algn="l" defTabSz="914400" rtl="0" eaLnBrk="1" fontAlgn="base" latinLnBrk="0" hangingPunct="1">
                        <a:lnSpc>
                          <a:spcPts val="700"/>
                        </a:lnSpc>
                        <a:spcBef>
                          <a:spcPct val="0"/>
                        </a:spcBef>
                        <a:spcAft>
                          <a:spcPct val="0"/>
                        </a:spcAft>
                        <a:buClrTx/>
                        <a:buSzTx/>
                        <a:buFontTx/>
                        <a:buNone/>
                        <a:tabLst/>
                      </a:pPr>
                      <a:r>
                        <a:rPr kumimoji="0" lang="en-GB" altLang="ja-JP" sz="900" b="0" i="0" u="none" strike="noStrike" cap="none" normalizeH="0" baseline="0">
                          <a:ln>
                            <a:noFill/>
                          </a:ln>
                          <a:solidFill>
                            <a:schemeClr val="tx1"/>
                          </a:solidFill>
                          <a:effectLst/>
                          <a:latin typeface="Open Sans" charset="0"/>
                          <a:ea typeface="ＭＳ Ｐゴシック" pitchFamily="50" charset="-128"/>
                        </a:rPr>
                        <a:t> </a:t>
                      </a:r>
                      <a:endParaRPr kumimoji="0" lang="en-US" altLang="ja-JP" sz="900" b="0" i="0" u="none" strike="noStrike" cap="none" normalizeH="0" baseline="0">
                        <a:ln>
                          <a:noFill/>
                        </a:ln>
                        <a:solidFill>
                          <a:schemeClr val="tx1"/>
                        </a:solidFill>
                        <a:effectLst/>
                        <a:latin typeface="Open Sans" charset="0"/>
                        <a:ea typeface="ＭＳ Ｐゴシック" pitchFamily="50" charset="-128"/>
                      </a:endParaRP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Steve Waygood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Chief Responsible Investment Officer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Aviva Investors</a:t>
                      </a:r>
                    </a:p>
                    <a:p>
                      <a:pPr marL="0" marR="0" lvl="0" indent="0" algn="l" defTabSz="914400" rtl="0" eaLnBrk="1" fontAlgn="base" latinLnBrk="0" hangingPunct="1">
                        <a:lnSpc>
                          <a:spcPts val="7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 </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931863">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Deborah Winshel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Managing Director, Global Head of Impact Investing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BlackRock</a:t>
                      </a:r>
                    </a:p>
                    <a:p>
                      <a:pPr marL="0" marR="0" lvl="0" indent="0" algn="l" defTabSz="914400" rtl="0" eaLnBrk="1" fontAlgn="base" latinLnBrk="0" hangingPunct="1">
                        <a:lnSpc>
                          <a:spcPts val="700"/>
                        </a:lnSpc>
                        <a:spcBef>
                          <a:spcPct val="0"/>
                        </a:spcBef>
                        <a:spcAft>
                          <a:spcPct val="0"/>
                        </a:spcAft>
                        <a:buClrTx/>
                        <a:buSzTx/>
                        <a:buFontTx/>
                        <a:buNone/>
                        <a:tabLst/>
                      </a:pPr>
                      <a:r>
                        <a:rPr kumimoji="0" lang="en-GB" altLang="ja-JP" sz="900" b="0" i="0" u="none" strike="noStrike" cap="none" normalizeH="0" baseline="0">
                          <a:ln>
                            <a:noFill/>
                          </a:ln>
                          <a:solidFill>
                            <a:schemeClr val="tx1"/>
                          </a:solidFill>
                          <a:effectLst/>
                          <a:latin typeface="Open Sans" charset="0"/>
                          <a:ea typeface="ＭＳ Ｐゴシック" pitchFamily="50" charset="-128"/>
                        </a:rPr>
                        <a:t> </a:t>
                      </a:r>
                      <a:endParaRPr kumimoji="0" lang="en-US" altLang="ja-JP" sz="900" b="0" i="0" u="none" strike="noStrike" cap="none" normalizeH="0" baseline="0">
                        <a:ln>
                          <a:noFill/>
                        </a:ln>
                        <a:solidFill>
                          <a:schemeClr val="tx1"/>
                        </a:solidFill>
                        <a:effectLst/>
                        <a:latin typeface="Open Sans" charset="0"/>
                        <a:ea typeface="ＭＳ Ｐゴシック" pitchFamily="50" charset="-128"/>
                      </a:endParaRP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Open Sans" charset="0"/>
                          <a:ea typeface="ＭＳ Ｐゴシック" pitchFamily="50" charset="-128"/>
                        </a:rPr>
                        <a:t>Fiona Wild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Vice President, Environment and Climate Change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BHP Billiton</a:t>
                      </a:r>
                    </a:p>
                    <a:p>
                      <a:pPr marL="0" marR="0" lvl="0" indent="0" algn="l" defTabSz="914400" rtl="0" eaLnBrk="1" fontAlgn="base" latinLnBrk="0" hangingPunct="1">
                        <a:lnSpc>
                          <a:spcPts val="7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 </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765175">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Michael Wilkins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Managing Director, Environmental Finance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S&amp;P Global Ratings</a:t>
                      </a:r>
                    </a:p>
                    <a:p>
                      <a:pPr marL="0" marR="0" lvl="0" indent="0" algn="l" defTabSz="914400" rtl="0" eaLnBrk="1" fontAlgn="base" latinLnBrk="0" hangingPunct="1">
                        <a:lnSpc>
                          <a:spcPts val="700"/>
                        </a:lnSpc>
                        <a:spcBef>
                          <a:spcPct val="0"/>
                        </a:spcBef>
                        <a:spcAft>
                          <a:spcPct val="0"/>
                        </a:spcAft>
                        <a:buClrTx/>
                        <a:buSzTx/>
                        <a:buFontTx/>
                        <a:buNone/>
                        <a:tabLst/>
                      </a:pPr>
                      <a:r>
                        <a:rPr kumimoji="0" lang="en-GB" altLang="ja-JP" sz="900" b="0" i="0" u="none" strike="noStrike" cap="none" normalizeH="0" baseline="0">
                          <a:ln>
                            <a:noFill/>
                          </a:ln>
                          <a:solidFill>
                            <a:schemeClr val="tx1"/>
                          </a:solidFill>
                          <a:effectLst/>
                          <a:latin typeface="Open Sans" charset="0"/>
                          <a:ea typeface="ＭＳ Ｐゴシック" pitchFamily="50" charset="-128"/>
                        </a:rPr>
                        <a:t> </a:t>
                      </a:r>
                      <a:endParaRPr kumimoji="0" lang="en-US" altLang="ja-JP" sz="900" b="0" i="0" u="none" strike="noStrike" cap="none" normalizeH="0" baseline="0">
                        <a:ln>
                          <a:noFill/>
                        </a:ln>
                        <a:solidFill>
                          <a:schemeClr val="tx1"/>
                        </a:solidFill>
                        <a:effectLst/>
                        <a:latin typeface="Open Sans" charset="0"/>
                        <a:ea typeface="ＭＳ Ｐゴシック" pitchFamily="50" charset="-128"/>
                      </a:endParaRP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Jon Williams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Partner, Sustainability and Climate Change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PwC</a:t>
                      </a:r>
                    </a:p>
                    <a:p>
                      <a:pPr marL="0" marR="0" lvl="0" indent="0" algn="l" defTabSz="914400" rtl="0" eaLnBrk="1" fontAlgn="base" latinLnBrk="0" hangingPunct="1">
                        <a:lnSpc>
                          <a:spcPts val="7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 </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166688">
                <a:tc gridSpan="2">
                  <a:txBody>
                    <a:bodyPr/>
                    <a:lstStyle>
                      <a:lvl1pPr marL="246063" indent="-228600">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246063" marR="0" lvl="0" indent="-228600" algn="l" defTabSz="914400" rtl="0" eaLnBrk="1" fontAlgn="base" latinLnBrk="0" hangingPunct="1">
                        <a:lnSpc>
                          <a:spcPct val="100000"/>
                        </a:lnSpc>
                        <a:spcBef>
                          <a:spcPts val="300"/>
                        </a:spcBef>
                        <a:spcAft>
                          <a:spcPts val="300"/>
                        </a:spcAft>
                        <a:buClrTx/>
                        <a:buSzTx/>
                        <a:buFontTx/>
                        <a:buNone/>
                        <a:tabLst/>
                      </a:pPr>
                      <a:r>
                        <a:rPr kumimoji="0" lang="en-GB" altLang="ja-JP" sz="900" b="1" i="0" u="none" strike="noStrike" cap="none" normalizeH="0" baseline="0">
                          <a:ln>
                            <a:noFill/>
                          </a:ln>
                          <a:solidFill>
                            <a:schemeClr val="bg1"/>
                          </a:solidFill>
                          <a:effectLst/>
                          <a:latin typeface="Open Sans" charset="0"/>
                          <a:ea typeface="ＭＳ Ｐゴシック" pitchFamily="50" charset="-128"/>
                        </a:rPr>
                        <a:t>Special Adviser</a:t>
                      </a:r>
                      <a:endParaRPr kumimoji="0" lang="en-US" altLang="ja-JP" sz="900" b="1" i="0" u="none" strike="noStrike" cap="none" normalizeH="0" baseline="0">
                        <a:ln>
                          <a:noFill/>
                        </a:ln>
                        <a:solidFill>
                          <a:schemeClr val="bg1"/>
                        </a:solidFill>
                        <a:effectLst/>
                        <a:latin typeface="Open Sans" charset="0"/>
                        <a:ea typeface="ＭＳ Ｐゴシック" pitchFamily="50" charset="-128"/>
                      </a:endParaRP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73674"/>
                    </a:solidFill>
                  </a:tcPr>
                </a:tc>
                <a:tc hMerge="1">
                  <a:txBody>
                    <a:bodyPr/>
                    <a:lstStyle/>
                    <a:p>
                      <a:endParaRPr kumimoji="1" lang="ja-JP" altLang="en-US"/>
                    </a:p>
                  </a:txBody>
                  <a:tcPr/>
                </a:tc>
                <a:extLst>
                  <a:ext uri="{0D108BD9-81ED-4DB2-BD59-A6C34878D82A}">
                    <a16:rowId xmlns:a16="http://schemas.microsoft.com/office/drawing/2014/main" val="10004"/>
                  </a:ext>
                </a:extLst>
              </a:tr>
              <a:tr h="666750">
                <a:tc gridSpan="2">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Open Sans" charset="0"/>
                          <a:ea typeface="ＭＳ Ｐゴシック" pitchFamily="50" charset="-128"/>
                        </a:rPr>
                        <a:t>Russell Picot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Chair, Audit and Risk Committee, </a:t>
                      </a:r>
                      <a:r>
                        <a:rPr kumimoji="0" lang="en-US" altLang="ja-JP" sz="900" b="0" i="0" u="none" strike="noStrike" cap="none" normalizeH="0" baseline="0" dirty="0" err="1">
                          <a:ln>
                            <a:noFill/>
                          </a:ln>
                          <a:solidFill>
                            <a:schemeClr val="tx1"/>
                          </a:solidFill>
                          <a:effectLst/>
                          <a:latin typeface="Open Sans" charset="0"/>
                          <a:ea typeface="ＭＳ Ｐゴシック" pitchFamily="50" charset="-128"/>
                        </a:rPr>
                        <a:t>LifeSight</a:t>
                      </a:r>
                      <a:endParaRPr kumimoji="0" lang="en-US" altLang="ja-JP" sz="900" b="0" i="0" u="none" strike="noStrike" cap="none" normalizeH="0" baseline="0" dirty="0">
                        <a:ln>
                          <a:noFill/>
                        </a:ln>
                        <a:solidFill>
                          <a:schemeClr val="tx1"/>
                        </a:solidFill>
                        <a:effectLst/>
                        <a:latin typeface="Open Sans"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Former Group Chief Accounting Officer</a:t>
                      </a:r>
                    </a:p>
                    <a:p>
                      <a:pPr marL="0" marR="0" lvl="0" indent="0" algn="l" defTabSz="914400" rtl="0" eaLnBrk="1" fontAlgn="base" latinLnBrk="0" hangingPunct="1">
                        <a:lnSpc>
                          <a:spcPct val="100000"/>
                        </a:lnSpc>
                        <a:spcBef>
                          <a:spcPct val="0"/>
                        </a:spcBef>
                        <a:spcAft>
                          <a:spcPts val="30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HSBC</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graphicFrame>
        <p:nvGraphicFramePr>
          <p:cNvPr id="7" name="Table 5">
            <a:extLst>
              <a:ext uri="{FF2B5EF4-FFF2-40B4-BE49-F238E27FC236}">
                <a16:creationId xmlns:a16="http://schemas.microsoft.com/office/drawing/2014/main" id="{0A4C1462-A71E-561C-4419-0F3258FB7F43}"/>
              </a:ext>
            </a:extLst>
          </p:cNvPr>
          <p:cNvGraphicFramePr>
            <a:graphicFrameLocks noGrp="1"/>
          </p:cNvGraphicFramePr>
          <p:nvPr/>
        </p:nvGraphicFramePr>
        <p:xfrm>
          <a:off x="3059113" y="1125538"/>
          <a:ext cx="2757487" cy="5224462"/>
        </p:xfrm>
        <a:graphic>
          <a:graphicData uri="http://schemas.openxmlformats.org/drawingml/2006/table">
            <a:tbl>
              <a:tblPr/>
              <a:tblGrid>
                <a:gridCol w="1204912">
                  <a:extLst>
                    <a:ext uri="{9D8B030D-6E8A-4147-A177-3AD203B41FA5}">
                      <a16:colId xmlns:a16="http://schemas.microsoft.com/office/drawing/2014/main" val="20000"/>
                    </a:ext>
                  </a:extLst>
                </a:gridCol>
                <a:gridCol w="1552575">
                  <a:extLst>
                    <a:ext uri="{9D8B030D-6E8A-4147-A177-3AD203B41FA5}">
                      <a16:colId xmlns:a16="http://schemas.microsoft.com/office/drawing/2014/main" val="20001"/>
                    </a:ext>
                  </a:extLst>
                </a:gridCol>
              </a:tblGrid>
              <a:tr h="815574">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err="1">
                          <a:ln>
                            <a:noFill/>
                          </a:ln>
                          <a:solidFill>
                            <a:schemeClr val="tx1"/>
                          </a:solidFill>
                          <a:effectLst/>
                          <a:latin typeface="Open Sans" charset="0"/>
                          <a:ea typeface="ＭＳ Ｐゴシック" pitchFamily="50" charset="-128"/>
                        </a:rPr>
                        <a:t>Koushik</a:t>
                      </a:r>
                      <a:r>
                        <a:rPr kumimoji="0" lang="en-US" altLang="ja-JP" sz="900" b="1" i="0" u="none" strike="noStrike" cap="none" normalizeH="0" baseline="0" dirty="0">
                          <a:ln>
                            <a:noFill/>
                          </a:ln>
                          <a:solidFill>
                            <a:schemeClr val="tx1"/>
                          </a:solidFill>
                          <a:effectLst/>
                          <a:latin typeface="Open Sans" charset="0"/>
                          <a:ea typeface="ＭＳ Ｐゴシック" pitchFamily="50" charset="-128"/>
                        </a:rPr>
                        <a:t> Chatterjee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Group Executive Director, Finance and Corporate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Tata Group</a:t>
                      </a:r>
                    </a:p>
                    <a:p>
                      <a:pPr marL="0" marR="0" lvl="0" indent="0" algn="l" defTabSz="914400" rtl="0" eaLnBrk="1" fontAlgn="base" latinLnBrk="0" hangingPunct="1">
                        <a:lnSpc>
                          <a:spcPts val="700"/>
                        </a:lnSpc>
                        <a:spcBef>
                          <a:spcPct val="0"/>
                        </a:spcBef>
                        <a:spcAft>
                          <a:spcPct val="0"/>
                        </a:spcAft>
                        <a:buClrTx/>
                        <a:buSzTx/>
                        <a:buFontTx/>
                        <a:buNone/>
                        <a:tabLst/>
                      </a:pPr>
                      <a:r>
                        <a:rPr kumimoji="0" lang="en-GB" altLang="ja-JP" sz="900" b="0" i="0" u="none" strike="noStrike" cap="none" normalizeH="0" baseline="0" dirty="0">
                          <a:ln>
                            <a:noFill/>
                          </a:ln>
                          <a:solidFill>
                            <a:schemeClr val="tx1"/>
                          </a:solidFill>
                          <a:effectLst/>
                          <a:latin typeface="Open Sans" charset="0"/>
                          <a:ea typeface="ＭＳ Ｐゴシック" pitchFamily="50" charset="-128"/>
                        </a:rPr>
                        <a:t> </a:t>
                      </a:r>
                      <a:endParaRPr kumimoji="0" lang="en-US" altLang="ja-JP" sz="900" b="0" i="0" u="none" strike="noStrike" cap="none" normalizeH="0" baseline="0" dirty="0">
                        <a:ln>
                          <a:noFill/>
                        </a:ln>
                        <a:solidFill>
                          <a:schemeClr val="tx1"/>
                        </a:solidFill>
                        <a:effectLst/>
                        <a:latin typeface="Open Sans" charset="0"/>
                        <a:ea typeface="ＭＳ Ｐゴシック" pitchFamily="50" charset="-128"/>
                      </a:endParaRP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Eric Dugelay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Global Leader, Sustainability Services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Deloitte</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815574">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Liliana Franco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Director, Accounting Organization and Methods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Air Liquide Group</a:t>
                      </a:r>
                    </a:p>
                    <a:p>
                      <a:pPr marL="0" marR="0" lvl="0" indent="0" algn="l" defTabSz="914400" rtl="0" eaLnBrk="1" fontAlgn="base" latinLnBrk="0" hangingPunct="1">
                        <a:lnSpc>
                          <a:spcPts val="700"/>
                        </a:lnSpc>
                        <a:spcBef>
                          <a:spcPct val="0"/>
                        </a:spcBef>
                        <a:spcAft>
                          <a:spcPct val="0"/>
                        </a:spcAft>
                        <a:buClrTx/>
                        <a:buSzTx/>
                        <a:buFontTx/>
                        <a:buNone/>
                        <a:tabLst/>
                      </a:pPr>
                      <a:r>
                        <a:rPr kumimoji="0" lang="en-GB" altLang="ja-JP" sz="900" b="0" i="0" u="none" strike="noStrike" cap="none" normalizeH="0" baseline="0">
                          <a:ln>
                            <a:noFill/>
                          </a:ln>
                          <a:solidFill>
                            <a:schemeClr val="tx1"/>
                          </a:solidFill>
                          <a:effectLst/>
                          <a:latin typeface="Open Sans" charset="0"/>
                          <a:ea typeface="ＭＳ Ｐゴシック" pitchFamily="50" charset="-128"/>
                        </a:rPr>
                        <a:t> </a:t>
                      </a:r>
                      <a:endParaRPr kumimoji="0" lang="en-US" altLang="ja-JP" sz="900" b="0" i="0" u="none" strike="noStrike" cap="none" normalizeH="0" baseline="0">
                        <a:ln>
                          <a:noFill/>
                        </a:ln>
                        <a:solidFill>
                          <a:schemeClr val="tx1"/>
                        </a:solidFill>
                        <a:effectLst/>
                        <a:latin typeface="Open Sans" charset="0"/>
                        <a:ea typeface="ＭＳ Ｐゴシック" pitchFamily="50" charset="-128"/>
                      </a:endParaRP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Udo Hartmann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Senior Manager, Group Environmental Protection &amp; Energy Management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Daimler</a:t>
                      </a:r>
                    </a:p>
                    <a:p>
                      <a:pPr marL="0" marR="0" lvl="0" indent="0" algn="l" defTabSz="914400" rtl="0" eaLnBrk="1" fontAlgn="base" latinLnBrk="0" hangingPunct="1">
                        <a:lnSpc>
                          <a:spcPts val="7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 </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916633">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Neil Hawkins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Corporate Vice President and Chief Sustainability Officer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The Dow Chemical Company</a:t>
                      </a:r>
                    </a:p>
                    <a:p>
                      <a:pPr marL="0" marR="0" lvl="0" indent="0" algn="l" defTabSz="914400" rtl="0" eaLnBrk="1" fontAlgn="base" latinLnBrk="0" hangingPunct="1">
                        <a:lnSpc>
                          <a:spcPts val="700"/>
                        </a:lnSpc>
                        <a:spcBef>
                          <a:spcPct val="0"/>
                        </a:spcBef>
                        <a:spcAft>
                          <a:spcPct val="0"/>
                        </a:spcAft>
                        <a:buClrTx/>
                        <a:buSzTx/>
                        <a:buFontTx/>
                        <a:buNone/>
                        <a:tabLst/>
                      </a:pPr>
                      <a:r>
                        <a:rPr kumimoji="0" lang="en-GB" altLang="ja-JP" sz="900" b="0" i="0" u="none" strike="noStrike" cap="none" normalizeH="0" baseline="0">
                          <a:ln>
                            <a:noFill/>
                          </a:ln>
                          <a:solidFill>
                            <a:schemeClr val="tx1"/>
                          </a:solidFill>
                          <a:effectLst/>
                          <a:latin typeface="Open Sans" charset="0"/>
                          <a:ea typeface="ＭＳ Ｐゴシック" pitchFamily="50" charset="-128"/>
                        </a:rPr>
                        <a:t> </a:t>
                      </a:r>
                      <a:endParaRPr kumimoji="0" lang="en-US" altLang="ja-JP" sz="900" b="0" i="0" u="none" strike="noStrike" cap="none" normalizeH="0" baseline="0">
                        <a:ln>
                          <a:noFill/>
                        </a:ln>
                        <a:solidFill>
                          <a:schemeClr val="tx1"/>
                        </a:solidFill>
                        <a:effectLst/>
                        <a:latin typeface="Open Sans" charset="0"/>
                        <a:ea typeface="ＭＳ Ｐゴシック" pitchFamily="50" charset="-128"/>
                      </a:endParaRP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Thomas Kusterer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Chief Financial Officer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EnBW</a:t>
                      </a:r>
                    </a:p>
                    <a:p>
                      <a:pPr marL="0" marR="0" lvl="0" indent="0" algn="l" defTabSz="914400" rtl="0" eaLnBrk="1" fontAlgn="base" latinLnBrk="0" hangingPunct="1">
                        <a:lnSpc>
                          <a:spcPts val="7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 </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779841">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Diane Larsen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Audit Partner, Global Professional Practice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EY</a:t>
                      </a:r>
                    </a:p>
                    <a:p>
                      <a:pPr marL="0" marR="0" lvl="0" indent="0" algn="l" defTabSz="914400" rtl="0" eaLnBrk="1" fontAlgn="base" latinLnBrk="0" hangingPunct="1">
                        <a:lnSpc>
                          <a:spcPts val="700"/>
                        </a:lnSpc>
                        <a:spcBef>
                          <a:spcPct val="0"/>
                        </a:spcBef>
                        <a:spcAft>
                          <a:spcPct val="0"/>
                        </a:spcAft>
                        <a:buClrTx/>
                        <a:buSzTx/>
                        <a:buFontTx/>
                        <a:buNone/>
                        <a:tabLst/>
                      </a:pPr>
                      <a:r>
                        <a:rPr kumimoji="0" lang="en-GB" altLang="ja-JP" sz="900" b="0" i="0" u="none" strike="noStrike" cap="none" normalizeH="0" baseline="0">
                          <a:ln>
                            <a:noFill/>
                          </a:ln>
                          <a:solidFill>
                            <a:schemeClr val="tx1"/>
                          </a:solidFill>
                          <a:effectLst/>
                          <a:latin typeface="Open Sans" charset="0"/>
                          <a:ea typeface="ＭＳ Ｐゴシック" pitchFamily="50" charset="-128"/>
                        </a:rPr>
                        <a:t> </a:t>
                      </a:r>
                      <a:endParaRPr kumimoji="0" lang="en-US" altLang="ja-JP" sz="900" b="0" i="0" u="none" strike="noStrike" cap="none" normalizeH="0" baseline="0">
                        <a:ln>
                          <a:noFill/>
                        </a:ln>
                        <a:solidFill>
                          <a:schemeClr val="tx1"/>
                        </a:solidFill>
                        <a:effectLst/>
                        <a:latin typeface="Open Sans" charset="0"/>
                        <a:ea typeface="ＭＳ Ｐゴシック" pitchFamily="50" charset="-128"/>
                      </a:endParaRP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Stephanie Leaist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Managing Director, Head of Sustainable Investing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Canada Pension Plan Investment Board</a:t>
                      </a:r>
                    </a:p>
                    <a:p>
                      <a:pPr marL="0" marR="0" lvl="0" indent="0" algn="l" defTabSz="914400" rtl="0" eaLnBrk="1" fontAlgn="base" latinLnBrk="0" hangingPunct="1">
                        <a:lnSpc>
                          <a:spcPts val="7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 </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957783">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Mark Lewis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Managing Director, Head of European Utilities Equity Research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Barclays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900" b="0" i="0" u="none" strike="noStrike" cap="none" normalizeH="0" baseline="0">
                          <a:ln>
                            <a:noFill/>
                          </a:ln>
                          <a:solidFill>
                            <a:schemeClr val="tx1"/>
                          </a:solidFill>
                          <a:effectLst/>
                          <a:latin typeface="Open Sans" charset="0"/>
                          <a:ea typeface="ＭＳ Ｐゴシック" pitchFamily="50" charset="-128"/>
                        </a:rPr>
                        <a:t> </a:t>
                      </a:r>
                      <a:endParaRPr kumimoji="0" lang="en-US" altLang="ja-JP" sz="900" b="0" i="0" u="none" strike="noStrike" cap="none" normalizeH="0" baseline="0">
                        <a:ln>
                          <a:noFill/>
                        </a:ln>
                        <a:solidFill>
                          <a:schemeClr val="tx1"/>
                        </a:solidFill>
                        <a:effectLst/>
                        <a:latin typeface="Open Sans" charset="0"/>
                        <a:ea typeface="ＭＳ Ｐゴシック" pitchFamily="50" charset="-128"/>
                      </a:endParaRP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Open Sans" charset="0"/>
                          <a:ea typeface="ＭＳ Ｐゴシック" pitchFamily="50" charset="-128"/>
                        </a:rPr>
                        <a:t>Eloy </a:t>
                      </a:r>
                      <a:r>
                        <a:rPr kumimoji="0" lang="en-US" altLang="ja-JP" sz="900" b="1" i="0" u="none" strike="noStrike" cap="none" normalizeH="0" baseline="0" dirty="0" err="1">
                          <a:ln>
                            <a:noFill/>
                          </a:ln>
                          <a:solidFill>
                            <a:schemeClr val="tx1"/>
                          </a:solidFill>
                          <a:effectLst/>
                          <a:latin typeface="Open Sans" charset="0"/>
                          <a:ea typeface="ＭＳ Ｐゴシック" pitchFamily="50" charset="-128"/>
                        </a:rPr>
                        <a:t>Lindeijer</a:t>
                      </a:r>
                      <a:endParaRPr kumimoji="0" lang="en-US" altLang="ja-JP" sz="900" b="1" i="0" u="none" strike="noStrike" cap="none" normalizeH="0" baseline="0" dirty="0">
                        <a:ln>
                          <a:noFill/>
                        </a:ln>
                        <a:solidFill>
                          <a:schemeClr val="tx1"/>
                        </a:solidFill>
                        <a:effectLst/>
                        <a:latin typeface="Open Sans"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Chief, Investment Management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PGGM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 </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r h="939058">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a:ln>
                            <a:noFill/>
                          </a:ln>
                          <a:solidFill>
                            <a:schemeClr val="tx1"/>
                          </a:solidFill>
                          <a:effectLst/>
                          <a:latin typeface="Open Sans" charset="0"/>
                          <a:ea typeface="ＭＳ Ｐゴシック" pitchFamily="50" charset="-128"/>
                        </a:rPr>
                        <a:t>Ruixia Liu</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General Manager, Risk Department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a:ln>
                            <a:noFill/>
                          </a:ln>
                          <a:solidFill>
                            <a:schemeClr val="tx1"/>
                          </a:solidFill>
                          <a:effectLst/>
                          <a:latin typeface="Open Sans" charset="0"/>
                          <a:ea typeface="ＭＳ Ｐゴシック" pitchFamily="50" charset="-128"/>
                        </a:rPr>
                        <a:t>Industrial and Commercial Bank of China</a:t>
                      </a:r>
                    </a:p>
                    <a:p>
                      <a:pPr marL="0" marR="0" lvl="0" indent="0" algn="l" defTabSz="914400" rtl="0" eaLnBrk="1" fontAlgn="base" latinLnBrk="0" hangingPunct="1">
                        <a:lnSpc>
                          <a:spcPts val="700"/>
                        </a:lnSpc>
                        <a:spcBef>
                          <a:spcPct val="0"/>
                        </a:spcBef>
                        <a:spcAft>
                          <a:spcPct val="0"/>
                        </a:spcAft>
                        <a:buClrTx/>
                        <a:buSzTx/>
                        <a:buFontTx/>
                        <a:buNone/>
                        <a:tabLst/>
                      </a:pPr>
                      <a:r>
                        <a:rPr kumimoji="0" lang="en-GB" altLang="ja-JP" sz="900" b="0" i="0" u="none" strike="noStrike" cap="none" normalizeH="0" baseline="0">
                          <a:ln>
                            <a:noFill/>
                          </a:ln>
                          <a:solidFill>
                            <a:schemeClr val="tx1"/>
                          </a:solidFill>
                          <a:effectLst/>
                          <a:latin typeface="Open Sans" charset="0"/>
                          <a:ea typeface="ＭＳ Ｐゴシック" pitchFamily="50" charset="-128"/>
                        </a:rPr>
                        <a:t> </a:t>
                      </a:r>
                      <a:endParaRPr kumimoji="0" lang="en-US" altLang="ja-JP" sz="900" b="0" i="0" u="none" strike="noStrike" cap="none" normalizeH="0" baseline="0">
                        <a:ln>
                          <a:noFill/>
                        </a:ln>
                        <a:solidFill>
                          <a:schemeClr val="tx1"/>
                        </a:solidFill>
                        <a:effectLst/>
                        <a:latin typeface="Open Sans" charset="0"/>
                        <a:ea typeface="ＭＳ Ｐゴシック" pitchFamily="50" charset="-128"/>
                      </a:endParaRP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2000">
                          <a:solidFill>
                            <a:schemeClr val="tx1"/>
                          </a:solidFill>
                          <a:latin typeface="Calibri" pitchFamily="34" charset="0"/>
                        </a:defRPr>
                      </a:lvl1pPr>
                      <a:lvl2pPr marL="742950" indent="-285750">
                        <a:spcBef>
                          <a:spcPct val="20000"/>
                        </a:spcBef>
                        <a:buFont typeface="Arial" charset="0"/>
                        <a:defRPr>
                          <a:solidFill>
                            <a:schemeClr val="tx1"/>
                          </a:solidFill>
                          <a:latin typeface="Calibri" pitchFamily="34" charset="0"/>
                        </a:defRPr>
                      </a:lvl2pPr>
                      <a:lvl3pPr marL="1143000" indent="-228600">
                        <a:spcBef>
                          <a:spcPct val="20000"/>
                        </a:spcBef>
                        <a:buFont typeface="Arial" charset="0"/>
                        <a:defRPr sz="1500">
                          <a:solidFill>
                            <a:schemeClr val="tx1"/>
                          </a:solidFill>
                          <a:latin typeface="Calibri" pitchFamily="34" charset="0"/>
                        </a:defRPr>
                      </a:lvl3pPr>
                      <a:lvl4pPr marL="1600200" indent="-228600">
                        <a:spcBef>
                          <a:spcPct val="20000"/>
                        </a:spcBef>
                        <a:buFont typeface="Arial" charset="0"/>
                        <a:defRPr sz="1200">
                          <a:solidFill>
                            <a:schemeClr val="tx1"/>
                          </a:solidFill>
                          <a:latin typeface="Calibri" pitchFamily="34" charset="0"/>
                        </a:defRPr>
                      </a:lvl4pPr>
                      <a:lvl5pPr marL="2057400" indent="-228600">
                        <a:spcBef>
                          <a:spcPct val="20000"/>
                        </a:spcBef>
                        <a:buFont typeface="Arial" charset="0"/>
                        <a:defRPr sz="1200">
                          <a:solidFill>
                            <a:schemeClr val="tx1"/>
                          </a:solidFill>
                          <a:latin typeface="Calibri" pitchFamily="34" charset="0"/>
                        </a:defRPr>
                      </a:lvl5pPr>
                      <a:lvl6pPr marL="2514600" indent="-228600" fontAlgn="base">
                        <a:spcBef>
                          <a:spcPct val="20000"/>
                        </a:spcBef>
                        <a:spcAft>
                          <a:spcPct val="0"/>
                        </a:spcAft>
                        <a:buFont typeface="Arial" charset="0"/>
                        <a:defRPr sz="1200">
                          <a:solidFill>
                            <a:schemeClr val="tx1"/>
                          </a:solidFill>
                          <a:latin typeface="Calibri" pitchFamily="34" charset="0"/>
                        </a:defRPr>
                      </a:lvl6pPr>
                      <a:lvl7pPr marL="2971800" indent="-228600" fontAlgn="base">
                        <a:spcBef>
                          <a:spcPct val="20000"/>
                        </a:spcBef>
                        <a:spcAft>
                          <a:spcPct val="0"/>
                        </a:spcAft>
                        <a:buFont typeface="Arial" charset="0"/>
                        <a:defRPr sz="1200">
                          <a:solidFill>
                            <a:schemeClr val="tx1"/>
                          </a:solidFill>
                          <a:latin typeface="Calibri" pitchFamily="34" charset="0"/>
                        </a:defRPr>
                      </a:lvl7pPr>
                      <a:lvl8pPr marL="3429000" indent="-228600" fontAlgn="base">
                        <a:spcBef>
                          <a:spcPct val="20000"/>
                        </a:spcBef>
                        <a:spcAft>
                          <a:spcPct val="0"/>
                        </a:spcAft>
                        <a:buFont typeface="Arial" charset="0"/>
                        <a:defRPr sz="1200">
                          <a:solidFill>
                            <a:schemeClr val="tx1"/>
                          </a:solidFill>
                          <a:latin typeface="Calibri" pitchFamily="34" charset="0"/>
                        </a:defRPr>
                      </a:lvl8pPr>
                      <a:lvl9pPr marL="3886200" indent="-228600" fontAlgn="base">
                        <a:spcBef>
                          <a:spcPct val="20000"/>
                        </a:spcBef>
                        <a:spcAft>
                          <a:spcPct val="0"/>
                        </a:spcAft>
                        <a:buFont typeface="Arial" charset="0"/>
                        <a:defRPr sz="12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Open Sans" charset="0"/>
                          <a:ea typeface="ＭＳ Ｐゴシック" pitchFamily="50" charset="-128"/>
                        </a:rPr>
                        <a:t>Masaaki </a:t>
                      </a:r>
                      <a:r>
                        <a:rPr kumimoji="0" lang="en-US" altLang="ja-JP" sz="900" b="1" i="0" u="none" strike="noStrike" cap="none" normalizeH="0" baseline="0" dirty="0" err="1">
                          <a:ln>
                            <a:noFill/>
                          </a:ln>
                          <a:solidFill>
                            <a:schemeClr val="tx1"/>
                          </a:solidFill>
                          <a:effectLst/>
                          <a:latin typeface="Open Sans" charset="0"/>
                          <a:ea typeface="ＭＳ Ｐゴシック" pitchFamily="50" charset="-128"/>
                        </a:rPr>
                        <a:t>Nagamura</a:t>
                      </a:r>
                      <a:endParaRPr kumimoji="0" lang="en-US" altLang="ja-JP" sz="900" b="1" i="0" u="none" strike="noStrike" cap="none" normalizeH="0" baseline="0" dirty="0">
                        <a:ln>
                          <a:noFill/>
                        </a:ln>
                        <a:solidFill>
                          <a:schemeClr val="tx1"/>
                        </a:solidFill>
                        <a:effectLst/>
                        <a:latin typeface="Open Sans"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Head, Corporate Social Responsibility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900" b="0" i="0" u="none" strike="noStrike" cap="none" normalizeH="0" baseline="0" dirty="0" err="1">
                          <a:ln>
                            <a:noFill/>
                          </a:ln>
                          <a:solidFill>
                            <a:schemeClr val="tx1"/>
                          </a:solidFill>
                          <a:effectLst/>
                          <a:latin typeface="Open Sans" charset="0"/>
                          <a:ea typeface="ＭＳ Ｐゴシック" pitchFamily="50" charset="-128"/>
                        </a:rPr>
                        <a:t>Tokio</a:t>
                      </a:r>
                      <a:r>
                        <a:rPr kumimoji="0" lang="en-US" altLang="ja-JP" sz="900" b="0" i="0" u="none" strike="noStrike" cap="none" normalizeH="0" baseline="0" dirty="0">
                          <a:ln>
                            <a:noFill/>
                          </a:ln>
                          <a:solidFill>
                            <a:schemeClr val="tx1"/>
                          </a:solidFill>
                          <a:effectLst/>
                          <a:latin typeface="Open Sans" charset="0"/>
                          <a:ea typeface="ＭＳ Ｐゴシック" pitchFamily="50" charset="-128"/>
                        </a:rPr>
                        <a:t> Marine Holdings</a:t>
                      </a:r>
                    </a:p>
                    <a:p>
                      <a:pPr marL="0" marR="0" lvl="0" indent="0" algn="l" defTabSz="914400" rtl="0" eaLnBrk="1" fontAlgn="base" latinLnBrk="0" hangingPunct="1">
                        <a:lnSpc>
                          <a:spcPts val="7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Open Sans" charset="0"/>
                          <a:ea typeface="ＭＳ Ｐゴシック" pitchFamily="50" charset="-128"/>
                        </a:rPr>
                        <a:t> </a:t>
                      </a:r>
                    </a:p>
                  </a:txBody>
                  <a:tcPr marL="22647" marR="226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sp>
        <p:nvSpPr>
          <p:cNvPr id="4169" name="Text Box 81">
            <a:extLst>
              <a:ext uri="{FF2B5EF4-FFF2-40B4-BE49-F238E27FC236}">
                <a16:creationId xmlns:a16="http://schemas.microsoft.com/office/drawing/2014/main" id="{9DE304D3-DF02-B8A6-384B-81829E32A14F}"/>
              </a:ext>
            </a:extLst>
          </p:cNvPr>
          <p:cNvSpPr txBox="1">
            <a:spLocks noChangeArrowheads="1"/>
          </p:cNvSpPr>
          <p:nvPr/>
        </p:nvSpPr>
        <p:spPr bwMode="auto">
          <a:xfrm>
            <a:off x="323850" y="6381750"/>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t>（レポート本文 </a:t>
            </a:r>
            <a:r>
              <a:rPr lang="en-US" altLang="ja-JP" sz="1800"/>
              <a:t>P.44</a:t>
            </a:r>
            <a:r>
              <a:rPr lang="ja-JP" altLang="en-US" sz="1800"/>
              <a:t>～</a:t>
            </a:r>
            <a:r>
              <a:rPr lang="en-US" altLang="ja-JP" sz="1800"/>
              <a:t>45</a:t>
            </a:r>
            <a:r>
              <a:rPr lang="ja-JP" altLang="en-US" sz="180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70E3712-E6D4-93E7-6D8E-7401BBEA7657}"/>
              </a:ext>
            </a:extLst>
          </p:cNvPr>
          <p:cNvSpPr>
            <a:spLocks noGrp="1" noChangeArrowheads="1"/>
          </p:cNvSpPr>
          <p:nvPr>
            <p:ph type="sldNum" sz="quarter" idx="12"/>
          </p:nvPr>
        </p:nvSpPr>
        <p:spPr>
          <a:ln/>
        </p:spPr>
        <p:txBody>
          <a:bodyPr/>
          <a:lstStyle/>
          <a:p>
            <a:fld id="{0A27AAE1-C1D8-4A5B-A93E-C76263CAD1FC}" type="slidenum">
              <a:rPr lang="en-US" altLang="ja-JP"/>
              <a:pPr/>
              <a:t>7</a:t>
            </a:fld>
            <a:endParaRPr lang="en-US" altLang="ja-JP"/>
          </a:p>
        </p:txBody>
      </p:sp>
      <p:sp>
        <p:nvSpPr>
          <p:cNvPr id="5122" name="Rectangle 6">
            <a:extLst>
              <a:ext uri="{FF2B5EF4-FFF2-40B4-BE49-F238E27FC236}">
                <a16:creationId xmlns:a16="http://schemas.microsoft.com/office/drawing/2014/main" id="{0E7BD737-E314-E0FF-7303-4A93ACC6E65D}"/>
              </a:ext>
            </a:extLst>
          </p:cNvPr>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D97D0B8C-FEE7-48D9-9230-5102D3E0017E}" type="slidenum">
              <a:rPr lang="en-US" altLang="ja-JP" sz="1400"/>
              <a:pPr algn="r" eaLnBrk="1" hangingPunct="1">
                <a:spcBef>
                  <a:spcPct val="0"/>
                </a:spcBef>
                <a:buFontTx/>
                <a:buNone/>
              </a:pPr>
              <a:t>7</a:t>
            </a:fld>
            <a:endParaRPr lang="en-US" altLang="ja-JP" sz="1400"/>
          </a:p>
        </p:txBody>
      </p:sp>
      <p:sp>
        <p:nvSpPr>
          <p:cNvPr id="5123" name="スライド番号プレースホルダー 5">
            <a:extLst>
              <a:ext uri="{FF2B5EF4-FFF2-40B4-BE49-F238E27FC236}">
                <a16:creationId xmlns:a16="http://schemas.microsoft.com/office/drawing/2014/main" id="{0FF9D9B3-433D-5B53-F108-FE999269F4EB}"/>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21FC0229-9468-45B7-8827-D30708F9AFDA}" type="slidenum">
              <a:rPr lang="en-US" altLang="ja-JP" sz="1400"/>
              <a:pPr algn="r" eaLnBrk="1" hangingPunct="1">
                <a:spcBef>
                  <a:spcPct val="0"/>
                </a:spcBef>
                <a:buFontTx/>
                <a:buNone/>
              </a:pPr>
              <a:t>7</a:t>
            </a:fld>
            <a:endParaRPr lang="en-US" altLang="ja-JP" sz="1400"/>
          </a:p>
        </p:txBody>
      </p:sp>
      <p:sp>
        <p:nvSpPr>
          <p:cNvPr id="5124" name="AutoShape 8">
            <a:extLst>
              <a:ext uri="{FF2B5EF4-FFF2-40B4-BE49-F238E27FC236}">
                <a16:creationId xmlns:a16="http://schemas.microsoft.com/office/drawing/2014/main" id="{2DB61726-C1DE-212C-268C-0C4BE1DD1CCE}"/>
              </a:ext>
            </a:extLst>
          </p:cNvPr>
          <p:cNvSpPr>
            <a:spLocks noChangeArrowheads="1"/>
          </p:cNvSpPr>
          <p:nvPr/>
        </p:nvSpPr>
        <p:spPr bwMode="auto">
          <a:xfrm>
            <a:off x="1619250" y="1196975"/>
            <a:ext cx="2232025" cy="287338"/>
          </a:xfrm>
          <a:prstGeom prst="roundRect">
            <a:avLst>
              <a:gd name="adj" fmla="val 16667"/>
            </a:avLst>
          </a:prstGeom>
          <a:solidFill>
            <a:srgbClr val="3366FF"/>
          </a:solidFill>
          <a:ln w="158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77838" indent="-20638"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957263" indent="-4286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6688" indent="-65088"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914525" indent="-85725"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3717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8289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2861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7433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b="1">
                <a:solidFill>
                  <a:schemeClr val="bg1"/>
                </a:solidFill>
                <a:latin typeface="Arial Unicode MS" pitchFamily="50" charset="-128"/>
              </a:rPr>
              <a:t>リスクの例</a:t>
            </a:r>
          </a:p>
        </p:txBody>
      </p:sp>
      <p:sp>
        <p:nvSpPr>
          <p:cNvPr id="5125" name="AutoShape 9">
            <a:extLst>
              <a:ext uri="{FF2B5EF4-FFF2-40B4-BE49-F238E27FC236}">
                <a16:creationId xmlns:a16="http://schemas.microsoft.com/office/drawing/2014/main" id="{D6A3C5E5-2B60-264B-54C9-02742356B482}"/>
              </a:ext>
            </a:extLst>
          </p:cNvPr>
          <p:cNvSpPr>
            <a:spLocks noChangeArrowheads="1"/>
          </p:cNvSpPr>
          <p:nvPr/>
        </p:nvSpPr>
        <p:spPr bwMode="auto">
          <a:xfrm>
            <a:off x="5867400" y="1196975"/>
            <a:ext cx="1944688" cy="287338"/>
          </a:xfrm>
          <a:prstGeom prst="roundRect">
            <a:avLst>
              <a:gd name="adj" fmla="val 16667"/>
            </a:avLst>
          </a:prstGeom>
          <a:solidFill>
            <a:srgbClr val="3366FF"/>
          </a:solidFill>
          <a:ln w="158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77838" indent="-20638"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957263" indent="-4286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6688" indent="-65088"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914525" indent="-85725"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3717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8289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2861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743325" indent="-857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b="1">
                <a:solidFill>
                  <a:schemeClr val="bg1"/>
                </a:solidFill>
                <a:latin typeface="Arial Unicode MS" pitchFamily="50" charset="-128"/>
              </a:rPr>
              <a:t>機会の例</a:t>
            </a:r>
          </a:p>
        </p:txBody>
      </p:sp>
      <p:sp>
        <p:nvSpPr>
          <p:cNvPr id="5126" name="Rectangle 10">
            <a:extLst>
              <a:ext uri="{FF2B5EF4-FFF2-40B4-BE49-F238E27FC236}">
                <a16:creationId xmlns:a16="http://schemas.microsoft.com/office/drawing/2014/main" id="{03085E7E-2B15-50B9-7878-3A54B21E9C3C}"/>
              </a:ext>
            </a:extLst>
          </p:cNvPr>
          <p:cNvSpPr>
            <a:spLocks noChangeArrowheads="1"/>
          </p:cNvSpPr>
          <p:nvPr/>
        </p:nvSpPr>
        <p:spPr bwMode="auto">
          <a:xfrm>
            <a:off x="971550" y="1773238"/>
            <a:ext cx="3887788" cy="28082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t>・</a:t>
            </a:r>
            <a:r>
              <a:rPr lang="ja-JP" altLang="en-US" sz="1600" b="1"/>
              <a:t>政策及び法規制</a:t>
            </a:r>
            <a:r>
              <a:rPr lang="ja-JP" altLang="en-US" sz="1600"/>
              <a:t>（</a:t>
            </a:r>
            <a:r>
              <a:rPr lang="en-US" altLang="ja-JP" sz="1600"/>
              <a:t>GHG</a:t>
            </a:r>
            <a:r>
              <a:rPr lang="ja-JP" altLang="en-US" sz="1600"/>
              <a:t>排出の価格付け、排出量報告義務強化、製品</a:t>
            </a:r>
            <a:r>
              <a:rPr lang="en-US" altLang="ja-JP" sz="1600"/>
              <a:t>/</a:t>
            </a:r>
            <a:r>
              <a:rPr lang="ja-JP" altLang="en-US" sz="1600"/>
              <a:t>サービスへの規制、訴訟の増加）</a:t>
            </a:r>
          </a:p>
          <a:p>
            <a:pPr eaLnBrk="1" hangingPunct="1">
              <a:spcBef>
                <a:spcPct val="0"/>
              </a:spcBef>
              <a:buFontTx/>
              <a:buNone/>
            </a:pPr>
            <a:r>
              <a:rPr lang="ja-JP" altLang="en-US" sz="1600"/>
              <a:t>・</a:t>
            </a:r>
            <a:r>
              <a:rPr lang="ja-JP" altLang="en-US" sz="1600" b="1"/>
              <a:t>技術</a:t>
            </a:r>
            <a:r>
              <a:rPr lang="ja-JP" altLang="en-US" sz="1600"/>
              <a:t>（低炭素オプションへの置換、新規技術への投資の失敗、移行に伴う先行コスト）</a:t>
            </a:r>
          </a:p>
          <a:p>
            <a:pPr eaLnBrk="1" hangingPunct="1">
              <a:spcBef>
                <a:spcPct val="0"/>
              </a:spcBef>
              <a:buFontTx/>
              <a:buNone/>
            </a:pPr>
            <a:r>
              <a:rPr lang="ja-JP" altLang="en-US" sz="1600"/>
              <a:t>・</a:t>
            </a:r>
            <a:r>
              <a:rPr lang="ja-JP" altLang="en-US" sz="1600" b="1"/>
              <a:t>市場</a:t>
            </a:r>
            <a:r>
              <a:rPr lang="ja-JP" altLang="en-US" sz="1600"/>
              <a:t>（消費者行動の変化、マーケットシグナルの不確実性、原材料コスト高騰）</a:t>
            </a:r>
          </a:p>
          <a:p>
            <a:pPr eaLnBrk="1" hangingPunct="1">
              <a:spcBef>
                <a:spcPct val="0"/>
              </a:spcBef>
              <a:buFontTx/>
              <a:buNone/>
            </a:pPr>
            <a:r>
              <a:rPr lang="ja-JP" altLang="en-US" sz="1600"/>
              <a:t>・</a:t>
            </a:r>
            <a:r>
              <a:rPr lang="ja-JP" altLang="en-US" sz="1600" b="1"/>
              <a:t>評判</a:t>
            </a:r>
            <a:r>
              <a:rPr lang="ja-JP" altLang="en-US" sz="1600"/>
              <a:t>（当該セクターへの批判、ステークホルダーの不安増大）</a:t>
            </a:r>
          </a:p>
          <a:p>
            <a:pPr eaLnBrk="1" hangingPunct="1">
              <a:spcBef>
                <a:spcPct val="0"/>
              </a:spcBef>
              <a:buFontTx/>
              <a:buNone/>
            </a:pPr>
            <a:endParaRPr lang="en-US" altLang="ja-JP" sz="1600"/>
          </a:p>
        </p:txBody>
      </p:sp>
      <p:sp>
        <p:nvSpPr>
          <p:cNvPr id="5127" name="Rectangle 11">
            <a:extLst>
              <a:ext uri="{FF2B5EF4-FFF2-40B4-BE49-F238E27FC236}">
                <a16:creationId xmlns:a16="http://schemas.microsoft.com/office/drawing/2014/main" id="{108ADA72-12D9-E9EF-71EB-3B276AE69706}"/>
              </a:ext>
            </a:extLst>
          </p:cNvPr>
          <p:cNvSpPr>
            <a:spLocks noChangeArrowheads="1"/>
          </p:cNvSpPr>
          <p:nvPr/>
        </p:nvSpPr>
        <p:spPr bwMode="auto">
          <a:xfrm>
            <a:off x="971550" y="4581525"/>
            <a:ext cx="3887788" cy="12239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t>・異常気象災害の増加</a:t>
            </a:r>
          </a:p>
          <a:p>
            <a:pPr eaLnBrk="1" hangingPunct="1">
              <a:spcBef>
                <a:spcPct val="0"/>
              </a:spcBef>
              <a:buFontTx/>
              <a:buNone/>
            </a:pPr>
            <a:r>
              <a:rPr lang="ja-JP" altLang="en-US" sz="1600"/>
              <a:t>・降雨パターンの変化</a:t>
            </a:r>
          </a:p>
          <a:p>
            <a:pPr eaLnBrk="1" hangingPunct="1">
              <a:spcBef>
                <a:spcPct val="0"/>
              </a:spcBef>
              <a:buFontTx/>
              <a:buNone/>
            </a:pPr>
            <a:r>
              <a:rPr lang="ja-JP" altLang="en-US" sz="1600"/>
              <a:t>・平均気温の上昇</a:t>
            </a:r>
          </a:p>
          <a:p>
            <a:pPr eaLnBrk="1" hangingPunct="1">
              <a:spcBef>
                <a:spcPct val="0"/>
              </a:spcBef>
              <a:buFontTx/>
              <a:buNone/>
            </a:pPr>
            <a:r>
              <a:rPr lang="ja-JP" altLang="en-US" sz="1600"/>
              <a:t>・海面の上昇</a:t>
            </a:r>
          </a:p>
        </p:txBody>
      </p:sp>
      <p:sp>
        <p:nvSpPr>
          <p:cNvPr id="5128" name="Rectangle 12">
            <a:extLst>
              <a:ext uri="{FF2B5EF4-FFF2-40B4-BE49-F238E27FC236}">
                <a16:creationId xmlns:a16="http://schemas.microsoft.com/office/drawing/2014/main" id="{0869B24E-EC1F-550B-8862-3571BA6EA2C1}"/>
              </a:ext>
            </a:extLst>
          </p:cNvPr>
          <p:cNvSpPr>
            <a:spLocks noChangeArrowheads="1"/>
          </p:cNvSpPr>
          <p:nvPr/>
        </p:nvSpPr>
        <p:spPr bwMode="auto">
          <a:xfrm>
            <a:off x="5003800" y="1774825"/>
            <a:ext cx="3816350" cy="4030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t>・</a:t>
            </a:r>
            <a:r>
              <a:rPr lang="ja-JP" altLang="en-US" sz="1600" b="1"/>
              <a:t>資源の効率</a:t>
            </a:r>
            <a:r>
              <a:rPr lang="ja-JP" altLang="en-US" sz="1600"/>
              <a:t>（効率的な輸送手段の利用、生産</a:t>
            </a:r>
            <a:r>
              <a:rPr lang="en-US" altLang="ja-JP" sz="1600"/>
              <a:t>/</a:t>
            </a:r>
            <a:r>
              <a:rPr lang="ja-JP" altLang="en-US" sz="1600"/>
              <a:t>流通プロセスの採用或いはスマートビルディング使用による事業コスト削減、生産力</a:t>
            </a:r>
            <a:r>
              <a:rPr lang="en-US" altLang="ja-JP" sz="1600"/>
              <a:t>/</a:t>
            </a:r>
            <a:r>
              <a:rPr lang="ja-JP" altLang="en-US" sz="1600"/>
              <a:t>固定資産価値増大、従業員健康管理の強化）</a:t>
            </a:r>
          </a:p>
          <a:p>
            <a:pPr eaLnBrk="1" hangingPunct="1">
              <a:spcBef>
                <a:spcPct val="0"/>
              </a:spcBef>
              <a:buFontTx/>
              <a:buNone/>
            </a:pPr>
            <a:r>
              <a:rPr lang="ja-JP" altLang="en-US" sz="1600"/>
              <a:t>・</a:t>
            </a:r>
            <a:r>
              <a:rPr lang="ja-JP" altLang="en-US" sz="1600" b="1"/>
              <a:t>エネルギー源</a:t>
            </a:r>
            <a:r>
              <a:rPr lang="ja-JP" altLang="en-US" sz="1600"/>
              <a:t>（低炭素排出のエネルギー源使用による運転コスト削減、エネルギー価格変動への備え）</a:t>
            </a:r>
          </a:p>
          <a:p>
            <a:pPr eaLnBrk="1" hangingPunct="1">
              <a:spcBef>
                <a:spcPct val="0"/>
              </a:spcBef>
              <a:buFontTx/>
              <a:buNone/>
            </a:pPr>
            <a:r>
              <a:rPr lang="ja-JP" altLang="en-US" sz="1600"/>
              <a:t>・</a:t>
            </a:r>
            <a:r>
              <a:rPr lang="ja-JP" altLang="en-US" sz="1600" b="1"/>
              <a:t>製品及びサービス</a:t>
            </a:r>
            <a:r>
              <a:rPr lang="ja-JP" altLang="en-US" sz="1600"/>
              <a:t>（消費者の嗜好変化への対応、政策</a:t>
            </a:r>
            <a:r>
              <a:rPr lang="en-US" altLang="ja-JP" sz="1600"/>
              <a:t>/</a:t>
            </a:r>
            <a:r>
              <a:rPr lang="ja-JP" altLang="en-US" sz="1600"/>
              <a:t>規制の改変に対するレジリエンス確保）</a:t>
            </a:r>
          </a:p>
          <a:p>
            <a:pPr eaLnBrk="1" hangingPunct="1">
              <a:spcBef>
                <a:spcPct val="0"/>
              </a:spcBef>
              <a:buFontTx/>
              <a:buNone/>
            </a:pPr>
            <a:r>
              <a:rPr lang="ja-JP" altLang="en-US" sz="1600"/>
              <a:t>・</a:t>
            </a:r>
            <a:r>
              <a:rPr lang="ja-JP" altLang="en-US" sz="1600" b="1"/>
              <a:t>市場</a:t>
            </a:r>
            <a:r>
              <a:rPr lang="ja-JP" altLang="en-US" sz="1600"/>
              <a:t>（商品</a:t>
            </a:r>
            <a:r>
              <a:rPr lang="en-US" altLang="ja-JP" sz="1600"/>
              <a:t>/</a:t>
            </a:r>
            <a:r>
              <a:rPr lang="ja-JP" altLang="en-US" sz="1600"/>
              <a:t>サービスの需要拡大、新規市場アクセスの増大）</a:t>
            </a:r>
          </a:p>
          <a:p>
            <a:pPr eaLnBrk="1" hangingPunct="1">
              <a:spcBef>
                <a:spcPct val="0"/>
              </a:spcBef>
              <a:buFontTx/>
              <a:buNone/>
            </a:pPr>
            <a:r>
              <a:rPr lang="ja-JP" altLang="en-US" sz="1600"/>
              <a:t>・</a:t>
            </a:r>
            <a:r>
              <a:rPr lang="ja-JP" altLang="en-US" sz="1600" b="1"/>
              <a:t>レジリエンス</a:t>
            </a:r>
            <a:r>
              <a:rPr lang="ja-JP" altLang="en-US" sz="1600"/>
              <a:t>（資源の代替</a:t>
            </a:r>
            <a:r>
              <a:rPr lang="en-US" altLang="ja-JP" sz="1600"/>
              <a:t>/</a:t>
            </a:r>
            <a:r>
              <a:rPr lang="ja-JP" altLang="en-US" sz="1600"/>
              <a:t>多様化、サプライチェーンの信頼性向上）</a:t>
            </a:r>
          </a:p>
        </p:txBody>
      </p:sp>
      <p:sp>
        <p:nvSpPr>
          <p:cNvPr id="5129" name="Rectangle 13">
            <a:extLst>
              <a:ext uri="{FF2B5EF4-FFF2-40B4-BE49-F238E27FC236}">
                <a16:creationId xmlns:a16="http://schemas.microsoft.com/office/drawing/2014/main" id="{78E00CA9-DE1D-BA40-0DEE-BD3B83EE0C3A}"/>
              </a:ext>
            </a:extLst>
          </p:cNvPr>
          <p:cNvSpPr>
            <a:spLocks noChangeArrowheads="1"/>
          </p:cNvSpPr>
          <p:nvPr/>
        </p:nvSpPr>
        <p:spPr bwMode="auto">
          <a:xfrm>
            <a:off x="468313" y="1774825"/>
            <a:ext cx="503237" cy="2806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a:t>移行リスク</a:t>
            </a:r>
          </a:p>
        </p:txBody>
      </p:sp>
      <p:sp>
        <p:nvSpPr>
          <p:cNvPr id="5130" name="Rectangle 16">
            <a:extLst>
              <a:ext uri="{FF2B5EF4-FFF2-40B4-BE49-F238E27FC236}">
                <a16:creationId xmlns:a16="http://schemas.microsoft.com/office/drawing/2014/main" id="{230A9201-F996-D70E-DBE0-02162D4C3696}"/>
              </a:ext>
            </a:extLst>
          </p:cNvPr>
          <p:cNvSpPr>
            <a:spLocks noChangeArrowheads="1"/>
          </p:cNvSpPr>
          <p:nvPr/>
        </p:nvSpPr>
        <p:spPr bwMode="auto">
          <a:xfrm>
            <a:off x="468313" y="4581525"/>
            <a:ext cx="503237" cy="12239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a:t>物理的リスク</a:t>
            </a:r>
          </a:p>
        </p:txBody>
      </p:sp>
      <p:sp>
        <p:nvSpPr>
          <p:cNvPr id="5131" name="Text Box 17">
            <a:extLst>
              <a:ext uri="{FF2B5EF4-FFF2-40B4-BE49-F238E27FC236}">
                <a16:creationId xmlns:a16="http://schemas.microsoft.com/office/drawing/2014/main" id="{68EC7A94-F620-D325-5530-4BABD31E223A}"/>
              </a:ext>
            </a:extLst>
          </p:cNvPr>
          <p:cNvSpPr txBox="1">
            <a:spLocks noChangeArrowheads="1"/>
          </p:cNvSpPr>
          <p:nvPr/>
        </p:nvSpPr>
        <p:spPr bwMode="auto">
          <a:xfrm>
            <a:off x="6580188" y="5949950"/>
            <a:ext cx="2305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a:t>（和訳：㈱グリーン・パシフィック）</a:t>
            </a:r>
          </a:p>
        </p:txBody>
      </p:sp>
      <p:sp>
        <p:nvSpPr>
          <p:cNvPr id="5132" name="Rectangle 10">
            <a:extLst>
              <a:ext uri="{FF2B5EF4-FFF2-40B4-BE49-F238E27FC236}">
                <a16:creationId xmlns:a16="http://schemas.microsoft.com/office/drawing/2014/main" id="{AA5BE45A-405D-261C-4801-553451185DF8}"/>
              </a:ext>
            </a:extLst>
          </p:cNvPr>
          <p:cNvSpPr>
            <a:spLocks noChangeArrowheads="1"/>
          </p:cNvSpPr>
          <p:nvPr/>
        </p:nvSpPr>
        <p:spPr bwMode="auto">
          <a:xfrm>
            <a:off x="153988" y="260350"/>
            <a:ext cx="8027987"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2.TCFD</a:t>
            </a:r>
            <a:r>
              <a:rPr lang="ja-JP" altLang="en-US" b="1">
                <a:solidFill>
                  <a:schemeClr val="tx2"/>
                </a:solidFill>
              </a:rPr>
              <a:t>提案内容　　　　　　　　　　　　　　　　　　　　　　　　　　　　　　　　　　　　　　　　　</a:t>
            </a:r>
            <a:r>
              <a:rPr lang="ja-JP" altLang="en-US" sz="2800" b="1">
                <a:solidFill>
                  <a:schemeClr val="tx2"/>
                </a:solidFill>
              </a:rPr>
              <a:t>（</a:t>
            </a:r>
            <a:r>
              <a:rPr lang="en-US" altLang="ja-JP" sz="2800" b="1">
                <a:solidFill>
                  <a:schemeClr val="tx2"/>
                </a:solidFill>
              </a:rPr>
              <a:t>4</a:t>
            </a:r>
            <a:r>
              <a:rPr lang="ja-JP" altLang="en-US" sz="2800" b="1">
                <a:solidFill>
                  <a:schemeClr val="tx2"/>
                </a:solidFill>
              </a:rPr>
              <a:t>）気候関連リスクと機会の認識</a:t>
            </a:r>
            <a:endParaRPr lang="en-US" altLang="ja-JP" sz="2800" b="1">
              <a:solidFill>
                <a:schemeClr val="tx2"/>
              </a:solidFill>
            </a:endParaRPr>
          </a:p>
        </p:txBody>
      </p:sp>
      <p:sp>
        <p:nvSpPr>
          <p:cNvPr id="5133" name="Text Box 13">
            <a:extLst>
              <a:ext uri="{FF2B5EF4-FFF2-40B4-BE49-F238E27FC236}">
                <a16:creationId xmlns:a16="http://schemas.microsoft.com/office/drawing/2014/main" id="{2A1A4B13-8C6F-C351-F0D7-E8765347FDF8}"/>
              </a:ext>
            </a:extLst>
          </p:cNvPr>
          <p:cNvSpPr txBox="1">
            <a:spLocks noChangeArrowheads="1"/>
          </p:cNvSpPr>
          <p:nvPr/>
        </p:nvSpPr>
        <p:spPr bwMode="auto">
          <a:xfrm>
            <a:off x="539750" y="6021388"/>
            <a:ext cx="3311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t>（レポート本文 </a:t>
            </a:r>
            <a:r>
              <a:rPr lang="en-US" altLang="ja-JP" sz="1800"/>
              <a:t>P.10</a:t>
            </a:r>
            <a:r>
              <a:rPr lang="ja-JP" altLang="en-US" sz="1800"/>
              <a:t>～</a:t>
            </a:r>
            <a:r>
              <a:rPr lang="en-US" altLang="ja-JP" sz="1800"/>
              <a:t>11</a:t>
            </a:r>
            <a:r>
              <a:rPr lang="ja-JP" altLang="en-US" sz="180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C919666-22C7-F3FA-3D92-7EEDB798CF50}"/>
              </a:ext>
            </a:extLst>
          </p:cNvPr>
          <p:cNvSpPr>
            <a:spLocks noGrp="1" noChangeArrowheads="1"/>
          </p:cNvSpPr>
          <p:nvPr>
            <p:ph type="sldNum" sz="quarter" idx="12"/>
          </p:nvPr>
        </p:nvSpPr>
        <p:spPr>
          <a:ln/>
        </p:spPr>
        <p:txBody>
          <a:bodyPr/>
          <a:lstStyle/>
          <a:p>
            <a:fld id="{DF03F54B-737D-4DF9-B602-5A4D906F728D}" type="slidenum">
              <a:rPr lang="en-US" altLang="ja-JP"/>
              <a:pPr/>
              <a:t>8</a:t>
            </a:fld>
            <a:endParaRPr lang="en-US" altLang="ja-JP"/>
          </a:p>
        </p:txBody>
      </p:sp>
      <p:sp>
        <p:nvSpPr>
          <p:cNvPr id="6146" name="Rectangle 6">
            <a:extLst>
              <a:ext uri="{FF2B5EF4-FFF2-40B4-BE49-F238E27FC236}">
                <a16:creationId xmlns:a16="http://schemas.microsoft.com/office/drawing/2014/main" id="{33E18A18-568A-1E43-CBC8-2DF3AE52F7A0}"/>
              </a:ext>
            </a:extLst>
          </p:cNvPr>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9BA12729-F85B-4F0A-B73A-CB571C0DD8CF}" type="slidenum">
              <a:rPr lang="en-US" altLang="ja-JP" sz="1400"/>
              <a:pPr algn="r" eaLnBrk="1" hangingPunct="1">
                <a:spcBef>
                  <a:spcPct val="0"/>
                </a:spcBef>
                <a:buFontTx/>
                <a:buNone/>
              </a:pPr>
              <a:t>8</a:t>
            </a:fld>
            <a:endParaRPr lang="en-US" altLang="ja-JP" sz="1400"/>
          </a:p>
        </p:txBody>
      </p:sp>
      <p:sp>
        <p:nvSpPr>
          <p:cNvPr id="6147" name="スライド番号プレースホルダー 5">
            <a:extLst>
              <a:ext uri="{FF2B5EF4-FFF2-40B4-BE49-F238E27FC236}">
                <a16:creationId xmlns:a16="http://schemas.microsoft.com/office/drawing/2014/main" id="{48C31495-A0AC-3F89-C96F-7B818A015BD0}"/>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9CD62370-390F-4B39-9699-6CECA2445224}" type="slidenum">
              <a:rPr lang="en-US" altLang="ja-JP" sz="1400"/>
              <a:pPr algn="r" eaLnBrk="1" hangingPunct="1">
                <a:spcBef>
                  <a:spcPct val="0"/>
                </a:spcBef>
                <a:buFontTx/>
                <a:buNone/>
              </a:pPr>
              <a:t>8</a:t>
            </a:fld>
            <a:endParaRPr lang="en-US" altLang="ja-JP" sz="1400"/>
          </a:p>
        </p:txBody>
      </p:sp>
      <p:sp>
        <p:nvSpPr>
          <p:cNvPr id="6148" name="Rectangle 10">
            <a:extLst>
              <a:ext uri="{FF2B5EF4-FFF2-40B4-BE49-F238E27FC236}">
                <a16:creationId xmlns:a16="http://schemas.microsoft.com/office/drawing/2014/main" id="{F81CF0D4-9542-F496-AEAF-42E47B6C5148}"/>
              </a:ext>
            </a:extLst>
          </p:cNvPr>
          <p:cNvSpPr>
            <a:spLocks noChangeArrowheads="1"/>
          </p:cNvSpPr>
          <p:nvPr/>
        </p:nvSpPr>
        <p:spPr bwMode="auto">
          <a:xfrm>
            <a:off x="153988" y="260350"/>
            <a:ext cx="8027987"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2.TCFD</a:t>
            </a:r>
            <a:r>
              <a:rPr lang="ja-JP" altLang="en-US" b="1">
                <a:solidFill>
                  <a:schemeClr val="tx2"/>
                </a:solidFill>
              </a:rPr>
              <a:t>提案内容　　　　　　　　　　　　　　　　　　　　　　　　　　　　　　　　　　　　　　　　　</a:t>
            </a:r>
            <a:r>
              <a:rPr lang="ja-JP" altLang="en-US" sz="2800" b="1">
                <a:solidFill>
                  <a:schemeClr val="tx2"/>
                </a:solidFill>
              </a:rPr>
              <a:t>（</a:t>
            </a:r>
            <a:r>
              <a:rPr lang="en-US" altLang="ja-JP" sz="2800" b="1">
                <a:solidFill>
                  <a:schemeClr val="tx2"/>
                </a:solidFill>
              </a:rPr>
              <a:t>5</a:t>
            </a:r>
            <a:r>
              <a:rPr lang="ja-JP" altLang="en-US" sz="2800" b="1">
                <a:solidFill>
                  <a:schemeClr val="tx2"/>
                </a:solidFill>
              </a:rPr>
              <a:t>）７つの基本原則</a:t>
            </a:r>
            <a:endParaRPr lang="en-US" altLang="ja-JP" sz="2800" b="1">
              <a:solidFill>
                <a:schemeClr val="tx2"/>
              </a:solidFill>
            </a:endParaRPr>
          </a:p>
        </p:txBody>
      </p:sp>
      <p:sp>
        <p:nvSpPr>
          <p:cNvPr id="6149" name="Content Placeholder 2">
            <a:extLst>
              <a:ext uri="{FF2B5EF4-FFF2-40B4-BE49-F238E27FC236}">
                <a16:creationId xmlns:a16="http://schemas.microsoft.com/office/drawing/2014/main" id="{FF367D7D-5FB8-3F61-FA68-4AAB35CB1031}"/>
              </a:ext>
            </a:extLst>
          </p:cNvPr>
          <p:cNvSpPr>
            <a:spLocks/>
          </p:cNvSpPr>
          <p:nvPr/>
        </p:nvSpPr>
        <p:spPr bwMode="auto">
          <a:xfrm>
            <a:off x="179388" y="1268413"/>
            <a:ext cx="85344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endParaRPr lang="ja-JP" altLang="en-US" sz="2000">
              <a:cs typeface="Arial" panose="020B0604020202020204" pitchFamily="34" charset="0"/>
            </a:endParaRPr>
          </a:p>
          <a:p>
            <a:pPr>
              <a:buFontTx/>
              <a:buNone/>
            </a:pPr>
            <a:r>
              <a:rPr lang="ja-JP" altLang="en-US" sz="2000" b="1">
                <a:solidFill>
                  <a:srgbClr val="1CA9D0"/>
                </a:solidFill>
                <a:cs typeface="Arial" panose="020B0604020202020204" pitchFamily="34" charset="0"/>
              </a:rPr>
              <a:t>フェーズ</a:t>
            </a:r>
            <a:r>
              <a:rPr lang="en-US" altLang="ja-JP" sz="2000" b="1">
                <a:solidFill>
                  <a:srgbClr val="1CA9D0"/>
                </a:solidFill>
                <a:cs typeface="Arial" panose="020B0604020202020204" pitchFamily="34" charset="0"/>
              </a:rPr>
              <a:t>Ⅰ</a:t>
            </a:r>
            <a:r>
              <a:rPr lang="ja-JP" altLang="en-US" sz="2000" b="1">
                <a:solidFill>
                  <a:srgbClr val="1CA9D0"/>
                </a:solidFill>
                <a:cs typeface="Arial" panose="020B0604020202020204" pitchFamily="34" charset="0"/>
              </a:rPr>
              <a:t>にて確認した基本原則</a:t>
            </a:r>
          </a:p>
          <a:p>
            <a:pPr>
              <a:buFontTx/>
              <a:buNone/>
            </a:pPr>
            <a:r>
              <a:rPr lang="en-US" altLang="ja-JP" sz="2000" b="1">
                <a:solidFill>
                  <a:srgbClr val="1CA9D0"/>
                </a:solidFill>
                <a:cs typeface="Arial" panose="020B0604020202020204" pitchFamily="34" charset="0"/>
              </a:rPr>
              <a:t>TCFD</a:t>
            </a:r>
            <a:r>
              <a:rPr lang="ja-JP" altLang="en-US" sz="2000" b="1">
                <a:solidFill>
                  <a:srgbClr val="1CA9D0"/>
                </a:solidFill>
                <a:cs typeface="Arial" panose="020B0604020202020204" pitchFamily="34" charset="0"/>
              </a:rPr>
              <a:t>が策定する提言を下支えし、将来に向けた気候関連財務ディスクロージャーの恒久的な枠組みとして検討</a:t>
            </a:r>
          </a:p>
          <a:p>
            <a:pPr>
              <a:buClr>
                <a:srgbClr val="1CA9D0"/>
              </a:buClr>
              <a:buFontTx/>
              <a:buNone/>
            </a:pPr>
            <a:endParaRPr lang="ja-JP" altLang="en-US" sz="2000">
              <a:cs typeface="Arial" panose="020B0604020202020204" pitchFamily="34" charset="0"/>
            </a:endParaRPr>
          </a:p>
          <a:p>
            <a:pPr>
              <a:buClr>
                <a:srgbClr val="1CA9D0"/>
              </a:buClr>
              <a:buFontTx/>
              <a:buAutoNum type="arabicPeriod"/>
            </a:pPr>
            <a:r>
              <a:rPr lang="ja-JP" altLang="en-US" sz="2000">
                <a:cs typeface="Arial" panose="020B0604020202020204" pitchFamily="34" charset="0"/>
              </a:rPr>
              <a:t>関連性のある情報を提示する</a:t>
            </a:r>
          </a:p>
          <a:p>
            <a:pPr>
              <a:buClr>
                <a:srgbClr val="1CA9D0"/>
              </a:buClr>
              <a:buFontTx/>
              <a:buAutoNum type="arabicPeriod" startAt="2"/>
            </a:pPr>
            <a:r>
              <a:rPr lang="ja-JP" altLang="en-US" sz="2000">
                <a:cs typeface="Arial" panose="020B0604020202020204" pitchFamily="34" charset="0"/>
              </a:rPr>
              <a:t>具体的であり、完全性がある</a:t>
            </a:r>
          </a:p>
          <a:p>
            <a:pPr>
              <a:buClr>
                <a:srgbClr val="1CA9D0"/>
              </a:buClr>
              <a:buFontTx/>
              <a:buAutoNum type="arabicPeriod" startAt="3"/>
            </a:pPr>
            <a:r>
              <a:rPr lang="ja-JP" altLang="en-US" sz="2000">
                <a:cs typeface="Arial" panose="020B0604020202020204" pitchFamily="34" charset="0"/>
              </a:rPr>
              <a:t>明確であり、バランスが取れており、理解しやすい</a:t>
            </a:r>
          </a:p>
          <a:p>
            <a:pPr>
              <a:buClr>
                <a:srgbClr val="1CA9D0"/>
              </a:buClr>
              <a:buFontTx/>
              <a:buAutoNum type="arabicPeriod" startAt="4"/>
            </a:pPr>
            <a:r>
              <a:rPr lang="ja-JP" altLang="en-US" sz="2000">
                <a:cs typeface="Arial" panose="020B0604020202020204" pitchFamily="34" charset="0"/>
              </a:rPr>
              <a:t>時間の経過のなかで一貫性がある</a:t>
            </a:r>
          </a:p>
          <a:p>
            <a:pPr>
              <a:buClr>
                <a:srgbClr val="1CA9D0"/>
              </a:buClr>
              <a:buFontTx/>
              <a:buAutoNum type="arabicPeriod" startAt="5"/>
            </a:pPr>
            <a:r>
              <a:rPr lang="ja-JP" altLang="en-US" sz="2000">
                <a:cs typeface="Arial" panose="020B0604020202020204" pitchFamily="34" charset="0"/>
              </a:rPr>
              <a:t>あるセクター、産業、またはポートフォリオの会社同士で比較可能性がある</a:t>
            </a:r>
          </a:p>
          <a:p>
            <a:pPr>
              <a:buClr>
                <a:srgbClr val="1CA9D0"/>
              </a:buClr>
              <a:buFontTx/>
              <a:buAutoNum type="arabicPeriod" startAt="6"/>
            </a:pPr>
            <a:r>
              <a:rPr lang="ja-JP" altLang="en-US" sz="2000">
                <a:cs typeface="Arial" panose="020B0604020202020204" pitchFamily="34" charset="0"/>
              </a:rPr>
              <a:t>信頼性があり、立証可能であり、客観的である</a:t>
            </a:r>
          </a:p>
          <a:p>
            <a:pPr>
              <a:buClr>
                <a:srgbClr val="1CA9D0"/>
              </a:buClr>
              <a:buFontTx/>
              <a:buAutoNum type="arabicPeriod" startAt="6"/>
            </a:pPr>
            <a:r>
              <a:rPr lang="ja-JP" altLang="en-US" sz="2000">
                <a:cs typeface="Arial" panose="020B0604020202020204" pitchFamily="34" charset="0"/>
              </a:rPr>
              <a:t>タイムリーに提供される</a:t>
            </a:r>
          </a:p>
          <a:p>
            <a:endParaRPr lang="ja-JP" altLang="en-US" sz="2000"/>
          </a:p>
        </p:txBody>
      </p:sp>
      <p:sp>
        <p:nvSpPr>
          <p:cNvPr id="6150" name="Text Box 13">
            <a:extLst>
              <a:ext uri="{FF2B5EF4-FFF2-40B4-BE49-F238E27FC236}">
                <a16:creationId xmlns:a16="http://schemas.microsoft.com/office/drawing/2014/main" id="{154F95B2-AD67-A726-1377-6402428CA555}"/>
              </a:ext>
            </a:extLst>
          </p:cNvPr>
          <p:cNvSpPr txBox="1">
            <a:spLocks noChangeArrowheads="1"/>
          </p:cNvSpPr>
          <p:nvPr/>
        </p:nvSpPr>
        <p:spPr bwMode="auto">
          <a:xfrm>
            <a:off x="539750" y="6021388"/>
            <a:ext cx="3311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t>（レポート本文 </a:t>
            </a:r>
            <a:r>
              <a:rPr lang="en-US" altLang="ja-JP" sz="1800"/>
              <a:t>P.51</a:t>
            </a:r>
            <a:r>
              <a:rPr lang="ja-JP" altLang="en-US" sz="1800"/>
              <a:t>～</a:t>
            </a:r>
            <a:r>
              <a:rPr lang="en-US" altLang="ja-JP" sz="1800"/>
              <a:t>53</a:t>
            </a:r>
            <a:r>
              <a:rPr lang="ja-JP" altLang="en-US" sz="180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2D39283-EAA8-A84D-E609-F4FCC3F94DEF}"/>
              </a:ext>
            </a:extLst>
          </p:cNvPr>
          <p:cNvSpPr>
            <a:spLocks noGrp="1" noChangeArrowheads="1"/>
          </p:cNvSpPr>
          <p:nvPr>
            <p:ph type="sldNum" sz="quarter" idx="12"/>
          </p:nvPr>
        </p:nvSpPr>
        <p:spPr>
          <a:ln/>
        </p:spPr>
        <p:txBody>
          <a:bodyPr/>
          <a:lstStyle/>
          <a:p>
            <a:fld id="{0E618B21-970D-4243-B0BA-3F6FD5D8475F}" type="slidenum">
              <a:rPr lang="en-US" altLang="ja-JP"/>
              <a:pPr/>
              <a:t>9</a:t>
            </a:fld>
            <a:endParaRPr lang="en-US" altLang="ja-JP"/>
          </a:p>
        </p:txBody>
      </p:sp>
      <p:sp>
        <p:nvSpPr>
          <p:cNvPr id="7170" name="Rectangle 6">
            <a:extLst>
              <a:ext uri="{FF2B5EF4-FFF2-40B4-BE49-F238E27FC236}">
                <a16:creationId xmlns:a16="http://schemas.microsoft.com/office/drawing/2014/main" id="{E18FCB2E-5927-DD03-8B7E-9C9A795838D5}"/>
              </a:ext>
            </a:extLst>
          </p:cNvPr>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7652411F-06C3-4CA6-B2F8-941963B5BD7E}" type="slidenum">
              <a:rPr lang="en-US" altLang="ja-JP" sz="1400"/>
              <a:pPr algn="r" eaLnBrk="1" hangingPunct="1">
                <a:spcBef>
                  <a:spcPct val="0"/>
                </a:spcBef>
                <a:buFontTx/>
                <a:buNone/>
              </a:pPr>
              <a:t>9</a:t>
            </a:fld>
            <a:endParaRPr lang="en-US" altLang="ja-JP" sz="1400"/>
          </a:p>
        </p:txBody>
      </p:sp>
      <p:sp>
        <p:nvSpPr>
          <p:cNvPr id="7171" name="スライド番号プレースホルダー 5">
            <a:extLst>
              <a:ext uri="{FF2B5EF4-FFF2-40B4-BE49-F238E27FC236}">
                <a16:creationId xmlns:a16="http://schemas.microsoft.com/office/drawing/2014/main" id="{5C7AD8EE-C24D-5F12-9F82-3BC5D7B4CE2C}"/>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429797E6-3B3D-428A-B3CB-04389D7DB209}" type="slidenum">
              <a:rPr lang="en-US" altLang="ja-JP" sz="1400"/>
              <a:pPr algn="r" eaLnBrk="1" hangingPunct="1">
                <a:spcBef>
                  <a:spcPct val="0"/>
                </a:spcBef>
                <a:buFontTx/>
                <a:buNone/>
              </a:pPr>
              <a:t>9</a:t>
            </a:fld>
            <a:endParaRPr lang="en-US" altLang="ja-JP" sz="1400"/>
          </a:p>
        </p:txBody>
      </p:sp>
      <p:sp>
        <p:nvSpPr>
          <p:cNvPr id="7172" name="Rectangle 10">
            <a:extLst>
              <a:ext uri="{FF2B5EF4-FFF2-40B4-BE49-F238E27FC236}">
                <a16:creationId xmlns:a16="http://schemas.microsoft.com/office/drawing/2014/main" id="{E10E6474-633F-5073-AB88-6FF7BB76FCAD}"/>
              </a:ext>
            </a:extLst>
          </p:cNvPr>
          <p:cNvSpPr>
            <a:spLocks noChangeArrowheads="1"/>
          </p:cNvSpPr>
          <p:nvPr/>
        </p:nvSpPr>
        <p:spPr bwMode="auto">
          <a:xfrm>
            <a:off x="153988" y="260350"/>
            <a:ext cx="8666162" cy="865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56564"/>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5000"/>
              </a:lnSpc>
              <a:spcBef>
                <a:spcPct val="30000"/>
              </a:spcBef>
              <a:buFontTx/>
              <a:buNone/>
            </a:pPr>
            <a:r>
              <a:rPr lang="en-US" altLang="ja-JP" b="1">
                <a:solidFill>
                  <a:schemeClr val="tx2"/>
                </a:solidFill>
              </a:rPr>
              <a:t>2.TCFD</a:t>
            </a:r>
            <a:r>
              <a:rPr lang="ja-JP" altLang="en-US" b="1">
                <a:solidFill>
                  <a:schemeClr val="tx2"/>
                </a:solidFill>
              </a:rPr>
              <a:t>提案内容　　　　　　　　　　　　　　　　　　　　　　　　　　　　　　　　　　　　　　　　　</a:t>
            </a:r>
            <a:r>
              <a:rPr lang="ja-JP" altLang="en-US" sz="2800" b="1">
                <a:solidFill>
                  <a:schemeClr val="tx2"/>
                </a:solidFill>
              </a:rPr>
              <a:t>（</a:t>
            </a:r>
            <a:r>
              <a:rPr lang="en-US" altLang="ja-JP" sz="2800" b="1">
                <a:solidFill>
                  <a:schemeClr val="tx2"/>
                </a:solidFill>
              </a:rPr>
              <a:t>6</a:t>
            </a:r>
            <a:r>
              <a:rPr lang="ja-JP" altLang="en-US" sz="2800" b="1">
                <a:solidFill>
                  <a:schemeClr val="tx2"/>
                </a:solidFill>
              </a:rPr>
              <a:t>）気候関連リスク及び機会を財務的に把握する意義</a:t>
            </a:r>
            <a:endParaRPr lang="en-US" altLang="ja-JP" sz="2800" b="1">
              <a:solidFill>
                <a:schemeClr val="tx2"/>
              </a:solidFill>
            </a:endParaRPr>
          </a:p>
        </p:txBody>
      </p:sp>
      <p:sp>
        <p:nvSpPr>
          <p:cNvPr id="7173" name="Title 1">
            <a:extLst>
              <a:ext uri="{FF2B5EF4-FFF2-40B4-BE49-F238E27FC236}">
                <a16:creationId xmlns:a16="http://schemas.microsoft.com/office/drawing/2014/main" id="{4B4087E1-A62A-EECC-4796-73B6F6B6C3FE}"/>
              </a:ext>
            </a:extLst>
          </p:cNvPr>
          <p:cNvSpPr>
            <a:spLocks/>
          </p:cNvSpPr>
          <p:nvPr/>
        </p:nvSpPr>
        <p:spPr bwMode="auto">
          <a:xfrm>
            <a:off x="250825" y="1196975"/>
            <a:ext cx="85693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800" b="1">
                <a:solidFill>
                  <a:srgbClr val="1CA9D0"/>
                </a:solidFill>
                <a:ea typeface="Arial Unicode MS" pitchFamily="50" charset="-128"/>
              </a:rPr>
              <a:t>投資家等が財務上の意思決定を行うためには、投資先における気候関連のリスクと機会が将来のキャッシュフローと資産・負債にどの様に影響するかについて理解する必要がある。</a:t>
            </a:r>
            <a:endParaRPr kumimoji="0" lang="ja-JP" altLang="en-US" sz="1800" b="1">
              <a:solidFill>
                <a:srgbClr val="1CA9D0"/>
              </a:solidFill>
              <a:latin typeface="Calibri" panose="020F0502020204030204" pitchFamily="34" charset="0"/>
              <a:ea typeface="Arial Unicode MS" pitchFamily="50" charset="-128"/>
            </a:endParaRPr>
          </a:p>
        </p:txBody>
      </p:sp>
      <p:cxnSp>
        <p:nvCxnSpPr>
          <p:cNvPr id="65" name="Straight Arrow Connector 64">
            <a:extLst>
              <a:ext uri="{FF2B5EF4-FFF2-40B4-BE49-F238E27FC236}">
                <a16:creationId xmlns:a16="http://schemas.microsoft.com/office/drawing/2014/main" id="{F221CB1A-DCD3-59F4-A2F3-EF336821F401}"/>
              </a:ext>
            </a:extLst>
          </p:cNvPr>
          <p:cNvCxnSpPr/>
          <p:nvPr/>
        </p:nvCxnSpPr>
        <p:spPr>
          <a:xfrm flipH="1">
            <a:off x="4560888" y="4376738"/>
            <a:ext cx="0" cy="317500"/>
          </a:xfrm>
          <a:prstGeom prst="straightConnector1">
            <a:avLst/>
          </a:prstGeom>
          <a:ln w="12700">
            <a:solidFill>
              <a:srgbClr val="07367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175" name="TextBox 35">
            <a:extLst>
              <a:ext uri="{FF2B5EF4-FFF2-40B4-BE49-F238E27FC236}">
                <a16:creationId xmlns:a16="http://schemas.microsoft.com/office/drawing/2014/main" id="{2873C360-6214-76EF-8F14-54942600863A}"/>
              </a:ext>
            </a:extLst>
          </p:cNvPr>
          <p:cNvSpPr>
            <a:spLocks noChangeArrowheads="1"/>
          </p:cNvSpPr>
          <p:nvPr/>
        </p:nvSpPr>
        <p:spPr bwMode="auto">
          <a:xfrm>
            <a:off x="2420938" y="5468938"/>
            <a:ext cx="250825" cy="412750"/>
          </a:xfrm>
          <a:custGeom>
            <a:avLst/>
            <a:gdLst>
              <a:gd name="T0" fmla="*/ 0 w 214351"/>
              <a:gd name="T1" fmla="*/ 0 h 285264"/>
              <a:gd name="T2" fmla="*/ 752966 w 214351"/>
              <a:gd name="T3" fmla="*/ 2098953 h 285264"/>
              <a:gd name="T4" fmla="*/ 740563 w 214351"/>
              <a:gd name="T5" fmla="*/ 5467970 h 285264"/>
              <a:gd name="T6" fmla="*/ 0 w 214351"/>
              <a:gd name="T7" fmla="*/ 3505465 h 285264"/>
              <a:gd name="T8" fmla="*/ 0 w 214351"/>
              <a:gd name="T9" fmla="*/ 0 h 285264"/>
              <a:gd name="T10" fmla="*/ 0 60000 65536"/>
              <a:gd name="T11" fmla="*/ 0 60000 65536"/>
              <a:gd name="T12" fmla="*/ 0 60000 65536"/>
              <a:gd name="T13" fmla="*/ 0 60000 65536"/>
              <a:gd name="T14" fmla="*/ 0 60000 65536"/>
              <a:gd name="T15" fmla="*/ 0 w 214351"/>
              <a:gd name="T16" fmla="*/ 0 h 285264"/>
              <a:gd name="T17" fmla="*/ 214351 w 214351"/>
              <a:gd name="T18" fmla="*/ 285264 h 285264"/>
            </a:gdLst>
            <a:ahLst/>
            <a:cxnLst>
              <a:cxn ang="T10">
                <a:pos x="T0" y="T1"/>
              </a:cxn>
              <a:cxn ang="T11">
                <a:pos x="T2" y="T3"/>
              </a:cxn>
              <a:cxn ang="T12">
                <a:pos x="T4" y="T5"/>
              </a:cxn>
              <a:cxn ang="T13">
                <a:pos x="T6" y="T7"/>
              </a:cxn>
              <a:cxn ang="T14">
                <a:pos x="T8" y="T9"/>
              </a:cxn>
            </a:cxnLst>
            <a:rect l="T15" t="T16" r="T17" b="T18"/>
            <a:pathLst>
              <a:path w="214351" h="285264">
                <a:moveTo>
                  <a:pt x="0" y="0"/>
                </a:moveTo>
                <a:lnTo>
                  <a:pt x="214351" y="109502"/>
                </a:lnTo>
                <a:lnTo>
                  <a:pt x="210820" y="285264"/>
                </a:lnTo>
                <a:lnTo>
                  <a:pt x="0" y="182880"/>
                </a:lnTo>
                <a:lnTo>
                  <a:pt x="0" y="0"/>
                </a:ln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76" name="TextBox 36">
            <a:extLst>
              <a:ext uri="{FF2B5EF4-FFF2-40B4-BE49-F238E27FC236}">
                <a16:creationId xmlns:a16="http://schemas.microsoft.com/office/drawing/2014/main" id="{5A56E25C-E133-7D7D-CA35-5F3F69D0EBB4}"/>
              </a:ext>
            </a:extLst>
          </p:cNvPr>
          <p:cNvSpPr>
            <a:spLocks noChangeArrowheads="1"/>
          </p:cNvSpPr>
          <p:nvPr/>
        </p:nvSpPr>
        <p:spPr bwMode="auto">
          <a:xfrm>
            <a:off x="2411413" y="5676900"/>
            <a:ext cx="250825" cy="390525"/>
          </a:xfrm>
          <a:custGeom>
            <a:avLst/>
            <a:gdLst>
              <a:gd name="T0" fmla="*/ 0 w 207629"/>
              <a:gd name="T1" fmla="*/ 1635470 h 271143"/>
              <a:gd name="T2" fmla="*/ 939571 w 207629"/>
              <a:gd name="T3" fmla="*/ 0 h 271143"/>
              <a:gd name="T4" fmla="*/ 939567 w 207629"/>
              <a:gd name="T5" fmla="*/ 3057005 h 271143"/>
              <a:gd name="T6" fmla="*/ 0 w 207629"/>
              <a:gd name="T7" fmla="*/ 5024142 h 271143"/>
              <a:gd name="T8" fmla="*/ 0 w 207629"/>
              <a:gd name="T9" fmla="*/ 1635470 h 271143"/>
              <a:gd name="T10" fmla="*/ 0 60000 65536"/>
              <a:gd name="T11" fmla="*/ 0 60000 65536"/>
              <a:gd name="T12" fmla="*/ 0 60000 65536"/>
              <a:gd name="T13" fmla="*/ 0 60000 65536"/>
              <a:gd name="T14" fmla="*/ 0 60000 65536"/>
              <a:gd name="T15" fmla="*/ 0 w 207629"/>
              <a:gd name="T16" fmla="*/ 0 h 271143"/>
              <a:gd name="T17" fmla="*/ 207629 w 207629"/>
              <a:gd name="T18" fmla="*/ 271143 h 271143"/>
            </a:gdLst>
            <a:ahLst/>
            <a:cxnLst>
              <a:cxn ang="T10">
                <a:pos x="T0" y="T1"/>
              </a:cxn>
              <a:cxn ang="T11">
                <a:pos x="T2" y="T3"/>
              </a:cxn>
              <a:cxn ang="T12">
                <a:pos x="T4" y="T5"/>
              </a:cxn>
              <a:cxn ang="T13">
                <a:pos x="T6" y="T7"/>
              </a:cxn>
              <a:cxn ang="T14">
                <a:pos x="T8" y="T9"/>
              </a:cxn>
            </a:cxnLst>
            <a:rect l="T15" t="T16" r="T17" b="T18"/>
            <a:pathLst>
              <a:path w="207629" h="271143">
                <a:moveTo>
                  <a:pt x="0" y="88263"/>
                </a:moveTo>
                <a:lnTo>
                  <a:pt x="207290" y="0"/>
                </a:lnTo>
                <a:cubicBezTo>
                  <a:pt x="208467" y="90381"/>
                  <a:pt x="206112" y="74599"/>
                  <a:pt x="207289" y="164980"/>
                </a:cubicBezTo>
                <a:lnTo>
                  <a:pt x="0" y="271143"/>
                </a:lnTo>
                <a:lnTo>
                  <a:pt x="0" y="88263"/>
                </a:ln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77" name="TextBox 25">
            <a:extLst>
              <a:ext uri="{FF2B5EF4-FFF2-40B4-BE49-F238E27FC236}">
                <a16:creationId xmlns:a16="http://schemas.microsoft.com/office/drawing/2014/main" id="{71D279F9-39B0-56BC-FAA2-6ACAF6C4AE16}"/>
              </a:ext>
            </a:extLst>
          </p:cNvPr>
          <p:cNvSpPr>
            <a:spLocks noChangeArrowheads="1"/>
          </p:cNvSpPr>
          <p:nvPr/>
        </p:nvSpPr>
        <p:spPr bwMode="auto">
          <a:xfrm>
            <a:off x="5783263" y="2611438"/>
            <a:ext cx="361950" cy="873125"/>
          </a:xfrm>
          <a:custGeom>
            <a:avLst/>
            <a:gdLst>
              <a:gd name="T0" fmla="*/ 0 w 215900"/>
              <a:gd name="T1" fmla="*/ 7841632 h 604520"/>
              <a:gd name="T2" fmla="*/ 13469620 w 215900"/>
              <a:gd name="T3" fmla="*/ 0 h 604520"/>
              <a:gd name="T4" fmla="*/ 13469620 w 215900"/>
              <a:gd name="T5" fmla="*/ 3463790 h 604520"/>
              <a:gd name="T6" fmla="*/ 158473 w 215900"/>
              <a:gd name="T7" fmla="*/ 11449739 h 604520"/>
              <a:gd name="T8" fmla="*/ 0 w 215900"/>
              <a:gd name="T9" fmla="*/ 7841632 h 604520"/>
              <a:gd name="T10" fmla="*/ 0 60000 65536"/>
              <a:gd name="T11" fmla="*/ 0 60000 65536"/>
              <a:gd name="T12" fmla="*/ 0 60000 65536"/>
              <a:gd name="T13" fmla="*/ 0 60000 65536"/>
              <a:gd name="T14" fmla="*/ 0 60000 65536"/>
              <a:gd name="T15" fmla="*/ 0 w 215900"/>
              <a:gd name="T16" fmla="*/ 0 h 604520"/>
              <a:gd name="T17" fmla="*/ 215900 w 215900"/>
              <a:gd name="T18" fmla="*/ 604520 h 604520"/>
            </a:gdLst>
            <a:ahLst/>
            <a:cxnLst>
              <a:cxn ang="T10">
                <a:pos x="T0" y="T1"/>
              </a:cxn>
              <a:cxn ang="T11">
                <a:pos x="T2" y="T3"/>
              </a:cxn>
              <a:cxn ang="T12">
                <a:pos x="T4" y="T5"/>
              </a:cxn>
              <a:cxn ang="T13">
                <a:pos x="T6" y="T7"/>
              </a:cxn>
              <a:cxn ang="T14">
                <a:pos x="T8" y="T9"/>
              </a:cxn>
            </a:cxnLst>
            <a:rect l="T15" t="T16" r="T17" b="T18"/>
            <a:pathLst>
              <a:path w="215900" h="604520">
                <a:moveTo>
                  <a:pt x="0" y="414020"/>
                </a:moveTo>
                <a:lnTo>
                  <a:pt x="215900" y="0"/>
                </a:lnTo>
                <a:lnTo>
                  <a:pt x="215900" y="182880"/>
                </a:lnTo>
                <a:lnTo>
                  <a:pt x="2540" y="604520"/>
                </a:lnTo>
                <a:cubicBezTo>
                  <a:pt x="1693" y="403013"/>
                  <a:pt x="5927" y="450427"/>
                  <a:pt x="0" y="414020"/>
                </a:cubicBez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78" name="TextBox 26">
            <a:extLst>
              <a:ext uri="{FF2B5EF4-FFF2-40B4-BE49-F238E27FC236}">
                <a16:creationId xmlns:a16="http://schemas.microsoft.com/office/drawing/2014/main" id="{22141088-E9A1-23D4-0D0E-5AFC7D7C255C}"/>
              </a:ext>
            </a:extLst>
          </p:cNvPr>
          <p:cNvSpPr>
            <a:spLocks noChangeArrowheads="1"/>
          </p:cNvSpPr>
          <p:nvPr/>
        </p:nvSpPr>
        <p:spPr bwMode="auto">
          <a:xfrm>
            <a:off x="5783263" y="2911475"/>
            <a:ext cx="361950" cy="584200"/>
          </a:xfrm>
          <a:custGeom>
            <a:avLst/>
            <a:gdLst>
              <a:gd name="T0" fmla="*/ 0 w 215900"/>
              <a:gd name="T1" fmla="*/ 3987381 h 403860"/>
              <a:gd name="T2" fmla="*/ 13469620 w 215900"/>
              <a:gd name="T3" fmla="*/ 0 h 403860"/>
              <a:gd name="T4" fmla="*/ 13469620 w 215900"/>
              <a:gd name="T5" fmla="*/ 3501115 h 403860"/>
              <a:gd name="T6" fmla="*/ 158473 w 215900"/>
              <a:gd name="T7" fmla="*/ 7731639 h 403860"/>
              <a:gd name="T8" fmla="*/ 0 w 215900"/>
              <a:gd name="T9" fmla="*/ 3987381 h 403860"/>
              <a:gd name="T10" fmla="*/ 0 60000 65536"/>
              <a:gd name="T11" fmla="*/ 0 60000 65536"/>
              <a:gd name="T12" fmla="*/ 0 60000 65536"/>
              <a:gd name="T13" fmla="*/ 0 60000 65536"/>
              <a:gd name="T14" fmla="*/ 0 60000 65536"/>
              <a:gd name="T15" fmla="*/ 0 w 215900"/>
              <a:gd name="T16" fmla="*/ 0 h 403860"/>
              <a:gd name="T17" fmla="*/ 215900 w 215900"/>
              <a:gd name="T18" fmla="*/ 403860 h 403860"/>
            </a:gdLst>
            <a:ahLst/>
            <a:cxnLst>
              <a:cxn ang="T10">
                <a:pos x="T0" y="T1"/>
              </a:cxn>
              <a:cxn ang="T11">
                <a:pos x="T2" y="T3"/>
              </a:cxn>
              <a:cxn ang="T12">
                <a:pos x="T4" y="T5"/>
              </a:cxn>
              <a:cxn ang="T13">
                <a:pos x="T6" y="T7"/>
              </a:cxn>
              <a:cxn ang="T14">
                <a:pos x="T8" y="T9"/>
              </a:cxn>
            </a:cxnLst>
            <a:rect l="T15" t="T16" r="T17" b="T18"/>
            <a:pathLst>
              <a:path w="215900" h="403860">
                <a:moveTo>
                  <a:pt x="0" y="208280"/>
                </a:moveTo>
                <a:lnTo>
                  <a:pt x="215900" y="0"/>
                </a:lnTo>
                <a:lnTo>
                  <a:pt x="215900" y="182880"/>
                </a:lnTo>
                <a:lnTo>
                  <a:pt x="2540" y="403860"/>
                </a:lnTo>
                <a:cubicBezTo>
                  <a:pt x="1693" y="269240"/>
                  <a:pt x="847" y="342900"/>
                  <a:pt x="0" y="208280"/>
                </a:cubicBez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79" name="TextBox 28">
            <a:extLst>
              <a:ext uri="{FF2B5EF4-FFF2-40B4-BE49-F238E27FC236}">
                <a16:creationId xmlns:a16="http://schemas.microsoft.com/office/drawing/2014/main" id="{984C2AEB-E635-EABE-CC03-DC66C1129A7F}"/>
              </a:ext>
            </a:extLst>
          </p:cNvPr>
          <p:cNvSpPr>
            <a:spLocks noChangeArrowheads="1"/>
          </p:cNvSpPr>
          <p:nvPr/>
        </p:nvSpPr>
        <p:spPr bwMode="auto">
          <a:xfrm>
            <a:off x="5783263" y="3225800"/>
            <a:ext cx="361950" cy="576263"/>
          </a:xfrm>
          <a:custGeom>
            <a:avLst/>
            <a:gdLst>
              <a:gd name="T0" fmla="*/ 0 w 215900"/>
              <a:gd name="T1" fmla="*/ 0 h 398780"/>
              <a:gd name="T2" fmla="*/ 13469620 w 215900"/>
              <a:gd name="T3" fmla="*/ 4103836 h 398780"/>
              <a:gd name="T4" fmla="*/ 13469620 w 215900"/>
              <a:gd name="T5" fmla="*/ 7580022 h 398780"/>
              <a:gd name="T6" fmla="*/ 0 w 215900"/>
              <a:gd name="T7" fmla="*/ 3476192 h 398780"/>
              <a:gd name="T8" fmla="*/ 0 w 215900"/>
              <a:gd name="T9" fmla="*/ 0 h 398780"/>
              <a:gd name="T10" fmla="*/ 0 60000 65536"/>
              <a:gd name="T11" fmla="*/ 0 60000 65536"/>
              <a:gd name="T12" fmla="*/ 0 60000 65536"/>
              <a:gd name="T13" fmla="*/ 0 60000 65536"/>
              <a:gd name="T14" fmla="*/ 0 60000 65536"/>
              <a:gd name="T15" fmla="*/ 0 w 215900"/>
              <a:gd name="T16" fmla="*/ 0 h 398780"/>
              <a:gd name="T17" fmla="*/ 215900 w 215900"/>
              <a:gd name="T18" fmla="*/ 398780 h 398780"/>
            </a:gdLst>
            <a:ahLst/>
            <a:cxnLst>
              <a:cxn ang="T10">
                <a:pos x="T0" y="T1"/>
              </a:cxn>
              <a:cxn ang="T11">
                <a:pos x="T2" y="T3"/>
              </a:cxn>
              <a:cxn ang="T12">
                <a:pos x="T4" y="T5"/>
              </a:cxn>
              <a:cxn ang="T13">
                <a:pos x="T6" y="T7"/>
              </a:cxn>
              <a:cxn ang="T14">
                <a:pos x="T8" y="T9"/>
              </a:cxn>
            </a:cxnLst>
            <a:rect l="T15" t="T16" r="T17" b="T18"/>
            <a:pathLst>
              <a:path w="215900" h="398780">
                <a:moveTo>
                  <a:pt x="0" y="0"/>
                </a:moveTo>
                <a:lnTo>
                  <a:pt x="215900" y="215900"/>
                </a:lnTo>
                <a:lnTo>
                  <a:pt x="215900" y="398780"/>
                </a:lnTo>
                <a:lnTo>
                  <a:pt x="0" y="182880"/>
                </a:lnTo>
                <a:lnTo>
                  <a:pt x="0" y="0"/>
                </a:ln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80" name="TextBox 30">
            <a:extLst>
              <a:ext uri="{FF2B5EF4-FFF2-40B4-BE49-F238E27FC236}">
                <a16:creationId xmlns:a16="http://schemas.microsoft.com/office/drawing/2014/main" id="{C0A8D799-B1F7-465B-0976-AD4380A306BD}"/>
              </a:ext>
            </a:extLst>
          </p:cNvPr>
          <p:cNvSpPr>
            <a:spLocks noChangeArrowheads="1"/>
          </p:cNvSpPr>
          <p:nvPr/>
        </p:nvSpPr>
        <p:spPr bwMode="auto">
          <a:xfrm>
            <a:off x="5783263" y="3227388"/>
            <a:ext cx="361950" cy="873125"/>
          </a:xfrm>
          <a:custGeom>
            <a:avLst/>
            <a:gdLst>
              <a:gd name="T0" fmla="*/ 158473 w 215900"/>
              <a:gd name="T1" fmla="*/ 0 h 604520"/>
              <a:gd name="T2" fmla="*/ 13469620 w 215900"/>
              <a:gd name="T3" fmla="*/ 7985952 h 604520"/>
              <a:gd name="T4" fmla="*/ 13469620 w 215900"/>
              <a:gd name="T5" fmla="*/ 11449739 h 604520"/>
              <a:gd name="T6" fmla="*/ 0 w 215900"/>
              <a:gd name="T7" fmla="*/ 3223248 h 604520"/>
              <a:gd name="T8" fmla="*/ 158473 w 215900"/>
              <a:gd name="T9" fmla="*/ 0 h 604520"/>
              <a:gd name="T10" fmla="*/ 0 60000 65536"/>
              <a:gd name="T11" fmla="*/ 0 60000 65536"/>
              <a:gd name="T12" fmla="*/ 0 60000 65536"/>
              <a:gd name="T13" fmla="*/ 0 60000 65536"/>
              <a:gd name="T14" fmla="*/ 0 60000 65536"/>
              <a:gd name="T15" fmla="*/ 0 w 215900"/>
              <a:gd name="T16" fmla="*/ 0 h 604520"/>
              <a:gd name="T17" fmla="*/ 215900 w 215900"/>
              <a:gd name="T18" fmla="*/ 604520 h 604520"/>
            </a:gdLst>
            <a:ahLst/>
            <a:cxnLst>
              <a:cxn ang="T10">
                <a:pos x="T0" y="T1"/>
              </a:cxn>
              <a:cxn ang="T11">
                <a:pos x="T2" y="T3"/>
              </a:cxn>
              <a:cxn ang="T12">
                <a:pos x="T4" y="T5"/>
              </a:cxn>
              <a:cxn ang="T13">
                <a:pos x="T6" y="T7"/>
              </a:cxn>
              <a:cxn ang="T14">
                <a:pos x="T8" y="T9"/>
              </a:cxn>
            </a:cxnLst>
            <a:rect l="T15" t="T16" r="T17" b="T18"/>
            <a:pathLst>
              <a:path w="215900" h="604520">
                <a:moveTo>
                  <a:pt x="2540" y="0"/>
                </a:moveTo>
                <a:lnTo>
                  <a:pt x="215900" y="421640"/>
                </a:lnTo>
                <a:lnTo>
                  <a:pt x="215900" y="604520"/>
                </a:lnTo>
                <a:lnTo>
                  <a:pt x="0" y="170180"/>
                </a:lnTo>
                <a:cubicBezTo>
                  <a:pt x="847" y="-31327"/>
                  <a:pt x="1693" y="201507"/>
                  <a:pt x="2540" y="0"/>
                </a:cubicBez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81" name="TextBox 32">
            <a:extLst>
              <a:ext uri="{FF2B5EF4-FFF2-40B4-BE49-F238E27FC236}">
                <a16:creationId xmlns:a16="http://schemas.microsoft.com/office/drawing/2014/main" id="{0A9461EB-4B8D-A9F6-AE40-4A998A4C8F5A}"/>
              </a:ext>
            </a:extLst>
          </p:cNvPr>
          <p:cNvSpPr>
            <a:spLocks noChangeArrowheads="1"/>
          </p:cNvSpPr>
          <p:nvPr/>
        </p:nvSpPr>
        <p:spPr bwMode="auto">
          <a:xfrm>
            <a:off x="6302375" y="5541963"/>
            <a:ext cx="425450" cy="542925"/>
          </a:xfrm>
          <a:custGeom>
            <a:avLst/>
            <a:gdLst>
              <a:gd name="T0" fmla="*/ 0 w 274955"/>
              <a:gd name="T1" fmla="*/ 0 h 391160"/>
              <a:gd name="T2" fmla="*/ 9005326 w 274955"/>
              <a:gd name="T3" fmla="*/ 2864088 h 391160"/>
              <a:gd name="T4" fmla="*/ 9005326 w 274955"/>
              <a:gd name="T5" fmla="*/ 5378899 h 391160"/>
              <a:gd name="T6" fmla="*/ 83187 w 274955"/>
              <a:gd name="T7" fmla="*/ 2270308 h 391160"/>
              <a:gd name="T8" fmla="*/ 0 w 274955"/>
              <a:gd name="T9" fmla="*/ 0 h 391160"/>
              <a:gd name="T10" fmla="*/ 0 60000 65536"/>
              <a:gd name="T11" fmla="*/ 0 60000 65536"/>
              <a:gd name="T12" fmla="*/ 0 60000 65536"/>
              <a:gd name="T13" fmla="*/ 0 60000 65536"/>
              <a:gd name="T14" fmla="*/ 0 60000 65536"/>
              <a:gd name="T15" fmla="*/ 0 w 274955"/>
              <a:gd name="T16" fmla="*/ 0 h 391160"/>
              <a:gd name="T17" fmla="*/ 274955 w 274955"/>
              <a:gd name="T18" fmla="*/ 391160 h 391160"/>
            </a:gdLst>
            <a:ahLst/>
            <a:cxnLst>
              <a:cxn ang="T10">
                <a:pos x="T0" y="T1"/>
              </a:cxn>
              <a:cxn ang="T11">
                <a:pos x="T2" y="T3"/>
              </a:cxn>
              <a:cxn ang="T12">
                <a:pos x="T4" y="T5"/>
              </a:cxn>
              <a:cxn ang="T13">
                <a:pos x="T6" y="T7"/>
              </a:cxn>
              <a:cxn ang="T14">
                <a:pos x="T8" y="T9"/>
              </a:cxn>
            </a:cxnLst>
            <a:rect l="T15" t="T16" r="T17" b="T18"/>
            <a:pathLst>
              <a:path w="274955" h="391160">
                <a:moveTo>
                  <a:pt x="0" y="0"/>
                </a:moveTo>
                <a:lnTo>
                  <a:pt x="274955" y="208280"/>
                </a:lnTo>
                <a:lnTo>
                  <a:pt x="274955" y="391160"/>
                </a:lnTo>
                <a:lnTo>
                  <a:pt x="2540" y="165100"/>
                </a:lnTo>
                <a:cubicBezTo>
                  <a:pt x="1693" y="110067"/>
                  <a:pt x="847" y="55033"/>
                  <a:pt x="0" y="0"/>
                </a:cubicBez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82" name="TextBox 29">
            <a:extLst>
              <a:ext uri="{FF2B5EF4-FFF2-40B4-BE49-F238E27FC236}">
                <a16:creationId xmlns:a16="http://schemas.microsoft.com/office/drawing/2014/main" id="{9777A425-1C6B-3210-090A-739E24920B00}"/>
              </a:ext>
            </a:extLst>
          </p:cNvPr>
          <p:cNvSpPr>
            <a:spLocks noChangeArrowheads="1"/>
          </p:cNvSpPr>
          <p:nvPr/>
        </p:nvSpPr>
        <p:spPr bwMode="auto">
          <a:xfrm>
            <a:off x="6313488" y="5464175"/>
            <a:ext cx="414337" cy="492125"/>
          </a:xfrm>
          <a:custGeom>
            <a:avLst/>
            <a:gdLst>
              <a:gd name="T0" fmla="*/ 62712 w 277495"/>
              <a:gd name="T1" fmla="*/ 1285586 h 393700"/>
              <a:gd name="T2" fmla="*/ 6850240 w 277495"/>
              <a:gd name="T3" fmla="*/ 0 h 393700"/>
              <a:gd name="T4" fmla="*/ 6850240 w 277495"/>
              <a:gd name="T5" fmla="*/ 1088968 h 393700"/>
              <a:gd name="T6" fmla="*/ 0 w 277495"/>
              <a:gd name="T7" fmla="*/ 2344310 h 393700"/>
              <a:gd name="T8" fmla="*/ 62712 w 277495"/>
              <a:gd name="T9" fmla="*/ 1285586 h 393700"/>
              <a:gd name="T10" fmla="*/ 0 60000 65536"/>
              <a:gd name="T11" fmla="*/ 0 60000 65536"/>
              <a:gd name="T12" fmla="*/ 0 60000 65536"/>
              <a:gd name="T13" fmla="*/ 0 60000 65536"/>
              <a:gd name="T14" fmla="*/ 0 60000 65536"/>
              <a:gd name="T15" fmla="*/ 0 w 277495"/>
              <a:gd name="T16" fmla="*/ 0 h 393700"/>
              <a:gd name="T17" fmla="*/ 277495 w 277495"/>
              <a:gd name="T18" fmla="*/ 393700 h 393700"/>
            </a:gdLst>
            <a:ahLst/>
            <a:cxnLst>
              <a:cxn ang="T10">
                <a:pos x="T0" y="T1"/>
              </a:cxn>
              <a:cxn ang="T11">
                <a:pos x="T2" y="T3"/>
              </a:cxn>
              <a:cxn ang="T12">
                <a:pos x="T4" y="T5"/>
              </a:cxn>
              <a:cxn ang="T13">
                <a:pos x="T6" y="T7"/>
              </a:cxn>
              <a:cxn ang="T14">
                <a:pos x="T8" y="T9"/>
              </a:cxn>
            </a:cxnLst>
            <a:rect l="T15" t="T16" r="T17" b="T18"/>
            <a:pathLst>
              <a:path w="277495" h="393700">
                <a:moveTo>
                  <a:pt x="2540" y="215900"/>
                </a:moveTo>
                <a:lnTo>
                  <a:pt x="277495" y="0"/>
                </a:lnTo>
                <a:lnTo>
                  <a:pt x="277495" y="182880"/>
                </a:lnTo>
                <a:lnTo>
                  <a:pt x="0" y="393700"/>
                </a:lnTo>
                <a:cubicBezTo>
                  <a:pt x="847" y="262467"/>
                  <a:pt x="1693" y="347133"/>
                  <a:pt x="2540" y="215900"/>
                </a:cubicBez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83" name="TextBox 19">
            <a:extLst>
              <a:ext uri="{FF2B5EF4-FFF2-40B4-BE49-F238E27FC236}">
                <a16:creationId xmlns:a16="http://schemas.microsoft.com/office/drawing/2014/main" id="{CCA9A109-06CC-645A-2973-5A1C2A5FDC38}"/>
              </a:ext>
            </a:extLst>
          </p:cNvPr>
          <p:cNvSpPr>
            <a:spLocks noChangeArrowheads="1"/>
          </p:cNvSpPr>
          <p:nvPr/>
        </p:nvSpPr>
        <p:spPr bwMode="auto">
          <a:xfrm>
            <a:off x="3084513" y="3268663"/>
            <a:ext cx="346075" cy="965200"/>
          </a:xfrm>
          <a:custGeom>
            <a:avLst/>
            <a:gdLst>
              <a:gd name="T0" fmla="*/ 0 w 203835"/>
              <a:gd name="T1" fmla="*/ 9212706 h 668020"/>
              <a:gd name="T2" fmla="*/ 13928731 w 203835"/>
              <a:gd name="T3" fmla="*/ 0 h 668020"/>
              <a:gd name="T4" fmla="*/ 14104510 w 203835"/>
              <a:gd name="T5" fmla="*/ 2604638 h 668020"/>
              <a:gd name="T6" fmla="*/ 0 w 203835"/>
              <a:gd name="T7" fmla="*/ 12685557 h 668020"/>
              <a:gd name="T8" fmla="*/ 0 w 203835"/>
              <a:gd name="T9" fmla="*/ 9212706 h 668020"/>
              <a:gd name="T10" fmla="*/ 0 60000 65536"/>
              <a:gd name="T11" fmla="*/ 0 60000 65536"/>
              <a:gd name="T12" fmla="*/ 0 60000 65536"/>
              <a:gd name="T13" fmla="*/ 0 60000 65536"/>
              <a:gd name="T14" fmla="*/ 0 60000 65536"/>
              <a:gd name="T15" fmla="*/ 0 w 203835"/>
              <a:gd name="T16" fmla="*/ 0 h 668020"/>
              <a:gd name="T17" fmla="*/ 203835 w 203835"/>
              <a:gd name="T18" fmla="*/ 668020 h 668020"/>
            </a:gdLst>
            <a:ahLst/>
            <a:cxnLst>
              <a:cxn ang="T10">
                <a:pos x="T0" y="T1"/>
              </a:cxn>
              <a:cxn ang="T11">
                <a:pos x="T2" y="T3"/>
              </a:cxn>
              <a:cxn ang="T12">
                <a:pos x="T4" y="T5"/>
              </a:cxn>
              <a:cxn ang="T13">
                <a:pos x="T6" y="T7"/>
              </a:cxn>
              <a:cxn ang="T14">
                <a:pos x="T8" y="T9"/>
              </a:cxn>
            </a:cxnLst>
            <a:rect l="T15" t="T16" r="T17" b="T18"/>
            <a:pathLst>
              <a:path w="203835" h="668020">
                <a:moveTo>
                  <a:pt x="0" y="485140"/>
                </a:moveTo>
                <a:lnTo>
                  <a:pt x="201295" y="0"/>
                </a:lnTo>
                <a:cubicBezTo>
                  <a:pt x="202142" y="45720"/>
                  <a:pt x="202988" y="91440"/>
                  <a:pt x="203835" y="137160"/>
                </a:cubicBezTo>
                <a:lnTo>
                  <a:pt x="0" y="668020"/>
                </a:lnTo>
                <a:lnTo>
                  <a:pt x="0" y="485140"/>
                </a:ln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84" name="TextBox 18">
            <a:extLst>
              <a:ext uri="{FF2B5EF4-FFF2-40B4-BE49-F238E27FC236}">
                <a16:creationId xmlns:a16="http://schemas.microsoft.com/office/drawing/2014/main" id="{F9C2A5E5-2285-6EB2-80D1-D4E391AEADCD}"/>
              </a:ext>
            </a:extLst>
          </p:cNvPr>
          <p:cNvSpPr>
            <a:spLocks noChangeArrowheads="1"/>
          </p:cNvSpPr>
          <p:nvPr/>
        </p:nvSpPr>
        <p:spPr bwMode="auto">
          <a:xfrm>
            <a:off x="3084513" y="3255963"/>
            <a:ext cx="346075" cy="677862"/>
          </a:xfrm>
          <a:custGeom>
            <a:avLst/>
            <a:gdLst>
              <a:gd name="T0" fmla="*/ 0 w 204107"/>
              <a:gd name="T1" fmla="*/ 5390001 h 469900"/>
              <a:gd name="T2" fmla="*/ 13954844 w 204107"/>
              <a:gd name="T3" fmla="*/ 0 h 469900"/>
              <a:gd name="T4" fmla="*/ 13957031 w 204107"/>
              <a:gd name="T5" fmla="*/ 2480355 h 469900"/>
              <a:gd name="T6" fmla="*/ 0 w 204107"/>
              <a:gd name="T7" fmla="*/ 8824339 h 469900"/>
              <a:gd name="T8" fmla="*/ 0 w 204107"/>
              <a:gd name="T9" fmla="*/ 5390001 h 469900"/>
              <a:gd name="T10" fmla="*/ 0 60000 65536"/>
              <a:gd name="T11" fmla="*/ 0 60000 65536"/>
              <a:gd name="T12" fmla="*/ 0 60000 65536"/>
              <a:gd name="T13" fmla="*/ 0 60000 65536"/>
              <a:gd name="T14" fmla="*/ 0 60000 65536"/>
              <a:gd name="T15" fmla="*/ 0 w 204107"/>
              <a:gd name="T16" fmla="*/ 0 h 469900"/>
              <a:gd name="T17" fmla="*/ 204107 w 204107"/>
              <a:gd name="T18" fmla="*/ 469900 h 469900"/>
            </a:gdLst>
            <a:ahLst/>
            <a:cxnLst>
              <a:cxn ang="T10">
                <a:pos x="T0" y="T1"/>
              </a:cxn>
              <a:cxn ang="T11">
                <a:pos x="T2" y="T3"/>
              </a:cxn>
              <a:cxn ang="T12">
                <a:pos x="T4" y="T5"/>
              </a:cxn>
              <a:cxn ang="T13">
                <a:pos x="T6" y="T7"/>
              </a:cxn>
              <a:cxn ang="T14">
                <a:pos x="T8" y="T9"/>
              </a:cxn>
            </a:cxnLst>
            <a:rect l="T15" t="T16" r="T17" b="T18"/>
            <a:pathLst>
              <a:path w="204107" h="469900">
                <a:moveTo>
                  <a:pt x="0" y="287020"/>
                </a:moveTo>
                <a:lnTo>
                  <a:pt x="203835" y="0"/>
                </a:lnTo>
                <a:cubicBezTo>
                  <a:pt x="202988" y="156633"/>
                  <a:pt x="204714" y="-24553"/>
                  <a:pt x="203867" y="132080"/>
                </a:cubicBezTo>
                <a:lnTo>
                  <a:pt x="0" y="469900"/>
                </a:lnTo>
                <a:lnTo>
                  <a:pt x="0" y="287020"/>
                </a:ln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85" name="TextBox 22">
            <a:extLst>
              <a:ext uri="{FF2B5EF4-FFF2-40B4-BE49-F238E27FC236}">
                <a16:creationId xmlns:a16="http://schemas.microsoft.com/office/drawing/2014/main" id="{3CB1A314-CF3B-AE7C-5EE5-321E71E9D019}"/>
              </a:ext>
            </a:extLst>
          </p:cNvPr>
          <p:cNvSpPr>
            <a:spLocks noChangeArrowheads="1"/>
          </p:cNvSpPr>
          <p:nvPr/>
        </p:nvSpPr>
        <p:spPr bwMode="auto">
          <a:xfrm>
            <a:off x="3084513" y="2470150"/>
            <a:ext cx="346075" cy="998538"/>
          </a:xfrm>
          <a:custGeom>
            <a:avLst/>
            <a:gdLst>
              <a:gd name="T0" fmla="*/ 0 w 203835"/>
              <a:gd name="T1" fmla="*/ 0 h 690880"/>
              <a:gd name="T2" fmla="*/ 13928731 w 203835"/>
              <a:gd name="T3" fmla="*/ 10151074 h 690880"/>
              <a:gd name="T4" fmla="*/ 14104510 w 203835"/>
              <a:gd name="T5" fmla="*/ 13148062 h 690880"/>
              <a:gd name="T6" fmla="*/ 0 w 203835"/>
              <a:gd name="T7" fmla="*/ 3480375 h 690880"/>
              <a:gd name="T8" fmla="*/ 0 w 203835"/>
              <a:gd name="T9" fmla="*/ 0 h 690880"/>
              <a:gd name="T10" fmla="*/ 0 60000 65536"/>
              <a:gd name="T11" fmla="*/ 0 60000 65536"/>
              <a:gd name="T12" fmla="*/ 0 60000 65536"/>
              <a:gd name="T13" fmla="*/ 0 60000 65536"/>
              <a:gd name="T14" fmla="*/ 0 60000 65536"/>
              <a:gd name="T15" fmla="*/ 0 w 203835"/>
              <a:gd name="T16" fmla="*/ 0 h 690880"/>
              <a:gd name="T17" fmla="*/ 203835 w 203835"/>
              <a:gd name="T18" fmla="*/ 690880 h 690880"/>
            </a:gdLst>
            <a:ahLst/>
            <a:cxnLst>
              <a:cxn ang="T10">
                <a:pos x="T0" y="T1"/>
              </a:cxn>
              <a:cxn ang="T11">
                <a:pos x="T2" y="T3"/>
              </a:cxn>
              <a:cxn ang="T12">
                <a:pos x="T4" y="T5"/>
              </a:cxn>
              <a:cxn ang="T13">
                <a:pos x="T6" y="T7"/>
              </a:cxn>
              <a:cxn ang="T14">
                <a:pos x="T8" y="T9"/>
              </a:cxn>
            </a:cxnLst>
            <a:rect l="T15" t="T16" r="T17" b="T18"/>
            <a:pathLst>
              <a:path w="203835" h="690880">
                <a:moveTo>
                  <a:pt x="0" y="0"/>
                </a:moveTo>
                <a:lnTo>
                  <a:pt x="201295" y="533400"/>
                </a:lnTo>
                <a:cubicBezTo>
                  <a:pt x="202142" y="763693"/>
                  <a:pt x="202988" y="460587"/>
                  <a:pt x="203835" y="690880"/>
                </a:cubicBezTo>
                <a:lnTo>
                  <a:pt x="0" y="182880"/>
                </a:lnTo>
                <a:lnTo>
                  <a:pt x="0" y="0"/>
                </a:ln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86" name="TextBox 22">
            <a:extLst>
              <a:ext uri="{FF2B5EF4-FFF2-40B4-BE49-F238E27FC236}">
                <a16:creationId xmlns:a16="http://schemas.microsoft.com/office/drawing/2014/main" id="{238FA9E5-213C-0A62-73CC-916F713627EA}"/>
              </a:ext>
            </a:extLst>
          </p:cNvPr>
          <p:cNvSpPr>
            <a:spLocks noChangeArrowheads="1"/>
          </p:cNvSpPr>
          <p:nvPr/>
        </p:nvSpPr>
        <p:spPr bwMode="auto">
          <a:xfrm>
            <a:off x="3084513" y="2770188"/>
            <a:ext cx="346075" cy="690562"/>
          </a:xfrm>
          <a:custGeom>
            <a:avLst/>
            <a:gdLst>
              <a:gd name="T0" fmla="*/ 0 w 201295"/>
              <a:gd name="T1" fmla="*/ 0 h 477520"/>
              <a:gd name="T2" fmla="*/ 15398507 w 201295"/>
              <a:gd name="T3" fmla="*/ 6600487 h 477520"/>
              <a:gd name="T4" fmla="*/ 15398507 w 201295"/>
              <a:gd name="T5" fmla="*/ 9124199 h 477520"/>
              <a:gd name="T6" fmla="*/ 0 w 201295"/>
              <a:gd name="T7" fmla="*/ 3494379 h 477520"/>
              <a:gd name="T8" fmla="*/ 0 w 201295"/>
              <a:gd name="T9" fmla="*/ 0 h 477520"/>
              <a:gd name="T10" fmla="*/ 0 60000 65536"/>
              <a:gd name="T11" fmla="*/ 0 60000 65536"/>
              <a:gd name="T12" fmla="*/ 0 60000 65536"/>
              <a:gd name="T13" fmla="*/ 0 60000 65536"/>
              <a:gd name="T14" fmla="*/ 0 60000 65536"/>
              <a:gd name="T15" fmla="*/ 0 w 201295"/>
              <a:gd name="T16" fmla="*/ 0 h 477520"/>
              <a:gd name="T17" fmla="*/ 201295 w 201295"/>
              <a:gd name="T18" fmla="*/ 477520 h 477520"/>
            </a:gdLst>
            <a:ahLst/>
            <a:cxnLst>
              <a:cxn ang="T10">
                <a:pos x="T0" y="T1"/>
              </a:cxn>
              <a:cxn ang="T11">
                <a:pos x="T2" y="T3"/>
              </a:cxn>
              <a:cxn ang="T12">
                <a:pos x="T4" y="T5"/>
              </a:cxn>
              <a:cxn ang="T13">
                <a:pos x="T6" y="T7"/>
              </a:cxn>
              <a:cxn ang="T14">
                <a:pos x="T8" y="T9"/>
              </a:cxn>
            </a:cxnLst>
            <a:rect l="T15" t="T16" r="T17" b="T18"/>
            <a:pathLst>
              <a:path w="201295" h="477520">
                <a:moveTo>
                  <a:pt x="0" y="0"/>
                </a:moveTo>
                <a:lnTo>
                  <a:pt x="201295" y="345440"/>
                </a:lnTo>
                <a:lnTo>
                  <a:pt x="201295" y="477520"/>
                </a:lnTo>
                <a:lnTo>
                  <a:pt x="0" y="182880"/>
                </a:lnTo>
                <a:lnTo>
                  <a:pt x="0" y="0"/>
                </a:ln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87" name="TextBox 23">
            <a:extLst>
              <a:ext uri="{FF2B5EF4-FFF2-40B4-BE49-F238E27FC236}">
                <a16:creationId xmlns:a16="http://schemas.microsoft.com/office/drawing/2014/main" id="{FC1357A2-BB22-B8AA-1810-345FED6D669B}"/>
              </a:ext>
            </a:extLst>
          </p:cNvPr>
          <p:cNvSpPr>
            <a:spLocks noChangeArrowheads="1"/>
          </p:cNvSpPr>
          <p:nvPr/>
        </p:nvSpPr>
        <p:spPr bwMode="auto">
          <a:xfrm>
            <a:off x="3084513" y="3070225"/>
            <a:ext cx="355600" cy="381000"/>
          </a:xfrm>
          <a:custGeom>
            <a:avLst/>
            <a:gdLst>
              <a:gd name="T0" fmla="*/ 0 w 206375"/>
              <a:gd name="T1" fmla="*/ 0 h 264160"/>
              <a:gd name="T2" fmla="*/ 15837873 w 206375"/>
              <a:gd name="T3" fmla="*/ 2381965 h 264160"/>
              <a:gd name="T4" fmla="*/ 16035240 w 206375"/>
              <a:gd name="T5" fmla="*/ 4954493 h 264160"/>
              <a:gd name="T6" fmla="*/ 0 w 206375"/>
              <a:gd name="T7" fmla="*/ 3430033 h 264160"/>
              <a:gd name="T8" fmla="*/ 0 w 206375"/>
              <a:gd name="T9" fmla="*/ 0 h 264160"/>
              <a:gd name="T10" fmla="*/ 0 60000 65536"/>
              <a:gd name="T11" fmla="*/ 0 60000 65536"/>
              <a:gd name="T12" fmla="*/ 0 60000 65536"/>
              <a:gd name="T13" fmla="*/ 0 60000 65536"/>
              <a:gd name="T14" fmla="*/ 0 60000 65536"/>
              <a:gd name="T15" fmla="*/ 0 w 206375"/>
              <a:gd name="T16" fmla="*/ 0 h 264160"/>
              <a:gd name="T17" fmla="*/ 206375 w 206375"/>
              <a:gd name="T18" fmla="*/ 264160 h 264160"/>
            </a:gdLst>
            <a:ahLst/>
            <a:cxnLst>
              <a:cxn ang="T10">
                <a:pos x="T0" y="T1"/>
              </a:cxn>
              <a:cxn ang="T11">
                <a:pos x="T2" y="T3"/>
              </a:cxn>
              <a:cxn ang="T12">
                <a:pos x="T4" y="T5"/>
              </a:cxn>
              <a:cxn ang="T13">
                <a:pos x="T6" y="T7"/>
              </a:cxn>
              <a:cxn ang="T14">
                <a:pos x="T8" y="T9"/>
              </a:cxn>
            </a:cxnLst>
            <a:rect l="T15" t="T16" r="T17" b="T18"/>
            <a:pathLst>
              <a:path w="206375" h="264160">
                <a:moveTo>
                  <a:pt x="0" y="0"/>
                </a:moveTo>
                <a:lnTo>
                  <a:pt x="203835" y="127000"/>
                </a:lnTo>
                <a:cubicBezTo>
                  <a:pt x="205528" y="215053"/>
                  <a:pt x="204682" y="176107"/>
                  <a:pt x="206375" y="264160"/>
                </a:cubicBezTo>
                <a:lnTo>
                  <a:pt x="0" y="182880"/>
                </a:lnTo>
                <a:lnTo>
                  <a:pt x="0" y="0"/>
                </a:ln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88" name="TextBox 24">
            <a:extLst>
              <a:ext uri="{FF2B5EF4-FFF2-40B4-BE49-F238E27FC236}">
                <a16:creationId xmlns:a16="http://schemas.microsoft.com/office/drawing/2014/main" id="{56FB67D3-2137-77BD-FB69-BE68915AEF57}"/>
              </a:ext>
            </a:extLst>
          </p:cNvPr>
          <p:cNvSpPr>
            <a:spLocks noChangeArrowheads="1"/>
          </p:cNvSpPr>
          <p:nvPr/>
        </p:nvSpPr>
        <p:spPr bwMode="auto">
          <a:xfrm>
            <a:off x="3084513" y="3255963"/>
            <a:ext cx="346075" cy="377825"/>
          </a:xfrm>
          <a:custGeom>
            <a:avLst/>
            <a:gdLst>
              <a:gd name="T0" fmla="*/ 0 w 203835"/>
              <a:gd name="T1" fmla="*/ 1490244 h 261620"/>
              <a:gd name="T2" fmla="*/ 14104510 w 203835"/>
              <a:gd name="T3" fmla="*/ 0 h 261620"/>
              <a:gd name="T4" fmla="*/ 13928731 w 203835"/>
              <a:gd name="T5" fmla="*/ 2307474 h 261620"/>
              <a:gd name="T6" fmla="*/ 0 w 203835"/>
              <a:gd name="T7" fmla="*/ 4951461 h 261620"/>
              <a:gd name="T8" fmla="*/ 0 w 203835"/>
              <a:gd name="T9" fmla="*/ 1490244 h 261620"/>
              <a:gd name="T10" fmla="*/ 0 60000 65536"/>
              <a:gd name="T11" fmla="*/ 0 60000 65536"/>
              <a:gd name="T12" fmla="*/ 0 60000 65536"/>
              <a:gd name="T13" fmla="*/ 0 60000 65536"/>
              <a:gd name="T14" fmla="*/ 0 60000 65536"/>
              <a:gd name="T15" fmla="*/ 0 w 203835"/>
              <a:gd name="T16" fmla="*/ 0 h 261620"/>
              <a:gd name="T17" fmla="*/ 203835 w 203835"/>
              <a:gd name="T18" fmla="*/ 261620 h 261620"/>
            </a:gdLst>
            <a:ahLst/>
            <a:cxnLst>
              <a:cxn ang="T10">
                <a:pos x="T0" y="T1"/>
              </a:cxn>
              <a:cxn ang="T11">
                <a:pos x="T2" y="T3"/>
              </a:cxn>
              <a:cxn ang="T12">
                <a:pos x="T4" y="T5"/>
              </a:cxn>
              <a:cxn ang="T13">
                <a:pos x="T6" y="T7"/>
              </a:cxn>
              <a:cxn ang="T14">
                <a:pos x="T8" y="T9"/>
              </a:cxn>
            </a:cxnLst>
            <a:rect l="T15" t="T16" r="T17" b="T18"/>
            <a:pathLst>
              <a:path w="203835" h="261620">
                <a:moveTo>
                  <a:pt x="0" y="78740"/>
                </a:moveTo>
                <a:lnTo>
                  <a:pt x="203835" y="0"/>
                </a:lnTo>
                <a:cubicBezTo>
                  <a:pt x="202988" y="87207"/>
                  <a:pt x="202142" y="34713"/>
                  <a:pt x="201295" y="121920"/>
                </a:cubicBezTo>
                <a:lnTo>
                  <a:pt x="0" y="261620"/>
                </a:lnTo>
                <a:lnTo>
                  <a:pt x="0" y="78740"/>
                </a:ln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89" name="TextBox 24">
            <a:extLst>
              <a:ext uri="{FF2B5EF4-FFF2-40B4-BE49-F238E27FC236}">
                <a16:creationId xmlns:a16="http://schemas.microsoft.com/office/drawing/2014/main" id="{8390D9D8-F764-574E-143F-83638308E4E8}"/>
              </a:ext>
            </a:extLst>
          </p:cNvPr>
          <p:cNvSpPr>
            <a:spLocks noChangeArrowheads="1"/>
          </p:cNvSpPr>
          <p:nvPr/>
        </p:nvSpPr>
        <p:spPr bwMode="auto">
          <a:xfrm>
            <a:off x="1803400" y="3829050"/>
            <a:ext cx="125413" cy="400050"/>
          </a:xfrm>
          <a:custGeom>
            <a:avLst/>
            <a:gdLst>
              <a:gd name="T0" fmla="*/ 6374 w 86037"/>
              <a:gd name="T1" fmla="*/ 0 h 276860"/>
              <a:gd name="T2" fmla="*/ 1758269 w 86037"/>
              <a:gd name="T3" fmla="*/ 1785408 h 276860"/>
              <a:gd name="T4" fmla="*/ 1758269 w 86037"/>
              <a:gd name="T5" fmla="*/ 5259731 h 276860"/>
              <a:gd name="T6" fmla="*/ 4797 w 86037"/>
              <a:gd name="T7" fmla="*/ 3329554 h 276860"/>
              <a:gd name="T8" fmla="*/ 6374 w 86037"/>
              <a:gd name="T9" fmla="*/ 0 h 276860"/>
              <a:gd name="T10" fmla="*/ 0 60000 65536"/>
              <a:gd name="T11" fmla="*/ 0 60000 65536"/>
              <a:gd name="T12" fmla="*/ 0 60000 65536"/>
              <a:gd name="T13" fmla="*/ 0 60000 65536"/>
              <a:gd name="T14" fmla="*/ 0 60000 65536"/>
              <a:gd name="T15" fmla="*/ 0 w 86037"/>
              <a:gd name="T16" fmla="*/ 0 h 276860"/>
              <a:gd name="T17" fmla="*/ 86037 w 86037"/>
              <a:gd name="T18" fmla="*/ 276860 h 276860"/>
            </a:gdLst>
            <a:ahLst/>
            <a:cxnLst>
              <a:cxn ang="T10">
                <a:pos x="T0" y="T1"/>
              </a:cxn>
              <a:cxn ang="T11">
                <a:pos x="T2" y="T3"/>
              </a:cxn>
              <a:cxn ang="T12">
                <a:pos x="T4" y="T5"/>
              </a:cxn>
              <a:cxn ang="T13">
                <a:pos x="T6" y="T7"/>
              </a:cxn>
              <a:cxn ang="T14">
                <a:pos x="T8" y="T9"/>
              </a:cxn>
            </a:cxnLst>
            <a:rect l="T15" t="T16" r="T17" b="T18"/>
            <a:pathLst>
              <a:path w="86037" h="276860">
                <a:moveTo>
                  <a:pt x="312" y="0"/>
                </a:moveTo>
                <a:lnTo>
                  <a:pt x="86037" y="93980"/>
                </a:lnTo>
                <a:lnTo>
                  <a:pt x="86037" y="276860"/>
                </a:lnTo>
                <a:lnTo>
                  <a:pt x="235" y="175260"/>
                </a:lnTo>
                <a:cubicBezTo>
                  <a:pt x="-612" y="82973"/>
                  <a:pt x="1159" y="92287"/>
                  <a:pt x="312" y="0"/>
                </a:cubicBez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90" name="TextBox 24">
            <a:extLst>
              <a:ext uri="{FF2B5EF4-FFF2-40B4-BE49-F238E27FC236}">
                <a16:creationId xmlns:a16="http://schemas.microsoft.com/office/drawing/2014/main" id="{408B2A1D-FAE9-B683-B2A1-082C26714FC7}"/>
              </a:ext>
            </a:extLst>
          </p:cNvPr>
          <p:cNvSpPr>
            <a:spLocks noChangeArrowheads="1"/>
          </p:cNvSpPr>
          <p:nvPr/>
        </p:nvSpPr>
        <p:spPr bwMode="auto">
          <a:xfrm>
            <a:off x="1803400" y="3667125"/>
            <a:ext cx="125413" cy="411163"/>
          </a:xfrm>
          <a:custGeom>
            <a:avLst/>
            <a:gdLst>
              <a:gd name="T0" fmla="*/ 55218 w 85837"/>
              <a:gd name="T1" fmla="*/ 1981892 h 284480"/>
              <a:gd name="T2" fmla="*/ 1787144 w 85837"/>
              <a:gd name="T3" fmla="*/ 0 h 284480"/>
              <a:gd name="T4" fmla="*/ 1787144 w 85837"/>
              <a:gd name="T5" fmla="*/ 3480389 h 284480"/>
              <a:gd name="T6" fmla="*/ 2339 w 85837"/>
              <a:gd name="T7" fmla="*/ 5413936 h 284480"/>
              <a:gd name="T8" fmla="*/ 55218 w 85837"/>
              <a:gd name="T9" fmla="*/ 1981892 h 284480"/>
              <a:gd name="T10" fmla="*/ 0 60000 65536"/>
              <a:gd name="T11" fmla="*/ 0 60000 65536"/>
              <a:gd name="T12" fmla="*/ 0 60000 65536"/>
              <a:gd name="T13" fmla="*/ 0 60000 65536"/>
              <a:gd name="T14" fmla="*/ 0 60000 65536"/>
              <a:gd name="T15" fmla="*/ 0 w 85837"/>
              <a:gd name="T16" fmla="*/ 0 h 284480"/>
              <a:gd name="T17" fmla="*/ 85837 w 85837"/>
              <a:gd name="T18" fmla="*/ 284480 h 284480"/>
            </a:gdLst>
            <a:ahLst/>
            <a:cxnLst>
              <a:cxn ang="T10">
                <a:pos x="T0" y="T1"/>
              </a:cxn>
              <a:cxn ang="T11">
                <a:pos x="T2" y="T3"/>
              </a:cxn>
              <a:cxn ang="T12">
                <a:pos x="T4" y="T5"/>
              </a:cxn>
              <a:cxn ang="T13">
                <a:pos x="T6" y="T7"/>
              </a:cxn>
              <a:cxn ang="T14">
                <a:pos x="T8" y="T9"/>
              </a:cxn>
            </a:cxnLst>
            <a:rect l="T15" t="T16" r="T17" b="T18"/>
            <a:pathLst>
              <a:path w="85837" h="284480">
                <a:moveTo>
                  <a:pt x="2652" y="104140"/>
                </a:moveTo>
                <a:lnTo>
                  <a:pt x="85837" y="0"/>
                </a:lnTo>
                <a:lnTo>
                  <a:pt x="85837" y="182880"/>
                </a:lnTo>
                <a:lnTo>
                  <a:pt x="112" y="284480"/>
                </a:lnTo>
                <a:cubicBezTo>
                  <a:pt x="-735" y="222673"/>
                  <a:pt x="3499" y="165947"/>
                  <a:pt x="2652" y="104140"/>
                </a:cubicBez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91" name="TextBox 22">
            <a:extLst>
              <a:ext uri="{FF2B5EF4-FFF2-40B4-BE49-F238E27FC236}">
                <a16:creationId xmlns:a16="http://schemas.microsoft.com/office/drawing/2014/main" id="{B0DC1A48-7198-BE3E-C80D-AAF500C31136}"/>
              </a:ext>
            </a:extLst>
          </p:cNvPr>
          <p:cNvSpPr>
            <a:spLocks noChangeArrowheads="1"/>
          </p:cNvSpPr>
          <p:nvPr/>
        </p:nvSpPr>
        <p:spPr bwMode="auto">
          <a:xfrm>
            <a:off x="1803400" y="2470150"/>
            <a:ext cx="133350" cy="708025"/>
          </a:xfrm>
          <a:custGeom>
            <a:avLst/>
            <a:gdLst>
              <a:gd name="T0" fmla="*/ 12688 w 88753"/>
              <a:gd name="T1" fmla="*/ 5724134 h 490220"/>
              <a:gd name="T2" fmla="*/ 2306219 w 88753"/>
              <a:gd name="T3" fmla="*/ 0 h 490220"/>
              <a:gd name="T4" fmla="*/ 2306219 w 88753"/>
              <a:gd name="T5" fmla="*/ 3463339 h 490220"/>
              <a:gd name="T6" fmla="*/ 12688 w 88753"/>
              <a:gd name="T7" fmla="*/ 9283666 h 490220"/>
              <a:gd name="T8" fmla="*/ 12688 w 88753"/>
              <a:gd name="T9" fmla="*/ 5724134 h 490220"/>
              <a:gd name="T10" fmla="*/ 0 60000 65536"/>
              <a:gd name="T11" fmla="*/ 0 60000 65536"/>
              <a:gd name="T12" fmla="*/ 0 60000 65536"/>
              <a:gd name="T13" fmla="*/ 0 60000 65536"/>
              <a:gd name="T14" fmla="*/ 0 60000 65536"/>
              <a:gd name="T15" fmla="*/ 0 w 88753"/>
              <a:gd name="T16" fmla="*/ 0 h 490220"/>
              <a:gd name="T17" fmla="*/ 88753 w 88753"/>
              <a:gd name="T18" fmla="*/ 490220 h 490220"/>
            </a:gdLst>
            <a:ahLst/>
            <a:cxnLst>
              <a:cxn ang="T10">
                <a:pos x="T0" y="T1"/>
              </a:cxn>
              <a:cxn ang="T11">
                <a:pos x="T2" y="T3"/>
              </a:cxn>
              <a:cxn ang="T12">
                <a:pos x="T4" y="T5"/>
              </a:cxn>
              <a:cxn ang="T13">
                <a:pos x="T6" y="T7"/>
              </a:cxn>
              <a:cxn ang="T14">
                <a:pos x="T8" y="T9"/>
              </a:cxn>
            </a:cxnLst>
            <a:rect l="T15" t="T16" r="T17" b="T18"/>
            <a:pathLst>
              <a:path w="88753" h="490220">
                <a:moveTo>
                  <a:pt x="488" y="302260"/>
                </a:moveTo>
                <a:lnTo>
                  <a:pt x="88753" y="0"/>
                </a:lnTo>
                <a:lnTo>
                  <a:pt x="88753" y="182880"/>
                </a:lnTo>
                <a:lnTo>
                  <a:pt x="488" y="490220"/>
                </a:lnTo>
                <a:cubicBezTo>
                  <a:pt x="2181" y="326813"/>
                  <a:pt x="-1205" y="465667"/>
                  <a:pt x="488" y="302260"/>
                </a:cubicBez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92" name="TextBox 23">
            <a:extLst>
              <a:ext uri="{FF2B5EF4-FFF2-40B4-BE49-F238E27FC236}">
                <a16:creationId xmlns:a16="http://schemas.microsoft.com/office/drawing/2014/main" id="{6898FA58-5A9F-1223-46F4-4545C92DF030}"/>
              </a:ext>
            </a:extLst>
          </p:cNvPr>
          <p:cNvSpPr>
            <a:spLocks noChangeArrowheads="1"/>
          </p:cNvSpPr>
          <p:nvPr/>
        </p:nvSpPr>
        <p:spPr bwMode="auto">
          <a:xfrm>
            <a:off x="1806575" y="2913063"/>
            <a:ext cx="127000" cy="420687"/>
          </a:xfrm>
          <a:custGeom>
            <a:avLst/>
            <a:gdLst>
              <a:gd name="T0" fmla="*/ 0 w 85725"/>
              <a:gd name="T1" fmla="*/ 0 h 292100"/>
              <a:gd name="T2" fmla="*/ 1969508 w 85725"/>
              <a:gd name="T3" fmla="*/ 2027773 h 292100"/>
              <a:gd name="T4" fmla="*/ 1969508 w 85725"/>
              <a:gd name="T5" fmla="*/ 5423122 h 292100"/>
              <a:gd name="T6" fmla="*/ 58366 w 85725"/>
              <a:gd name="T7" fmla="*/ 3395346 h 292100"/>
              <a:gd name="T8" fmla="*/ 0 w 85725"/>
              <a:gd name="T9" fmla="*/ 0 h 292100"/>
              <a:gd name="T10" fmla="*/ 0 60000 65536"/>
              <a:gd name="T11" fmla="*/ 0 60000 65536"/>
              <a:gd name="T12" fmla="*/ 0 60000 65536"/>
              <a:gd name="T13" fmla="*/ 0 60000 65536"/>
              <a:gd name="T14" fmla="*/ 0 60000 65536"/>
              <a:gd name="T15" fmla="*/ 0 w 85725"/>
              <a:gd name="T16" fmla="*/ 0 h 292100"/>
              <a:gd name="T17" fmla="*/ 85725 w 85725"/>
              <a:gd name="T18" fmla="*/ 292100 h 292100"/>
            </a:gdLst>
            <a:ahLst/>
            <a:cxnLst>
              <a:cxn ang="T10">
                <a:pos x="T0" y="T1"/>
              </a:cxn>
              <a:cxn ang="T11">
                <a:pos x="T2" y="T3"/>
              </a:cxn>
              <a:cxn ang="T12">
                <a:pos x="T4" y="T5"/>
              </a:cxn>
              <a:cxn ang="T13">
                <a:pos x="T6" y="T7"/>
              </a:cxn>
              <a:cxn ang="T14">
                <a:pos x="T8" y="T9"/>
              </a:cxn>
            </a:cxnLst>
            <a:rect l="T15" t="T16" r="T17" b="T18"/>
            <a:pathLst>
              <a:path w="85725" h="292100">
                <a:moveTo>
                  <a:pt x="0" y="0"/>
                </a:moveTo>
                <a:lnTo>
                  <a:pt x="85725" y="109220"/>
                </a:lnTo>
                <a:lnTo>
                  <a:pt x="85725" y="292100"/>
                </a:lnTo>
                <a:lnTo>
                  <a:pt x="2540" y="182880"/>
                </a:lnTo>
                <a:cubicBezTo>
                  <a:pt x="1693" y="85513"/>
                  <a:pt x="847" y="97367"/>
                  <a:pt x="0" y="0"/>
                </a:cubicBez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93" name="TextBox 24">
            <a:extLst>
              <a:ext uri="{FF2B5EF4-FFF2-40B4-BE49-F238E27FC236}">
                <a16:creationId xmlns:a16="http://schemas.microsoft.com/office/drawing/2014/main" id="{747B0B4C-D98D-D387-69A0-7BF661735DB8}"/>
              </a:ext>
            </a:extLst>
          </p:cNvPr>
          <p:cNvSpPr>
            <a:spLocks noChangeArrowheads="1"/>
          </p:cNvSpPr>
          <p:nvPr/>
        </p:nvSpPr>
        <p:spPr bwMode="auto">
          <a:xfrm>
            <a:off x="1806575" y="2911475"/>
            <a:ext cx="127000" cy="722313"/>
          </a:xfrm>
          <a:custGeom>
            <a:avLst/>
            <a:gdLst>
              <a:gd name="T0" fmla="*/ 0 w 85725"/>
              <a:gd name="T1" fmla="*/ 0 h 500380"/>
              <a:gd name="T2" fmla="*/ 1969508 w 85725"/>
              <a:gd name="T3" fmla="*/ 5990287 h 500380"/>
              <a:gd name="T4" fmla="*/ 1969508 w 85725"/>
              <a:gd name="T5" fmla="*/ 9440685 h 500380"/>
              <a:gd name="T6" fmla="*/ 58366 w 85725"/>
              <a:gd name="T7" fmla="*/ 3450404 h 500380"/>
              <a:gd name="T8" fmla="*/ 0 w 85725"/>
              <a:gd name="T9" fmla="*/ 0 h 500380"/>
              <a:gd name="T10" fmla="*/ 0 60000 65536"/>
              <a:gd name="T11" fmla="*/ 0 60000 65536"/>
              <a:gd name="T12" fmla="*/ 0 60000 65536"/>
              <a:gd name="T13" fmla="*/ 0 60000 65536"/>
              <a:gd name="T14" fmla="*/ 0 60000 65536"/>
              <a:gd name="T15" fmla="*/ 0 w 85725"/>
              <a:gd name="T16" fmla="*/ 0 h 500380"/>
              <a:gd name="T17" fmla="*/ 85725 w 85725"/>
              <a:gd name="T18" fmla="*/ 500380 h 500380"/>
            </a:gdLst>
            <a:ahLst/>
            <a:cxnLst>
              <a:cxn ang="T10">
                <a:pos x="T0" y="T1"/>
              </a:cxn>
              <a:cxn ang="T11">
                <a:pos x="T2" y="T3"/>
              </a:cxn>
              <a:cxn ang="T12">
                <a:pos x="T4" y="T5"/>
              </a:cxn>
              <a:cxn ang="T13">
                <a:pos x="T6" y="T7"/>
              </a:cxn>
              <a:cxn ang="T14">
                <a:pos x="T8" y="T9"/>
              </a:cxn>
            </a:cxnLst>
            <a:rect l="T15" t="T16" r="T17" b="T18"/>
            <a:pathLst>
              <a:path w="85725" h="500380">
                <a:moveTo>
                  <a:pt x="0" y="0"/>
                </a:moveTo>
                <a:lnTo>
                  <a:pt x="85725" y="317500"/>
                </a:lnTo>
                <a:lnTo>
                  <a:pt x="85725" y="500380"/>
                </a:lnTo>
                <a:lnTo>
                  <a:pt x="2540" y="182880"/>
                </a:lnTo>
                <a:cubicBezTo>
                  <a:pt x="1693" y="16087"/>
                  <a:pt x="847" y="166793"/>
                  <a:pt x="0" y="0"/>
                </a:cubicBez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sp>
        <p:nvSpPr>
          <p:cNvPr id="7194" name="TextBox 22">
            <a:extLst>
              <a:ext uri="{FF2B5EF4-FFF2-40B4-BE49-F238E27FC236}">
                <a16:creationId xmlns:a16="http://schemas.microsoft.com/office/drawing/2014/main" id="{E13A35AC-B5F2-EB60-0872-96C91993A535}"/>
              </a:ext>
            </a:extLst>
          </p:cNvPr>
          <p:cNvSpPr>
            <a:spLocks noChangeArrowheads="1"/>
          </p:cNvSpPr>
          <p:nvPr/>
        </p:nvSpPr>
        <p:spPr bwMode="auto">
          <a:xfrm>
            <a:off x="1811338" y="2770188"/>
            <a:ext cx="125412" cy="403225"/>
          </a:xfrm>
          <a:custGeom>
            <a:avLst/>
            <a:gdLst>
              <a:gd name="T0" fmla="*/ 0 w 83185"/>
              <a:gd name="T1" fmla="*/ 1913668 h 279400"/>
              <a:gd name="T2" fmla="*/ 2226095 w 83185"/>
              <a:gd name="T3" fmla="*/ 0 h 279400"/>
              <a:gd name="T4" fmla="*/ 2226095 w 83185"/>
              <a:gd name="T5" fmla="*/ 3444602 h 279400"/>
              <a:gd name="T6" fmla="*/ 0 w 83185"/>
              <a:gd name="T7" fmla="*/ 5262593 h 279400"/>
              <a:gd name="T8" fmla="*/ 0 w 83185"/>
              <a:gd name="T9" fmla="*/ 1913668 h 279400"/>
              <a:gd name="T10" fmla="*/ 0 60000 65536"/>
              <a:gd name="T11" fmla="*/ 0 60000 65536"/>
              <a:gd name="T12" fmla="*/ 0 60000 65536"/>
              <a:gd name="T13" fmla="*/ 0 60000 65536"/>
              <a:gd name="T14" fmla="*/ 0 60000 65536"/>
              <a:gd name="T15" fmla="*/ 0 w 83185"/>
              <a:gd name="T16" fmla="*/ 0 h 279400"/>
              <a:gd name="T17" fmla="*/ 83185 w 83185"/>
              <a:gd name="T18" fmla="*/ 279400 h 279400"/>
            </a:gdLst>
            <a:ahLst/>
            <a:cxnLst>
              <a:cxn ang="T10">
                <a:pos x="T0" y="T1"/>
              </a:cxn>
              <a:cxn ang="T11">
                <a:pos x="T2" y="T3"/>
              </a:cxn>
              <a:cxn ang="T12">
                <a:pos x="T4" y="T5"/>
              </a:cxn>
              <a:cxn ang="T13">
                <a:pos x="T6" y="T7"/>
              </a:cxn>
              <a:cxn ang="T14">
                <a:pos x="T8" y="T9"/>
              </a:cxn>
            </a:cxnLst>
            <a:rect l="T15" t="T16" r="T17" b="T18"/>
            <a:pathLst>
              <a:path w="83185" h="279400">
                <a:moveTo>
                  <a:pt x="0" y="101600"/>
                </a:moveTo>
                <a:lnTo>
                  <a:pt x="83185" y="0"/>
                </a:lnTo>
                <a:lnTo>
                  <a:pt x="83185" y="182880"/>
                </a:lnTo>
                <a:lnTo>
                  <a:pt x="0" y="279400"/>
                </a:lnTo>
                <a:lnTo>
                  <a:pt x="0" y="101600"/>
                </a:ln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cxnSp>
        <p:nvCxnSpPr>
          <p:cNvPr id="86" name="Straight Arrow Connector 85">
            <a:extLst>
              <a:ext uri="{FF2B5EF4-FFF2-40B4-BE49-F238E27FC236}">
                <a16:creationId xmlns:a16="http://schemas.microsoft.com/office/drawing/2014/main" id="{1D8AFD6A-48EB-9394-476D-1809332AAEDA}"/>
              </a:ext>
            </a:extLst>
          </p:cNvPr>
          <p:cNvCxnSpPr/>
          <p:nvPr/>
        </p:nvCxnSpPr>
        <p:spPr>
          <a:xfrm flipH="1">
            <a:off x="1206500" y="4552950"/>
            <a:ext cx="6305550" cy="0"/>
          </a:xfrm>
          <a:prstGeom prst="straightConnector1">
            <a:avLst/>
          </a:prstGeom>
          <a:ln w="12700">
            <a:solidFill>
              <a:srgbClr val="2C9AC6"/>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196" name="TextBox 35">
            <a:extLst>
              <a:ext uri="{FF2B5EF4-FFF2-40B4-BE49-F238E27FC236}">
                <a16:creationId xmlns:a16="http://schemas.microsoft.com/office/drawing/2014/main" id="{16F9B743-50CE-2CDC-8647-FC4EA54A01BC}"/>
              </a:ext>
            </a:extLst>
          </p:cNvPr>
          <p:cNvSpPr txBox="1">
            <a:spLocks noChangeArrowheads="1"/>
          </p:cNvSpPr>
          <p:nvPr/>
        </p:nvSpPr>
        <p:spPr bwMode="auto">
          <a:xfrm>
            <a:off x="1258888" y="5445125"/>
            <a:ext cx="1155700" cy="247650"/>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収入</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197" name="TextBox 36">
            <a:extLst>
              <a:ext uri="{FF2B5EF4-FFF2-40B4-BE49-F238E27FC236}">
                <a16:creationId xmlns:a16="http://schemas.microsoft.com/office/drawing/2014/main" id="{C265F607-30A0-3A20-443F-E8D0F0EB8D98}"/>
              </a:ext>
            </a:extLst>
          </p:cNvPr>
          <p:cNvSpPr txBox="1">
            <a:spLocks noChangeArrowheads="1"/>
          </p:cNvSpPr>
          <p:nvPr/>
        </p:nvSpPr>
        <p:spPr bwMode="auto">
          <a:xfrm>
            <a:off x="1258888" y="5805488"/>
            <a:ext cx="1157287" cy="246062"/>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支出</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cxnSp>
        <p:nvCxnSpPr>
          <p:cNvPr id="89" name="Straight Arrow Connector 88">
            <a:extLst>
              <a:ext uri="{FF2B5EF4-FFF2-40B4-BE49-F238E27FC236}">
                <a16:creationId xmlns:a16="http://schemas.microsoft.com/office/drawing/2014/main" id="{25C6968B-E85D-907F-F279-D1F72061538F}"/>
              </a:ext>
            </a:extLst>
          </p:cNvPr>
          <p:cNvCxnSpPr/>
          <p:nvPr/>
        </p:nvCxnSpPr>
        <p:spPr>
          <a:xfrm>
            <a:off x="3881438" y="3476625"/>
            <a:ext cx="0" cy="330200"/>
          </a:xfrm>
          <a:prstGeom prst="straightConnector1">
            <a:avLst/>
          </a:prstGeom>
          <a:ln w="12700">
            <a:solidFill>
              <a:srgbClr val="07367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211FC755-7D78-1DB6-4D74-DC31EE51C04F}"/>
              </a:ext>
            </a:extLst>
          </p:cNvPr>
          <p:cNvCxnSpPr/>
          <p:nvPr/>
        </p:nvCxnSpPr>
        <p:spPr>
          <a:xfrm flipH="1">
            <a:off x="5287963" y="3476625"/>
            <a:ext cx="0" cy="330200"/>
          </a:xfrm>
          <a:prstGeom prst="straightConnector1">
            <a:avLst/>
          </a:prstGeom>
          <a:ln w="12700">
            <a:solidFill>
              <a:srgbClr val="07367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200" name="TextBox 32">
            <a:extLst>
              <a:ext uri="{FF2B5EF4-FFF2-40B4-BE49-F238E27FC236}">
                <a16:creationId xmlns:a16="http://schemas.microsoft.com/office/drawing/2014/main" id="{89620CA3-A2AE-1DC1-49D5-9925D1007760}"/>
              </a:ext>
            </a:extLst>
          </p:cNvPr>
          <p:cNvSpPr txBox="1">
            <a:spLocks noChangeArrowheads="1"/>
          </p:cNvSpPr>
          <p:nvPr/>
        </p:nvSpPr>
        <p:spPr bwMode="auto">
          <a:xfrm>
            <a:off x="6667500" y="5794375"/>
            <a:ext cx="1412875" cy="265113"/>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資本　資金調達</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201" name="TextBox 29">
            <a:extLst>
              <a:ext uri="{FF2B5EF4-FFF2-40B4-BE49-F238E27FC236}">
                <a16:creationId xmlns:a16="http://schemas.microsoft.com/office/drawing/2014/main" id="{1C2A6A7F-5F03-8073-F5CC-0260E2053E48}"/>
              </a:ext>
            </a:extLst>
          </p:cNvPr>
          <p:cNvSpPr txBox="1">
            <a:spLocks noChangeArrowheads="1"/>
          </p:cNvSpPr>
          <p:nvPr/>
        </p:nvSpPr>
        <p:spPr bwMode="auto">
          <a:xfrm>
            <a:off x="6667500" y="5475288"/>
            <a:ext cx="1412875" cy="265112"/>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資産　負債</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202" name="TextBox 16">
            <a:extLst>
              <a:ext uri="{FF2B5EF4-FFF2-40B4-BE49-F238E27FC236}">
                <a16:creationId xmlns:a16="http://schemas.microsoft.com/office/drawing/2014/main" id="{9E799EE3-710C-9B24-C5E0-4E7BFA37B12C}"/>
              </a:ext>
            </a:extLst>
          </p:cNvPr>
          <p:cNvSpPr txBox="1">
            <a:spLocks noChangeArrowheads="1"/>
          </p:cNvSpPr>
          <p:nvPr/>
        </p:nvSpPr>
        <p:spPr bwMode="auto">
          <a:xfrm>
            <a:off x="3319463" y="3141663"/>
            <a:ext cx="1098550" cy="433387"/>
          </a:xfrm>
          <a:prstGeom prst="rect">
            <a:avLst/>
          </a:prstGeom>
          <a:solidFill>
            <a:srgbClr val="07367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リスク</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7203" name="Group 93">
            <a:extLst>
              <a:ext uri="{FF2B5EF4-FFF2-40B4-BE49-F238E27FC236}">
                <a16:creationId xmlns:a16="http://schemas.microsoft.com/office/drawing/2014/main" id="{FA47A32B-3F33-2420-EB67-670A17CCEEB3}"/>
              </a:ext>
            </a:extLst>
          </p:cNvPr>
          <p:cNvGrpSpPr>
            <a:grpSpLocks/>
          </p:cNvGrpSpPr>
          <p:nvPr/>
        </p:nvGrpSpPr>
        <p:grpSpPr bwMode="auto">
          <a:xfrm>
            <a:off x="1908175" y="3644900"/>
            <a:ext cx="1141413" cy="552450"/>
            <a:chOff x="750075" y="830356"/>
            <a:chExt cx="895985" cy="382572"/>
          </a:xfrm>
        </p:grpSpPr>
        <p:sp>
          <p:nvSpPr>
            <p:cNvPr id="7229" name="TextBox 19">
              <a:extLst>
                <a:ext uri="{FF2B5EF4-FFF2-40B4-BE49-F238E27FC236}">
                  <a16:creationId xmlns:a16="http://schemas.microsoft.com/office/drawing/2014/main" id="{9EAAA2E1-EB2F-8563-8878-D3B954D9B81F}"/>
                </a:ext>
              </a:extLst>
            </p:cNvPr>
            <p:cNvSpPr txBox="1">
              <a:spLocks noChangeArrowheads="1"/>
            </p:cNvSpPr>
            <p:nvPr/>
          </p:nvSpPr>
          <p:spPr bwMode="auto">
            <a:xfrm>
              <a:off x="750075" y="1030437"/>
              <a:ext cx="895985" cy="182491"/>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慢性</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230" name="TextBox 18">
              <a:extLst>
                <a:ext uri="{FF2B5EF4-FFF2-40B4-BE49-F238E27FC236}">
                  <a16:creationId xmlns:a16="http://schemas.microsoft.com/office/drawing/2014/main" id="{B847DBB9-4247-4B7F-FA6A-FEC49A35CA61}"/>
                </a:ext>
              </a:extLst>
            </p:cNvPr>
            <p:cNvSpPr txBox="1">
              <a:spLocks noChangeArrowheads="1"/>
            </p:cNvSpPr>
            <p:nvPr/>
          </p:nvSpPr>
          <p:spPr bwMode="auto">
            <a:xfrm>
              <a:off x="750075" y="830356"/>
              <a:ext cx="895985" cy="182491"/>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急性</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grpSp>
      <p:grpSp>
        <p:nvGrpSpPr>
          <p:cNvPr id="7204" name="Group 96">
            <a:extLst>
              <a:ext uri="{FF2B5EF4-FFF2-40B4-BE49-F238E27FC236}">
                <a16:creationId xmlns:a16="http://schemas.microsoft.com/office/drawing/2014/main" id="{A1BD3DE3-27CF-97B7-8D74-98005AB8F4E6}"/>
              </a:ext>
            </a:extLst>
          </p:cNvPr>
          <p:cNvGrpSpPr>
            <a:grpSpLocks/>
          </p:cNvGrpSpPr>
          <p:nvPr/>
        </p:nvGrpSpPr>
        <p:grpSpPr bwMode="auto">
          <a:xfrm>
            <a:off x="1908175" y="2420938"/>
            <a:ext cx="1141413" cy="1163637"/>
            <a:chOff x="750075" y="0"/>
            <a:chExt cx="895985" cy="805815"/>
          </a:xfrm>
        </p:grpSpPr>
        <p:sp>
          <p:nvSpPr>
            <p:cNvPr id="7225" name="TextBox 22">
              <a:extLst>
                <a:ext uri="{FF2B5EF4-FFF2-40B4-BE49-F238E27FC236}">
                  <a16:creationId xmlns:a16="http://schemas.microsoft.com/office/drawing/2014/main" id="{8F3A05F0-B51A-74C9-8415-B941246E808C}"/>
                </a:ext>
              </a:extLst>
            </p:cNvPr>
            <p:cNvSpPr txBox="1">
              <a:spLocks noChangeArrowheads="1"/>
            </p:cNvSpPr>
            <p:nvPr/>
          </p:nvSpPr>
          <p:spPr bwMode="auto">
            <a:xfrm>
              <a:off x="750075" y="0"/>
              <a:ext cx="895985" cy="182490"/>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政策と法律</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226" name="TextBox 22">
              <a:extLst>
                <a:ext uri="{FF2B5EF4-FFF2-40B4-BE49-F238E27FC236}">
                  <a16:creationId xmlns:a16="http://schemas.microsoft.com/office/drawing/2014/main" id="{B1BBD067-5ACD-2D2E-7847-FBF059EB5DD8}"/>
                </a:ext>
              </a:extLst>
            </p:cNvPr>
            <p:cNvSpPr txBox="1">
              <a:spLocks noChangeArrowheads="1"/>
            </p:cNvSpPr>
            <p:nvPr/>
          </p:nvSpPr>
          <p:spPr bwMode="auto">
            <a:xfrm>
              <a:off x="750075" y="207775"/>
              <a:ext cx="895985" cy="182490"/>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技術</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227" name="TextBox 23">
              <a:extLst>
                <a:ext uri="{FF2B5EF4-FFF2-40B4-BE49-F238E27FC236}">
                  <a16:creationId xmlns:a16="http://schemas.microsoft.com/office/drawing/2014/main" id="{78988303-09CD-4419-066D-FC12A80F09F6}"/>
                </a:ext>
              </a:extLst>
            </p:cNvPr>
            <p:cNvSpPr txBox="1">
              <a:spLocks noChangeArrowheads="1"/>
            </p:cNvSpPr>
            <p:nvPr/>
          </p:nvSpPr>
          <p:spPr bwMode="auto">
            <a:xfrm>
              <a:off x="750075" y="415550"/>
              <a:ext cx="895985" cy="182490"/>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市場</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228" name="TextBox 24">
              <a:extLst>
                <a:ext uri="{FF2B5EF4-FFF2-40B4-BE49-F238E27FC236}">
                  <a16:creationId xmlns:a16="http://schemas.microsoft.com/office/drawing/2014/main" id="{E8AE1322-019C-8A6F-1D5E-F07245A063AB}"/>
                </a:ext>
              </a:extLst>
            </p:cNvPr>
            <p:cNvSpPr txBox="1">
              <a:spLocks noChangeArrowheads="1"/>
            </p:cNvSpPr>
            <p:nvPr/>
          </p:nvSpPr>
          <p:spPr bwMode="auto">
            <a:xfrm>
              <a:off x="750075" y="623325"/>
              <a:ext cx="895985" cy="182490"/>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評判</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7205" name="TextBox 25">
            <a:extLst>
              <a:ext uri="{FF2B5EF4-FFF2-40B4-BE49-F238E27FC236}">
                <a16:creationId xmlns:a16="http://schemas.microsoft.com/office/drawing/2014/main" id="{7E1F5964-CA32-613F-9862-5B3774CA0A47}"/>
              </a:ext>
            </a:extLst>
          </p:cNvPr>
          <p:cNvSpPr txBox="1">
            <a:spLocks noChangeArrowheads="1"/>
          </p:cNvSpPr>
          <p:nvPr/>
        </p:nvSpPr>
        <p:spPr bwMode="auto">
          <a:xfrm>
            <a:off x="6143625" y="2611438"/>
            <a:ext cx="1414463" cy="265112"/>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資源効率性</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206" name="TextBox 26">
            <a:extLst>
              <a:ext uri="{FF2B5EF4-FFF2-40B4-BE49-F238E27FC236}">
                <a16:creationId xmlns:a16="http://schemas.microsoft.com/office/drawing/2014/main" id="{13AE211A-1A7C-049C-B502-FECCC7787726}"/>
              </a:ext>
            </a:extLst>
          </p:cNvPr>
          <p:cNvSpPr txBox="1">
            <a:spLocks noChangeArrowheads="1"/>
          </p:cNvSpPr>
          <p:nvPr/>
        </p:nvSpPr>
        <p:spPr bwMode="auto">
          <a:xfrm>
            <a:off x="6156325" y="2924175"/>
            <a:ext cx="1414463" cy="263525"/>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エネルギー源</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207" name="TextBox 27">
            <a:extLst>
              <a:ext uri="{FF2B5EF4-FFF2-40B4-BE49-F238E27FC236}">
                <a16:creationId xmlns:a16="http://schemas.microsoft.com/office/drawing/2014/main" id="{4D8F42D1-94F7-5976-C948-F265A66A1A0F}"/>
              </a:ext>
            </a:extLst>
          </p:cNvPr>
          <p:cNvSpPr txBox="1">
            <a:spLocks noChangeArrowheads="1"/>
          </p:cNvSpPr>
          <p:nvPr/>
        </p:nvSpPr>
        <p:spPr bwMode="auto">
          <a:xfrm>
            <a:off x="6156325" y="3213100"/>
            <a:ext cx="1414463" cy="290513"/>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製品</a:t>
            </a:r>
            <a:r>
              <a:rPr kumimoji="0" lang="en-US" altLang="ja-JP"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a:t>
            </a: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サービス</a:t>
            </a:r>
            <a:endParaRPr kumimoji="0" lang="ja-JP" altLang="en-US"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208" name="TextBox 28">
            <a:extLst>
              <a:ext uri="{FF2B5EF4-FFF2-40B4-BE49-F238E27FC236}">
                <a16:creationId xmlns:a16="http://schemas.microsoft.com/office/drawing/2014/main" id="{C44FB52A-4983-CC06-2418-BAD2A8BCBBB0}"/>
              </a:ext>
            </a:extLst>
          </p:cNvPr>
          <p:cNvSpPr txBox="1">
            <a:spLocks noChangeArrowheads="1"/>
          </p:cNvSpPr>
          <p:nvPr/>
        </p:nvSpPr>
        <p:spPr bwMode="auto">
          <a:xfrm>
            <a:off x="6156325" y="3573463"/>
            <a:ext cx="1414463" cy="265112"/>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市場</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209" name="TextBox 30">
            <a:extLst>
              <a:ext uri="{FF2B5EF4-FFF2-40B4-BE49-F238E27FC236}">
                <a16:creationId xmlns:a16="http://schemas.microsoft.com/office/drawing/2014/main" id="{23038CAA-96A0-785F-68A3-659317C59019}"/>
              </a:ext>
            </a:extLst>
          </p:cNvPr>
          <p:cNvSpPr txBox="1">
            <a:spLocks noChangeArrowheads="1"/>
          </p:cNvSpPr>
          <p:nvPr/>
        </p:nvSpPr>
        <p:spPr bwMode="auto">
          <a:xfrm>
            <a:off x="6156325" y="3860800"/>
            <a:ext cx="1414463" cy="263525"/>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レジリエンス</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210" name="TextBox 17">
            <a:extLst>
              <a:ext uri="{FF2B5EF4-FFF2-40B4-BE49-F238E27FC236}">
                <a16:creationId xmlns:a16="http://schemas.microsoft.com/office/drawing/2014/main" id="{C38DE9CD-1C9A-0F6B-4DD9-DA0AFD83557D}"/>
              </a:ext>
            </a:extLst>
          </p:cNvPr>
          <p:cNvSpPr txBox="1">
            <a:spLocks noChangeArrowheads="1"/>
          </p:cNvSpPr>
          <p:nvPr/>
        </p:nvSpPr>
        <p:spPr bwMode="auto">
          <a:xfrm>
            <a:off x="4716463" y="3141663"/>
            <a:ext cx="1096962" cy="431800"/>
          </a:xfrm>
          <a:prstGeom prst="rect">
            <a:avLst/>
          </a:prstGeom>
          <a:solidFill>
            <a:srgbClr val="07367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機会</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211" name="TextBox 20">
            <a:extLst>
              <a:ext uri="{FF2B5EF4-FFF2-40B4-BE49-F238E27FC236}">
                <a16:creationId xmlns:a16="http://schemas.microsoft.com/office/drawing/2014/main" id="{C936C1CB-78D1-C8F6-11F3-A590F0526DB0}"/>
              </a:ext>
            </a:extLst>
          </p:cNvPr>
          <p:cNvSpPr txBox="1">
            <a:spLocks noChangeArrowheads="1"/>
          </p:cNvSpPr>
          <p:nvPr/>
        </p:nvSpPr>
        <p:spPr bwMode="auto">
          <a:xfrm>
            <a:off x="1044575" y="3789363"/>
            <a:ext cx="762000" cy="263525"/>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9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物理的リスク</a:t>
            </a:r>
            <a:endParaRPr kumimoji="0" lang="en-US" altLang="ja-JP" sz="9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212" name="TextBox 15">
            <a:extLst>
              <a:ext uri="{FF2B5EF4-FFF2-40B4-BE49-F238E27FC236}">
                <a16:creationId xmlns:a16="http://schemas.microsoft.com/office/drawing/2014/main" id="{7F4D9E92-9A1A-7110-2F4F-C14607FD9F5E}"/>
              </a:ext>
            </a:extLst>
          </p:cNvPr>
          <p:cNvSpPr txBox="1">
            <a:spLocks noChangeArrowheads="1"/>
          </p:cNvSpPr>
          <p:nvPr/>
        </p:nvSpPr>
        <p:spPr bwMode="auto">
          <a:xfrm>
            <a:off x="5360988" y="5489575"/>
            <a:ext cx="1098550" cy="528638"/>
          </a:xfrm>
          <a:prstGeom prst="rect">
            <a:avLst/>
          </a:prstGeom>
          <a:solidFill>
            <a:srgbClr val="07367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貸借対照表</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213" name="TextBox 20">
            <a:extLst>
              <a:ext uri="{FF2B5EF4-FFF2-40B4-BE49-F238E27FC236}">
                <a16:creationId xmlns:a16="http://schemas.microsoft.com/office/drawing/2014/main" id="{A3270BF5-3CF7-4B30-B6E9-2A98A6E4F380}"/>
              </a:ext>
            </a:extLst>
          </p:cNvPr>
          <p:cNvSpPr txBox="1">
            <a:spLocks noChangeArrowheads="1"/>
          </p:cNvSpPr>
          <p:nvPr/>
        </p:nvSpPr>
        <p:spPr bwMode="auto">
          <a:xfrm>
            <a:off x="1073150" y="2927350"/>
            <a:ext cx="762000" cy="265113"/>
          </a:xfrm>
          <a:prstGeom prst="rect">
            <a:avLst/>
          </a:prstGeom>
          <a:solidFill>
            <a:srgbClr val="6C706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44450"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移行リスク</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11" name="Rectangle 110">
            <a:extLst>
              <a:ext uri="{FF2B5EF4-FFF2-40B4-BE49-F238E27FC236}">
                <a16:creationId xmlns:a16="http://schemas.microsoft.com/office/drawing/2014/main" id="{C426F47B-C74E-2B42-B30C-8635C43D7841}"/>
              </a:ext>
            </a:extLst>
          </p:cNvPr>
          <p:cNvSpPr/>
          <p:nvPr/>
        </p:nvSpPr>
        <p:spPr>
          <a:xfrm>
            <a:off x="3511550" y="4691063"/>
            <a:ext cx="2124075" cy="488950"/>
          </a:xfrm>
          <a:prstGeom prst="rect">
            <a:avLst/>
          </a:prstGeom>
          <a:solidFill>
            <a:srgbClr val="2C9AC6"/>
          </a:solidFill>
        </p:spPr>
        <p:style>
          <a:lnRef idx="1">
            <a:schemeClr val="accent1"/>
          </a:lnRef>
          <a:fillRef idx="3">
            <a:schemeClr val="accent1"/>
          </a:fillRef>
          <a:effectRef idx="2">
            <a:schemeClr val="accent1"/>
          </a:effectRef>
          <a:fontRef idx="minor">
            <a:schemeClr val="lt1"/>
          </a:fontRef>
        </p:style>
        <p:txBody>
          <a:bodyPr anchor="ctr"/>
          <a:lstStyle>
            <a:lvl1pPr defTabSz="455613" eaLnBrk="0" hangingPunct="0">
              <a:defRPr kumimoji="1">
                <a:solidFill>
                  <a:schemeClr val="tx1"/>
                </a:solidFill>
                <a:latin typeface="Arial" charset="0"/>
                <a:ea typeface="ＭＳ Ｐゴシック" pitchFamily="50" charset="-128"/>
              </a:defRPr>
            </a:lvl1pPr>
            <a:lvl2pPr marL="742950" indent="-2857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defRPr/>
            </a:pPr>
            <a:r>
              <a:rPr kumimoji="0" lang="ja-JP" altLang="en-US" sz="1000" b="1">
                <a:solidFill>
                  <a:srgbClr val="FFFFFF"/>
                </a:solidFill>
                <a:latin typeface="Open Sans" charset="0"/>
                <a:ea typeface="ＭＳ 明朝" pitchFamily="17" charset="-128"/>
                <a:cs typeface="Times New Roman" pitchFamily="18" charset="0"/>
              </a:rPr>
              <a:t>財務的インパクト</a:t>
            </a:r>
            <a:endParaRPr kumimoji="0" lang="en-US" altLang="ja-JP" sz="1600">
              <a:solidFill>
                <a:srgbClr val="FFFFFF"/>
              </a:solidFill>
              <a:latin typeface="Times New Roman" pitchFamily="18" charset="0"/>
              <a:ea typeface="ＭＳ 明朝" pitchFamily="17" charset="-128"/>
              <a:cs typeface="Times New Roman" pitchFamily="18" charset="0"/>
            </a:endParaRPr>
          </a:p>
        </p:txBody>
      </p:sp>
      <p:sp>
        <p:nvSpPr>
          <p:cNvPr id="112" name="Rectangle 111">
            <a:extLst>
              <a:ext uri="{FF2B5EF4-FFF2-40B4-BE49-F238E27FC236}">
                <a16:creationId xmlns:a16="http://schemas.microsoft.com/office/drawing/2014/main" id="{113AA35E-2DDD-64E6-15F3-1B91916CED17}"/>
              </a:ext>
            </a:extLst>
          </p:cNvPr>
          <p:cNvSpPr/>
          <p:nvPr/>
        </p:nvSpPr>
        <p:spPr>
          <a:xfrm>
            <a:off x="3506788" y="3802063"/>
            <a:ext cx="2122487" cy="627062"/>
          </a:xfrm>
          <a:prstGeom prst="rect">
            <a:avLst/>
          </a:prstGeom>
          <a:solidFill>
            <a:srgbClr val="2C9AC6"/>
          </a:solidFill>
        </p:spPr>
        <p:style>
          <a:lnRef idx="1">
            <a:schemeClr val="accent1"/>
          </a:lnRef>
          <a:fillRef idx="3">
            <a:schemeClr val="accent1"/>
          </a:fillRef>
          <a:effectRef idx="2">
            <a:schemeClr val="accent1"/>
          </a:effectRef>
          <a:fontRef idx="minor">
            <a:schemeClr val="lt1"/>
          </a:fontRef>
        </p:style>
        <p:txBody>
          <a:bodyPr anchor="ctr"/>
          <a:lstStyle>
            <a:lvl1pPr defTabSz="455613" eaLnBrk="0" hangingPunct="0">
              <a:defRPr kumimoji="1">
                <a:solidFill>
                  <a:schemeClr val="tx1"/>
                </a:solidFill>
                <a:latin typeface="Arial" charset="0"/>
                <a:ea typeface="ＭＳ Ｐゴシック" pitchFamily="50" charset="-128"/>
              </a:defRPr>
            </a:lvl1pPr>
            <a:lvl2pPr marL="742950" indent="-285750" defTabSz="455613" eaLnBrk="0" hangingPunct="0">
              <a:defRPr kumimoji="1">
                <a:solidFill>
                  <a:schemeClr val="tx1"/>
                </a:solidFill>
                <a:latin typeface="Arial" charset="0"/>
                <a:ea typeface="ＭＳ Ｐゴシック" pitchFamily="50" charset="-128"/>
              </a:defRPr>
            </a:lvl2pPr>
            <a:lvl3pPr marL="1143000" indent="-228600" defTabSz="455613" eaLnBrk="0" hangingPunct="0">
              <a:defRPr kumimoji="1">
                <a:solidFill>
                  <a:schemeClr val="tx1"/>
                </a:solidFill>
                <a:latin typeface="Arial" charset="0"/>
                <a:ea typeface="ＭＳ Ｐゴシック" pitchFamily="50" charset="-128"/>
              </a:defRPr>
            </a:lvl3pPr>
            <a:lvl4pPr marL="1600200" indent="-228600" defTabSz="455613" eaLnBrk="0" hangingPunct="0">
              <a:defRPr kumimoji="1">
                <a:solidFill>
                  <a:schemeClr val="tx1"/>
                </a:solidFill>
                <a:latin typeface="Arial" charset="0"/>
                <a:ea typeface="ＭＳ Ｐゴシック" pitchFamily="50" charset="-128"/>
              </a:defRPr>
            </a:lvl4pPr>
            <a:lvl5pPr marL="2057400" indent="-228600" defTabSz="455613"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defRPr/>
            </a:pPr>
            <a:r>
              <a:rPr kumimoji="0" lang="ja-JP" altLang="en-US" sz="1000" b="1">
                <a:solidFill>
                  <a:srgbClr val="FFFFFF"/>
                </a:solidFill>
                <a:latin typeface="Open Sans" charset="0"/>
                <a:ea typeface="ＭＳ 明朝" pitchFamily="17" charset="-128"/>
                <a:cs typeface="Times New Roman" pitchFamily="18" charset="0"/>
              </a:rPr>
              <a:t>戦略的計画</a:t>
            </a:r>
            <a:r>
              <a:rPr kumimoji="0" lang="en-US" altLang="ja-JP" sz="1000" b="1">
                <a:solidFill>
                  <a:srgbClr val="FFFFFF"/>
                </a:solidFill>
                <a:latin typeface="Open Sans" charset="0"/>
                <a:ea typeface="ＭＳ 明朝" pitchFamily="17" charset="-128"/>
                <a:cs typeface="Times New Roman" pitchFamily="18" charset="0"/>
              </a:rPr>
              <a:t> </a:t>
            </a:r>
            <a:br>
              <a:rPr kumimoji="0" lang="en-US" altLang="ja-JP" sz="1000" b="1">
                <a:solidFill>
                  <a:srgbClr val="FFFFFF"/>
                </a:solidFill>
                <a:latin typeface="Open Sans" charset="0"/>
                <a:ea typeface="ＭＳ 明朝" pitchFamily="17" charset="-128"/>
                <a:cs typeface="Times New Roman" pitchFamily="18" charset="0"/>
              </a:rPr>
            </a:br>
            <a:r>
              <a:rPr kumimoji="0" lang="ja-JP" altLang="en-US" sz="1000" b="1">
                <a:solidFill>
                  <a:srgbClr val="FFFFFF"/>
                </a:solidFill>
                <a:latin typeface="Open Sans" charset="0"/>
                <a:ea typeface="ＭＳ 明朝" pitchFamily="17" charset="-128"/>
                <a:cs typeface="Times New Roman" pitchFamily="18" charset="0"/>
              </a:rPr>
              <a:t>リスク管理</a:t>
            </a:r>
            <a:endParaRPr kumimoji="0" lang="en-US" altLang="ja-JP" sz="1600">
              <a:solidFill>
                <a:srgbClr val="FFFFFF"/>
              </a:solidFill>
              <a:latin typeface="Times New Roman" pitchFamily="18" charset="0"/>
              <a:ea typeface="ＭＳ 明朝" pitchFamily="17" charset="-128"/>
              <a:cs typeface="Times New Roman" pitchFamily="18" charset="0"/>
            </a:endParaRPr>
          </a:p>
        </p:txBody>
      </p:sp>
      <p:sp>
        <p:nvSpPr>
          <p:cNvPr id="7216" name="TextBox 15">
            <a:extLst>
              <a:ext uri="{FF2B5EF4-FFF2-40B4-BE49-F238E27FC236}">
                <a16:creationId xmlns:a16="http://schemas.microsoft.com/office/drawing/2014/main" id="{DC5F008B-3EDE-4A14-3A30-8721D988D20C}"/>
              </a:ext>
            </a:extLst>
          </p:cNvPr>
          <p:cNvSpPr txBox="1">
            <a:spLocks noChangeArrowheads="1"/>
          </p:cNvSpPr>
          <p:nvPr/>
        </p:nvSpPr>
        <p:spPr bwMode="auto">
          <a:xfrm>
            <a:off x="4019550" y="5491163"/>
            <a:ext cx="1096963" cy="527050"/>
          </a:xfrm>
          <a:prstGeom prst="rect">
            <a:avLst/>
          </a:prstGeom>
          <a:solidFill>
            <a:srgbClr val="07367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キャッシュフロー計算書</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217" name="TextBox 14">
            <a:extLst>
              <a:ext uri="{FF2B5EF4-FFF2-40B4-BE49-F238E27FC236}">
                <a16:creationId xmlns:a16="http://schemas.microsoft.com/office/drawing/2014/main" id="{A83E46B7-6EDE-C076-E7CC-7CEC7F3076E2}"/>
              </a:ext>
            </a:extLst>
          </p:cNvPr>
          <p:cNvSpPr txBox="1">
            <a:spLocks noChangeArrowheads="1"/>
          </p:cNvSpPr>
          <p:nvPr/>
        </p:nvSpPr>
        <p:spPr bwMode="auto">
          <a:xfrm>
            <a:off x="2662238" y="5489575"/>
            <a:ext cx="1096962" cy="528638"/>
          </a:xfrm>
          <a:prstGeom prst="rect">
            <a:avLst/>
          </a:prstGeom>
          <a:solidFill>
            <a:srgbClr val="07367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1000">
                <a:solidFill>
                  <a:srgbClr val="FFFFFF"/>
                </a:solidFill>
                <a:latin typeface="Open Sans" panose="020B0606030504020204" pitchFamily="34" charset="0"/>
                <a:ea typeface="ＭＳ 明朝" panose="02020609040205080304" pitchFamily="17" charset="-128"/>
                <a:cs typeface="Times New Roman" panose="02020603050405020304" pitchFamily="18" charset="0"/>
              </a:rPr>
              <a:t>損益計算書</a:t>
            </a:r>
            <a:endParaRPr kumimoji="0" lang="en-US" altLang="ja-JP" sz="160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218" name="TextBox 28">
            <a:extLst>
              <a:ext uri="{FF2B5EF4-FFF2-40B4-BE49-F238E27FC236}">
                <a16:creationId xmlns:a16="http://schemas.microsoft.com/office/drawing/2014/main" id="{A9965791-D023-2B5E-82B6-8F7A17A3A5CA}"/>
              </a:ext>
            </a:extLst>
          </p:cNvPr>
          <p:cNvSpPr>
            <a:spLocks noChangeArrowheads="1"/>
          </p:cNvSpPr>
          <p:nvPr/>
        </p:nvSpPr>
        <p:spPr bwMode="auto">
          <a:xfrm>
            <a:off x="5789613" y="3213100"/>
            <a:ext cx="349250" cy="282575"/>
          </a:xfrm>
          <a:custGeom>
            <a:avLst/>
            <a:gdLst>
              <a:gd name="T0" fmla="*/ 0 w 208280"/>
              <a:gd name="T1" fmla="*/ 241098 h 195580"/>
              <a:gd name="T2" fmla="*/ 13013691 w 208280"/>
              <a:gd name="T3" fmla="*/ 0 h 195580"/>
              <a:gd name="T4" fmla="*/ 12854979 w 208280"/>
              <a:gd name="T5" fmla="*/ 3664686 h 195580"/>
              <a:gd name="T6" fmla="*/ 0 w 208280"/>
              <a:gd name="T7" fmla="*/ 3712902 h 195580"/>
              <a:gd name="T8" fmla="*/ 0 w 208280"/>
              <a:gd name="T9" fmla="*/ 241098 h 195580"/>
              <a:gd name="T10" fmla="*/ 0 60000 65536"/>
              <a:gd name="T11" fmla="*/ 0 60000 65536"/>
              <a:gd name="T12" fmla="*/ 0 60000 65536"/>
              <a:gd name="T13" fmla="*/ 0 60000 65536"/>
              <a:gd name="T14" fmla="*/ 0 60000 65536"/>
              <a:gd name="T15" fmla="*/ 0 w 208280"/>
              <a:gd name="T16" fmla="*/ 0 h 195580"/>
              <a:gd name="T17" fmla="*/ 208280 w 208280"/>
              <a:gd name="T18" fmla="*/ 195580 h 195580"/>
            </a:gdLst>
            <a:ahLst/>
            <a:cxnLst>
              <a:cxn ang="T10">
                <a:pos x="T0" y="T1"/>
              </a:cxn>
              <a:cxn ang="T11">
                <a:pos x="T2" y="T3"/>
              </a:cxn>
              <a:cxn ang="T12">
                <a:pos x="T4" y="T5"/>
              </a:cxn>
              <a:cxn ang="T13">
                <a:pos x="T6" y="T7"/>
              </a:cxn>
              <a:cxn ang="T14">
                <a:pos x="T8" y="T9"/>
              </a:cxn>
            </a:cxnLst>
            <a:rect l="T15" t="T16" r="T17" b="T18"/>
            <a:pathLst>
              <a:path w="208280" h="195580">
                <a:moveTo>
                  <a:pt x="0" y="12700"/>
                </a:moveTo>
                <a:lnTo>
                  <a:pt x="208280" y="0"/>
                </a:lnTo>
                <a:cubicBezTo>
                  <a:pt x="207433" y="64347"/>
                  <a:pt x="206587" y="128693"/>
                  <a:pt x="205740" y="193040"/>
                </a:cubicBezTo>
                <a:lnTo>
                  <a:pt x="0" y="195580"/>
                </a:lnTo>
                <a:lnTo>
                  <a:pt x="0" y="12700"/>
                </a:lnTo>
                <a:close/>
              </a:path>
            </a:pathLst>
          </a:custGeom>
          <a:solidFill>
            <a:srgbClr val="2C9AC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561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56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56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56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1600">
                <a:solidFill>
                  <a:srgbClr val="000000"/>
                </a:solidFill>
                <a:latin typeface="Calibri" panose="020F0502020204030204" pitchFamily="34" charset="0"/>
                <a:cs typeface="Times New Roman" panose="02020603050405020304" pitchFamily="18" charset="0"/>
              </a:rPr>
              <a:t> </a:t>
            </a:r>
            <a:endParaRPr kumimoji="0" lang="en-US" altLang="ja-JP" sz="1600">
              <a:latin typeface="Times New Roman" panose="02020603050405020304" pitchFamily="18" charset="0"/>
              <a:ea typeface="ＭＳ 明朝" panose="02020609040205080304" pitchFamily="17" charset="-128"/>
            </a:endParaRPr>
          </a:p>
        </p:txBody>
      </p:sp>
      <p:cxnSp>
        <p:nvCxnSpPr>
          <p:cNvPr id="117" name="Elbow Connector 116">
            <a:extLst>
              <a:ext uri="{FF2B5EF4-FFF2-40B4-BE49-F238E27FC236}">
                <a16:creationId xmlns:a16="http://schemas.microsoft.com/office/drawing/2014/main" id="{31F571FD-13E9-98CA-3CF5-F0BC2A5AAA9B}"/>
              </a:ext>
            </a:extLst>
          </p:cNvPr>
          <p:cNvCxnSpPr>
            <a:stCxn id="111" idx="2"/>
            <a:endCxn id="7217" idx="0"/>
          </p:cNvCxnSpPr>
          <p:nvPr/>
        </p:nvCxnSpPr>
        <p:spPr>
          <a:xfrm rot="5400000">
            <a:off x="3736976" y="4652962"/>
            <a:ext cx="309562" cy="1363663"/>
          </a:xfrm>
          <a:prstGeom prst="bentConnector3">
            <a:avLst>
              <a:gd name="adj1" fmla="val 50000"/>
            </a:avLst>
          </a:prstGeom>
          <a:ln w="12700">
            <a:solidFill>
              <a:schemeClr val="tx2"/>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18" name="Elbow Connector 117">
            <a:extLst>
              <a:ext uri="{FF2B5EF4-FFF2-40B4-BE49-F238E27FC236}">
                <a16:creationId xmlns:a16="http://schemas.microsoft.com/office/drawing/2014/main" id="{0DA0ADD0-1FE9-A127-C57F-B748CE1E7BA9}"/>
              </a:ext>
            </a:extLst>
          </p:cNvPr>
          <p:cNvCxnSpPr>
            <a:stCxn id="7216" idx="3"/>
            <a:endCxn id="7212" idx="1"/>
          </p:cNvCxnSpPr>
          <p:nvPr/>
        </p:nvCxnSpPr>
        <p:spPr>
          <a:xfrm flipV="1">
            <a:off x="5116513" y="5754688"/>
            <a:ext cx="244475" cy="0"/>
          </a:xfrm>
          <a:prstGeom prst="bentConnector3">
            <a:avLst>
              <a:gd name="adj1" fmla="val 50000"/>
            </a:avLst>
          </a:prstGeom>
          <a:ln>
            <a:solidFill>
              <a:srgbClr val="2C9AC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Elbow Connector 118">
            <a:extLst>
              <a:ext uri="{FF2B5EF4-FFF2-40B4-BE49-F238E27FC236}">
                <a16:creationId xmlns:a16="http://schemas.microsoft.com/office/drawing/2014/main" id="{92B38AF6-F576-7EA2-2527-3C396C0F9EB9}"/>
              </a:ext>
            </a:extLst>
          </p:cNvPr>
          <p:cNvCxnSpPr>
            <a:stCxn id="111" idx="2"/>
            <a:endCxn id="7216" idx="0"/>
          </p:cNvCxnSpPr>
          <p:nvPr/>
        </p:nvCxnSpPr>
        <p:spPr>
          <a:xfrm rot="5400000">
            <a:off x="4414838" y="5332413"/>
            <a:ext cx="311150" cy="6350"/>
          </a:xfrm>
          <a:prstGeom prst="bentConnector3">
            <a:avLst>
              <a:gd name="adj1" fmla="val 50000"/>
            </a:avLst>
          </a:prstGeom>
          <a:ln w="12700">
            <a:solidFill>
              <a:schemeClr val="tx2"/>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20" name="Elbow Connector 119">
            <a:extLst>
              <a:ext uri="{FF2B5EF4-FFF2-40B4-BE49-F238E27FC236}">
                <a16:creationId xmlns:a16="http://schemas.microsoft.com/office/drawing/2014/main" id="{79C67A75-DAD6-D499-2C57-7B01010BD9FC}"/>
              </a:ext>
            </a:extLst>
          </p:cNvPr>
          <p:cNvCxnSpPr>
            <a:stCxn id="111" idx="2"/>
            <a:endCxn id="7212" idx="0"/>
          </p:cNvCxnSpPr>
          <p:nvPr/>
        </p:nvCxnSpPr>
        <p:spPr>
          <a:xfrm rot="16200000" flipH="1">
            <a:off x="5087145" y="4666456"/>
            <a:ext cx="309562" cy="1336675"/>
          </a:xfrm>
          <a:prstGeom prst="bentConnector3">
            <a:avLst>
              <a:gd name="adj1" fmla="val 50000"/>
            </a:avLst>
          </a:prstGeom>
          <a:ln w="12700">
            <a:solidFill>
              <a:schemeClr val="tx2"/>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21" name="Elbow Connector 120">
            <a:extLst>
              <a:ext uri="{FF2B5EF4-FFF2-40B4-BE49-F238E27FC236}">
                <a16:creationId xmlns:a16="http://schemas.microsoft.com/office/drawing/2014/main" id="{4D562DE1-ADD7-FC7E-83B8-2652AD83E692}"/>
              </a:ext>
            </a:extLst>
          </p:cNvPr>
          <p:cNvCxnSpPr>
            <a:stCxn id="7217" idx="3"/>
            <a:endCxn id="7216" idx="1"/>
          </p:cNvCxnSpPr>
          <p:nvPr/>
        </p:nvCxnSpPr>
        <p:spPr>
          <a:xfrm>
            <a:off x="3759200" y="5754688"/>
            <a:ext cx="260350" cy="0"/>
          </a:xfrm>
          <a:prstGeom prst="bentConnector3">
            <a:avLst>
              <a:gd name="adj1" fmla="val 50000"/>
            </a:avLst>
          </a:prstGeom>
          <a:ln>
            <a:solidFill>
              <a:srgbClr val="2C9AC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24" name="Text Box 66">
            <a:extLst>
              <a:ext uri="{FF2B5EF4-FFF2-40B4-BE49-F238E27FC236}">
                <a16:creationId xmlns:a16="http://schemas.microsoft.com/office/drawing/2014/main" id="{E6D6E5E4-EC32-F277-033E-6052B9BAB49D}"/>
              </a:ext>
            </a:extLst>
          </p:cNvPr>
          <p:cNvSpPr txBox="1">
            <a:spLocks noChangeArrowheads="1"/>
          </p:cNvSpPr>
          <p:nvPr/>
        </p:nvSpPr>
        <p:spPr bwMode="auto">
          <a:xfrm>
            <a:off x="468313" y="6165850"/>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t>（レポート本文 </a:t>
            </a:r>
            <a:r>
              <a:rPr lang="en-US" altLang="ja-JP" sz="1800"/>
              <a:t>P.8</a:t>
            </a:r>
            <a:r>
              <a:rPr lang="ja-JP" altLang="en-US" sz="1800"/>
              <a:t>）</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5871</Words>
  <Application>Microsoft Office PowerPoint</Application>
  <PresentationFormat>画面に合わせる (4:3)</PresentationFormat>
  <Paragraphs>661</Paragraphs>
  <Slides>26</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26</vt:i4>
      </vt:variant>
    </vt:vector>
  </HeadingPairs>
  <TitlesOfParts>
    <vt:vector size="35" baseType="lpstr">
      <vt:lpstr>Arial Unicode MS</vt:lpstr>
      <vt:lpstr>ＭＳ Ｐゴシック</vt:lpstr>
      <vt:lpstr>ＭＳ ゴシック</vt:lpstr>
      <vt:lpstr>Arial</vt:lpstr>
      <vt:lpstr>Calibri</vt:lpstr>
      <vt:lpstr>Open Sans</vt:lpstr>
      <vt:lpstr>Times New Roman</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2025-11-27T15:17:24Z</dcterms:created>
  <dcterms:modified xsi:type="dcterms:W3CDTF">2025-11-27T15:17:33Z</dcterms:modified>
</cp:coreProperties>
</file>