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958" r:id="rId1"/>
    <p:sldMasterId id="2147484017" r:id="rId2"/>
  </p:sldMasterIdLst>
  <p:notesMasterIdLst>
    <p:notesMasterId r:id="rId22"/>
  </p:notesMasterIdLst>
  <p:handoutMasterIdLst>
    <p:handoutMasterId r:id="rId23"/>
  </p:handoutMasterIdLst>
  <p:sldIdLst>
    <p:sldId id="1653" r:id="rId3"/>
    <p:sldId id="1830" r:id="rId4"/>
    <p:sldId id="1904" r:id="rId5"/>
    <p:sldId id="1637" r:id="rId6"/>
    <p:sldId id="1587" r:id="rId7"/>
    <p:sldId id="1684" r:id="rId8"/>
    <p:sldId id="1682" r:id="rId9"/>
    <p:sldId id="1683" r:id="rId10"/>
    <p:sldId id="1563" r:id="rId11"/>
    <p:sldId id="1588" r:id="rId12"/>
    <p:sldId id="1654" r:id="rId13"/>
    <p:sldId id="1640" r:id="rId14"/>
    <p:sldId id="1650" r:id="rId15"/>
    <p:sldId id="1583" r:id="rId16"/>
    <p:sldId id="1686" r:id="rId17"/>
    <p:sldId id="1690" r:id="rId18"/>
    <p:sldId id="1691" r:id="rId19"/>
    <p:sldId id="1692" r:id="rId20"/>
    <p:sldId id="1872" r:id="rId21"/>
  </p:sldIdLst>
  <p:sldSz cx="9144000" cy="6858000" type="screen4x3"/>
  <p:notesSz cx="6807200" cy="9939338"/>
  <p:defaultTextStyle>
    <a:defPPr>
      <a:defRPr lang="en-US"/>
    </a:defPPr>
    <a:lvl1pPr algn="l" rtl="0" fontAlgn="base">
      <a:lnSpc>
        <a:spcPct val="120000"/>
      </a:lnSpc>
      <a:spcBef>
        <a:spcPct val="20000"/>
      </a:spcBef>
      <a:spcAft>
        <a:spcPct val="2000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lnSpc>
        <a:spcPct val="120000"/>
      </a:lnSpc>
      <a:spcBef>
        <a:spcPct val="20000"/>
      </a:spcBef>
      <a:spcAft>
        <a:spcPct val="2000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lnSpc>
        <a:spcPct val="120000"/>
      </a:lnSpc>
      <a:spcBef>
        <a:spcPct val="20000"/>
      </a:spcBef>
      <a:spcAft>
        <a:spcPct val="2000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lnSpc>
        <a:spcPct val="120000"/>
      </a:lnSpc>
      <a:spcBef>
        <a:spcPct val="20000"/>
      </a:spcBef>
      <a:spcAft>
        <a:spcPct val="2000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lnSpc>
        <a:spcPct val="120000"/>
      </a:lnSpc>
      <a:spcBef>
        <a:spcPct val="20000"/>
      </a:spcBef>
      <a:spcAft>
        <a:spcPct val="2000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D9D9D9"/>
    <a:srgbClr val="E0F3FC"/>
    <a:srgbClr val="14AAEB"/>
    <a:srgbClr val="FF6600"/>
    <a:srgbClr val="CC3300"/>
    <a:srgbClr val="FF9900"/>
    <a:srgbClr val="00FFFF"/>
    <a:srgbClr val="000000"/>
    <a:srgbClr val="EDE1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8" autoAdjust="0"/>
    <p:restoredTop sz="74137" autoAdjust="0"/>
  </p:normalViewPr>
  <p:slideViewPr>
    <p:cSldViewPr snapToGrid="0">
      <p:cViewPr varScale="1">
        <p:scale>
          <a:sx n="51" d="100"/>
          <a:sy n="51" d="100"/>
        </p:scale>
        <p:origin x="158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90" d="100"/>
          <a:sy n="90" d="100"/>
        </p:scale>
        <p:origin x="-2148" y="384"/>
      </p:cViewPr>
      <p:guideLst>
        <p:guide orient="horz" pos="3130"/>
        <p:guide pos="2145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140733199138881E-2"/>
          <c:y val="0.11135896232347227"/>
          <c:w val="0.94239837418430106"/>
          <c:h val="0.747887391906442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計算シート!$B$32</c:f>
              <c:strCache>
                <c:ptCount val="1"/>
                <c:pt idx="0">
                  <c:v>正社員</c:v>
                </c:pt>
              </c:strCache>
            </c:strRef>
          </c:tx>
          <c:spPr>
            <a:pattFill prst="ltUpDiag">
              <a:fgClr>
                <a:srgbClr val="000099"/>
              </a:fgClr>
              <a:bgClr>
                <a:srgbClr val="0064FA"/>
              </a:bgClr>
            </a:pattFill>
            <a:ln>
              <a:noFill/>
            </a:ln>
            <a:effectLst/>
          </c:spPr>
          <c:invertIfNegative val="0"/>
          <c:cat>
            <c:strRef>
              <c:f>計算シート!$A$33:$A$46</c:f>
              <c:strCache>
                <c:ptCount val="14"/>
                <c:pt idx="0">
                  <c:v>平均</c:v>
                </c:pt>
                <c:pt idx="2">
                  <c:v>　　～１９</c:v>
                </c:pt>
                <c:pt idx="3">
                  <c:v>２０～２４</c:v>
                </c:pt>
                <c:pt idx="4">
                  <c:v>２５～２９</c:v>
                </c:pt>
                <c:pt idx="5">
                  <c:v>３０～３４</c:v>
                </c:pt>
                <c:pt idx="6">
                  <c:v>３５～３９</c:v>
                </c:pt>
                <c:pt idx="7">
                  <c:v>４０～４４</c:v>
                </c:pt>
                <c:pt idx="8">
                  <c:v>４５～４９</c:v>
                </c:pt>
                <c:pt idx="9">
                  <c:v>５０～５４</c:v>
                </c:pt>
                <c:pt idx="10">
                  <c:v>５５～５９</c:v>
                </c:pt>
                <c:pt idx="11">
                  <c:v>６０～６４</c:v>
                </c:pt>
                <c:pt idx="12">
                  <c:v>６５～６９</c:v>
                </c:pt>
                <c:pt idx="13">
                  <c:v>７０～</c:v>
                </c:pt>
              </c:strCache>
            </c:strRef>
          </c:cat>
          <c:val>
            <c:numRef>
              <c:f>計算シート!$B$33:$B$46</c:f>
              <c:numCache>
                <c:formatCode>General</c:formatCode>
                <c:ptCount val="14"/>
                <c:pt idx="0">
                  <c:v>522.79</c:v>
                </c:pt>
                <c:pt idx="2">
                  <c:v>256.95999999999992</c:v>
                </c:pt>
                <c:pt idx="3">
                  <c:v>328.15999999999997</c:v>
                </c:pt>
                <c:pt idx="4">
                  <c:v>410.22000000000008</c:v>
                </c:pt>
                <c:pt idx="5">
                  <c:v>467.83000000000004</c:v>
                </c:pt>
                <c:pt idx="6">
                  <c:v>521.72</c:v>
                </c:pt>
                <c:pt idx="7">
                  <c:v>561.25</c:v>
                </c:pt>
                <c:pt idx="8">
                  <c:v>589.55000000000007</c:v>
                </c:pt>
                <c:pt idx="9">
                  <c:v>631.87</c:v>
                </c:pt>
                <c:pt idx="10">
                  <c:v>632.54999999999995</c:v>
                </c:pt>
                <c:pt idx="11">
                  <c:v>495.4</c:v>
                </c:pt>
                <c:pt idx="12">
                  <c:v>423.80999999999995</c:v>
                </c:pt>
                <c:pt idx="13">
                  <c:v>381.01000000000005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DB-42AE-8187-587CB98DEF3A}"/>
            </c:ext>
          </c:extLst>
        </c:ser>
        <c:ser>
          <c:idx val="1"/>
          <c:order val="1"/>
          <c:tx>
            <c:strRef>
              <c:f>計算シート!$C$32</c:f>
              <c:strCache>
                <c:ptCount val="1"/>
                <c:pt idx="0">
                  <c:v>非正社員</c:v>
                </c:pt>
              </c:strCache>
            </c:strRef>
          </c:tx>
          <c:spPr>
            <a:pattFill prst="pct30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計算シート!$A$33:$A$46</c:f>
              <c:strCache>
                <c:ptCount val="14"/>
                <c:pt idx="0">
                  <c:v>平均</c:v>
                </c:pt>
                <c:pt idx="2">
                  <c:v>　　～１９</c:v>
                </c:pt>
                <c:pt idx="3">
                  <c:v>２０～２４</c:v>
                </c:pt>
                <c:pt idx="4">
                  <c:v>２５～２９</c:v>
                </c:pt>
                <c:pt idx="5">
                  <c:v>３０～３４</c:v>
                </c:pt>
                <c:pt idx="6">
                  <c:v>３５～３９</c:v>
                </c:pt>
                <c:pt idx="7">
                  <c:v>４０～４４</c:v>
                </c:pt>
                <c:pt idx="8">
                  <c:v>４５～４９</c:v>
                </c:pt>
                <c:pt idx="9">
                  <c:v>５０～５４</c:v>
                </c:pt>
                <c:pt idx="10">
                  <c:v>５５～５９</c:v>
                </c:pt>
                <c:pt idx="11">
                  <c:v>６０～６４</c:v>
                </c:pt>
                <c:pt idx="12">
                  <c:v>６５～６９</c:v>
                </c:pt>
                <c:pt idx="13">
                  <c:v>７０～</c:v>
                </c:pt>
              </c:strCache>
            </c:strRef>
          </c:cat>
          <c:val>
            <c:numRef>
              <c:f>計算シート!$C$33:$C$46</c:f>
              <c:numCache>
                <c:formatCode>General</c:formatCode>
                <c:ptCount val="14"/>
                <c:pt idx="0">
                  <c:v>300.02</c:v>
                </c:pt>
                <c:pt idx="2">
                  <c:v>220.28999999999996</c:v>
                </c:pt>
                <c:pt idx="3">
                  <c:v>249.15</c:v>
                </c:pt>
                <c:pt idx="4">
                  <c:v>281.7</c:v>
                </c:pt>
                <c:pt idx="5">
                  <c:v>282.99999999999994</c:v>
                </c:pt>
                <c:pt idx="6">
                  <c:v>282.49</c:v>
                </c:pt>
                <c:pt idx="7">
                  <c:v>285.79999999999995</c:v>
                </c:pt>
                <c:pt idx="8">
                  <c:v>285.29000000000002</c:v>
                </c:pt>
                <c:pt idx="9">
                  <c:v>288.45000000000005</c:v>
                </c:pt>
                <c:pt idx="10">
                  <c:v>288.17999999999995</c:v>
                </c:pt>
                <c:pt idx="11">
                  <c:v>364.61</c:v>
                </c:pt>
                <c:pt idx="12">
                  <c:v>305.32</c:v>
                </c:pt>
                <c:pt idx="13">
                  <c:v>270.43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DB-42AE-8187-587CB98DEF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overlap val="65"/>
        <c:axId val="483088320"/>
        <c:axId val="483089632"/>
      </c:barChart>
      <c:catAx>
        <c:axId val="483088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483089632"/>
        <c:crosses val="autoZero"/>
        <c:auto val="1"/>
        <c:lblAlgn val="ctr"/>
        <c:lblOffset val="50"/>
        <c:noMultiLvlLbl val="0"/>
      </c:catAx>
      <c:valAx>
        <c:axId val="48308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483088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383815150032131E-2"/>
          <c:y val="4.1775227769229636E-2"/>
          <c:w val="0.3267072051321781"/>
          <c:h val="5.6415509137511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D8245B-AD84-4DE6-9CB4-1C1E81F4DDE5}" type="doc">
      <dgm:prSet loTypeId="urn:microsoft.com/office/officeart/2005/8/layout/arrow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8AF81105-F20F-4FF9-A20D-1EDA6515A296}">
      <dgm:prSet phldrT="[テキスト]" custT="1"/>
      <dgm:spPr/>
      <dgm:t>
        <a:bodyPr/>
        <a:lstStyle/>
        <a:p>
          <a:r>
            <a:rPr kumimoji="1" lang="en-US" altLang="ja-JP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20</a:t>
          </a:r>
          <a:r>
            <a:rPr kumimoji="1" lang="ja-JP" altLang="en-US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代</a:t>
          </a:r>
          <a:endParaRPr kumimoji="1" lang="ja-JP" altLang="en-US" sz="2000" b="0" dirty="0">
            <a:solidFill>
              <a:schemeClr val="tx1">
                <a:lumMod val="65000"/>
                <a:lumOff val="35000"/>
              </a:schemeClr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15FB6BEE-85E2-4C7A-90A4-1887A1F6704A}" type="parTrans" cxnId="{84AAF55F-897B-4751-B950-D413384AE9F5}">
      <dgm:prSet/>
      <dgm:spPr/>
      <dgm:t>
        <a:bodyPr/>
        <a:lstStyle/>
        <a:p>
          <a:endParaRPr kumimoji="1" lang="ja-JP" altLang="en-US" sz="1600" b="0">
            <a:solidFill>
              <a:schemeClr val="tx2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6EF6553D-A716-42BF-8D4B-8047F4C46DB3}" type="sibTrans" cxnId="{84AAF55F-897B-4751-B950-D413384AE9F5}">
      <dgm:prSet/>
      <dgm:spPr/>
      <dgm:t>
        <a:bodyPr/>
        <a:lstStyle/>
        <a:p>
          <a:endParaRPr kumimoji="1" lang="ja-JP" altLang="en-US" sz="1600" b="0">
            <a:solidFill>
              <a:schemeClr val="tx2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D2B6BA0A-21C6-4983-9C41-B4E57D5F6A95}">
      <dgm:prSet phldrT="[テキスト]" custT="1"/>
      <dgm:spPr/>
      <dgm:t>
        <a:bodyPr/>
        <a:lstStyle/>
        <a:p>
          <a:r>
            <a:rPr kumimoji="1" lang="en-US" altLang="ja-JP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30</a:t>
          </a:r>
          <a:r>
            <a:rPr kumimoji="1" lang="ja-JP" altLang="en-US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代</a:t>
          </a:r>
          <a:endParaRPr kumimoji="1" lang="ja-JP" altLang="en-US" sz="2000" b="0" dirty="0">
            <a:solidFill>
              <a:schemeClr val="tx1">
                <a:lumMod val="65000"/>
                <a:lumOff val="35000"/>
              </a:schemeClr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96F409DB-0D61-4F0E-8CDF-B9C4001F9F40}" type="parTrans" cxnId="{9D2CB347-126B-44EF-A9D9-6CE4C4E9C60E}">
      <dgm:prSet/>
      <dgm:spPr/>
      <dgm:t>
        <a:bodyPr/>
        <a:lstStyle/>
        <a:p>
          <a:endParaRPr kumimoji="1" lang="ja-JP" altLang="en-US" sz="1600" b="0">
            <a:solidFill>
              <a:schemeClr val="tx2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B576D217-47D0-4F0C-80F3-54D727745F03}" type="sibTrans" cxnId="{9D2CB347-126B-44EF-A9D9-6CE4C4E9C60E}">
      <dgm:prSet/>
      <dgm:spPr/>
      <dgm:t>
        <a:bodyPr/>
        <a:lstStyle/>
        <a:p>
          <a:endParaRPr kumimoji="1" lang="ja-JP" altLang="en-US" sz="1600" b="0">
            <a:solidFill>
              <a:schemeClr val="tx2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02F86245-3E83-4691-9F7F-673223A7C859}">
      <dgm:prSet phldrT="[テキスト]" custT="1"/>
      <dgm:spPr/>
      <dgm:t>
        <a:bodyPr/>
        <a:lstStyle/>
        <a:p>
          <a:r>
            <a:rPr kumimoji="1" lang="en-US" altLang="ja-JP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40</a:t>
          </a:r>
          <a:r>
            <a:rPr kumimoji="1" lang="ja-JP" altLang="en-US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代</a:t>
          </a:r>
          <a:endParaRPr kumimoji="1" lang="ja-JP" altLang="en-US" sz="2000" b="0" dirty="0">
            <a:solidFill>
              <a:schemeClr val="tx1">
                <a:lumMod val="65000"/>
                <a:lumOff val="35000"/>
              </a:schemeClr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4D94063C-05F9-4B98-8377-17780F7F0464}" type="parTrans" cxnId="{D5EAB741-108D-4E08-9ED1-1E9DA9D9F452}">
      <dgm:prSet/>
      <dgm:spPr/>
      <dgm:t>
        <a:bodyPr/>
        <a:lstStyle/>
        <a:p>
          <a:endParaRPr kumimoji="1" lang="ja-JP" altLang="en-US" sz="1600" b="0">
            <a:solidFill>
              <a:schemeClr val="tx2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260B61B2-5BAB-4B29-BA8F-64526B2565E3}" type="sibTrans" cxnId="{D5EAB741-108D-4E08-9ED1-1E9DA9D9F452}">
      <dgm:prSet/>
      <dgm:spPr/>
      <dgm:t>
        <a:bodyPr/>
        <a:lstStyle/>
        <a:p>
          <a:endParaRPr kumimoji="1" lang="ja-JP" altLang="en-US" sz="1600" b="0">
            <a:solidFill>
              <a:schemeClr val="tx2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2481C8A6-A26B-47D8-8201-45DF8BF7FFC4}">
      <dgm:prSet phldrT="[テキスト]" custT="1"/>
      <dgm:spPr/>
      <dgm:t>
        <a:bodyPr/>
        <a:lstStyle/>
        <a:p>
          <a:r>
            <a:rPr kumimoji="1" lang="en-US" altLang="ja-JP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50</a:t>
          </a:r>
          <a:r>
            <a:rPr kumimoji="1" lang="ja-JP" altLang="en-US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代</a:t>
          </a:r>
          <a:endParaRPr kumimoji="1" lang="ja-JP" altLang="en-US" sz="2000" b="0" dirty="0">
            <a:solidFill>
              <a:schemeClr val="tx1">
                <a:lumMod val="65000"/>
                <a:lumOff val="35000"/>
              </a:schemeClr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21985813-08E4-4FAE-9075-DA05A5FE38F4}" type="parTrans" cxnId="{93223A97-6B01-4EFA-A3BE-3BAF0736B430}">
      <dgm:prSet/>
      <dgm:spPr/>
      <dgm:t>
        <a:bodyPr/>
        <a:lstStyle/>
        <a:p>
          <a:endParaRPr kumimoji="1" lang="ja-JP" altLang="en-US" sz="1600" b="0">
            <a:solidFill>
              <a:schemeClr val="tx2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1808BEA6-8666-4F3B-B2B9-F2ABD0333BC0}" type="sibTrans" cxnId="{93223A97-6B01-4EFA-A3BE-3BAF0736B430}">
      <dgm:prSet/>
      <dgm:spPr/>
      <dgm:t>
        <a:bodyPr/>
        <a:lstStyle/>
        <a:p>
          <a:endParaRPr kumimoji="1" lang="ja-JP" altLang="en-US" sz="1600" b="0">
            <a:solidFill>
              <a:schemeClr val="tx2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28A46536-5C74-41F8-85BA-D7D4D37EF6D6}">
      <dgm:prSet phldrT="[テキスト]" custT="1"/>
      <dgm:spPr/>
      <dgm:t>
        <a:bodyPr/>
        <a:lstStyle/>
        <a:p>
          <a:r>
            <a:rPr kumimoji="1" lang="en-US" altLang="ja-JP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60</a:t>
          </a:r>
          <a:r>
            <a:rPr kumimoji="1" lang="ja-JP" altLang="en-US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代</a:t>
          </a:r>
          <a:endParaRPr kumimoji="1" lang="ja-JP" altLang="en-US" sz="2000" b="0" dirty="0">
            <a:solidFill>
              <a:schemeClr val="tx1">
                <a:lumMod val="65000"/>
                <a:lumOff val="35000"/>
              </a:schemeClr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B3A13EF6-8157-4075-997F-0E8540F3743B}" type="parTrans" cxnId="{BB90FF37-E65B-406E-95C7-9FBC32651F0A}">
      <dgm:prSet/>
      <dgm:spPr/>
      <dgm:t>
        <a:bodyPr/>
        <a:lstStyle/>
        <a:p>
          <a:endParaRPr kumimoji="1" lang="ja-JP" altLang="en-US" sz="1600" b="0">
            <a:solidFill>
              <a:schemeClr val="tx2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42AD5C9A-9D89-4700-87D0-AABC47F95D6C}" type="sibTrans" cxnId="{BB90FF37-E65B-406E-95C7-9FBC32651F0A}">
      <dgm:prSet/>
      <dgm:spPr/>
      <dgm:t>
        <a:bodyPr/>
        <a:lstStyle/>
        <a:p>
          <a:endParaRPr kumimoji="1" lang="ja-JP" altLang="en-US" sz="1600" b="0">
            <a:solidFill>
              <a:schemeClr val="tx2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66A7A681-D270-41FF-9632-0E597F1D781F}">
      <dgm:prSet phldrT="[テキスト]" custT="1"/>
      <dgm:spPr/>
      <dgm:t>
        <a:bodyPr/>
        <a:lstStyle/>
        <a:p>
          <a:endParaRPr kumimoji="1" lang="ja-JP" altLang="en-US"/>
        </a:p>
      </dgm:t>
    </dgm:pt>
    <dgm:pt modelId="{DD98DB8E-113E-48C4-AA03-211A56FBE06C}" type="parTrans" cxnId="{0C9F340E-9BB6-45FF-B8B7-2D37B35C951A}">
      <dgm:prSet/>
      <dgm:spPr/>
      <dgm:t>
        <a:bodyPr/>
        <a:lstStyle/>
        <a:p>
          <a:endParaRPr kumimoji="1" lang="ja-JP" altLang="en-US"/>
        </a:p>
      </dgm:t>
    </dgm:pt>
    <dgm:pt modelId="{729CAC67-74FD-446B-9EEE-1D03663738C3}" type="sibTrans" cxnId="{0C9F340E-9BB6-45FF-B8B7-2D37B35C951A}">
      <dgm:prSet/>
      <dgm:spPr/>
      <dgm:t>
        <a:bodyPr/>
        <a:lstStyle/>
        <a:p>
          <a:endParaRPr kumimoji="1" lang="ja-JP" altLang="en-US"/>
        </a:p>
      </dgm:t>
    </dgm:pt>
    <dgm:pt modelId="{4DF43C25-6C8C-424C-A0F8-97B42DE69904}">
      <dgm:prSet phldrT="[テキスト]" custT="1"/>
      <dgm:spPr/>
      <dgm:t>
        <a:bodyPr/>
        <a:lstStyle/>
        <a:p>
          <a:endParaRPr kumimoji="1" lang="ja-JP" altLang="en-US"/>
        </a:p>
      </dgm:t>
    </dgm:pt>
    <dgm:pt modelId="{91C7AF9B-5F87-4D23-B832-AB7D96D279E0}" type="parTrans" cxnId="{5B7103E6-B052-42F9-BD51-45A196A57532}">
      <dgm:prSet/>
      <dgm:spPr/>
      <dgm:t>
        <a:bodyPr/>
        <a:lstStyle/>
        <a:p>
          <a:endParaRPr kumimoji="1" lang="ja-JP" altLang="en-US"/>
        </a:p>
      </dgm:t>
    </dgm:pt>
    <dgm:pt modelId="{58DE101B-E1B1-4296-A002-2A113D66BDFC}" type="sibTrans" cxnId="{5B7103E6-B052-42F9-BD51-45A196A57532}">
      <dgm:prSet/>
      <dgm:spPr/>
      <dgm:t>
        <a:bodyPr/>
        <a:lstStyle/>
        <a:p>
          <a:endParaRPr kumimoji="1" lang="ja-JP" altLang="en-US"/>
        </a:p>
      </dgm:t>
    </dgm:pt>
    <dgm:pt modelId="{CC2A43BA-D003-42DC-BF89-054A54DCE602}">
      <dgm:prSet phldrT="[テキスト]" custScaleY="45546" custLinFactX="-100000" custLinFactNeighborX="-111041" custLinFactNeighborY="6119"/>
      <dgm:spPr/>
      <dgm:t>
        <a:bodyPr/>
        <a:lstStyle/>
        <a:p>
          <a:endParaRPr kumimoji="1" lang="ja-JP" altLang="en-US"/>
        </a:p>
      </dgm:t>
    </dgm:pt>
    <dgm:pt modelId="{BA48EF89-AB36-4D23-B8A8-69CCCEF0C00F}" type="parTrans" cxnId="{D355481E-DDE7-41D8-917B-F5CA0A77B7D1}">
      <dgm:prSet/>
      <dgm:spPr/>
      <dgm:t>
        <a:bodyPr/>
        <a:lstStyle/>
        <a:p>
          <a:endParaRPr kumimoji="1" lang="ja-JP" altLang="en-US"/>
        </a:p>
      </dgm:t>
    </dgm:pt>
    <dgm:pt modelId="{F1DF5233-E706-4239-B5B5-7C29EE312EA7}" type="sibTrans" cxnId="{D355481E-DDE7-41D8-917B-F5CA0A77B7D1}">
      <dgm:prSet/>
      <dgm:spPr/>
      <dgm:t>
        <a:bodyPr/>
        <a:lstStyle/>
        <a:p>
          <a:endParaRPr kumimoji="1" lang="ja-JP" altLang="en-US"/>
        </a:p>
      </dgm:t>
    </dgm:pt>
    <dgm:pt modelId="{ED69A36F-6684-4B6C-B090-0918FC376190}">
      <dgm:prSet phldrT="[テキスト]" custScaleY="45546" custLinFactX="-100000" custLinFactNeighborX="-111041" custLinFactNeighborY="6119"/>
      <dgm:spPr/>
      <dgm:t>
        <a:bodyPr/>
        <a:lstStyle/>
        <a:p>
          <a:endParaRPr kumimoji="1" lang="ja-JP" altLang="en-US"/>
        </a:p>
      </dgm:t>
    </dgm:pt>
    <dgm:pt modelId="{B7A854BA-19A3-45F3-839A-E272B4F9BF4C}" type="parTrans" cxnId="{E86B01E9-B82F-4709-8EAE-7DE5E7EA0A71}">
      <dgm:prSet/>
      <dgm:spPr/>
      <dgm:t>
        <a:bodyPr/>
        <a:lstStyle/>
        <a:p>
          <a:endParaRPr kumimoji="1" lang="ja-JP" altLang="en-US"/>
        </a:p>
      </dgm:t>
    </dgm:pt>
    <dgm:pt modelId="{A4C4048A-42AB-47E0-8351-4B33431C5ABD}" type="sibTrans" cxnId="{E86B01E9-B82F-4709-8EAE-7DE5E7EA0A71}">
      <dgm:prSet/>
      <dgm:spPr/>
      <dgm:t>
        <a:bodyPr/>
        <a:lstStyle/>
        <a:p>
          <a:endParaRPr kumimoji="1" lang="ja-JP" altLang="en-US"/>
        </a:p>
      </dgm:t>
    </dgm:pt>
    <dgm:pt modelId="{6CBF7492-9A51-49BE-B039-D18D2131256D}" type="pres">
      <dgm:prSet presAssocID="{73D8245B-AD84-4DE6-9CB4-1C1E81F4DDE5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297878E4-05DC-40AC-A1B2-5EC6456E7851}" type="pres">
      <dgm:prSet presAssocID="{73D8245B-AD84-4DE6-9CB4-1C1E81F4DDE5}" presName="arrow" presStyleLbl="bgShp" presStyleIdx="0" presStyleCnt="1" custScaleX="110301" custLinFactNeighborX="59" custLinFactNeighborY="-703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kumimoji="1" lang="ja-JP" altLang="en-US"/>
        </a:p>
      </dgm:t>
    </dgm:pt>
    <dgm:pt modelId="{A6BD6525-CA10-407B-A299-EE0EE8262667}" type="pres">
      <dgm:prSet presAssocID="{73D8245B-AD84-4DE6-9CB4-1C1E81F4DDE5}" presName="arrowDiagram5" presStyleCnt="0"/>
      <dgm:spPr/>
    </dgm:pt>
    <dgm:pt modelId="{E0AFF61E-A91D-4F93-B8C7-29A86DB45C01}" type="pres">
      <dgm:prSet presAssocID="{8AF81105-F20F-4FF9-A20D-1EDA6515A296}" presName="bullet5a" presStyleLbl="node1" presStyleIdx="0" presStyleCnt="5" custScaleX="151647" custScaleY="151647" custLinFactX="-100000" custLinFactNeighborX="-120957" custLinFactNeighborY="36371"/>
      <dgm:spPr/>
    </dgm:pt>
    <dgm:pt modelId="{D032CF83-2031-4A98-B98D-320813E0F125}" type="pres">
      <dgm:prSet presAssocID="{8AF81105-F20F-4FF9-A20D-1EDA6515A296}" presName="textBox5a" presStyleLbl="revTx" presStyleIdx="0" presStyleCnt="5" custScaleX="147889" custScaleY="40655" custLinFactNeighborX="-24764" custLinFactNeighborY="-622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5E24CAD-7AD8-46C4-AF88-F453955E93A2}" type="pres">
      <dgm:prSet presAssocID="{D2B6BA0A-21C6-4983-9C41-B4E57D5F6A95}" presName="bullet5b" presStyleLbl="node1" presStyleIdx="1" presStyleCnt="5" custScaleX="113033" custScaleY="113033" custLinFactX="-131442" custLinFactY="88421" custLinFactNeighborX="-200000" custLinFactNeighborY="100000"/>
      <dgm:spPr/>
    </dgm:pt>
    <dgm:pt modelId="{92AA20E7-808B-428F-B48D-32DE762D29BD}" type="pres">
      <dgm:prSet presAssocID="{D2B6BA0A-21C6-4983-9C41-B4E57D5F6A95}" presName="textBox5b" presStyleLbl="revTx" presStyleIdx="1" presStyleCnt="5" custScaleY="50355" custLinFactNeighborX="-76491" custLinFactNeighborY="1111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852BE5D-96F1-4F3B-ADA9-C49B96AB2FB9}" type="pres">
      <dgm:prSet presAssocID="{02F86245-3E83-4691-9F7F-673223A7C859}" presName="bullet5c" presStyleLbl="node1" presStyleIdx="2" presStyleCnt="5" custLinFactX="-200000" custLinFactY="100000" custLinFactNeighborX="-253246" custLinFactNeighborY="129115"/>
      <dgm:spPr/>
      <dgm:t>
        <a:bodyPr/>
        <a:lstStyle/>
        <a:p>
          <a:endParaRPr kumimoji="1" lang="ja-JP" altLang="en-US"/>
        </a:p>
      </dgm:t>
    </dgm:pt>
    <dgm:pt modelId="{7D7F4C3E-37A8-4067-B003-72054043376B}" type="pres">
      <dgm:prSet presAssocID="{02F86245-3E83-4691-9F7F-673223A7C859}" presName="textBox5c" presStyleLbl="revTx" presStyleIdx="2" presStyleCnt="5" custScaleY="58450" custLinFactX="-6854" custLinFactNeighborX="-100000" custLinFactNeighborY="1572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FFE4626-81E8-4B5D-80E3-B713FD6DC38F}" type="pres">
      <dgm:prSet presAssocID="{2481C8A6-A26B-47D8-8201-45DF8BF7FFC4}" presName="bullet5d" presStyleLbl="node1" presStyleIdx="3" presStyleCnt="5" custScaleX="93760" custScaleY="93760" custLinFactX="-225236" custLinFactY="100000" custLinFactNeighborX="-300000" custLinFactNeighborY="100591"/>
      <dgm:spPr/>
    </dgm:pt>
    <dgm:pt modelId="{245232E2-2B1C-4A70-AEFB-62761D0C79A8}" type="pres">
      <dgm:prSet presAssocID="{2481C8A6-A26B-47D8-8201-45DF8BF7FFC4}" presName="textBox5d" presStyleLbl="revTx" presStyleIdx="3" presStyleCnt="5" custScaleY="51622" custLinFactX="-57664" custLinFactNeighborX="-100000" custLinFactNeighborY="1074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525A070-DDA0-480C-89C0-5263553D805D}" type="pres">
      <dgm:prSet presAssocID="{28A46536-5C74-41F8-85BA-D7D4D37EF6D6}" presName="bullet5e" presStyleLbl="node1" presStyleIdx="4" presStyleCnt="5" custScaleX="117898" custScaleY="108950" custLinFactX="-100000" custLinFactNeighborX="-150748" custLinFactNeighborY="50880"/>
      <dgm:spPr/>
      <dgm:t>
        <a:bodyPr/>
        <a:lstStyle/>
        <a:p>
          <a:endParaRPr kumimoji="1" lang="ja-JP" altLang="en-US"/>
        </a:p>
      </dgm:t>
    </dgm:pt>
    <dgm:pt modelId="{A121BF44-241B-4B27-B516-5D64425BD0D5}" type="pres">
      <dgm:prSet presAssocID="{28A46536-5C74-41F8-85BA-D7D4D37EF6D6}" presName="textBox5e" presStyleLbl="revTx" presStyleIdx="4" presStyleCnt="5" custScaleY="45546" custLinFactX="-100000" custLinFactNeighborX="-111041" custLinFactNeighborY="611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D355481E-DDE7-41D8-917B-F5CA0A77B7D1}" srcId="{73D8245B-AD84-4DE6-9CB4-1C1E81F4DDE5}" destId="{CC2A43BA-D003-42DC-BF89-054A54DCE602}" srcOrd="5" destOrd="0" parTransId="{BA48EF89-AB36-4D23-B8A8-69CCCEF0C00F}" sibTransId="{F1DF5233-E706-4239-B5B5-7C29EE312EA7}"/>
    <dgm:cxn modelId="{BB90FF37-E65B-406E-95C7-9FBC32651F0A}" srcId="{73D8245B-AD84-4DE6-9CB4-1C1E81F4DDE5}" destId="{28A46536-5C74-41F8-85BA-D7D4D37EF6D6}" srcOrd="4" destOrd="0" parTransId="{B3A13EF6-8157-4075-997F-0E8540F3743B}" sibTransId="{42AD5C9A-9D89-4700-87D0-AABC47F95D6C}"/>
    <dgm:cxn modelId="{BDF62A63-D5CB-445A-A178-0FC7ED411E73}" type="presOf" srcId="{D2B6BA0A-21C6-4983-9C41-B4E57D5F6A95}" destId="{92AA20E7-808B-428F-B48D-32DE762D29BD}" srcOrd="0" destOrd="0" presId="urn:microsoft.com/office/officeart/2005/8/layout/arrow2"/>
    <dgm:cxn modelId="{84AAF55F-897B-4751-B950-D413384AE9F5}" srcId="{73D8245B-AD84-4DE6-9CB4-1C1E81F4DDE5}" destId="{8AF81105-F20F-4FF9-A20D-1EDA6515A296}" srcOrd="0" destOrd="0" parTransId="{15FB6BEE-85E2-4C7A-90A4-1887A1F6704A}" sibTransId="{6EF6553D-A716-42BF-8D4B-8047F4C46DB3}"/>
    <dgm:cxn modelId="{D5EAB741-108D-4E08-9ED1-1E9DA9D9F452}" srcId="{73D8245B-AD84-4DE6-9CB4-1C1E81F4DDE5}" destId="{02F86245-3E83-4691-9F7F-673223A7C859}" srcOrd="2" destOrd="0" parTransId="{4D94063C-05F9-4B98-8377-17780F7F0464}" sibTransId="{260B61B2-5BAB-4B29-BA8F-64526B2565E3}"/>
    <dgm:cxn modelId="{E86B01E9-B82F-4709-8EAE-7DE5E7EA0A71}" srcId="{73D8245B-AD84-4DE6-9CB4-1C1E81F4DDE5}" destId="{ED69A36F-6684-4B6C-B090-0918FC376190}" srcOrd="8" destOrd="0" parTransId="{B7A854BA-19A3-45F3-839A-E272B4F9BF4C}" sibTransId="{A4C4048A-42AB-47E0-8351-4B33431C5ABD}"/>
    <dgm:cxn modelId="{9D2CB347-126B-44EF-A9D9-6CE4C4E9C60E}" srcId="{73D8245B-AD84-4DE6-9CB4-1C1E81F4DDE5}" destId="{D2B6BA0A-21C6-4983-9C41-B4E57D5F6A95}" srcOrd="1" destOrd="0" parTransId="{96F409DB-0D61-4F0E-8CDF-B9C4001F9F40}" sibTransId="{B576D217-47D0-4F0C-80F3-54D727745F03}"/>
    <dgm:cxn modelId="{D9510ED3-7DED-4FB0-8AC0-171270C8BFDE}" type="presOf" srcId="{8AF81105-F20F-4FF9-A20D-1EDA6515A296}" destId="{D032CF83-2031-4A98-B98D-320813E0F125}" srcOrd="0" destOrd="0" presId="urn:microsoft.com/office/officeart/2005/8/layout/arrow2"/>
    <dgm:cxn modelId="{A0E51277-5FEC-4336-B766-A5F0528758FF}" type="presOf" srcId="{2481C8A6-A26B-47D8-8201-45DF8BF7FFC4}" destId="{245232E2-2B1C-4A70-AEFB-62761D0C79A8}" srcOrd="0" destOrd="0" presId="urn:microsoft.com/office/officeart/2005/8/layout/arrow2"/>
    <dgm:cxn modelId="{0C9F340E-9BB6-45FF-B8B7-2D37B35C951A}" srcId="{73D8245B-AD84-4DE6-9CB4-1C1E81F4DDE5}" destId="{66A7A681-D270-41FF-9632-0E597F1D781F}" srcOrd="6" destOrd="0" parTransId="{DD98DB8E-113E-48C4-AA03-211A56FBE06C}" sibTransId="{729CAC67-74FD-446B-9EEE-1D03663738C3}"/>
    <dgm:cxn modelId="{7B1265E8-C7F7-4455-A724-8E935B3A0BE8}" type="presOf" srcId="{02F86245-3E83-4691-9F7F-673223A7C859}" destId="{7D7F4C3E-37A8-4067-B003-72054043376B}" srcOrd="0" destOrd="0" presId="urn:microsoft.com/office/officeart/2005/8/layout/arrow2"/>
    <dgm:cxn modelId="{8A454830-8E2A-4A8E-BDEC-E92D7D2671A5}" type="presOf" srcId="{28A46536-5C74-41F8-85BA-D7D4D37EF6D6}" destId="{A121BF44-241B-4B27-B516-5D64425BD0D5}" srcOrd="0" destOrd="0" presId="urn:microsoft.com/office/officeart/2005/8/layout/arrow2"/>
    <dgm:cxn modelId="{2559C3B9-3689-40EF-81BF-8C78212BDDA7}" type="presOf" srcId="{73D8245B-AD84-4DE6-9CB4-1C1E81F4DDE5}" destId="{6CBF7492-9A51-49BE-B039-D18D2131256D}" srcOrd="0" destOrd="0" presId="urn:microsoft.com/office/officeart/2005/8/layout/arrow2"/>
    <dgm:cxn modelId="{93223A97-6B01-4EFA-A3BE-3BAF0736B430}" srcId="{73D8245B-AD84-4DE6-9CB4-1C1E81F4DDE5}" destId="{2481C8A6-A26B-47D8-8201-45DF8BF7FFC4}" srcOrd="3" destOrd="0" parTransId="{21985813-08E4-4FAE-9075-DA05A5FE38F4}" sibTransId="{1808BEA6-8666-4F3B-B2B9-F2ABD0333BC0}"/>
    <dgm:cxn modelId="{5B7103E6-B052-42F9-BD51-45A196A57532}" srcId="{73D8245B-AD84-4DE6-9CB4-1C1E81F4DDE5}" destId="{4DF43C25-6C8C-424C-A0F8-97B42DE69904}" srcOrd="7" destOrd="0" parTransId="{91C7AF9B-5F87-4D23-B832-AB7D96D279E0}" sibTransId="{58DE101B-E1B1-4296-A002-2A113D66BDFC}"/>
    <dgm:cxn modelId="{1077D4C9-99A8-4989-9C69-55B0C6EC04D7}" type="presParOf" srcId="{6CBF7492-9A51-49BE-B039-D18D2131256D}" destId="{297878E4-05DC-40AC-A1B2-5EC6456E7851}" srcOrd="0" destOrd="0" presId="urn:microsoft.com/office/officeart/2005/8/layout/arrow2"/>
    <dgm:cxn modelId="{DAF1B840-9D7D-4577-B5FD-866E848C6681}" type="presParOf" srcId="{6CBF7492-9A51-49BE-B039-D18D2131256D}" destId="{A6BD6525-CA10-407B-A299-EE0EE8262667}" srcOrd="1" destOrd="0" presId="urn:microsoft.com/office/officeart/2005/8/layout/arrow2"/>
    <dgm:cxn modelId="{0BD50646-C69F-4E82-AB74-EA8009401776}" type="presParOf" srcId="{A6BD6525-CA10-407B-A299-EE0EE8262667}" destId="{E0AFF61E-A91D-4F93-B8C7-29A86DB45C01}" srcOrd="0" destOrd="0" presId="urn:microsoft.com/office/officeart/2005/8/layout/arrow2"/>
    <dgm:cxn modelId="{9A499651-31D7-4B40-818D-91BBF02717E3}" type="presParOf" srcId="{A6BD6525-CA10-407B-A299-EE0EE8262667}" destId="{D032CF83-2031-4A98-B98D-320813E0F125}" srcOrd="1" destOrd="0" presId="urn:microsoft.com/office/officeart/2005/8/layout/arrow2"/>
    <dgm:cxn modelId="{00E7BA9F-E78A-44FD-AC6B-0868916E8478}" type="presParOf" srcId="{A6BD6525-CA10-407B-A299-EE0EE8262667}" destId="{A5E24CAD-7AD8-46C4-AF88-F453955E93A2}" srcOrd="2" destOrd="0" presId="urn:microsoft.com/office/officeart/2005/8/layout/arrow2"/>
    <dgm:cxn modelId="{D706CB3A-6647-4C29-B542-D86B399BC1C8}" type="presParOf" srcId="{A6BD6525-CA10-407B-A299-EE0EE8262667}" destId="{92AA20E7-808B-428F-B48D-32DE762D29BD}" srcOrd="3" destOrd="0" presId="urn:microsoft.com/office/officeart/2005/8/layout/arrow2"/>
    <dgm:cxn modelId="{A142D860-3FD9-48DB-9800-EDB4C9397DE8}" type="presParOf" srcId="{A6BD6525-CA10-407B-A299-EE0EE8262667}" destId="{7852BE5D-96F1-4F3B-ADA9-C49B96AB2FB9}" srcOrd="4" destOrd="0" presId="urn:microsoft.com/office/officeart/2005/8/layout/arrow2"/>
    <dgm:cxn modelId="{C55EBB71-2D56-4FCB-91FF-91C179C999E4}" type="presParOf" srcId="{A6BD6525-CA10-407B-A299-EE0EE8262667}" destId="{7D7F4C3E-37A8-4067-B003-72054043376B}" srcOrd="5" destOrd="0" presId="urn:microsoft.com/office/officeart/2005/8/layout/arrow2"/>
    <dgm:cxn modelId="{80DE9E95-8882-43BC-AF3A-357FE42119EA}" type="presParOf" srcId="{A6BD6525-CA10-407B-A299-EE0EE8262667}" destId="{BFFE4626-81E8-4B5D-80E3-B713FD6DC38F}" srcOrd="6" destOrd="0" presId="urn:microsoft.com/office/officeart/2005/8/layout/arrow2"/>
    <dgm:cxn modelId="{861BBDA4-F8F9-479F-A4C6-142FCBC8C2B5}" type="presParOf" srcId="{A6BD6525-CA10-407B-A299-EE0EE8262667}" destId="{245232E2-2B1C-4A70-AEFB-62761D0C79A8}" srcOrd="7" destOrd="0" presId="urn:microsoft.com/office/officeart/2005/8/layout/arrow2"/>
    <dgm:cxn modelId="{DC75AF9F-02D9-4312-AE16-ED7265C70394}" type="presParOf" srcId="{A6BD6525-CA10-407B-A299-EE0EE8262667}" destId="{1525A070-DDA0-480C-89C0-5263553D805D}" srcOrd="8" destOrd="0" presId="urn:microsoft.com/office/officeart/2005/8/layout/arrow2"/>
    <dgm:cxn modelId="{C998BCCF-7E91-4C0C-8CF8-4DBA956A28AB}" type="presParOf" srcId="{A6BD6525-CA10-407B-A299-EE0EE8262667}" destId="{A121BF44-241B-4B27-B516-5D64425BD0D5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878E4-05DC-40AC-A1B2-5EC6456E7851}">
      <dsp:nvSpPr>
        <dsp:cNvPr id="0" name=""/>
        <dsp:cNvSpPr/>
      </dsp:nvSpPr>
      <dsp:spPr>
        <a:xfrm>
          <a:off x="16" y="0"/>
          <a:ext cx="7810941" cy="442592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FF61E-A91D-4F93-B8C7-29A86DB45C01}">
      <dsp:nvSpPr>
        <dsp:cNvPr id="0" name=""/>
        <dsp:cNvSpPr/>
      </dsp:nvSpPr>
      <dsp:spPr>
        <a:xfrm>
          <a:off x="660324" y="3308296"/>
          <a:ext cx="246993" cy="24699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2CF83-2031-4A98-B98D-320813E0F125}">
      <dsp:nvSpPr>
        <dsp:cNvPr id="0" name=""/>
        <dsp:cNvSpPr/>
      </dsp:nvSpPr>
      <dsp:spPr>
        <a:xfrm>
          <a:off x="691846" y="3619553"/>
          <a:ext cx="1371927" cy="428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0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b="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20</a:t>
          </a:r>
          <a:r>
            <a:rPr kumimoji="1" lang="ja-JP" altLang="en-US" sz="2000" b="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代</a:t>
          </a:r>
          <a:endParaRPr kumimoji="1" lang="ja-JP" altLang="en-US" sz="2000" b="0" kern="1200" dirty="0">
            <a:solidFill>
              <a:schemeClr val="tx1">
                <a:lumMod val="65000"/>
                <a:lumOff val="35000"/>
              </a:schemeClr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691846" y="3619553"/>
        <a:ext cx="1371927" cy="428247"/>
      </dsp:txXfrm>
    </dsp:sp>
    <dsp:sp modelId="{A5E24CAD-7AD8-46C4-AF88-F453955E93A2}">
      <dsp:nvSpPr>
        <dsp:cNvPr id="0" name=""/>
        <dsp:cNvSpPr/>
      </dsp:nvSpPr>
      <dsp:spPr>
        <a:xfrm>
          <a:off x="1082340" y="2907730"/>
          <a:ext cx="288158" cy="288158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A20E7-808B-428F-B48D-32DE762D29BD}">
      <dsp:nvSpPr>
        <dsp:cNvPr id="0" name=""/>
        <dsp:cNvSpPr/>
      </dsp:nvSpPr>
      <dsp:spPr>
        <a:xfrm>
          <a:off x="1172204" y="3237946"/>
          <a:ext cx="1175525" cy="933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08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b="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30</a:t>
          </a:r>
          <a:r>
            <a:rPr kumimoji="1" lang="ja-JP" altLang="en-US" sz="2000" b="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代</a:t>
          </a:r>
          <a:endParaRPr kumimoji="1" lang="ja-JP" altLang="en-US" sz="2000" b="0" kern="1200" dirty="0">
            <a:solidFill>
              <a:schemeClr val="tx1">
                <a:lumMod val="65000"/>
                <a:lumOff val="35000"/>
              </a:schemeClr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1172204" y="3237946"/>
        <a:ext cx="1175525" cy="933814"/>
      </dsp:txXfrm>
    </dsp:sp>
    <dsp:sp modelId="{7852BE5D-96F1-4F3B-ADA9-C49B96AB2FB9}">
      <dsp:nvSpPr>
        <dsp:cNvPr id="0" name=""/>
        <dsp:cNvSpPr/>
      </dsp:nvSpPr>
      <dsp:spPr>
        <a:xfrm>
          <a:off x="1536313" y="2547386"/>
          <a:ext cx="339910" cy="339910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F4C3E-37A8-4067-B003-72054043376B}">
      <dsp:nvSpPr>
        <dsp:cNvPr id="0" name=""/>
        <dsp:cNvSpPr/>
      </dsp:nvSpPr>
      <dsp:spPr>
        <a:xfrm>
          <a:off x="1786500" y="2846419"/>
          <a:ext cx="1366725" cy="1453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112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b="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40</a:t>
          </a:r>
          <a:r>
            <a:rPr kumimoji="1" lang="ja-JP" altLang="en-US" sz="2000" b="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代</a:t>
          </a:r>
          <a:endParaRPr kumimoji="1" lang="ja-JP" altLang="en-US" sz="2000" b="0" kern="1200" dirty="0">
            <a:solidFill>
              <a:schemeClr val="tx1">
                <a:lumMod val="65000"/>
                <a:lumOff val="35000"/>
              </a:schemeClr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1786500" y="2846419"/>
        <a:ext cx="1366725" cy="1453867"/>
      </dsp:txXfrm>
    </dsp:sp>
    <dsp:sp modelId="{BFFE4626-81E8-4B5D-80E3-B713FD6DC38F}">
      <dsp:nvSpPr>
        <dsp:cNvPr id="0" name=""/>
        <dsp:cNvSpPr/>
      </dsp:nvSpPr>
      <dsp:spPr>
        <a:xfrm>
          <a:off x="2101742" y="2135425"/>
          <a:ext cx="411654" cy="411654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5232E2-2B1C-4A70-AEFB-62761D0C79A8}">
      <dsp:nvSpPr>
        <dsp:cNvPr id="0" name=""/>
        <dsp:cNvSpPr/>
      </dsp:nvSpPr>
      <dsp:spPr>
        <a:xfrm>
          <a:off x="2380638" y="2496387"/>
          <a:ext cx="1416295" cy="1530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64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b="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50</a:t>
          </a:r>
          <a:r>
            <a:rPr kumimoji="1" lang="ja-JP" altLang="en-US" sz="2000" b="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代</a:t>
          </a:r>
          <a:endParaRPr kumimoji="1" lang="ja-JP" altLang="en-US" sz="2000" b="0" kern="1200" dirty="0">
            <a:solidFill>
              <a:schemeClr val="tx1">
                <a:lumMod val="65000"/>
                <a:lumOff val="35000"/>
              </a:schemeClr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2380638" y="2496387"/>
        <a:ext cx="1416295" cy="1530782"/>
      </dsp:txXfrm>
    </dsp:sp>
    <dsp:sp modelId="{1525A070-DDA0-480C-89C0-5263553D805D}">
      <dsp:nvSpPr>
        <dsp:cNvPr id="0" name=""/>
        <dsp:cNvSpPr/>
      </dsp:nvSpPr>
      <dsp:spPr>
        <a:xfrm>
          <a:off x="4297363" y="1148332"/>
          <a:ext cx="659564" cy="609506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21BF44-241B-4B27-B516-5D64425BD0D5}">
      <dsp:nvSpPr>
        <dsp:cNvPr id="0" name=""/>
        <dsp:cNvSpPr/>
      </dsp:nvSpPr>
      <dsp:spPr>
        <a:xfrm>
          <a:off x="3040957" y="2254683"/>
          <a:ext cx="1416295" cy="1483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43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b="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60</a:t>
          </a:r>
          <a:r>
            <a:rPr kumimoji="1" lang="ja-JP" altLang="en-US" sz="2000" b="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代</a:t>
          </a:r>
          <a:endParaRPr kumimoji="1" lang="ja-JP" altLang="en-US" sz="2000" b="0" kern="1200" dirty="0">
            <a:solidFill>
              <a:schemeClr val="tx1">
                <a:lumMod val="65000"/>
                <a:lumOff val="35000"/>
              </a:schemeClr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3040957" y="2254683"/>
        <a:ext cx="1416295" cy="14836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2"/>
            <a:ext cx="2950375" cy="49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7" tIns="46094" rIns="92187" bIns="46094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Aft>
                <a:spcPct val="0"/>
              </a:spcAft>
              <a:defRPr kumimoji="0" sz="1000">
                <a:latin typeface="Tahom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831" y="2"/>
            <a:ext cx="2950375" cy="49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7" tIns="46094" rIns="92187" bIns="46094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Aft>
                <a:spcPct val="0"/>
              </a:spcAft>
              <a:defRPr kumimoji="0" sz="1000">
                <a:latin typeface="Tahom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ja-JP" dirty="0"/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" y="9441973"/>
            <a:ext cx="2950375" cy="49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7" tIns="46094" rIns="92187" bIns="46094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Aft>
                <a:spcPct val="0"/>
              </a:spcAft>
              <a:defRPr kumimoji="0" sz="1000">
                <a:latin typeface="Tahom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72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831" y="9441973"/>
            <a:ext cx="2950375" cy="49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7" tIns="46094" rIns="92187" bIns="46094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Aft>
                <a:spcPct val="0"/>
              </a:spcAft>
              <a:defRPr kumimoji="0" sz="1000">
                <a:latin typeface="Tahom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3E493067-D2C9-4066-B606-EA7CA3A1B1F1}" type="slidenum">
              <a:rPr lang="ja-JP" altLang="en-US"/>
              <a:pPr>
                <a:defRPr/>
              </a:pPr>
              <a:t>‹#›</a:t>
            </a:fld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7405839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4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2"/>
            <a:ext cx="2950375" cy="49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7" tIns="46094" rIns="92187" bIns="46094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Aft>
                <a:spcPct val="0"/>
              </a:spcAft>
              <a:buFontTx/>
              <a:buChar char="•"/>
              <a:defRPr kumimoji="0" sz="1000">
                <a:latin typeface="Tahom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ja-JP" dirty="0"/>
          </a:p>
        </p:txBody>
      </p:sp>
      <p:sp>
        <p:nvSpPr>
          <p:cNvPr id="29699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17575" y="744538"/>
            <a:ext cx="4972050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2506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60" y="4720990"/>
            <a:ext cx="4991091" cy="447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7" tIns="46094" rIns="92187" bIns="460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2 レベル</a:t>
            </a:r>
          </a:p>
          <a:p>
            <a:pPr lvl="2"/>
            <a:r>
              <a:rPr lang="ja-JP" altLang="en-US" noProof="0" smtClean="0"/>
              <a:t>第 3 レベル</a:t>
            </a:r>
          </a:p>
          <a:p>
            <a:pPr lvl="3"/>
            <a:r>
              <a:rPr lang="ja-JP" altLang="en-US" noProof="0" smtClean="0"/>
              <a:t>第 4 レベル</a:t>
            </a:r>
          </a:p>
          <a:p>
            <a:pPr lvl="4"/>
            <a:r>
              <a:rPr lang="ja-JP" altLang="en-US" noProof="0" smtClean="0"/>
              <a:t>第 5 レベル</a:t>
            </a:r>
          </a:p>
        </p:txBody>
      </p:sp>
      <p:sp>
        <p:nvSpPr>
          <p:cNvPr id="362507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831" y="2"/>
            <a:ext cx="2950375" cy="49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7" tIns="46094" rIns="92187" bIns="46094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Aft>
                <a:spcPct val="0"/>
              </a:spcAft>
              <a:buFontTx/>
              <a:buChar char="•"/>
              <a:defRPr kumimoji="0" sz="1000">
                <a:latin typeface="Tahom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ja-JP" dirty="0"/>
          </a:p>
        </p:txBody>
      </p:sp>
      <p:sp>
        <p:nvSpPr>
          <p:cNvPr id="362508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" y="9441973"/>
            <a:ext cx="2950375" cy="49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7" tIns="46094" rIns="92187" bIns="46094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Aft>
                <a:spcPct val="0"/>
              </a:spcAft>
              <a:buFontTx/>
              <a:buChar char="•"/>
              <a:defRPr kumimoji="0" sz="1000">
                <a:latin typeface="Tahom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ja-JP" dirty="0"/>
          </a:p>
        </p:txBody>
      </p:sp>
      <p:sp>
        <p:nvSpPr>
          <p:cNvPr id="362509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831" y="9441973"/>
            <a:ext cx="2950375" cy="49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7" tIns="46094" rIns="92187" bIns="46094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Aft>
                <a:spcPct val="0"/>
              </a:spcAft>
              <a:buFontTx/>
              <a:buChar char="•"/>
              <a:defRPr kumimoji="0" sz="1000">
                <a:latin typeface="Tahom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0B690759-A892-4183-BAFA-C65763666524}" type="slidenum">
              <a:rPr lang="ja-JP" altLang="en-US"/>
              <a:pPr>
                <a:defRPr/>
              </a:pPr>
              <a:t>‹#›</a:t>
            </a:fld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8359796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72050" cy="3730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22108" rtl="0" eaLnBrk="0" fontAlgn="base" latinLnBrk="0" hangingPunct="0">
              <a:lnSpc>
                <a:spcPct val="100000"/>
              </a:lnSpc>
              <a:spcBef>
                <a:spcPts val="202"/>
              </a:spcBef>
              <a:spcAft>
                <a:spcPts val="604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altLang="ja-JP" b="1" u="sng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b="1" u="sng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狙い</a:t>
            </a:r>
            <a:r>
              <a:rPr lang="en-US" altLang="ja-JP" b="1" u="sng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r>
              <a:rPr lang="ja-JP" altLang="en-US" b="1" u="sng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主な収入、支出項目を知る。自分の将来をイメージし、お金についても計画（ライフプランニング）してみる。</a:t>
            </a:r>
            <a:endParaRPr lang="en-US" altLang="ja-JP" b="1" u="sng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 defTabSz="922108">
              <a:spcBef>
                <a:spcPts val="202"/>
              </a:spcBef>
              <a:spcAft>
                <a:spcPts val="604"/>
              </a:spcAft>
              <a:buFont typeface="Wingdings" panose="05000000000000000000" pitchFamily="2" charset="2"/>
              <a:buNone/>
              <a:defRPr/>
            </a:pPr>
            <a:endPara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2896" indent="-172896" defTabSz="922108">
              <a:spcBef>
                <a:spcPts val="202"/>
              </a:spcBef>
              <a:spcAft>
                <a:spcPts val="604"/>
              </a:spcAft>
              <a:buFont typeface="Wingdings" panose="05000000000000000000" pitchFamily="2" charset="2"/>
              <a:buChar char="p"/>
              <a:defRPr/>
            </a:pP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それでは第</a:t>
            </a:r>
            <a:r>
              <a:rPr lang="en-US" altLang="ja-JP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章家計管理とライフプランニング～働いて「稼ぐ」ことと将来設計についてお話します。</a:t>
            </a:r>
            <a:endPara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7167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7205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2896" indent="-172896">
              <a:spcBef>
                <a:spcPts val="302"/>
              </a:spcBef>
              <a:spcAft>
                <a:spcPts val="302"/>
              </a:spcAft>
              <a:buFont typeface="Wingdings" panose="05000000000000000000" pitchFamily="2" charset="2"/>
              <a:buChar char="p"/>
            </a:pPr>
            <a:r>
              <a:rPr lang="ja-JP" altLang="en-US" b="1" dirty="0" smtClean="0"/>
              <a:t>ライフデザイン</a:t>
            </a:r>
            <a:r>
              <a:rPr lang="ja-JP" altLang="en-US" dirty="0" smtClean="0"/>
              <a:t>が人生の生き方に関する大まかな構想であるのに対し、</a:t>
            </a:r>
            <a:r>
              <a:rPr lang="ja-JP" altLang="en-US" dirty="0" smtClean="0"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より具体的に人生の希望や計画を時系列で描いたものを、</a:t>
            </a:r>
            <a:r>
              <a:rPr lang="ja-JP" altLang="en-US" b="1" dirty="0" smtClean="0"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「ライフプラン」</a:t>
            </a:r>
            <a:r>
              <a:rPr lang="ja-JP" altLang="en-US" dirty="0" smtClean="0"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といいます。</a:t>
            </a: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みなさんそれぞれに思い描く将来があると思います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。</a:t>
            </a:r>
            <a:r>
              <a:rPr lang="ja-JP" altLang="en-US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どんな仕事をしたいですか</a:t>
            </a:r>
            <a:r>
              <a:rPr lang="ja-JP" altLang="en-US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？</a:t>
            </a:r>
            <a:r>
              <a:rPr lang="ja-JP" altLang="en-US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独身</a:t>
            </a:r>
            <a:r>
              <a:rPr lang="ja-JP" altLang="en-US" b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か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結婚するのか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？</a:t>
            </a:r>
            <a:r>
              <a:rPr lang="ja-JP" altLang="en-US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子どもはどうするか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？</a:t>
            </a:r>
            <a:r>
              <a:rPr lang="ja-JP" altLang="en-US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どこに住むか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？</a:t>
            </a:r>
            <a:r>
              <a:rPr lang="ja-JP" altLang="en-US" b="1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何歳まで</a:t>
            </a:r>
            <a:r>
              <a:rPr lang="ja-JP" altLang="en-US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働くか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？など、</a:t>
            </a:r>
            <a:r>
              <a:rPr lang="ja-JP" altLang="en-US" dirty="0" smtClean="0"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みなさんが思い描く将来はさまざまです。</a:t>
            </a:r>
            <a:r>
              <a:rPr lang="ja-JP" altLang="en-US" b="1" dirty="0" smtClean="0"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「ライフプランニング」</a:t>
            </a:r>
            <a:r>
              <a:rPr lang="ja-JP" altLang="en-US" dirty="0" smtClean="0"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とは、このように</a:t>
            </a:r>
            <a:r>
              <a:rPr lang="ja-JP" altLang="en-US" b="1" dirty="0" smtClean="0"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「人生設計」「</a:t>
            </a:r>
            <a:r>
              <a:rPr lang="ja-JP" altLang="en-US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将来設計」</a:t>
            </a: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を具体的に描くことなのです</a:t>
            </a:r>
            <a:r>
              <a:rPr lang="ja-JP" altLang="en-US" dirty="0" smtClean="0"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。</a:t>
            </a:r>
            <a:endParaRPr lang="en-US" altLang="ja-JP" dirty="0" smtClean="0">
              <a:effectLst/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2896" indent="-172896">
              <a:spcBef>
                <a:spcPts val="302"/>
              </a:spcBef>
              <a:spcAft>
                <a:spcPts val="302"/>
              </a:spcAft>
              <a:buFont typeface="Wingdings" panose="05000000000000000000" pitchFamily="2" charset="2"/>
              <a:buChar char="p"/>
            </a:pPr>
            <a:r>
              <a:rPr lang="ja-JP" altLang="en-US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「ライフプランニング」</a:t>
            </a: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</a:t>
            </a:r>
            <a:r>
              <a:rPr lang="ja-JP" altLang="en-US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中核を占めるのが、「働く」こと</a:t>
            </a: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です。人間は、広い意味において</a:t>
            </a:r>
            <a:r>
              <a:rPr lang="en-US" altLang="ja-JP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｢</a:t>
            </a: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働く</a:t>
            </a:r>
            <a:r>
              <a:rPr lang="en-US" altLang="ja-JP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｣</a:t>
            </a: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ことで「夢」を実現しようとします。また、働く時間は人生の時間の大きな割合を占めます。このため、どのように働くかで、人生の充実感は大きく左右されます。 また、生きて行くにはお金が必要で、通常は、「働くこと」でお金を得ます。</a:t>
            </a:r>
            <a:endParaRPr lang="en-US" altLang="ja-JP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spcBef>
                <a:spcPts val="302"/>
              </a:spcBef>
              <a:spcAft>
                <a:spcPts val="302"/>
              </a:spcAft>
            </a:pPr>
            <a:endPara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5439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72050" cy="373062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2896" indent="-172896" defTabSz="922108">
              <a:spcBef>
                <a:spcPts val="0"/>
              </a:spcBef>
              <a:spcAft>
                <a:spcPts val="504"/>
              </a:spcAft>
              <a:buFont typeface="Wingdings" panose="05000000000000000000" pitchFamily="2" charset="2"/>
              <a:buChar char="p"/>
              <a:defRPr/>
            </a:pP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それでは、働き方について、考えてみましょう。</a:t>
            </a:r>
            <a:endPara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  <a:cs typeface="Meiryo UI" panose="020B0604030504040204" pitchFamily="50" charset="-128"/>
            </a:endParaRPr>
          </a:p>
          <a:p>
            <a:pPr marL="172896" indent="-172896" defTabSz="922108">
              <a:spcBef>
                <a:spcPts val="0"/>
              </a:spcBef>
              <a:spcAft>
                <a:spcPts val="504"/>
              </a:spcAft>
              <a:buFont typeface="Wingdings" panose="05000000000000000000" pitchFamily="2" charset="2"/>
              <a:buChar char="p"/>
              <a:defRPr/>
            </a:pP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みなさんは、どのような</a:t>
            </a:r>
            <a:r>
              <a:rPr lang="ja-JP" altLang="en-US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職業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や</a:t>
            </a:r>
            <a:r>
              <a:rPr lang="ja-JP" altLang="en-US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働き方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に憧れたり、希望したりしていますか。職業や働き方、稼ぎ方は多種多様です。</a:t>
            </a:r>
          </a:p>
          <a:p>
            <a:pPr marL="172896" indent="-172896">
              <a:spcBef>
                <a:spcPts val="0"/>
              </a:spcBef>
              <a:spcAft>
                <a:spcPts val="504"/>
              </a:spcAft>
              <a:buFont typeface="Wingdings" panose="05000000000000000000" pitchFamily="2" charset="2"/>
              <a:buChar char="p"/>
            </a:pPr>
            <a:r>
              <a:rPr kumimoji="1" lang="ja-JP" altLang="en-US" b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大きく分類すると、</a:t>
            </a:r>
            <a:r>
              <a:rPr kumimoji="1" lang="ja-JP" altLang="en-US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雇用される「</a:t>
            </a:r>
            <a:r>
              <a:rPr lang="ja-JP" altLang="en-US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働き方</a:t>
            </a:r>
            <a:r>
              <a:rPr kumimoji="1" lang="ja-JP" altLang="en-US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」</a:t>
            </a:r>
            <a:r>
              <a:rPr kumimoji="1" lang="ja-JP" altLang="en-US" b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と</a:t>
            </a:r>
            <a:r>
              <a:rPr kumimoji="1" lang="ja-JP" altLang="en-US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それ以外の「</a:t>
            </a:r>
            <a:r>
              <a:rPr lang="ja-JP" altLang="en-US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働き方</a:t>
            </a:r>
            <a:r>
              <a:rPr kumimoji="1" lang="ja-JP" altLang="en-US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」</a:t>
            </a:r>
            <a:r>
              <a:rPr kumimoji="1" lang="ja-JP" altLang="en-US" b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があります。</a:t>
            </a:r>
          </a:p>
          <a:p>
            <a:pPr marL="172896" indent="-172896" defTabSz="922108">
              <a:spcBef>
                <a:spcPts val="0"/>
              </a:spcBef>
              <a:spcAft>
                <a:spcPts val="504"/>
              </a:spcAft>
              <a:buFont typeface="Wingdings" panose="05000000000000000000" pitchFamily="2" charset="2"/>
              <a:buChar char="p"/>
              <a:defRPr/>
            </a:pPr>
            <a:r>
              <a:rPr kumimoji="1" lang="ja-JP" altLang="en-US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雇用される「</a:t>
            </a:r>
            <a:r>
              <a:rPr lang="ja-JP" altLang="en-US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働き方」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の典型例は、</a:t>
            </a:r>
            <a:r>
              <a:rPr kumimoji="1" lang="ja-JP" altLang="en-US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会社員</a:t>
            </a:r>
            <a:r>
              <a:rPr kumimoji="1" lang="ja-JP" altLang="en-US" b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や</a:t>
            </a:r>
            <a:r>
              <a:rPr kumimoji="1" lang="ja-JP" altLang="en-US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公務員</a:t>
            </a:r>
            <a:r>
              <a:rPr kumimoji="1" lang="ja-JP" altLang="en-US" b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です。</a:t>
            </a:r>
            <a:r>
              <a:rPr kumimoji="1" lang="ja-JP" altLang="en-US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会社員</a:t>
            </a:r>
            <a:r>
              <a:rPr kumimoji="1" lang="ja-JP" altLang="en-US" b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は、</a:t>
            </a:r>
            <a:r>
              <a:rPr lang="ja-JP" altLang="en-US" dirty="0" smtClean="0"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会社に雇われ、働いている人のこと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です。会社員には、雇用期間の定めがなく、会社に直接雇用されている</a:t>
            </a:r>
            <a:r>
              <a:rPr lang="ja-JP" altLang="en-US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正社員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や、人材派遣会社に雇用されて、派遣先の会社で働く</a:t>
            </a:r>
            <a:r>
              <a:rPr lang="ja-JP" altLang="en-US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派遣社員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などがあります。</a:t>
            </a:r>
          </a:p>
          <a:p>
            <a:pPr marL="172896" indent="-172896" defTabSz="922108">
              <a:spcBef>
                <a:spcPts val="0"/>
              </a:spcBef>
              <a:spcAft>
                <a:spcPts val="504"/>
              </a:spcAft>
              <a:buFont typeface="Wingdings" panose="05000000000000000000" pitchFamily="2" charset="2"/>
              <a:buChar char="p"/>
              <a:defRPr/>
            </a:pPr>
            <a:r>
              <a:rPr kumimoji="1" lang="ja-JP" altLang="en-US" b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また、正社員と比べて労働時間が短い、</a:t>
            </a:r>
            <a:r>
              <a:rPr kumimoji="1" lang="ja-JP" altLang="en-US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アルバイトやフリーター</a:t>
            </a:r>
            <a:r>
              <a:rPr lang="ja-JP" altLang="ja-JP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など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の働き方もあります。</a:t>
            </a:r>
            <a:endPara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2896" indent="-172896">
              <a:spcBef>
                <a:spcPts val="0"/>
              </a:spcBef>
              <a:spcAft>
                <a:spcPts val="504"/>
              </a:spcAft>
              <a:buFont typeface="Wingdings" panose="05000000000000000000" pitchFamily="2" charset="2"/>
              <a:buChar char="p"/>
            </a:pPr>
            <a:r>
              <a:rPr kumimoji="1" lang="ja-JP" altLang="en-US" b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それ以外に、</a:t>
            </a:r>
            <a:r>
              <a:rPr kumimoji="1" lang="ja-JP" altLang="en-US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「家業」を</a:t>
            </a:r>
            <a:r>
              <a:rPr lang="ja-JP" altLang="en-US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継ぐ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ケース、</a:t>
            </a:r>
            <a:r>
              <a:rPr lang="ja-JP" altLang="en-US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会社を起こす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、すなわち</a:t>
            </a:r>
            <a:r>
              <a:rPr lang="ja-JP" altLang="en-US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起業する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ケース、</a:t>
            </a:r>
            <a:r>
              <a:rPr lang="ja-JP" altLang="en-US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フリーランス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などがあります。</a:t>
            </a:r>
            <a:endParaRPr kumimoji="1" lang="ja-JP" altLang="en-US" b="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spcBef>
                <a:spcPts val="302"/>
              </a:spcBef>
              <a:spcAft>
                <a:spcPts val="302"/>
              </a:spcAft>
            </a:pPr>
            <a:endParaRPr kumimoji="1" lang="en-US" altLang="ja-JP" b="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3695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72050" cy="373062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2896" indent="-172896" defTabSz="922108">
              <a:spcBef>
                <a:spcPts val="302"/>
              </a:spcBef>
              <a:spcAft>
                <a:spcPts val="302"/>
              </a:spcAft>
              <a:buFont typeface="Wingdings" panose="05000000000000000000" pitchFamily="2" charset="2"/>
              <a:buChar char="p"/>
              <a:defRPr/>
            </a:pPr>
            <a:r>
              <a:rPr lang="ja-JP" altLang="en-US" sz="1100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  <a:sym typeface="ＭＳ Ｐゴシック" pitchFamily="50" charset="-128"/>
              </a:rPr>
              <a:t>どのような働き方を選択するかは、その人の考え方や状況次第ですが、雇用形態によって雇用条件が異なります。</a:t>
            </a:r>
            <a:endParaRPr lang="en-US" altLang="ja-JP" sz="1100" dirty="0">
              <a:latin typeface="HGPｺﾞｼｯｸM" panose="020B0600000000000000" pitchFamily="50" charset="-128"/>
              <a:ea typeface="HGPｺﾞｼｯｸM" panose="020B0600000000000000" pitchFamily="50" charset="-128"/>
              <a:cs typeface="Meiryo UI" panose="020B0604030504040204" pitchFamily="50" charset="-128"/>
              <a:sym typeface="ＭＳ Ｐゴシック" pitchFamily="50" charset="-128"/>
            </a:endParaRPr>
          </a:p>
          <a:p>
            <a:pPr marL="172896" indent="-172896" defTabSz="922108">
              <a:spcBef>
                <a:spcPts val="302"/>
              </a:spcBef>
              <a:spcAft>
                <a:spcPts val="302"/>
              </a:spcAft>
              <a:buFont typeface="Wingdings" panose="05000000000000000000" pitchFamily="2" charset="2"/>
              <a:buChar char="p"/>
              <a:defRPr/>
            </a:pPr>
            <a:r>
              <a:rPr lang="ja-JP" altLang="en-US" sz="1100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  <a:sym typeface="ＭＳ Ｐゴシック" pitchFamily="50" charset="-128"/>
              </a:rPr>
              <a:t>例えば、</a:t>
            </a:r>
            <a:r>
              <a:rPr lang="ja-JP" altLang="en-US" sz="1100" b="1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  <a:sym typeface="ＭＳ Ｐゴシック" pitchFamily="50" charset="-128"/>
              </a:rPr>
              <a:t>正社員と正社員以外の年収の違い</a:t>
            </a:r>
            <a:r>
              <a:rPr lang="ja-JP" altLang="en-US" sz="1100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  <a:sym typeface="ＭＳ Ｐゴシック" pitchFamily="50" charset="-128"/>
              </a:rPr>
              <a:t>をみると、統計から試算したデータでは、正社員の場合、年齢が上がるにつれて収入が高くなる一方、正社員以外の場合は年齢によってあまり変わらず、</a:t>
            </a:r>
            <a:r>
              <a:rPr lang="ja-JP" altLang="en-US" sz="1100" b="1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  <a:sym typeface="ＭＳ Ｐゴシック" pitchFamily="50" charset="-128"/>
              </a:rPr>
              <a:t>大きな差がある</a:t>
            </a:r>
            <a:r>
              <a:rPr lang="ja-JP" altLang="en-US" sz="1100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  <a:sym typeface="ＭＳ Ｐゴシック" pitchFamily="50" charset="-128"/>
              </a:rPr>
              <a:t>ことが分かると思います。</a:t>
            </a:r>
            <a:endParaRPr lang="en-US" altLang="ja-JP" sz="1100" dirty="0">
              <a:latin typeface="HGPｺﾞｼｯｸM" panose="020B0600000000000000" pitchFamily="50" charset="-128"/>
              <a:ea typeface="HGPｺﾞｼｯｸM" panose="020B0600000000000000" pitchFamily="50" charset="-128"/>
              <a:cs typeface="Meiryo UI" panose="020B0604030504040204" pitchFamily="50" charset="-128"/>
              <a:sym typeface="ＭＳ Ｐゴシック" pitchFamily="50" charset="-128"/>
            </a:endParaRPr>
          </a:p>
          <a:p>
            <a:pPr marL="172896" indent="-172896" defTabSz="922108">
              <a:spcBef>
                <a:spcPts val="302"/>
              </a:spcBef>
              <a:spcAft>
                <a:spcPts val="302"/>
              </a:spcAft>
              <a:buFont typeface="Wingdings" panose="05000000000000000000" pitchFamily="2" charset="2"/>
              <a:buChar char="p"/>
              <a:defRPr/>
            </a:pPr>
            <a:r>
              <a:rPr lang="ja-JP" altLang="en-US" sz="1100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  <a:sym typeface="ＭＳ Ｐゴシック" pitchFamily="50" charset="-128"/>
              </a:rPr>
              <a:t>収入以外の面でも、労働時間や福利厚生、社会保険制度など、働き方によって様々な違いがありますので、そうした</a:t>
            </a:r>
            <a:r>
              <a:rPr lang="ja-JP" altLang="en-US" sz="1100" b="1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  <a:sym typeface="ＭＳ Ｐゴシック" pitchFamily="50" charset="-128"/>
              </a:rPr>
              <a:t>違いがあることを知ったうえで、自分がどのように働くか</a:t>
            </a:r>
            <a:r>
              <a:rPr lang="ja-JP" altLang="en-US" sz="1100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  <a:sym typeface="ＭＳ Ｐゴシック" pitchFamily="50" charset="-128"/>
              </a:rPr>
              <a:t>を考え、選ぶことが重要です。</a:t>
            </a:r>
            <a:endParaRPr lang="en-US" altLang="ja-JP" sz="1100" dirty="0">
              <a:latin typeface="HGPｺﾞｼｯｸM" panose="020B0600000000000000" pitchFamily="50" charset="-128"/>
              <a:ea typeface="HGPｺﾞｼｯｸM" panose="020B0600000000000000" pitchFamily="50" charset="-128"/>
              <a:cs typeface="Meiryo UI" panose="020B0604030504040204" pitchFamily="50" charset="-128"/>
              <a:sym typeface="ＭＳ Ｐゴシック" pitchFamily="50" charset="-128"/>
            </a:endParaRPr>
          </a:p>
          <a:p>
            <a:pPr marL="172896" indent="-172896" defTabSz="922108">
              <a:spcBef>
                <a:spcPts val="302"/>
              </a:spcBef>
              <a:spcAft>
                <a:spcPts val="302"/>
              </a:spcAft>
              <a:buFont typeface="Wingdings" panose="05000000000000000000" pitchFamily="2" charset="2"/>
              <a:buChar char="p"/>
              <a:defRPr/>
            </a:pPr>
            <a:endParaRPr lang="ja-JP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002327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72050" cy="373062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2896" indent="-172896">
              <a:buFont typeface="Wingdings" panose="05000000000000000000" pitchFamily="2" charset="2"/>
              <a:buChar char="p"/>
              <a:defRPr/>
            </a:pP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人生にはいろいろなお金がかかります。その中でも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  <a:sym typeface="Arial" pitchFamily="34" charset="0"/>
              </a:rPr>
              <a:t>大きな支出にはどんなものがあるでしょうか？</a:t>
            </a:r>
            <a:endPara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  <a:cs typeface="Meiryo UI" panose="020B0604030504040204" pitchFamily="50" charset="-128"/>
              <a:sym typeface="Arial" pitchFamily="34" charset="0"/>
            </a:endParaRPr>
          </a:p>
          <a:p>
            <a:pPr marL="172896" indent="-172896" defTabSz="922108">
              <a:buFont typeface="Wingdings" panose="05000000000000000000" pitchFamily="2" charset="2"/>
              <a:buChar char="p"/>
              <a:defRPr/>
            </a:pP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  <a:sym typeface="Arial" pitchFamily="34" charset="0"/>
              </a:rPr>
              <a:t>ライフデザインが多様化していますので、費用の大きさや支出の順序にはもちろん個人差があります。</a:t>
            </a:r>
            <a:endPara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  <a:cs typeface="Meiryo UI" panose="020B0604030504040204" pitchFamily="50" charset="-128"/>
              <a:sym typeface="Arial" pitchFamily="34" charset="0"/>
            </a:endParaRPr>
          </a:p>
          <a:p>
            <a:pPr marL="172896" indent="-172896" defTabSz="922108">
              <a:buFont typeface="Wingdings" panose="05000000000000000000" pitchFamily="2" charset="2"/>
              <a:buChar char="p"/>
              <a:defRPr/>
            </a:pP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  <a:sym typeface="Arial" pitchFamily="34" charset="0"/>
              </a:rPr>
              <a:t>ライフステージに沿って、「就職」「結婚」「出産」「教育」「住宅」「介護」「老後」といったイベントには大きな支出を伴うことが多く、一生を通じて、「医療費」や万が一のときに「緊急時の資金」といった、支出が発生することがあります。</a:t>
            </a:r>
            <a:endPara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  <a:sym typeface="Arial" pitchFamily="34" charset="0"/>
            </a:endParaRPr>
          </a:p>
          <a:p>
            <a:pPr marL="172896" indent="-172896" defTabSz="922108">
              <a:buFont typeface="Wingdings" panose="05000000000000000000" pitchFamily="2" charset="2"/>
              <a:buChar char="p"/>
              <a:defRPr/>
            </a:pP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このうち、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  <a:sym typeface="Arial" pitchFamily="34" charset="0"/>
              </a:rPr>
              <a:t>一般的に、</a:t>
            </a:r>
            <a:r>
              <a:rPr lang="ja-JP" altLang="en-US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  <a:sym typeface="Arial" pitchFamily="34" charset="0"/>
              </a:rPr>
              <a:t>「教育」「住宅」「老後」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  <a:sym typeface="Arial" pitchFamily="34" charset="0"/>
              </a:rPr>
              <a:t>を</a:t>
            </a:r>
            <a:r>
              <a:rPr lang="ja-JP" altLang="en-US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  <a:sym typeface="Arial" pitchFamily="34" charset="0"/>
              </a:rPr>
              <a:t>「人生の３大費用」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  <a:sym typeface="Arial" pitchFamily="34" charset="0"/>
              </a:rPr>
              <a:t>と呼び、大きな資金が必要になります。</a:t>
            </a:r>
            <a:endPara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  <a:cs typeface="Meiryo UI" panose="020B0604030504040204" pitchFamily="50" charset="-128"/>
              <a:sym typeface="Arial" pitchFamily="34" charset="0"/>
            </a:endParaRPr>
          </a:p>
          <a:p>
            <a:pPr marL="172896" indent="-172896" defTabSz="922108">
              <a:buFont typeface="Wingdings" panose="05000000000000000000" pitchFamily="2" charset="2"/>
              <a:buChar char="p"/>
              <a:defRPr/>
            </a:pP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  <a:sym typeface="Arial" pitchFamily="34" charset="0"/>
              </a:rPr>
              <a:t>必要になる金額は、その人によってそれぞれ異なります。例えば、教育費用であれば、</a:t>
            </a:r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公立か私立か、大学に行くかどうか、住む地域や自宅通学か等によっても大きく異なりますね。</a:t>
            </a:r>
            <a:endParaRPr lang="en-US" altLang="ja-JP" sz="1400" dirty="0">
              <a:latin typeface="HGPｺﾞｼｯｸM" panose="020B0600000000000000" pitchFamily="50" charset="-128"/>
              <a:ea typeface="HGPｺﾞｼｯｸM" panose="020B0600000000000000" pitchFamily="50" charset="-128"/>
              <a:cs typeface="Meiryo UI" panose="020B0604030504040204" pitchFamily="50" charset="-128"/>
            </a:endParaRPr>
          </a:p>
          <a:p>
            <a:pPr marL="172896" indent="-172896" defTabSz="922108">
              <a:buFont typeface="Wingdings" panose="05000000000000000000" pitchFamily="2" charset="2"/>
              <a:buChar char="p"/>
              <a:defRPr/>
            </a:pPr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住宅費用については、一戸建てかマンションか、どの地域に住むか、購入するのか借りるのか、親と同居するか等、様々な選択肢があります。</a:t>
            </a:r>
            <a:endParaRPr lang="en-US" altLang="ja-JP" sz="1400" dirty="0">
              <a:latin typeface="HGPｺﾞｼｯｸM" panose="020B0600000000000000" pitchFamily="50" charset="-128"/>
              <a:ea typeface="HGPｺﾞｼｯｸM" panose="020B0600000000000000" pitchFamily="50" charset="-128"/>
              <a:cs typeface="Meiryo UI" panose="020B0604030504040204" pitchFamily="50" charset="-128"/>
            </a:endParaRPr>
          </a:p>
          <a:p>
            <a:pPr marL="172896" indent="-172896" eaLnBrk="1" fontAlgn="auto" hangingPunct="1">
              <a:spcBef>
                <a:spcPts val="604"/>
              </a:spcBef>
              <a:spcAft>
                <a:spcPts val="604"/>
              </a:spcAft>
              <a:buFont typeface="Wingdings" panose="05000000000000000000" pitchFamily="2" charset="2"/>
              <a:buChar char="p"/>
              <a:defRPr/>
            </a:pPr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老後費用については、まず</a:t>
            </a:r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前提として、日本は高齢化・長寿化が急速に進んでいて、日本人の平均寿命は、男性</a:t>
            </a:r>
            <a:r>
              <a:rPr lang="en-US" altLang="ja-JP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81</a:t>
            </a:r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歳、女性</a:t>
            </a:r>
            <a:r>
              <a:rPr lang="en-US" altLang="ja-JP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87</a:t>
            </a:r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歳となっています。また、現在</a:t>
            </a:r>
            <a:r>
              <a:rPr lang="en-US" altLang="ja-JP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60</a:t>
            </a:r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歳の人は、およそ</a:t>
            </a:r>
            <a:r>
              <a:rPr lang="en-US" altLang="ja-JP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10</a:t>
            </a:r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人に１人は</a:t>
            </a:r>
            <a:r>
              <a:rPr lang="en-US" altLang="ja-JP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100</a:t>
            </a:r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歳まで生きることができるということも言われています。何歳まで働き、何歳まで生きるか、その人のライフスタイルによっても、必要な金額は異なってきます。</a:t>
            </a:r>
            <a:endPara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  <a:cs typeface="Meiryo UI" panose="020B0604030504040204" pitchFamily="50" charset="-128"/>
              <a:sym typeface="Arial" pitchFamily="34" charset="0"/>
            </a:endParaRPr>
          </a:p>
          <a:p>
            <a:pPr marL="172896" indent="-172896" defTabSz="922108">
              <a:buFont typeface="Wingdings" panose="05000000000000000000" pitchFamily="2" charset="2"/>
              <a:buChar char="p"/>
              <a:defRPr/>
            </a:pPr>
            <a:endPara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  <a:cs typeface="Meiryo UI" panose="020B0604030504040204" pitchFamily="50" charset="-128"/>
              <a:sym typeface="Arial" pitchFamily="34" charset="0"/>
            </a:endParaRPr>
          </a:p>
          <a:p>
            <a:pPr defTabSz="922108">
              <a:defRPr/>
            </a:pPr>
            <a:endPara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  <a:cs typeface="Meiryo UI" panose="020B0604030504040204" pitchFamily="50" charset="-128"/>
              <a:sym typeface="Arial" pitchFamily="34" charset="0"/>
            </a:endParaRPr>
          </a:p>
          <a:p>
            <a:pPr eaLnBrk="1" hangingPunct="1"/>
            <a:endParaRPr lang="ja-JP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518406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72050" cy="3730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908058" y="4720990"/>
            <a:ext cx="5206032" cy="4473101"/>
          </a:xfrm>
        </p:spPr>
        <p:txBody>
          <a:bodyPr/>
          <a:lstStyle/>
          <a:p>
            <a:pPr marL="172896" indent="-172896">
              <a:buFont typeface="Wingdings" panose="05000000000000000000" pitchFamily="2" charset="2"/>
              <a:buChar char="p"/>
              <a:defRPr/>
            </a:pP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このスライドは、大まかな生涯収支バランスのイメージ図です。 </a:t>
            </a:r>
            <a:r>
              <a:rPr lang="ja-JP" altLang="en-US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生涯の支出を生涯の収入で賄っていくことが重要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です。</a:t>
            </a:r>
            <a:endParaRPr lang="en-US" altLang="ja-JP" dirty="0">
              <a:latin typeface="HGPｺﾞｼｯｸM" panose="020B0600000000000000" pitchFamily="50" charset="-128"/>
              <a:ea typeface="HGPｺﾞｼｯｸM" panose="020B0600000000000000" pitchFamily="50" charset="-128"/>
              <a:cs typeface="Meiryo UI" panose="020B0604030504040204" pitchFamily="50" charset="-128"/>
            </a:endParaRPr>
          </a:p>
          <a:p>
            <a:pPr marL="172896" indent="-172896" defTabSz="922108">
              <a:buFont typeface="Wingdings" panose="05000000000000000000" pitchFamily="2" charset="2"/>
              <a:buChar char="p"/>
              <a:defRPr/>
            </a:pP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生涯総収入の主な項目は、</a:t>
            </a:r>
            <a:r>
              <a:rPr lang="ja-JP" altLang="en-US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労働収入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としての</a:t>
            </a:r>
            <a:r>
              <a:rPr lang="ja-JP" altLang="en-US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「賃金」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、退職した時の</a:t>
            </a:r>
            <a:r>
              <a:rPr lang="ja-JP" altLang="en-US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「退職金」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、老後の</a:t>
            </a:r>
            <a:r>
              <a:rPr lang="ja-JP" altLang="en-US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「年金」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、預金・貯金、株式、投資信託などによる</a:t>
            </a:r>
            <a:r>
              <a:rPr lang="ja-JP" altLang="en-US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「資産形成による増加分」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です。</a:t>
            </a:r>
            <a:endParaRPr lang="en-US" altLang="ja-JP" dirty="0">
              <a:latin typeface="HGPｺﾞｼｯｸM" panose="020B0600000000000000" pitchFamily="50" charset="-128"/>
              <a:ea typeface="HGPｺﾞｼｯｸM" panose="020B0600000000000000" pitchFamily="50" charset="-128"/>
              <a:cs typeface="Meiryo UI" panose="020B0604030504040204" pitchFamily="50" charset="-128"/>
            </a:endParaRPr>
          </a:p>
          <a:p>
            <a:pPr marL="172896" indent="-172896" defTabSz="922108">
              <a:buFont typeface="Wingdings" panose="05000000000000000000" pitchFamily="2" charset="2"/>
              <a:buChar char="p"/>
              <a:defRPr/>
            </a:pP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一方、生涯総支出の主な項目は、</a:t>
            </a:r>
            <a:r>
              <a:rPr lang="ja-JP" altLang="en-US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「生活費用」「教育費用」「住宅費用」  「老後費用」、</a:t>
            </a:r>
            <a:r>
              <a:rPr lang="ja-JP" altLang="en-US" b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借金をした場合の</a:t>
            </a:r>
            <a:r>
              <a:rPr lang="ja-JP" altLang="en-US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「利子」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です。</a:t>
            </a:r>
            <a:endPara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  <a:cs typeface="Meiryo UI" panose="020B0604030504040204" pitchFamily="50" charset="-128"/>
            </a:endParaRPr>
          </a:p>
          <a:p>
            <a:pPr marL="172896" indent="-172896" defTabSz="922108">
              <a:buFont typeface="Wingdings" panose="05000000000000000000" pitchFamily="2" charset="2"/>
              <a:buChar char="p"/>
              <a:defRPr/>
            </a:pPr>
            <a:r>
              <a:rPr lang="ja-JP" altLang="en-US" dirty="0" smtClean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毎月の家計管理でも、人生全体においても</a:t>
            </a:r>
            <a:r>
              <a:rPr lang="ja-JP" altLang="en-US" b="0" dirty="0" smtClean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</a:t>
            </a:r>
            <a:r>
              <a:rPr lang="ja-JP" altLang="en-US" b="1" dirty="0" smtClean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計画的に収支管理を行う</a:t>
            </a:r>
            <a:r>
              <a:rPr lang="ja-JP" altLang="en-US" dirty="0" smtClean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ことが大切です。</a:t>
            </a:r>
            <a:endParaRPr lang="en-US" altLang="ja-JP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defTabSz="922108">
              <a:defRPr/>
            </a:pPr>
            <a:endParaRPr kumimoji="1" lang="ja-JP" altLang="en-US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8839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72050" cy="373062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2896" indent="-172896" defTabSz="922108" eaLnBrk="1" fontAlgn="ctr" hangingPunct="1">
              <a:spcBef>
                <a:spcPts val="604"/>
              </a:spcBef>
              <a:spcAft>
                <a:spcPts val="604"/>
              </a:spcAft>
              <a:buFont typeface="Wingdings" panose="05000000000000000000" pitchFamily="2" charset="2"/>
              <a:buChar char="p"/>
              <a:defRPr/>
            </a:pPr>
            <a:r>
              <a:rPr lang="ja-JP" altLang="en-US" b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ライフプランシミュレーターを使ってみましょう。</a:t>
            </a:r>
            <a:endParaRPr lang="en-US" altLang="ja-JP" b="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2896" indent="-172896" defTabSz="922108" eaLnBrk="1" fontAlgn="ctr" hangingPunct="1">
              <a:spcBef>
                <a:spcPts val="604"/>
              </a:spcBef>
              <a:spcAft>
                <a:spcPts val="604"/>
              </a:spcAft>
              <a:buFont typeface="Wingdings" panose="05000000000000000000" pitchFamily="2" charset="2"/>
              <a:buChar char="p"/>
              <a:defRPr/>
            </a:pPr>
            <a:r>
              <a:rPr lang="ja-JP" altLang="en-US" b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条件入力の各項目を入力していきます。</a:t>
            </a:r>
            <a:endParaRPr lang="en-US" altLang="ja-JP" b="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012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72050" cy="373062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2896" indent="-172896" defTabSz="922108" eaLnBrk="1" fontAlgn="ctr" hangingPunct="1">
              <a:spcBef>
                <a:spcPts val="604"/>
              </a:spcBef>
              <a:spcAft>
                <a:spcPts val="604"/>
              </a:spcAft>
              <a:buFont typeface="Wingdings" panose="05000000000000000000" pitchFamily="2" charset="2"/>
              <a:buChar char="p"/>
              <a:defRPr/>
            </a:pPr>
            <a:r>
              <a:rPr lang="ja-JP" altLang="en-US" b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こどもは年齢をゼロにすると、こどもを持たないということになります。</a:t>
            </a:r>
            <a:endParaRPr lang="en-US" altLang="ja-JP" b="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9183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72050" cy="373062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2896" indent="-172896" defTabSz="922108" eaLnBrk="1" fontAlgn="ctr" hangingPunct="1">
              <a:spcBef>
                <a:spcPts val="604"/>
              </a:spcBef>
              <a:spcAft>
                <a:spcPts val="604"/>
              </a:spcAft>
              <a:buFont typeface="Wingdings" panose="05000000000000000000" pitchFamily="2" charset="2"/>
              <a:buChar char="p"/>
              <a:defRPr/>
            </a:pPr>
            <a:r>
              <a:rPr lang="ja-JP" altLang="en-US" b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家の購入：するか、しないか。する場合は買う時の自分の年齢を入れます。あと、どこに住むか大都市か地方か、一軒家かマンションを入れます。</a:t>
            </a:r>
            <a:endParaRPr lang="en-US" altLang="ja-JP" b="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2896" indent="-172896" defTabSz="922108" eaLnBrk="1" fontAlgn="ctr" hangingPunct="1">
              <a:spcBef>
                <a:spcPts val="604"/>
              </a:spcBef>
              <a:spcAft>
                <a:spcPts val="604"/>
              </a:spcAft>
              <a:buFont typeface="Wingdings" panose="05000000000000000000" pitchFamily="2" charset="2"/>
              <a:buChar char="p"/>
              <a:defRPr/>
            </a:pPr>
            <a:r>
              <a:rPr lang="ja-JP" altLang="en-US" b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その他予定している支出は：とりあえず、</a:t>
            </a:r>
            <a:r>
              <a:rPr lang="en-US" altLang="ja-JP" b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10</a:t>
            </a:r>
            <a:r>
              <a:rPr lang="ja-JP" altLang="en-US" b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年ごとに</a:t>
            </a:r>
            <a:r>
              <a:rPr lang="en-US" altLang="ja-JP" b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</a:t>
            </a:r>
            <a:r>
              <a:rPr lang="ja-JP" altLang="en-US" b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万円使うというのが入っていますが、こちらは変更して、増やしてもゼロにしても構いません。</a:t>
            </a:r>
            <a:endParaRPr lang="en-US" altLang="ja-JP" b="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2896" indent="-172896" defTabSz="922108" eaLnBrk="1" fontAlgn="ctr" hangingPunct="1">
              <a:spcBef>
                <a:spcPts val="604"/>
              </a:spcBef>
              <a:spcAft>
                <a:spcPts val="604"/>
              </a:spcAft>
              <a:buFont typeface="Wingdings" panose="05000000000000000000" pitchFamily="2" charset="2"/>
              <a:buChar char="p"/>
              <a:defRPr/>
            </a:pPr>
            <a:r>
              <a:rPr lang="ja-JP" altLang="en-US" b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全ての入力が終わったら、結果を見るボタンを押してみましょう。</a:t>
            </a:r>
            <a:endParaRPr lang="en-US" altLang="ja-JP" b="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13685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72050" cy="373062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2896" indent="-172896" defTabSz="922108" eaLnBrk="1" fontAlgn="ctr" hangingPunct="1">
              <a:spcBef>
                <a:spcPts val="604"/>
              </a:spcBef>
              <a:spcAft>
                <a:spcPts val="604"/>
              </a:spcAft>
              <a:buFont typeface="Wingdings" panose="05000000000000000000" pitchFamily="2" charset="2"/>
              <a:buChar char="p"/>
              <a:defRPr/>
            </a:pPr>
            <a:r>
              <a:rPr lang="ja-JP" altLang="en-US" b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シミュレーション結果です。</a:t>
            </a:r>
            <a:endParaRPr lang="en-US" altLang="ja-JP" b="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2896" indent="-172896" defTabSz="922108" eaLnBrk="1" fontAlgn="ctr" hangingPunct="1">
              <a:spcBef>
                <a:spcPts val="604"/>
              </a:spcBef>
              <a:spcAft>
                <a:spcPts val="604"/>
              </a:spcAft>
              <a:buFont typeface="Wingdings" panose="05000000000000000000" pitchFamily="2" charset="2"/>
              <a:buChar char="p"/>
              <a:defRPr/>
            </a:pPr>
            <a:r>
              <a:rPr lang="ja-JP" altLang="en-US" b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棒グラフでプラスに伸びているのは収入、マイナスに伸びているのは支出です。毎年の収支の累積が線グラフの貯蓄残高になります。</a:t>
            </a:r>
            <a:endParaRPr lang="en-US" altLang="ja-JP" b="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2896" indent="-172896" defTabSz="922108" eaLnBrk="1" fontAlgn="ctr" hangingPunct="1">
              <a:spcBef>
                <a:spcPts val="604"/>
              </a:spcBef>
              <a:spcAft>
                <a:spcPts val="604"/>
              </a:spcAft>
              <a:buFont typeface="Wingdings" panose="05000000000000000000" pitchFamily="2" charset="2"/>
              <a:buChar char="p"/>
              <a:defRPr/>
            </a:pPr>
            <a:r>
              <a:rPr lang="en-US" altLang="ja-JP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60</a:t>
            </a:r>
            <a:r>
              <a:rPr lang="ja-JP" altLang="en-US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歳になった時に赤の線グラフがマイナスにならないよう</a:t>
            </a:r>
            <a:r>
              <a:rPr lang="ja-JP" altLang="en-US" b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にライフプランを決定しましょう。</a:t>
            </a:r>
            <a:endParaRPr lang="en-US" altLang="ja-JP" b="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2896" indent="-172896" defTabSz="922108" eaLnBrk="1" fontAlgn="ctr" hangingPunct="1">
              <a:spcBef>
                <a:spcPts val="604"/>
              </a:spcBef>
              <a:spcAft>
                <a:spcPts val="604"/>
              </a:spcAft>
              <a:buFont typeface="Wingdings" panose="05000000000000000000" pitchFamily="2" charset="2"/>
              <a:buChar char="p"/>
              <a:defRPr/>
            </a:pPr>
            <a:r>
              <a:rPr lang="ja-JP" altLang="en-US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（ディスカッション）隣の人とペアになって、どんな点を重視したか、結果はどうだったか話し合ってみましょう。</a:t>
            </a:r>
            <a:endParaRPr lang="en-US" altLang="ja-JP" b="1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76698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72050" cy="373062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2896" indent="-172896">
              <a:spcBef>
                <a:spcPts val="604"/>
              </a:spcBef>
              <a:buFont typeface="Wingdings" panose="05000000000000000000" pitchFamily="2" charset="2"/>
              <a:buChar char="p"/>
            </a:pPr>
            <a:endPara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016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72050" cy="373062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2896" indent="-172896">
              <a:buFont typeface="Wingdings" panose="05000000000000000000" pitchFamily="2" charset="2"/>
              <a:buChar char="p"/>
            </a:pP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答えは</a:t>
            </a:r>
            <a:r>
              <a:rPr lang="en-US" altLang="ja-JP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X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です。</a:t>
            </a:r>
            <a:endPara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2896" indent="-172896">
              <a:buFont typeface="Wingdings" panose="05000000000000000000" pitchFamily="2" charset="2"/>
              <a:buChar char="p"/>
            </a:pP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「手取り」がキーワードです。</a:t>
            </a:r>
            <a:endPara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2896" indent="-172896">
              <a:buFont typeface="Wingdings" panose="05000000000000000000" pitchFamily="2" charset="2"/>
              <a:buChar char="p"/>
            </a:pPr>
            <a:endParaRPr lang="en-US" altLang="ja-JP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2896" indent="-172896">
              <a:buFont typeface="Wingdings" panose="05000000000000000000" pitchFamily="2" charset="2"/>
              <a:buChar char="p"/>
            </a:pPr>
            <a:endParaRPr lang="en-US" altLang="ja-JP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2896" indent="-172896">
              <a:buFont typeface="Wingdings" panose="05000000000000000000" pitchFamily="2" charset="2"/>
              <a:buChar char="p"/>
            </a:pPr>
            <a:endParaRPr lang="ja-JP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208744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7205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2896" indent="-172896">
              <a:spcBef>
                <a:spcPts val="202"/>
              </a:spcBef>
              <a:spcAft>
                <a:spcPts val="604"/>
              </a:spcAft>
              <a:buFont typeface="Wingdings" panose="05000000000000000000" pitchFamily="2" charset="2"/>
              <a:buChar char="p"/>
            </a:pPr>
            <a:r>
              <a:rPr lang="ja-JP" altLang="en-US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家庭生活を営むための収入と</a:t>
            </a:r>
            <a:r>
              <a:rPr lang="ja-JP" altLang="en-US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支出の運営を</a:t>
            </a:r>
            <a:r>
              <a:rPr lang="ja-JP" altLang="en-US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「家計」</a:t>
            </a: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といい、そうした運営を</a:t>
            </a:r>
            <a:r>
              <a:rPr lang="ja-JP" altLang="en-US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管理することを「家計管理」</a:t>
            </a: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といいます。</a:t>
            </a:r>
            <a:endParaRPr lang="en-US" altLang="ja-JP" dirty="0">
              <a:latin typeface="HGPｺﾞｼｯｸM" panose="020B0600000000000000" pitchFamily="50" charset="-128"/>
              <a:ea typeface="HGPｺﾞｼｯｸM" panose="020B0600000000000000" pitchFamily="50" charset="-128"/>
              <a:cs typeface="Meiryo UI" panose="020B0604030504040204" pitchFamily="50" charset="-128"/>
            </a:endParaRPr>
          </a:p>
          <a:p>
            <a:pPr marL="172896" indent="-172896" defTabSz="922108">
              <a:spcBef>
                <a:spcPts val="202"/>
              </a:spcBef>
              <a:spcAft>
                <a:spcPts val="604"/>
              </a:spcAft>
              <a:buFont typeface="Wingdings" panose="05000000000000000000" pitchFamily="2" charset="2"/>
              <a:buChar char="p"/>
              <a:defRPr/>
            </a:pP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高校生の皆さんの場合、収入としては、お小遣いやお年玉、アルバイト代などが考えられますが、この収入の中から、色々な物を買ったり、友人と遊ぶことなどにお金を使っていると思います。</a:t>
            </a:r>
            <a:endParaRPr lang="en-US" altLang="ja-JP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2896" indent="-172896" defTabSz="922108">
              <a:spcBef>
                <a:spcPts val="202"/>
              </a:spcBef>
              <a:spcAft>
                <a:spcPts val="604"/>
              </a:spcAft>
              <a:buFont typeface="Wingdings" panose="05000000000000000000" pitchFamily="2" charset="2"/>
              <a:buChar char="p"/>
              <a:defRPr/>
            </a:pP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では、これから大学生や社会人になって、</a:t>
            </a:r>
            <a:r>
              <a:rPr lang="ja-JP" altLang="en-US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一人暮らしをするようになると、どのようなお金が必要</a:t>
            </a: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でしょう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か。</a:t>
            </a:r>
            <a:endPara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3729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7205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2896" indent="-172896">
              <a:spcBef>
                <a:spcPts val="202"/>
              </a:spcBef>
              <a:spcAft>
                <a:spcPts val="604"/>
              </a:spcAft>
              <a:buFont typeface="Wingdings" panose="05000000000000000000" pitchFamily="2" charset="2"/>
              <a:buChar char="p"/>
            </a:pP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収入については、大学生の場合、仕送り、アルバイト代、奨学金、社会人の場合は、給与や賞与などが考えられます。</a:t>
            </a:r>
            <a:endParaRPr lang="en-US" altLang="ja-JP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2896" indent="-172896">
              <a:spcBef>
                <a:spcPts val="202"/>
              </a:spcBef>
              <a:spcAft>
                <a:spcPts val="604"/>
              </a:spcAft>
              <a:buFont typeface="Wingdings" panose="05000000000000000000" pitchFamily="2" charset="2"/>
              <a:buChar char="p"/>
            </a:pP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一方、支出については、食費、住居費、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水道光熱費、</a:t>
            </a: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通信費といった生活するのに必要なお金や、洋服を買う、車の免許をとる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</a:t>
            </a:r>
            <a:endPara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spcBef>
                <a:spcPts val="202"/>
              </a:spcBef>
              <a:spcAft>
                <a:spcPts val="604"/>
              </a:spcAft>
            </a:pP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旅行</a:t>
            </a: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に行くなど、自分の好きなことに使うお金もあると思います。</a:t>
            </a:r>
            <a:endParaRPr lang="en-US" altLang="ja-JP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2896" indent="-172896">
              <a:spcBef>
                <a:spcPts val="202"/>
              </a:spcBef>
              <a:spcAft>
                <a:spcPts val="604"/>
              </a:spcAft>
              <a:buFont typeface="Wingdings" panose="05000000000000000000" pitchFamily="2" charset="2"/>
              <a:buChar char="p"/>
            </a:pP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これに加えて、将来に備えて貯蓄をしていくことに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なります。</a:t>
            </a:r>
            <a:endPara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6801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ノー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908060" y="4720990"/>
            <a:ext cx="5238267" cy="44731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2896" indent="-172896" defTabSz="922108">
              <a:spcBef>
                <a:spcPts val="202"/>
              </a:spcBef>
              <a:spcAft>
                <a:spcPts val="604"/>
              </a:spcAft>
              <a:buFont typeface="Wingdings" panose="05000000000000000000" pitchFamily="2" charset="2"/>
              <a:buChar char="p"/>
              <a:defRPr/>
            </a:pP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みなさんが社会に出て、会社員や公務員として勤める場合、給与をもらうことになります。たいていは毎月</a:t>
            </a:r>
            <a:r>
              <a:rPr lang="en-US" altLang="ja-JP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回「給料日」があります。実際には、給与は銀行口座に振り込まれ、「給料日」に手渡されるのは給与の明細であることが多いです。このスライドは「給与明細」の見本です。</a:t>
            </a:r>
            <a:endParaRPr lang="en-US" altLang="ja-JP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2896" indent="-172896" defTabSz="922108">
              <a:spcBef>
                <a:spcPts val="202"/>
              </a:spcBef>
              <a:spcAft>
                <a:spcPts val="604"/>
              </a:spcAft>
              <a:buFont typeface="Wingdings" panose="05000000000000000000" pitchFamily="2" charset="2"/>
              <a:buChar char="p"/>
              <a:defRPr/>
            </a:pP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この例のように、「基本給」「時間外手当」「通勤手当」といった</a:t>
            </a:r>
            <a:r>
              <a:rPr lang="ja-JP" altLang="en-US" b="1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「支給」</a:t>
            </a: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額の欄以外に、「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所得税」などの税金、健康保険などの社会保険料が</a:t>
            </a:r>
            <a:r>
              <a:rPr lang="ja-JP" altLang="en-US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「</a:t>
            </a:r>
            <a:r>
              <a:rPr lang="ja-JP" altLang="en-US" b="1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控除」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されます。</a:t>
            </a: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控除とは</a:t>
            </a:r>
            <a:r>
              <a:rPr lang="ja-JP" altLang="en-US" b="1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差し引くという意味</a:t>
            </a: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です。</a:t>
            </a:r>
            <a:endParaRPr lang="en-US" altLang="ja-JP" dirty="0">
              <a:latin typeface="HGPｺﾞｼｯｸM" panose="020B0600000000000000" pitchFamily="50" charset="-128"/>
              <a:ea typeface="HGPｺﾞｼｯｸM" panose="020B0600000000000000" pitchFamily="50" charset="-128"/>
              <a:cs typeface="Meiryo UI" panose="020B0604030504040204" pitchFamily="50" charset="-128"/>
            </a:endParaRPr>
          </a:p>
          <a:p>
            <a:pPr marL="172896" indent="-172896" defTabSz="922108">
              <a:spcBef>
                <a:spcPts val="202"/>
              </a:spcBef>
              <a:spcAft>
                <a:spcPts val="604"/>
              </a:spcAft>
              <a:buFont typeface="Wingdings" panose="05000000000000000000" pitchFamily="2" charset="2"/>
              <a:buChar char="p"/>
              <a:defRPr/>
            </a:pP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ここで、心がけたいことが</a:t>
            </a:r>
            <a:r>
              <a:rPr lang="ja-JP" altLang="en-US" b="1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「手取り収入」の把握</a:t>
            </a: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です。</a:t>
            </a:r>
            <a:r>
              <a:rPr lang="ja-JP" altLang="en-US" b="1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「手取り収入」</a:t>
            </a: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とは、</a:t>
            </a:r>
            <a:r>
              <a:rPr lang="ja-JP" altLang="en-US" b="1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“手元に来るお金” </a:t>
            </a: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のことです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。この</a:t>
            </a: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例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では、</a:t>
            </a: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支給額 </a:t>
            </a:r>
            <a:r>
              <a:rPr lang="en-US" altLang="ja-JP" b="1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218,000 </a:t>
            </a:r>
            <a:r>
              <a:rPr lang="ja-JP" altLang="en-US" sz="1100" b="1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円</a:t>
            </a: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から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、 税</a:t>
            </a: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金</a:t>
            </a:r>
            <a:r>
              <a:rPr lang="en-US" altLang="ja-JP" b="1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11,110 </a:t>
            </a:r>
            <a:r>
              <a:rPr lang="ja-JP" altLang="en-US" sz="1100" b="1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円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と社会保険料</a:t>
            </a:r>
            <a:r>
              <a:rPr lang="en-US" altLang="ja-JP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31,674 </a:t>
            </a:r>
            <a:r>
              <a:rPr lang="ja-JP" altLang="en-US" sz="1100" b="1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円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を</a:t>
            </a: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引いて、「 手取り収入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」は</a:t>
            </a:r>
            <a:r>
              <a:rPr lang="en-US" altLang="ja-JP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175,216 </a:t>
            </a:r>
            <a:r>
              <a:rPr lang="ja-JP" altLang="en-US" sz="1100" b="1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円</a:t>
            </a: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となります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。</a:t>
            </a:r>
            <a:endPara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  <a:cs typeface="Meiryo UI" panose="020B0604030504040204" pitchFamily="50" charset="-128"/>
            </a:endParaRPr>
          </a:p>
          <a:p>
            <a:pPr marL="172896" indent="-172896">
              <a:spcBef>
                <a:spcPts val="604"/>
              </a:spcBef>
              <a:spcAft>
                <a:spcPts val="604"/>
              </a:spcAft>
              <a:buFont typeface="Wingdings" panose="05000000000000000000" pitchFamily="2" charset="2"/>
              <a:buChar char="p"/>
              <a:defRPr/>
            </a:pPr>
            <a:r>
              <a:rPr lang="ja-JP" altLang="en-US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大事なことは、使えるお金の上限は手取り収入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です。</a:t>
            </a:r>
            <a:r>
              <a:rPr lang="ja-JP" altLang="en-US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手取り収入の金額をしっかり把握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するようにしましょう。</a:t>
            </a:r>
            <a:endParaRPr lang="en-US" altLang="ja-JP" dirty="0">
              <a:latin typeface="HGPｺﾞｼｯｸM" panose="020B0600000000000000" pitchFamily="50" charset="-128"/>
              <a:ea typeface="HGPｺﾞｼｯｸM" panose="020B0600000000000000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954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72050" cy="373062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2896" indent="-172896" defTabSz="922108" eaLnBrk="1" fontAlgn="ctr" hangingPunct="1">
              <a:spcBef>
                <a:spcPts val="604"/>
              </a:spcBef>
              <a:spcAft>
                <a:spcPts val="604"/>
              </a:spcAft>
              <a:buFont typeface="Wingdings" panose="05000000000000000000" pitchFamily="2" charset="2"/>
              <a:buChar char="p"/>
              <a:defRPr/>
            </a:pPr>
            <a:r>
              <a:rPr lang="ja-JP" altLang="en-US" b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それでは、皆さんのスマホを使って、シミュレーターを使ってみましょう。</a:t>
            </a:r>
            <a:endParaRPr lang="en-US" altLang="ja-JP" b="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2896" indent="-172896" defTabSz="922108" eaLnBrk="1" fontAlgn="ctr" hangingPunct="1">
              <a:spcBef>
                <a:spcPts val="604"/>
              </a:spcBef>
              <a:spcAft>
                <a:spcPts val="604"/>
              </a:spcAft>
              <a:buFont typeface="Wingdings" panose="05000000000000000000" pitchFamily="2" charset="2"/>
              <a:buChar char="p"/>
              <a:defRPr/>
            </a:pPr>
            <a:r>
              <a:rPr lang="ja-JP" altLang="en-US" b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右下にある</a:t>
            </a:r>
            <a:r>
              <a:rPr lang="en-US" altLang="ja-JP" b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QR</a:t>
            </a:r>
            <a:r>
              <a:rPr lang="ja-JP" altLang="en-US" b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コードをスマホのカメラで読み取ってください。</a:t>
            </a:r>
            <a:endParaRPr lang="en-US" altLang="ja-JP" b="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2896" indent="-172896" defTabSz="922108" eaLnBrk="1" fontAlgn="ctr" hangingPunct="1">
              <a:spcBef>
                <a:spcPts val="604"/>
              </a:spcBef>
              <a:spcAft>
                <a:spcPts val="604"/>
              </a:spcAft>
              <a:buFont typeface="Wingdings" panose="05000000000000000000" pitchFamily="2" charset="2"/>
              <a:buChar char="p"/>
              <a:defRPr/>
            </a:pPr>
            <a:r>
              <a:rPr lang="ja-JP" altLang="en-US" b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「金融経済教育　高校授業副教材」というタイトルで、４つのシミュレーターが出てきます。</a:t>
            </a:r>
            <a:endParaRPr lang="en-US" altLang="ja-JP" b="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2896" indent="-172896" defTabSz="922108" eaLnBrk="1" fontAlgn="ctr" hangingPunct="1">
              <a:spcBef>
                <a:spcPts val="604"/>
              </a:spcBef>
              <a:spcAft>
                <a:spcPts val="604"/>
              </a:spcAft>
              <a:buFont typeface="Wingdings" panose="05000000000000000000" pitchFamily="2" charset="2"/>
              <a:buChar char="p"/>
              <a:defRPr/>
            </a:pPr>
            <a:r>
              <a:rPr lang="ja-JP" altLang="en-US" b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このうちの右から</a:t>
            </a:r>
            <a:r>
              <a:rPr lang="en-US" altLang="ja-JP" b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b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番目、紫色の家計管理シミュレーターをタップしてください。</a:t>
            </a:r>
            <a:endParaRPr lang="en-US" altLang="ja-JP" b="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 defTabSz="922108" eaLnBrk="1" fontAlgn="ctr" hangingPunct="1">
              <a:spcBef>
                <a:spcPts val="604"/>
              </a:spcBef>
              <a:spcAft>
                <a:spcPts val="604"/>
              </a:spcAft>
              <a:buFont typeface="Wingdings" panose="05000000000000000000" pitchFamily="2" charset="2"/>
              <a:buNone/>
              <a:defRPr/>
            </a:pPr>
            <a:endParaRPr lang="en-US" altLang="ja-JP" b="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8232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72050" cy="373062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2896" indent="-172896" defTabSz="922108" eaLnBrk="1" fontAlgn="ctr" hangingPunct="1">
              <a:spcBef>
                <a:spcPts val="604"/>
              </a:spcBef>
              <a:spcAft>
                <a:spcPts val="604"/>
              </a:spcAft>
              <a:buFont typeface="Wingdings" panose="05000000000000000000" pitchFamily="2" charset="2"/>
              <a:buChar char="p"/>
              <a:defRPr/>
            </a:pPr>
            <a:r>
              <a:rPr lang="ja-JP" altLang="en-US" b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条件入力に住居費や通信費など７つの項目あります。赤いバーを動かして支出金額を選択してみましょう。</a:t>
            </a:r>
            <a:endParaRPr lang="en-US" altLang="ja-JP" b="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2896" indent="-172896" defTabSz="922108" eaLnBrk="1" fontAlgn="ctr" hangingPunct="1">
              <a:spcBef>
                <a:spcPts val="604"/>
              </a:spcBef>
              <a:spcAft>
                <a:spcPts val="604"/>
              </a:spcAft>
              <a:buFont typeface="Wingdings" panose="05000000000000000000" pitchFamily="2" charset="2"/>
              <a:buChar char="p"/>
              <a:defRPr/>
            </a:pPr>
            <a:r>
              <a:rPr lang="ja-JP" altLang="en-US" b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右側の表が一般的な数値になります。住居費だと、郊外の１ルームの家賃が</a:t>
            </a:r>
            <a:r>
              <a:rPr lang="en-US" altLang="ja-JP" b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</a:t>
            </a:r>
            <a:r>
              <a:rPr lang="ja-JP" altLang="en-US" b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万円、都会の１</a:t>
            </a:r>
            <a:r>
              <a:rPr lang="en-US" altLang="ja-JP" b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K</a:t>
            </a:r>
            <a:r>
              <a:rPr lang="ja-JP" altLang="en-US" b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が</a:t>
            </a:r>
            <a:r>
              <a:rPr lang="en-US" altLang="ja-JP" b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7</a:t>
            </a:r>
            <a:r>
              <a:rPr lang="ja-JP" altLang="en-US" b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万円、都会の１</a:t>
            </a:r>
            <a:r>
              <a:rPr lang="en-US" altLang="ja-JP" b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LDK</a:t>
            </a:r>
            <a:r>
              <a:rPr lang="ja-JP" altLang="en-US" b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になると</a:t>
            </a:r>
            <a:r>
              <a:rPr lang="en-US" altLang="ja-JP" b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10</a:t>
            </a:r>
            <a:r>
              <a:rPr lang="ja-JP" altLang="en-US" b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万円となります。</a:t>
            </a:r>
            <a:endParaRPr lang="en-US" altLang="ja-JP" b="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2896" indent="-172896" defTabSz="922108" eaLnBrk="1" fontAlgn="ctr" hangingPunct="1">
              <a:spcBef>
                <a:spcPts val="604"/>
              </a:spcBef>
              <a:spcAft>
                <a:spcPts val="604"/>
              </a:spcAft>
              <a:buFont typeface="Wingdings" panose="05000000000000000000" pitchFamily="2" charset="2"/>
              <a:buChar char="p"/>
              <a:defRPr/>
            </a:pPr>
            <a:r>
              <a:rPr lang="ja-JP" altLang="en-US" b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全て選んだら、下のグラフを見てみましょう。</a:t>
            </a:r>
            <a:endParaRPr lang="en-US" altLang="ja-JP" b="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0875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72050" cy="373062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2896" indent="-172896" defTabSz="922108" eaLnBrk="1" fontAlgn="ctr" hangingPunct="1">
              <a:spcBef>
                <a:spcPts val="604"/>
              </a:spcBef>
              <a:spcAft>
                <a:spcPts val="604"/>
              </a:spcAft>
              <a:buFont typeface="Wingdings" panose="05000000000000000000" pitchFamily="2" charset="2"/>
              <a:buChar char="p"/>
              <a:defRPr/>
            </a:pPr>
            <a:r>
              <a:rPr lang="ja-JP" altLang="en-US" b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シミュレーション結果です。左が収入。右が皆さんが選択した支出になります。</a:t>
            </a:r>
            <a:endParaRPr lang="en-US" altLang="ja-JP" b="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2896" indent="-172896" defTabSz="922108" eaLnBrk="1" fontAlgn="ctr" hangingPunct="1">
              <a:spcBef>
                <a:spcPts val="604"/>
              </a:spcBef>
              <a:spcAft>
                <a:spcPts val="604"/>
              </a:spcAft>
              <a:buFont typeface="Wingdings" panose="05000000000000000000" pitchFamily="2" charset="2"/>
              <a:buChar char="p"/>
              <a:defRPr/>
            </a:pPr>
            <a:r>
              <a:rPr lang="ja-JP" altLang="en-US" b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この例だと、左の収入は大卒の平均的な手取り収入である</a:t>
            </a:r>
            <a:r>
              <a:rPr lang="en-US" altLang="ja-JP" b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18.5</a:t>
            </a:r>
            <a:r>
              <a:rPr lang="ja-JP" altLang="en-US" b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万円に対して、支出が</a:t>
            </a:r>
            <a:r>
              <a:rPr lang="en-US" altLang="ja-JP" b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27.2</a:t>
            </a:r>
            <a:r>
              <a:rPr lang="ja-JP" altLang="en-US" b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万円となっています。支出が収入を越えているので、見直しが必要ですね。</a:t>
            </a:r>
            <a:endParaRPr lang="en-US" altLang="ja-JP" b="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0310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72050" cy="373062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2896" indent="-172896" defTabSz="922108" eaLnBrk="1" fontAlgn="ctr" hangingPunct="1">
              <a:spcBef>
                <a:spcPts val="604"/>
              </a:spcBef>
              <a:spcAft>
                <a:spcPts val="604"/>
              </a:spcAft>
              <a:buFont typeface="Wingdings" panose="05000000000000000000" pitchFamily="2" charset="2"/>
              <a:buChar char="p"/>
              <a:defRPr/>
            </a:pPr>
            <a:r>
              <a:rPr lang="ja-JP" altLang="en-US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毎月の家計管理から、話は一気に大きくなりますが、</a:t>
            </a:r>
            <a:endPara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  <a:cs typeface="Meiryo UI" panose="020B0604030504040204" pitchFamily="50" charset="-128"/>
            </a:endParaRPr>
          </a:p>
          <a:p>
            <a:pPr marL="172896" indent="-172896" defTabSz="922108" eaLnBrk="1" fontAlgn="ctr" hangingPunct="1">
              <a:spcBef>
                <a:spcPts val="604"/>
              </a:spcBef>
              <a:spcAft>
                <a:spcPts val="604"/>
              </a:spcAft>
              <a:buFont typeface="Wingdings" panose="05000000000000000000" pitchFamily="2" charset="2"/>
              <a:buChar char="p"/>
              <a:defRPr/>
            </a:pP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「将来、どんな人生を送りたいか」についての自分の構想を、</a:t>
            </a:r>
            <a:r>
              <a:rPr lang="ja-JP" altLang="en-US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「ライフデザイン」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といいます。早い時期から、人生のデザインを描き、夢を「目標」と位置づけ、実現するための努力を始めることで、実現の可能性が高まるともいえます。</a:t>
            </a:r>
            <a:endPara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  <a:cs typeface="Meiryo UI" panose="020B0604030504040204" pitchFamily="50" charset="-128"/>
            </a:endParaRPr>
          </a:p>
          <a:p>
            <a:pPr marL="172896" indent="-172896" defTabSz="922108" eaLnBrk="1" fontAlgn="ctr" hangingPunct="1">
              <a:spcBef>
                <a:spcPts val="604"/>
              </a:spcBef>
              <a:spcAft>
                <a:spcPts val="604"/>
              </a:spcAft>
              <a:buFont typeface="Wingdings" panose="05000000000000000000" pitchFamily="2" charset="2"/>
              <a:buChar char="p"/>
              <a:defRPr/>
            </a:pPr>
            <a:r>
              <a:rPr lang="ja-JP" altLang="ja-JP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将来の夢、将来やりたいこと</a:t>
            </a:r>
            <a:r>
              <a:rPr lang="ja-JP" altLang="ja-JP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や</a:t>
            </a:r>
            <a:r>
              <a:rPr lang="ja-JP" altLang="ja-JP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希望するライフデザイン</a:t>
            </a:r>
            <a:r>
              <a:rPr lang="ja-JP" altLang="ja-JP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のために、どうお金を準備するか、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これから</a:t>
            </a:r>
            <a:r>
              <a:rPr lang="ja-JP" altLang="ja-JP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考え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てみ</a:t>
            </a:r>
            <a:r>
              <a:rPr lang="ja-JP" altLang="ja-JP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ましょう。</a:t>
            </a:r>
            <a:endParaRPr lang="en-US" altLang="ja-JP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2896" indent="-172896" eaLnBrk="1" fontAlgn="ctr" hangingPunct="1">
              <a:spcBef>
                <a:spcPts val="604"/>
              </a:spcBef>
              <a:spcAft>
                <a:spcPts val="604"/>
              </a:spcAft>
              <a:buFont typeface="Wingdings" panose="05000000000000000000" pitchFamily="2" charset="2"/>
              <a:buChar char="p"/>
            </a:pPr>
            <a:endParaRPr lang="en-US" altLang="ja-JP" b="1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2896" indent="-172896" defTabSz="922264" eaLnBrk="1" fontAlgn="ctr" hangingPunct="1">
              <a:spcBef>
                <a:spcPts val="604"/>
              </a:spcBef>
              <a:spcAft>
                <a:spcPts val="604"/>
              </a:spcAft>
              <a:buFont typeface="Wingdings" panose="05000000000000000000" pitchFamily="2" charset="2"/>
              <a:buChar char="p"/>
              <a:defRPr/>
            </a:pP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毎月の家計管理と同様に、</a:t>
            </a:r>
            <a:r>
              <a:rPr lang="ja-JP" altLang="ja-JP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生涯の収入、支出のイメージ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もつかみ、人生全体を通しても、</a:t>
            </a:r>
            <a:r>
              <a:rPr lang="ja-JP" altLang="ja-JP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収入と支出のバランスをとる</a:t>
            </a:r>
            <a:r>
              <a:rPr lang="ja-JP" altLang="ja-JP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こと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が大事です。</a:t>
            </a:r>
            <a:endPara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2896" indent="-172896" eaLnBrk="1" fontAlgn="ctr" hangingPunct="1">
              <a:spcBef>
                <a:spcPts val="604"/>
              </a:spcBef>
              <a:spcAft>
                <a:spcPts val="604"/>
              </a:spcAft>
              <a:buFont typeface="Wingdings" panose="05000000000000000000" pitchFamily="2" charset="2"/>
              <a:buChar char="p"/>
            </a:pPr>
            <a:endParaRPr lang="ja-JP" altLang="ja-JP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6617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2082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6415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68082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375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89858" y="1521732"/>
            <a:ext cx="5551714" cy="105001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79714" y="2775857"/>
            <a:ext cx="4572000" cy="1251857"/>
          </a:xfrm>
        </p:spPr>
        <p:txBody>
          <a:bodyPr/>
          <a:lstStyle>
            <a:lvl1pPr marL="0" indent="0" algn="ctr">
              <a:buNone/>
              <a:defRPr/>
            </a:lvl1pPr>
            <a:lvl2pPr marL="325920" indent="0" algn="ctr">
              <a:buNone/>
              <a:defRPr/>
            </a:lvl2pPr>
            <a:lvl3pPr marL="651837" indent="0" algn="ctr">
              <a:buNone/>
              <a:defRPr/>
            </a:lvl3pPr>
            <a:lvl4pPr marL="977753" indent="0" algn="ctr">
              <a:buNone/>
              <a:defRPr/>
            </a:lvl4pPr>
            <a:lvl5pPr marL="1303674" indent="0" algn="ctr">
              <a:buNone/>
              <a:defRPr/>
            </a:lvl5pPr>
            <a:lvl6pPr marL="1629597" indent="0" algn="ctr">
              <a:buNone/>
              <a:defRPr/>
            </a:lvl6pPr>
            <a:lvl7pPr marL="1955512" indent="0" algn="ctr">
              <a:buNone/>
              <a:defRPr/>
            </a:lvl7pPr>
            <a:lvl8pPr marL="2281432" indent="0" algn="ctr">
              <a:buNone/>
              <a:defRPr/>
            </a:lvl8pPr>
            <a:lvl9pPr marL="260735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42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150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5942" y="3147789"/>
            <a:ext cx="5551714" cy="972911"/>
          </a:xfrm>
        </p:spPr>
        <p:txBody>
          <a:bodyPr anchor="t"/>
          <a:lstStyle>
            <a:lvl1pPr algn="l">
              <a:defRPr sz="29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15942" y="2076225"/>
            <a:ext cx="5551714" cy="1071562"/>
          </a:xfrm>
        </p:spPr>
        <p:txBody>
          <a:bodyPr anchor="b"/>
          <a:lstStyle>
            <a:lvl1pPr marL="0" indent="0">
              <a:buNone/>
              <a:defRPr sz="1500"/>
            </a:lvl1pPr>
            <a:lvl2pPr marL="325920" indent="0">
              <a:buNone/>
              <a:defRPr sz="1200"/>
            </a:lvl2pPr>
            <a:lvl3pPr marL="651837" indent="0">
              <a:buNone/>
              <a:defRPr sz="1100"/>
            </a:lvl3pPr>
            <a:lvl4pPr marL="977753" indent="0">
              <a:buNone/>
              <a:defRPr sz="900"/>
            </a:lvl4pPr>
            <a:lvl5pPr marL="1303674" indent="0">
              <a:buNone/>
              <a:defRPr sz="900"/>
            </a:lvl5pPr>
            <a:lvl6pPr marL="1629597" indent="0">
              <a:buNone/>
              <a:defRPr sz="900"/>
            </a:lvl6pPr>
            <a:lvl7pPr marL="1955512" indent="0">
              <a:buNone/>
              <a:defRPr sz="900"/>
            </a:lvl7pPr>
            <a:lvl8pPr marL="2281432" indent="0">
              <a:buNone/>
              <a:defRPr sz="900"/>
            </a:lvl8pPr>
            <a:lvl9pPr marL="260735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819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26574" y="1143014"/>
            <a:ext cx="2884714" cy="3232831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320145" y="1143014"/>
            <a:ext cx="2884714" cy="3232831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714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26575" y="1096509"/>
            <a:ext cx="2885849" cy="45697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25920" indent="0">
              <a:buNone/>
              <a:defRPr sz="1500" b="1"/>
            </a:lvl2pPr>
            <a:lvl3pPr marL="651837" indent="0">
              <a:buNone/>
              <a:defRPr sz="1200" b="1"/>
            </a:lvl3pPr>
            <a:lvl4pPr marL="977753" indent="0">
              <a:buNone/>
              <a:defRPr sz="1100" b="1"/>
            </a:lvl4pPr>
            <a:lvl5pPr marL="1303674" indent="0">
              <a:buNone/>
              <a:defRPr sz="1100" b="1"/>
            </a:lvl5pPr>
            <a:lvl6pPr marL="1629597" indent="0">
              <a:buNone/>
              <a:defRPr sz="1100" b="1"/>
            </a:lvl6pPr>
            <a:lvl7pPr marL="1955512" indent="0">
              <a:buNone/>
              <a:defRPr sz="1100" b="1"/>
            </a:lvl7pPr>
            <a:lvl8pPr marL="2281432" indent="0">
              <a:buNone/>
              <a:defRPr sz="1100" b="1"/>
            </a:lvl8pPr>
            <a:lvl9pPr marL="2607350" indent="0">
              <a:buNone/>
              <a:defRPr sz="11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26575" y="1553495"/>
            <a:ext cx="2885849" cy="282234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317876" y="1096509"/>
            <a:ext cx="2886983" cy="45697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25920" indent="0">
              <a:buNone/>
              <a:defRPr sz="1500" b="1"/>
            </a:lvl2pPr>
            <a:lvl3pPr marL="651837" indent="0">
              <a:buNone/>
              <a:defRPr sz="1200" b="1"/>
            </a:lvl3pPr>
            <a:lvl4pPr marL="977753" indent="0">
              <a:buNone/>
              <a:defRPr sz="1100" b="1"/>
            </a:lvl4pPr>
            <a:lvl5pPr marL="1303674" indent="0">
              <a:buNone/>
              <a:defRPr sz="1100" b="1"/>
            </a:lvl5pPr>
            <a:lvl6pPr marL="1629597" indent="0">
              <a:buNone/>
              <a:defRPr sz="1100" b="1"/>
            </a:lvl6pPr>
            <a:lvl7pPr marL="1955512" indent="0">
              <a:buNone/>
              <a:defRPr sz="1100" b="1"/>
            </a:lvl7pPr>
            <a:lvl8pPr marL="2281432" indent="0">
              <a:buNone/>
              <a:defRPr sz="1100" b="1"/>
            </a:lvl8pPr>
            <a:lvl9pPr marL="2607350" indent="0">
              <a:buNone/>
              <a:defRPr sz="11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317876" y="1553495"/>
            <a:ext cx="2886983" cy="282234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79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7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91997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125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6573" y="195036"/>
            <a:ext cx="2148796" cy="830036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53615" y="195042"/>
            <a:ext cx="3651249" cy="4180795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26573" y="1025086"/>
            <a:ext cx="2148796" cy="3350759"/>
          </a:xfrm>
        </p:spPr>
        <p:txBody>
          <a:bodyPr/>
          <a:lstStyle>
            <a:lvl1pPr marL="0" indent="0">
              <a:buNone/>
              <a:defRPr sz="900"/>
            </a:lvl1pPr>
            <a:lvl2pPr marL="325920" indent="0">
              <a:buNone/>
              <a:defRPr sz="900"/>
            </a:lvl2pPr>
            <a:lvl3pPr marL="651837" indent="0">
              <a:buNone/>
              <a:defRPr sz="600"/>
            </a:lvl3pPr>
            <a:lvl4pPr marL="977753" indent="0">
              <a:buNone/>
              <a:defRPr sz="600"/>
            </a:lvl4pPr>
            <a:lvl5pPr marL="1303674" indent="0">
              <a:buNone/>
              <a:defRPr sz="600"/>
            </a:lvl5pPr>
            <a:lvl6pPr marL="1629597" indent="0">
              <a:buNone/>
              <a:defRPr sz="600"/>
            </a:lvl6pPr>
            <a:lvl7pPr marL="1955512" indent="0">
              <a:buNone/>
              <a:defRPr sz="600"/>
            </a:lvl7pPr>
            <a:lvl8pPr marL="2281432" indent="0">
              <a:buNone/>
              <a:defRPr sz="600"/>
            </a:lvl8pPr>
            <a:lvl9pPr marL="2607350" indent="0">
              <a:buNone/>
              <a:defRPr sz="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74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80212" y="3429001"/>
            <a:ext cx="3918859" cy="404813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280212" y="437696"/>
            <a:ext cx="3918859" cy="2939143"/>
          </a:xfrm>
        </p:spPr>
        <p:txBody>
          <a:bodyPr lIns="65181" tIns="32594" rIns="65181" bIns="32594"/>
          <a:lstStyle>
            <a:lvl1pPr marL="0" indent="0">
              <a:buNone/>
              <a:defRPr sz="2200"/>
            </a:lvl1pPr>
            <a:lvl2pPr marL="325920" indent="0">
              <a:buNone/>
              <a:defRPr sz="1900"/>
            </a:lvl2pPr>
            <a:lvl3pPr marL="651837" indent="0">
              <a:buNone/>
              <a:defRPr sz="1800"/>
            </a:lvl3pPr>
            <a:lvl4pPr marL="977753" indent="0">
              <a:buNone/>
              <a:defRPr sz="1500"/>
            </a:lvl4pPr>
            <a:lvl5pPr marL="1303674" indent="0">
              <a:buNone/>
              <a:defRPr sz="1500"/>
            </a:lvl5pPr>
            <a:lvl6pPr marL="1629597" indent="0">
              <a:buNone/>
              <a:defRPr sz="1500"/>
            </a:lvl6pPr>
            <a:lvl7pPr marL="1955512" indent="0">
              <a:buNone/>
              <a:defRPr sz="1500"/>
            </a:lvl7pPr>
            <a:lvl8pPr marL="2281432" indent="0">
              <a:buNone/>
              <a:defRPr sz="1500"/>
            </a:lvl8pPr>
            <a:lvl9pPr marL="2607350" indent="0">
              <a:buNone/>
              <a:defRPr sz="15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280212" y="3833827"/>
            <a:ext cx="3918859" cy="574901"/>
          </a:xfrm>
        </p:spPr>
        <p:txBody>
          <a:bodyPr/>
          <a:lstStyle>
            <a:lvl1pPr marL="0" indent="0">
              <a:buNone/>
              <a:defRPr sz="900"/>
            </a:lvl1pPr>
            <a:lvl2pPr marL="325920" indent="0">
              <a:buNone/>
              <a:defRPr sz="900"/>
            </a:lvl2pPr>
            <a:lvl3pPr marL="651837" indent="0">
              <a:buNone/>
              <a:defRPr sz="600"/>
            </a:lvl3pPr>
            <a:lvl4pPr marL="977753" indent="0">
              <a:buNone/>
              <a:defRPr sz="600"/>
            </a:lvl4pPr>
            <a:lvl5pPr marL="1303674" indent="0">
              <a:buNone/>
              <a:defRPr sz="600"/>
            </a:lvl5pPr>
            <a:lvl6pPr marL="1629597" indent="0">
              <a:buNone/>
              <a:defRPr sz="600"/>
            </a:lvl6pPr>
            <a:lvl7pPr marL="1955512" indent="0">
              <a:buNone/>
              <a:defRPr sz="600"/>
            </a:lvl7pPr>
            <a:lvl8pPr marL="2281432" indent="0">
              <a:buNone/>
              <a:defRPr sz="600"/>
            </a:lvl8pPr>
            <a:lvl9pPr marL="2607350" indent="0">
              <a:buNone/>
              <a:defRPr sz="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109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6331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735288" y="196179"/>
            <a:ext cx="1469571" cy="4179661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26575" y="196179"/>
            <a:ext cx="4299858" cy="4179661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675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PPT1-2-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52"/>
          <a:stretch>
            <a:fillRect/>
          </a:stretch>
        </p:blipFill>
        <p:spPr bwMode="auto">
          <a:xfrm>
            <a:off x="-11882" y="-12879"/>
            <a:ext cx="844061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タイトル 6"/>
          <p:cNvSpPr>
            <a:spLocks noGrp="1"/>
          </p:cNvSpPr>
          <p:nvPr>
            <p:ph type="title"/>
          </p:nvPr>
        </p:nvSpPr>
        <p:spPr bwMode="white">
          <a:xfrm>
            <a:off x="350206" y="164034"/>
            <a:ext cx="6497392" cy="454159"/>
          </a:xfrm>
          <a:prstGeom prst="rect">
            <a:avLst/>
          </a:prstGeom>
        </p:spPr>
        <p:txBody>
          <a:bodyPr/>
          <a:lstStyle>
            <a:lvl1pPr>
              <a:defRPr sz="2900"/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58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689080" y="6554017"/>
            <a:ext cx="432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6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2066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8689080" y="6544873"/>
            <a:ext cx="432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6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756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8689080" y="6544873"/>
            <a:ext cx="432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6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781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81384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2591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19676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4055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1185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736" r:id="rId12"/>
    <p:sldLayoutId id="2147483995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6974" y="274411"/>
            <a:ext cx="823005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6" tIns="45622" rIns="91246" bIns="456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974" y="1599974"/>
            <a:ext cx="8230054" cy="452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6" tIns="45622" rIns="91246" bIns="45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6974" y="6245679"/>
            <a:ext cx="2134054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6" tIns="45622" rIns="91246" bIns="45622" numCol="1" anchor="t" anchorCtr="0" compatLnSpc="1">
            <a:prstTxWarp prst="textNoShape">
              <a:avLst/>
            </a:prstTxWarp>
          </a:bodyPr>
          <a:lstStyle>
            <a:lvl1pPr defTabSz="912118">
              <a:defRPr kumimoji="0" sz="1500">
                <a:latin typeface="Arial" charset="0"/>
                <a:ea typeface="ＭＳ Ｐゴシック" pitchFamily="50" charset="-128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974" y="6245679"/>
            <a:ext cx="2896054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6" tIns="45622" rIns="91246" bIns="45622" numCol="1" anchor="t" anchorCtr="0" compatLnSpc="1">
            <a:prstTxWarp prst="textNoShape">
              <a:avLst/>
            </a:prstTxWarp>
          </a:bodyPr>
          <a:lstStyle>
            <a:lvl1pPr algn="ctr" defTabSz="912118">
              <a:defRPr kumimoji="0" sz="1500">
                <a:latin typeface="Arial" charset="0"/>
                <a:ea typeface="ＭＳ Ｐゴシック" pitchFamily="50" charset="-128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52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09302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09302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defTabSz="909302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defTabSz="909302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defTabSz="909302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325920" algn="ctr" rtl="0" fontAlgn="base">
        <a:spcBef>
          <a:spcPct val="0"/>
        </a:spcBef>
        <a:spcAft>
          <a:spcPct val="0"/>
        </a:spcAft>
        <a:defRPr kumimoji="1" sz="31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651837" algn="ctr" rtl="0" fontAlgn="base">
        <a:spcBef>
          <a:spcPct val="0"/>
        </a:spcBef>
        <a:spcAft>
          <a:spcPct val="0"/>
        </a:spcAft>
        <a:defRPr kumimoji="1" sz="31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977753" algn="ctr" rtl="0" fontAlgn="base">
        <a:spcBef>
          <a:spcPct val="0"/>
        </a:spcBef>
        <a:spcAft>
          <a:spcPct val="0"/>
        </a:spcAft>
        <a:defRPr kumimoji="1" sz="31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303674" algn="ctr" rtl="0" fontAlgn="base">
        <a:spcBef>
          <a:spcPct val="0"/>
        </a:spcBef>
        <a:spcAft>
          <a:spcPct val="0"/>
        </a:spcAft>
        <a:defRPr kumimoji="1" sz="31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37870" indent="-337870" algn="l" defTabSz="909302" rtl="0" eaLnBrk="0" fontAlgn="base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  <a:cs typeface="+mn-cs"/>
        </a:defRPr>
      </a:lvl1pPr>
      <a:lvl2pPr marL="738099" indent="-281181" algn="l" defTabSz="909302" rtl="0" eaLnBrk="0" fontAlgn="base" hangingPunct="0">
        <a:spcBef>
          <a:spcPct val="20000"/>
        </a:spcBef>
        <a:spcAft>
          <a:spcPct val="0"/>
        </a:spcAft>
        <a:buChar char="–"/>
        <a:defRPr kumimoji="1" sz="2900">
          <a:solidFill>
            <a:schemeClr val="tx1"/>
          </a:solidFill>
          <a:latin typeface="+mn-lt"/>
          <a:ea typeface="+mn-ea"/>
        </a:defRPr>
      </a:lvl2pPr>
      <a:lvl3pPr marL="1138328" indent="-224491" algn="l" defTabSz="909302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5246" indent="-223357" algn="l" defTabSz="909302" rtl="0" eaLnBrk="0" fontAlgn="base" hangingPunct="0">
        <a:spcBef>
          <a:spcPct val="20000"/>
        </a:spcBef>
        <a:spcAft>
          <a:spcPct val="0"/>
        </a:spcAft>
        <a:buChar char="–"/>
        <a:defRPr kumimoji="1" sz="1900">
          <a:solidFill>
            <a:schemeClr val="tx1"/>
          </a:solidFill>
          <a:latin typeface="+mn-lt"/>
          <a:ea typeface="+mn-ea"/>
        </a:defRPr>
      </a:lvl4pPr>
      <a:lvl5pPr marL="2051031" indent="-223357" algn="l" defTabSz="909302" rtl="0" eaLnBrk="0" fontAlgn="base" hangingPunct="0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5pPr>
      <a:lvl6pPr marL="1792555" indent="-162958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118475" indent="-162958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444391" indent="-162958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770310" indent="-162958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651837" rtl="0" eaLnBrk="1" latinLnBrk="0" hangingPunct="1"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25920" algn="l" defTabSz="651837" rtl="0" eaLnBrk="1" latinLnBrk="0" hangingPunct="1"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51837" algn="l" defTabSz="651837" rtl="0" eaLnBrk="1" latinLnBrk="0" hangingPunct="1"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77753" algn="l" defTabSz="651837" rtl="0" eaLnBrk="1" latinLnBrk="0" hangingPunct="1"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03674" algn="l" defTabSz="651837" rtl="0" eaLnBrk="1" latinLnBrk="0" hangingPunct="1"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29597" algn="l" defTabSz="651837" rtl="0" eaLnBrk="1" latinLnBrk="0" hangingPunct="1"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55512" algn="l" defTabSz="651837" rtl="0" eaLnBrk="1" latinLnBrk="0" hangingPunct="1"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1432" algn="l" defTabSz="651837" rtl="0" eaLnBrk="1" latinLnBrk="0" hangingPunct="1"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607350" algn="l" defTabSz="651837" rtl="0" eaLnBrk="1" latinLnBrk="0" hangingPunct="1"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774923" y="3164098"/>
            <a:ext cx="539999" cy="5400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7200" rtlCol="0" anchor="ctr"/>
          <a:lstStyle/>
          <a:p>
            <a:pPr algn="ctr"/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66885" y="2989729"/>
            <a:ext cx="4877938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家計管理とライフプランニング</a:t>
            </a:r>
            <a:r>
              <a:rPr lang="ja-JP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ja-JP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</a:t>
            </a:r>
            <a:r>
              <a:rPr lang="ja-JP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働いて「稼ぐ」ことと将来設計について</a:t>
            </a:r>
          </a:p>
        </p:txBody>
      </p:sp>
      <p:sp>
        <p:nvSpPr>
          <p:cNvPr id="7" name="星 5 6"/>
          <p:cNvSpPr/>
          <p:nvPr/>
        </p:nvSpPr>
        <p:spPr>
          <a:xfrm>
            <a:off x="8724900" y="19050"/>
            <a:ext cx="360000" cy="36000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705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95904"/>
              </p:ext>
            </p:extLst>
          </p:nvPr>
        </p:nvGraphicFramePr>
        <p:xfrm>
          <a:off x="378191" y="3792629"/>
          <a:ext cx="3539548" cy="519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4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9189">
                <a:tc>
                  <a:txBody>
                    <a:bodyPr/>
                    <a:lstStyle/>
                    <a:p>
                      <a:endParaRPr lang="ja-JP" altLang="en-US" sz="26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600" b="1" u="none" kern="1200" dirty="0" smtClean="0">
                          <a:solidFill>
                            <a:srgbClr val="14AAEB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子どもは？</a:t>
                      </a:r>
                      <a:endParaRPr kumimoji="1" lang="en-US" altLang="ja-JP" sz="2600" b="1" u="none" kern="1200" dirty="0" smtClean="0">
                        <a:solidFill>
                          <a:srgbClr val="14AAEB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166154" marR="84406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図表 1"/>
          <p:cNvGraphicFramePr/>
          <p:nvPr>
            <p:extLst>
              <p:ext uri="{D42A27DB-BD31-4B8C-83A1-F6EECF244321}">
                <p14:modId xmlns:p14="http://schemas.microsoft.com/office/powerpoint/2010/main" val="2155207557"/>
              </p:ext>
            </p:extLst>
          </p:nvPr>
        </p:nvGraphicFramePr>
        <p:xfrm>
          <a:off x="1046603" y="1699454"/>
          <a:ext cx="7810958" cy="4425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41789"/>
              </p:ext>
            </p:extLst>
          </p:nvPr>
        </p:nvGraphicFramePr>
        <p:xfrm>
          <a:off x="317988" y="430064"/>
          <a:ext cx="6808526" cy="622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259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1-5.</a:t>
                      </a:r>
                      <a:endParaRPr kumimoji="1" lang="ja-JP" altLang="en-US" sz="26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6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ライフプランニング</a:t>
                      </a:r>
                      <a:endParaRPr kumimoji="1" lang="en-US" altLang="ja-JP" sz="26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166154" marR="84406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923314"/>
              </p:ext>
            </p:extLst>
          </p:nvPr>
        </p:nvGraphicFramePr>
        <p:xfrm>
          <a:off x="205719" y="2737296"/>
          <a:ext cx="4499018" cy="666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4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6236">
                <a:tc>
                  <a:txBody>
                    <a:bodyPr/>
                    <a:lstStyle/>
                    <a:p>
                      <a:endParaRPr lang="ja-JP" altLang="en-US" sz="28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600" b="1" u="none" kern="1200" dirty="0" smtClean="0">
                          <a:solidFill>
                            <a:srgbClr val="14AAEB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独身？</a:t>
                      </a:r>
                      <a:r>
                        <a:rPr kumimoji="1" lang="ja-JP" altLang="en-US" sz="2600" b="1" u="none" kern="1200" baseline="0" dirty="0" smtClean="0">
                          <a:solidFill>
                            <a:srgbClr val="14AAEB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2600" b="1" u="none" kern="1200" dirty="0" smtClean="0">
                          <a:solidFill>
                            <a:srgbClr val="14AAEB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結婚？</a:t>
                      </a:r>
                      <a:endParaRPr kumimoji="1" lang="en-US" altLang="ja-JP" sz="2600" b="1" u="none" kern="1200" dirty="0" smtClean="0">
                        <a:solidFill>
                          <a:srgbClr val="14AAEB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166154" marR="84406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102899"/>
              </p:ext>
            </p:extLst>
          </p:nvPr>
        </p:nvGraphicFramePr>
        <p:xfrm>
          <a:off x="4990952" y="4423349"/>
          <a:ext cx="3425783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305">
                <a:tc>
                  <a:txBody>
                    <a:bodyPr/>
                    <a:lstStyle/>
                    <a:p>
                      <a:endParaRPr lang="ja-JP" altLang="en-US" sz="28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600" b="1" u="none" kern="1200" dirty="0" smtClean="0">
                          <a:solidFill>
                            <a:srgbClr val="14AAEB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何歳まで働く？</a:t>
                      </a:r>
                      <a:endParaRPr kumimoji="1" lang="en-US" altLang="ja-JP" sz="2600" b="1" u="none" kern="1200" dirty="0" smtClean="0">
                        <a:solidFill>
                          <a:srgbClr val="14AAEB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166154" marR="84406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308346"/>
              </p:ext>
            </p:extLst>
          </p:nvPr>
        </p:nvGraphicFramePr>
        <p:xfrm>
          <a:off x="3059147" y="4925930"/>
          <a:ext cx="2668984" cy="527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3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7819">
                <a:tc>
                  <a:txBody>
                    <a:bodyPr/>
                    <a:lstStyle/>
                    <a:p>
                      <a:endParaRPr lang="en-US" altLang="ja-JP" sz="28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600" b="1" u="none" kern="1200" dirty="0" smtClean="0">
                          <a:solidFill>
                            <a:srgbClr val="14AAEB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どこに住む？</a:t>
                      </a:r>
                      <a:endParaRPr kumimoji="1" lang="en-US" altLang="ja-JP" sz="2600" b="1" u="none" kern="1200" dirty="0" smtClean="0">
                        <a:solidFill>
                          <a:srgbClr val="14AAEB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166154" marR="84406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タイトル 1"/>
          <p:cNvSpPr txBox="1">
            <a:spLocks/>
          </p:cNvSpPr>
          <p:nvPr/>
        </p:nvSpPr>
        <p:spPr bwMode="auto">
          <a:xfrm>
            <a:off x="457688" y="1179673"/>
            <a:ext cx="8469496" cy="67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46" tIns="45622" rIns="91246" bIns="45622"/>
          <a:lstStyle>
            <a:lvl1pPr defTabSz="1273175" eaLnBrk="0" hangingPunct="0">
              <a:spcBef>
                <a:spcPct val="20000"/>
              </a:spcBef>
              <a:buChar char="•"/>
              <a:defRPr kumimoji="1" sz="43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1033463" indent="-393700" defTabSz="1273175" eaLnBrk="0" hangingPunct="0">
              <a:spcBef>
                <a:spcPct val="20000"/>
              </a:spcBef>
              <a:buChar char="–"/>
              <a:defRPr kumimoji="1" sz="41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593850" indent="-314325" defTabSz="1273175" eaLnBrk="0" hangingPunct="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2233613" indent="-312738" defTabSz="1273175" eaLnBrk="0" hangingPunct="0">
              <a:spcBef>
                <a:spcPct val="20000"/>
              </a:spcBef>
              <a:buChar char="–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871788" indent="-312738" defTabSz="1273175" eaLnBrk="0" hangingPunct="0">
              <a:spcBef>
                <a:spcPct val="20000"/>
              </a:spcBef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3328988" indent="-312738" defTabSz="127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3786188" indent="-312738" defTabSz="127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4243388" indent="-312738" defTabSz="127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4700588" indent="-312738" defTabSz="127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ライフプランニング＝人生の希望や計画を具体的に時系列で描くこと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" y="0"/>
            <a:ext cx="8619343" cy="4191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１</a:t>
            </a:r>
            <a:r>
              <a:rPr lang="en-US" altLang="ja-JP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 </a:t>
            </a:r>
            <a:r>
              <a:rPr lang="ja-JP" alt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家計</a:t>
            </a:r>
            <a:r>
              <a:rPr lang="ja-JP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管理とライフプランニング</a:t>
            </a:r>
            <a:r>
              <a:rPr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～働いて「稼ぐ」ことと将来設計について</a:t>
            </a:r>
          </a:p>
        </p:txBody>
      </p:sp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033860"/>
              </p:ext>
            </p:extLst>
          </p:nvPr>
        </p:nvGraphicFramePr>
        <p:xfrm>
          <a:off x="-54039" y="1921296"/>
          <a:ext cx="4499018" cy="622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4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2592">
                <a:tc>
                  <a:txBody>
                    <a:bodyPr/>
                    <a:lstStyle/>
                    <a:p>
                      <a:endParaRPr lang="ja-JP" altLang="en-US" sz="28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600" b="1" u="none" kern="1200" dirty="0" smtClean="0">
                          <a:solidFill>
                            <a:srgbClr val="14AAEB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どんな仕事をしたい？</a:t>
                      </a:r>
                      <a:endParaRPr kumimoji="1" lang="en-US" altLang="ja-JP" sz="2600" b="0" u="none" kern="12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166154" marR="84406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楕円 2"/>
          <p:cNvSpPr/>
          <p:nvPr/>
        </p:nvSpPr>
        <p:spPr>
          <a:xfrm>
            <a:off x="234683" y="5395424"/>
            <a:ext cx="1238250" cy="1286802"/>
          </a:xfrm>
          <a:prstGeom prst="ellipse">
            <a:avLst/>
          </a:prstGeom>
          <a:solidFill>
            <a:srgbClr val="14AAEB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い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ま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321384"/>
              </p:ext>
            </p:extLst>
          </p:nvPr>
        </p:nvGraphicFramePr>
        <p:xfrm>
          <a:off x="4809881" y="5352127"/>
          <a:ext cx="4087381" cy="497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305">
                <a:tc>
                  <a:txBody>
                    <a:bodyPr/>
                    <a:lstStyle/>
                    <a:p>
                      <a:endParaRPr lang="ja-JP" altLang="en-US" sz="26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600" b="1" u="none" kern="1200" dirty="0" smtClean="0">
                          <a:solidFill>
                            <a:srgbClr val="14AAEB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どんな暮らしをしたい？</a:t>
                      </a:r>
                      <a:endParaRPr kumimoji="1" lang="en-US" altLang="ja-JP" sz="2600" b="1" u="none" kern="1200" dirty="0" smtClean="0">
                        <a:solidFill>
                          <a:srgbClr val="14AAEB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166154" marR="84406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171845"/>
              </p:ext>
            </p:extLst>
          </p:nvPr>
        </p:nvGraphicFramePr>
        <p:xfrm>
          <a:off x="2607956" y="5781239"/>
          <a:ext cx="5439390" cy="993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6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3972">
                <a:tc>
                  <a:txBody>
                    <a:bodyPr/>
                    <a:lstStyle/>
                    <a:p>
                      <a:pPr algn="l"/>
                      <a:endParaRPr lang="ja-JP" altLang="en-US" sz="28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600" b="1" u="none" kern="1200" dirty="0" smtClean="0">
                          <a:solidFill>
                            <a:srgbClr val="14AAEB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実現したいこと、ほしいものは？</a:t>
                      </a:r>
                      <a:endParaRPr kumimoji="1" lang="en-US" altLang="ja-JP" sz="2600" b="1" u="none" kern="1200" dirty="0" smtClean="0">
                        <a:solidFill>
                          <a:srgbClr val="14AAEB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166154" marR="84406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スライド番号プレースホルダー 1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>
              <a:defRPr/>
            </a:pPr>
            <a:fld id="{C721EF3B-8582-4A02-A82B-11DAB0CE9406}" type="slidenum">
              <a:rPr lang="ja-JP" altLang="en-US" smtClean="0"/>
              <a:pPr algn="r">
                <a:defRPr/>
              </a:pPr>
              <a:t>9</a:t>
            </a:fld>
            <a:endParaRPr lang="en-US" altLang="ja-JP" dirty="0"/>
          </a:p>
        </p:txBody>
      </p:sp>
      <p:sp>
        <p:nvSpPr>
          <p:cNvPr id="20" name="楕円 19"/>
          <p:cNvSpPr/>
          <p:nvPr/>
        </p:nvSpPr>
        <p:spPr>
          <a:xfrm>
            <a:off x="3844701" y="3466199"/>
            <a:ext cx="460211" cy="467423"/>
          </a:xfrm>
          <a:prstGeom prst="ellipse">
            <a:avLst/>
          </a:prstGeom>
          <a:solidFill>
            <a:srgbClr val="EDE145"/>
          </a:solidFill>
          <a:ln w="254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楕円 20"/>
          <p:cNvSpPr/>
          <p:nvPr/>
        </p:nvSpPr>
        <p:spPr>
          <a:xfrm>
            <a:off x="4586351" y="3142750"/>
            <a:ext cx="506904" cy="510723"/>
          </a:xfrm>
          <a:prstGeom prst="ellipse">
            <a:avLst/>
          </a:prstGeom>
          <a:solidFill>
            <a:srgbClr val="FFC000"/>
          </a:solidFill>
          <a:ln w="190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楕円 25"/>
          <p:cNvSpPr/>
          <p:nvPr/>
        </p:nvSpPr>
        <p:spPr>
          <a:xfrm>
            <a:off x="6249079" y="2569751"/>
            <a:ext cx="761321" cy="740035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楕円 26"/>
          <p:cNvSpPr/>
          <p:nvPr/>
        </p:nvSpPr>
        <p:spPr>
          <a:xfrm>
            <a:off x="7206033" y="2380556"/>
            <a:ext cx="891363" cy="8675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8" name="グループ化 27"/>
          <p:cNvGrpSpPr/>
          <p:nvPr/>
        </p:nvGrpSpPr>
        <p:grpSpPr>
          <a:xfrm>
            <a:off x="4868467" y="3824005"/>
            <a:ext cx="1416295" cy="1483651"/>
            <a:chOff x="3040957" y="2254683"/>
            <a:chExt cx="1416295" cy="1483651"/>
          </a:xfrm>
        </p:grpSpPr>
        <p:sp>
          <p:nvSpPr>
            <p:cNvPr id="29" name="正方形/長方形 28"/>
            <p:cNvSpPr/>
            <p:nvPr/>
          </p:nvSpPr>
          <p:spPr>
            <a:xfrm>
              <a:off x="3040957" y="2254683"/>
              <a:ext cx="1416295" cy="148365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テキスト ボックス 29"/>
            <p:cNvSpPr txBox="1"/>
            <p:nvPr/>
          </p:nvSpPr>
          <p:spPr>
            <a:xfrm>
              <a:off x="3040957" y="2254683"/>
              <a:ext cx="1416295" cy="14836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6434" tIns="0" rIns="0" bIns="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altLang="ja-JP" sz="2000" b="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70</a:t>
              </a:r>
              <a:r>
                <a:rPr kumimoji="1" lang="ja-JP" altLang="en-US" sz="2000" b="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代</a:t>
              </a:r>
              <a:endParaRPr kumimoji="1" lang="ja-JP" altLang="en-US" sz="2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2" name="正方形/長方形 31"/>
          <p:cNvSpPr/>
          <p:nvPr/>
        </p:nvSpPr>
        <p:spPr>
          <a:xfrm>
            <a:off x="3863852" y="2687174"/>
            <a:ext cx="1416295" cy="148365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4" name="グループ化 33"/>
          <p:cNvGrpSpPr/>
          <p:nvPr/>
        </p:nvGrpSpPr>
        <p:grpSpPr>
          <a:xfrm>
            <a:off x="6497886" y="3505014"/>
            <a:ext cx="1647506" cy="1672883"/>
            <a:chOff x="2809746" y="2065451"/>
            <a:chExt cx="1647506" cy="1672883"/>
          </a:xfrm>
        </p:grpSpPr>
        <p:sp>
          <p:nvSpPr>
            <p:cNvPr id="35" name="正方形/長方形 34"/>
            <p:cNvSpPr/>
            <p:nvPr/>
          </p:nvSpPr>
          <p:spPr>
            <a:xfrm>
              <a:off x="3040957" y="2254683"/>
              <a:ext cx="1416295" cy="148365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テキスト ボックス 35"/>
            <p:cNvSpPr txBox="1"/>
            <p:nvPr/>
          </p:nvSpPr>
          <p:spPr>
            <a:xfrm>
              <a:off x="2809746" y="2065451"/>
              <a:ext cx="1416295" cy="14836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6434" tIns="0" rIns="0" bIns="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9</a:t>
              </a:r>
              <a:r>
                <a:rPr kumimoji="1" lang="en-US" altLang="ja-JP" sz="2000" b="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</a:t>
              </a:r>
              <a:r>
                <a:rPr kumimoji="1" lang="ja-JP" altLang="en-US" sz="2000" b="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代</a:t>
              </a:r>
              <a:endParaRPr kumimoji="1" lang="ja-JP" altLang="en-US" sz="2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5683154" y="3666233"/>
            <a:ext cx="1416295" cy="1483651"/>
            <a:chOff x="3040957" y="2254683"/>
            <a:chExt cx="1416295" cy="1483651"/>
          </a:xfrm>
        </p:grpSpPr>
        <p:sp>
          <p:nvSpPr>
            <p:cNvPr id="38" name="正方形/長方形 37"/>
            <p:cNvSpPr/>
            <p:nvPr/>
          </p:nvSpPr>
          <p:spPr>
            <a:xfrm>
              <a:off x="3040957" y="2254683"/>
              <a:ext cx="1416295" cy="148365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テキスト ボックス 38"/>
            <p:cNvSpPr txBox="1"/>
            <p:nvPr/>
          </p:nvSpPr>
          <p:spPr>
            <a:xfrm>
              <a:off x="3040957" y="2254683"/>
              <a:ext cx="1416295" cy="14836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6434" tIns="0" rIns="0" bIns="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8</a:t>
              </a:r>
              <a:r>
                <a:rPr kumimoji="1" lang="en-US" altLang="ja-JP" sz="2000" b="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</a:t>
              </a:r>
              <a:r>
                <a:rPr kumimoji="1" lang="ja-JP" altLang="en-US" sz="2000" b="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代</a:t>
              </a:r>
              <a:endParaRPr kumimoji="1" lang="ja-JP" altLang="en-US" sz="2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1" name="テキスト ボックス 30"/>
          <p:cNvSpPr txBox="1"/>
          <p:nvPr/>
        </p:nvSpPr>
        <p:spPr>
          <a:xfrm>
            <a:off x="7306858" y="3362713"/>
            <a:ext cx="1416295" cy="148365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6434" tIns="0" rIns="0" bIns="0" numCol="1" spcCol="1270" anchor="t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en-US" altLang="ja-JP" sz="20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</a:t>
            </a:r>
            <a:r>
              <a:rPr kumimoji="1" lang="ja-JP" altLang="en-US" sz="20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代</a:t>
            </a:r>
            <a:endParaRPr kumimoji="1" lang="ja-JP" altLang="en-US" sz="2000" b="0" kern="12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343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" y="0"/>
            <a:ext cx="8619343" cy="4191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１</a:t>
            </a:r>
            <a:r>
              <a:rPr lang="en-US" altLang="ja-JP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 </a:t>
            </a:r>
            <a:r>
              <a:rPr lang="ja-JP" alt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家計</a:t>
            </a:r>
            <a:r>
              <a:rPr lang="ja-JP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管理とライフプランニング</a:t>
            </a:r>
            <a:r>
              <a:rPr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～働いて「稼ぐ」ことと将来設計について</a:t>
            </a:r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516867"/>
              </p:ext>
            </p:extLst>
          </p:nvPr>
        </p:nvGraphicFramePr>
        <p:xfrm>
          <a:off x="128657" y="1206925"/>
          <a:ext cx="7523409" cy="4715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24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雇用される</a:t>
                      </a:r>
                    </a:p>
                  </a:txBody>
                  <a:tcPr marL="166154" marR="84406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544">
                <a:tc>
                  <a:txBody>
                    <a:bodyPr/>
                    <a:lstStyle/>
                    <a:p>
                      <a:pPr algn="r"/>
                      <a:endParaRPr kumimoji="1" lang="ja-JP" altLang="en-US" sz="24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endParaRPr kumimoji="1" lang="ja-JP" altLang="en-US" sz="2400" b="0" kern="12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166154" marR="84406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559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400" b="0" kern="12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3400" b="0" kern="12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3400" b="0" kern="12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400" b="1" kern="1200" dirty="0" smtClean="0">
                        <a:solidFill>
                          <a:srgbClr val="00B0F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180000" marB="180000" anchor="b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kumimoji="1" lang="ja-JP" altLang="en-US" sz="2400" b="0" kern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kumimoji="1" lang="ja-JP" altLang="en-US" sz="2400" b="0" kern="12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166154" marR="84406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正方形/長方形 13"/>
          <p:cNvSpPr/>
          <p:nvPr/>
        </p:nvSpPr>
        <p:spPr>
          <a:xfrm>
            <a:off x="2374898" y="1874613"/>
            <a:ext cx="5764766" cy="2002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ja-JP" altLang="en-US" sz="2400" b="1" dirty="0" smtClean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</a:t>
            </a:r>
            <a:r>
              <a:rPr lang="ja-JP" altLang="en-US" sz="2400" b="1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社員（正社員、派遣社員</a:t>
            </a:r>
            <a:r>
              <a:rPr lang="ja-JP" altLang="en-US" sz="2400" b="1" dirty="0" smtClean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2400" b="1" dirty="0" smtClean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ja-JP" altLang="en-US" sz="2400" b="1" dirty="0" smtClean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公務員</a:t>
            </a:r>
            <a:endParaRPr lang="en-US" altLang="ja-JP" sz="2400" b="1" dirty="0" smtClean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ja-JP" altLang="en-US" sz="2400" b="1" dirty="0" smtClean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アルバイト</a:t>
            </a:r>
            <a:r>
              <a:rPr lang="ja-JP" altLang="en-US" sz="2400" b="1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sz="2400" b="1" dirty="0" smtClean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フリーター</a:t>
            </a:r>
            <a:r>
              <a:rPr lang="ja-JP" altLang="en-US" sz="2400" baseline="30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＊</a:t>
            </a:r>
            <a:r>
              <a:rPr lang="en-US" altLang="ja-JP" sz="2400" baseline="30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400" baseline="30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など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＊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1)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和製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造語で、フリーアルバイター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略称。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433265" y="4642442"/>
            <a:ext cx="6605804" cy="201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ja-JP" altLang="en-US" sz="2400" b="1" dirty="0" smtClean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家業</a:t>
            </a:r>
            <a:r>
              <a:rPr lang="ja-JP" altLang="en-US" sz="2400" b="1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などを</a:t>
            </a:r>
            <a:r>
              <a:rPr lang="ja-JP" altLang="en-US" sz="2400" b="1" dirty="0" smtClean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継ぐ</a:t>
            </a:r>
            <a:endParaRPr lang="en-US" altLang="ja-JP" sz="2400" b="1" dirty="0" smtClean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ja-JP" altLang="en-US" sz="2400" b="1" dirty="0" smtClean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起業</a:t>
            </a:r>
            <a:r>
              <a:rPr lang="ja-JP" altLang="en-US" sz="2400" b="1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する</a:t>
            </a:r>
            <a:r>
              <a:rPr lang="ja-JP" altLang="en-US" sz="2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（会社を起こす</a:t>
            </a:r>
            <a:r>
              <a:rPr lang="ja-JP" altLang="en-US" sz="2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2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ja-JP" altLang="en-US" sz="2400" b="1" dirty="0" smtClean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フリーランス</a:t>
            </a:r>
            <a:r>
              <a:rPr lang="ja-JP" altLang="en-US" sz="2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2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Freelance</a:t>
            </a:r>
            <a:r>
              <a:rPr lang="ja-JP" altLang="en-US" sz="2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：自由契約者）</a:t>
            </a:r>
            <a:r>
              <a:rPr lang="ja-JP" altLang="en-US" sz="2400" baseline="30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＊</a:t>
            </a:r>
            <a:r>
              <a:rPr lang="en-US" altLang="ja-JP" sz="2400" baseline="30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2400" baseline="30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2400" dirty="0" smtClean="0"/>
              <a:t> 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など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＊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2)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フリーランサー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Freelancer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）ともいう。</a:t>
            </a:r>
            <a:endParaRPr lang="ja-JP" altLang="en-US" sz="2400" dirty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24583"/>
              </p:ext>
            </p:extLst>
          </p:nvPr>
        </p:nvGraphicFramePr>
        <p:xfrm>
          <a:off x="317989" y="430144"/>
          <a:ext cx="4931020" cy="622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259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1-6.</a:t>
                      </a:r>
                      <a:endParaRPr kumimoji="1" lang="ja-JP" altLang="en-US" sz="26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6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多様な働き方（稼ぎ方）</a:t>
                      </a:r>
                    </a:p>
                  </a:txBody>
                  <a:tcPr marL="166154" marR="84406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正方形/長方形 16"/>
          <p:cNvSpPr/>
          <p:nvPr/>
        </p:nvSpPr>
        <p:spPr>
          <a:xfrm>
            <a:off x="1665923" y="1882622"/>
            <a:ext cx="106350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例）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622337" y="3922951"/>
            <a:ext cx="130195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それ以外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754273" y="4651627"/>
            <a:ext cx="106350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例）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スライド番号プレースホルダー 1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>
              <a:defRPr/>
            </a:pPr>
            <a:fld id="{C721EF3B-8582-4A02-A82B-11DAB0CE9406}" type="slidenum">
              <a:rPr lang="ja-JP" altLang="en-US" smtClean="0"/>
              <a:pPr algn="r">
                <a:defRPr/>
              </a:pPr>
              <a:t>10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9959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グラフ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8468746"/>
              </p:ext>
            </p:extLst>
          </p:nvPr>
        </p:nvGraphicFramePr>
        <p:xfrm>
          <a:off x="613954" y="1232277"/>
          <a:ext cx="7720140" cy="4842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170890"/>
              </p:ext>
            </p:extLst>
          </p:nvPr>
        </p:nvGraphicFramePr>
        <p:xfrm>
          <a:off x="317989" y="430064"/>
          <a:ext cx="5255020" cy="622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259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1-7.</a:t>
                      </a:r>
                      <a:endParaRPr kumimoji="1" lang="ja-JP" altLang="en-US" sz="26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6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雇用形態による年収の違い</a:t>
                      </a:r>
                    </a:p>
                  </a:txBody>
                  <a:tcPr marL="166154" marR="84406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正方形/長方形 15"/>
          <p:cNvSpPr/>
          <p:nvPr/>
        </p:nvSpPr>
        <p:spPr>
          <a:xfrm>
            <a:off x="8214981" y="5786756"/>
            <a:ext cx="62411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r"/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（歳）</a:t>
            </a:r>
            <a:endParaRPr kumimoji="1"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98" b="28782" l="79139" r="97682"/>
                    </a14:imgEffect>
                  </a14:imgLayer>
                </a14:imgProps>
              </a:ext>
            </a:extLst>
          </a:blip>
          <a:srcRect l="76821" b="68020"/>
          <a:stretch/>
        </p:blipFill>
        <p:spPr>
          <a:xfrm>
            <a:off x="7637193" y="1169561"/>
            <a:ext cx="1723187" cy="1725225"/>
          </a:xfrm>
          <a:prstGeom prst="rect">
            <a:avLst/>
          </a:prstGeom>
        </p:spPr>
      </p:pic>
      <p:sp>
        <p:nvSpPr>
          <p:cNvPr id="22" name="円形吹き出し 21"/>
          <p:cNvSpPr/>
          <p:nvPr/>
        </p:nvSpPr>
        <p:spPr>
          <a:xfrm>
            <a:off x="7206912" y="2261937"/>
            <a:ext cx="1545866" cy="620818"/>
          </a:xfrm>
          <a:prstGeom prst="wedgeEllipseCallout">
            <a:avLst>
              <a:gd name="adj1" fmla="val 18646"/>
              <a:gd name="adj2" fmla="val -69745"/>
            </a:avLst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1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年収に大きな差があるんだなぁ。</a:t>
            </a:r>
            <a:endParaRPr kumimoji="1" lang="ja-JP" altLang="en-US" sz="1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" name="フローチャート : 手操作入力 22"/>
          <p:cNvSpPr/>
          <p:nvPr/>
        </p:nvSpPr>
        <p:spPr>
          <a:xfrm rot="18395946" flipV="1">
            <a:off x="8566729" y="1103846"/>
            <a:ext cx="313200" cy="63967"/>
          </a:xfrm>
          <a:prstGeom prst="flowChartManualInpu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ローチャート : 手操作入力 23"/>
          <p:cNvSpPr/>
          <p:nvPr/>
        </p:nvSpPr>
        <p:spPr>
          <a:xfrm rot="19765577" flipV="1">
            <a:off x="8740576" y="1213761"/>
            <a:ext cx="289108" cy="69298"/>
          </a:xfrm>
          <a:prstGeom prst="flowChartManualInpu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ローチャート : 手操作入力 24"/>
          <p:cNvSpPr/>
          <p:nvPr/>
        </p:nvSpPr>
        <p:spPr>
          <a:xfrm rot="20477481" flipV="1">
            <a:off x="8785020" y="1452544"/>
            <a:ext cx="289108" cy="69298"/>
          </a:xfrm>
          <a:prstGeom prst="flowChartManualInpu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108953" y="1311151"/>
            <a:ext cx="1141695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年額</a:t>
            </a:r>
            <a:r>
              <a:rPr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</a:t>
            </a:r>
            <a:r>
              <a:rPr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kumimoji="1"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" y="0"/>
            <a:ext cx="8619343" cy="4191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１</a:t>
            </a:r>
            <a:r>
              <a:rPr lang="en-US" altLang="ja-JP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 </a:t>
            </a:r>
            <a:r>
              <a:rPr lang="ja-JP" alt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家計</a:t>
            </a:r>
            <a:r>
              <a:rPr lang="ja-JP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管理とライフプランニング</a:t>
            </a:r>
            <a:r>
              <a:rPr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～働いて「稼ぐ」ことと将来設計について</a:t>
            </a:r>
          </a:p>
        </p:txBody>
      </p:sp>
      <p:sp>
        <p:nvSpPr>
          <p:cNvPr id="15" name="スライド番号プレースホルダー 1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>
              <a:defRPr/>
            </a:pPr>
            <a:fld id="{C721EF3B-8582-4A02-A82B-11DAB0CE9406}" type="slidenum">
              <a:rPr lang="ja-JP" altLang="en-US" smtClean="0"/>
              <a:pPr algn="r">
                <a:defRPr/>
              </a:pPr>
              <a:t>11</a:t>
            </a:fld>
            <a:endParaRPr lang="en-US" altLang="ja-JP" dirty="0"/>
          </a:p>
        </p:txBody>
      </p:sp>
      <p:sp>
        <p:nvSpPr>
          <p:cNvPr id="17" name="星 5 16"/>
          <p:cNvSpPr/>
          <p:nvPr/>
        </p:nvSpPr>
        <p:spPr>
          <a:xfrm>
            <a:off x="8724900" y="19050"/>
            <a:ext cx="360000" cy="36000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5"/>
          <p:cNvSpPr txBox="1">
            <a:spLocks noChangeArrowheads="1"/>
          </p:cNvSpPr>
          <p:nvPr/>
        </p:nvSpPr>
        <p:spPr bwMode="auto">
          <a:xfrm>
            <a:off x="788093" y="6141028"/>
            <a:ext cx="71106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推定年収＝「きまって支給する現金給与額」</a:t>
            </a:r>
            <a:r>
              <a:rPr kumimoji="1" lang="en-US" altLang="ja-JP" sz="1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×12</a:t>
            </a:r>
            <a:r>
              <a:rPr lang="ja-JP" altLang="en-US" sz="1100" kern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ヶ</a:t>
            </a:r>
            <a:r>
              <a:rPr lang="ja-JP" altLang="en-US" sz="1100" kern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月＋「年間賞与その他特別給与額」として試算</a:t>
            </a:r>
            <a:endParaRPr lang="en-US" altLang="ja-JP" sz="1100" kern="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（出所）厚生労働省「令和３年賃金構造基本統計調査」</a:t>
            </a:r>
            <a:endParaRPr kumimoji="1" lang="ja-JP" altLang="en-US" sz="11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026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/>
          <p:cNvSpPr txBox="1">
            <a:spLocks/>
          </p:cNvSpPr>
          <p:nvPr/>
        </p:nvSpPr>
        <p:spPr>
          <a:xfrm>
            <a:off x="110360" y="1132195"/>
            <a:ext cx="8862830" cy="132024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600"/>
              </a:spcBef>
            </a:pPr>
            <a:r>
              <a:rPr lang="ja-JP" altLang="en-US" sz="2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一般的に、人生の３大費用は、</a:t>
            </a:r>
            <a:r>
              <a:rPr lang="ja-JP" altLang="en-US" sz="2200" b="1" dirty="0" smtClean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「教育」「住宅」「老後」</a:t>
            </a:r>
            <a:r>
              <a:rPr lang="ja-JP" altLang="en-US" sz="2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費用と言われています。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（もちろん、個人によって、出来事や費用の大きさ、支出の順序には違いがあります）</a:t>
            </a: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円/楕円 16"/>
          <p:cNvSpPr>
            <a:spLocks noChangeAspect="1"/>
          </p:cNvSpPr>
          <p:nvPr/>
        </p:nvSpPr>
        <p:spPr>
          <a:xfrm>
            <a:off x="2259705" y="3065139"/>
            <a:ext cx="2052000" cy="2042546"/>
          </a:xfrm>
          <a:prstGeom prst="ellipse">
            <a:avLst/>
          </a:prstGeom>
          <a:solidFill>
            <a:schemeClr val="accent6">
              <a:lumMod val="75000"/>
              <a:alpha val="24000"/>
            </a:schemeClr>
          </a:solidFill>
          <a:ln>
            <a:solidFill>
              <a:schemeClr val="accent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3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教育</a:t>
            </a:r>
            <a:endParaRPr lang="en-US" altLang="ja-JP" sz="32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円/楕円 17"/>
          <p:cNvSpPr>
            <a:spLocks noChangeAspect="1"/>
          </p:cNvSpPr>
          <p:nvPr/>
        </p:nvSpPr>
        <p:spPr>
          <a:xfrm>
            <a:off x="908936" y="2260282"/>
            <a:ext cx="1368000" cy="1346886"/>
          </a:xfrm>
          <a:prstGeom prst="ellipse">
            <a:avLst/>
          </a:prstGeom>
          <a:solidFill>
            <a:srgbClr val="14AAEB">
              <a:alpha val="24000"/>
            </a:srgbClr>
          </a:solidFill>
          <a:ln>
            <a:solidFill>
              <a:srgbClr val="14AAEB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結婚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円/楕円 19"/>
          <p:cNvSpPr>
            <a:spLocks noChangeAspect="1"/>
          </p:cNvSpPr>
          <p:nvPr/>
        </p:nvSpPr>
        <p:spPr>
          <a:xfrm>
            <a:off x="1216873" y="5147897"/>
            <a:ext cx="1368000" cy="1346092"/>
          </a:xfrm>
          <a:prstGeom prst="ellipse">
            <a:avLst/>
          </a:prstGeom>
          <a:solidFill>
            <a:srgbClr val="14AAEB">
              <a:alpha val="24000"/>
            </a:srgbClr>
          </a:solidFill>
          <a:ln>
            <a:solidFill>
              <a:srgbClr val="14AAEB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出産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" name="円/楕円 17"/>
          <p:cNvSpPr>
            <a:spLocks noChangeAspect="1"/>
          </p:cNvSpPr>
          <p:nvPr/>
        </p:nvSpPr>
        <p:spPr>
          <a:xfrm>
            <a:off x="293802" y="3808075"/>
            <a:ext cx="1368000" cy="1346885"/>
          </a:xfrm>
          <a:prstGeom prst="ellipse">
            <a:avLst/>
          </a:prstGeom>
          <a:solidFill>
            <a:srgbClr val="14AAEB">
              <a:alpha val="24000"/>
            </a:srgbClr>
          </a:solidFill>
          <a:ln>
            <a:solidFill>
              <a:srgbClr val="14AAEB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就職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円/楕円 19"/>
          <p:cNvSpPr>
            <a:spLocks noChangeAspect="1"/>
          </p:cNvSpPr>
          <p:nvPr/>
        </p:nvSpPr>
        <p:spPr>
          <a:xfrm>
            <a:off x="4541911" y="2055546"/>
            <a:ext cx="1368000" cy="1346092"/>
          </a:xfrm>
          <a:prstGeom prst="ellipse">
            <a:avLst/>
          </a:prstGeom>
          <a:solidFill>
            <a:srgbClr val="14AAEB">
              <a:alpha val="24000"/>
            </a:srgbClr>
          </a:solidFill>
          <a:ln>
            <a:solidFill>
              <a:srgbClr val="14AAEB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介護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8" name="円/楕円 19"/>
          <p:cNvSpPr>
            <a:spLocks noChangeAspect="1"/>
          </p:cNvSpPr>
          <p:nvPr/>
        </p:nvSpPr>
        <p:spPr>
          <a:xfrm>
            <a:off x="3247627" y="5280975"/>
            <a:ext cx="1390265" cy="1368000"/>
          </a:xfrm>
          <a:prstGeom prst="ellipse">
            <a:avLst/>
          </a:prstGeom>
          <a:solidFill>
            <a:srgbClr val="14AAEB">
              <a:alpha val="24000"/>
            </a:srgbClr>
          </a:solidFill>
          <a:ln>
            <a:solidFill>
              <a:srgbClr val="14AAEB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病気・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ct val="100000"/>
              </a:lnSpc>
            </a:pPr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ケガ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9" name="円/楕円 19"/>
          <p:cNvSpPr>
            <a:spLocks noChangeAspect="1"/>
          </p:cNvSpPr>
          <p:nvPr/>
        </p:nvSpPr>
        <p:spPr>
          <a:xfrm>
            <a:off x="7467441" y="4693337"/>
            <a:ext cx="1368000" cy="1346092"/>
          </a:xfrm>
          <a:prstGeom prst="ellipse">
            <a:avLst/>
          </a:prstGeom>
          <a:solidFill>
            <a:srgbClr val="14AAEB">
              <a:alpha val="24000"/>
            </a:srgbClr>
          </a:solidFill>
          <a:ln>
            <a:solidFill>
              <a:srgbClr val="14AAEB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災害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円/楕円 16"/>
          <p:cNvSpPr>
            <a:spLocks noChangeAspect="1"/>
          </p:cNvSpPr>
          <p:nvPr/>
        </p:nvSpPr>
        <p:spPr>
          <a:xfrm>
            <a:off x="6668950" y="2544683"/>
            <a:ext cx="2052000" cy="2042546"/>
          </a:xfrm>
          <a:prstGeom prst="ellipse">
            <a:avLst/>
          </a:prstGeom>
          <a:solidFill>
            <a:schemeClr val="accent6">
              <a:lumMod val="75000"/>
              <a:alpha val="24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3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老後</a:t>
            </a:r>
            <a:endParaRPr lang="en-US" altLang="ja-JP" sz="32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6"/>
          <p:cNvSpPr>
            <a:spLocks noChangeAspect="1"/>
          </p:cNvSpPr>
          <p:nvPr/>
        </p:nvSpPr>
        <p:spPr>
          <a:xfrm>
            <a:off x="4549241" y="3503231"/>
            <a:ext cx="2052000" cy="2042546"/>
          </a:xfrm>
          <a:prstGeom prst="ellipse">
            <a:avLst/>
          </a:prstGeom>
          <a:solidFill>
            <a:schemeClr val="accent6">
              <a:lumMod val="75000"/>
              <a:alpha val="24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3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住宅</a:t>
            </a:r>
            <a:endParaRPr lang="en-US" altLang="ja-JP" sz="32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" y="0"/>
            <a:ext cx="8619343" cy="4191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１</a:t>
            </a:r>
            <a:r>
              <a:rPr lang="en-US" altLang="ja-JP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 </a:t>
            </a:r>
            <a:r>
              <a:rPr lang="ja-JP" alt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家計</a:t>
            </a:r>
            <a:r>
              <a:rPr lang="ja-JP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管理とライフプランニング</a:t>
            </a:r>
            <a:r>
              <a:rPr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～働いて「稼ぐ」ことと将来設計について</a:t>
            </a:r>
          </a:p>
        </p:txBody>
      </p:sp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844387"/>
              </p:ext>
            </p:extLst>
          </p:nvPr>
        </p:nvGraphicFramePr>
        <p:xfrm>
          <a:off x="317988" y="430064"/>
          <a:ext cx="6808526" cy="622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259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1-</a:t>
                      </a:r>
                      <a:r>
                        <a:rPr kumimoji="1" lang="ja-JP" altLang="en-US" sz="2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８</a:t>
                      </a:r>
                      <a:r>
                        <a:rPr kumimoji="1" lang="en-US" altLang="ja-JP" sz="2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.</a:t>
                      </a:r>
                      <a:endParaRPr kumimoji="1" lang="ja-JP" altLang="en-US" sz="26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6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人生の３大費用とは</a:t>
                      </a:r>
                    </a:p>
                  </a:txBody>
                  <a:tcPr marL="166154" marR="84406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スライド番号プレースホルダー 1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>
              <a:defRPr/>
            </a:pPr>
            <a:fld id="{C721EF3B-8582-4A02-A82B-11DAB0CE9406}" type="slidenum">
              <a:rPr lang="ja-JP" altLang="en-US" smtClean="0"/>
              <a:pPr algn="r">
                <a:defRPr/>
              </a:pPr>
              <a:t>12</a:t>
            </a:fld>
            <a:endParaRPr lang="en-US" altLang="ja-JP" dirty="0"/>
          </a:p>
        </p:txBody>
      </p:sp>
      <p:sp>
        <p:nvSpPr>
          <p:cNvPr id="21" name="星 5 20"/>
          <p:cNvSpPr/>
          <p:nvPr/>
        </p:nvSpPr>
        <p:spPr>
          <a:xfrm>
            <a:off x="8724900" y="19050"/>
            <a:ext cx="360000" cy="36000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19"/>
          <p:cNvSpPr>
            <a:spLocks noChangeAspect="1"/>
          </p:cNvSpPr>
          <p:nvPr/>
        </p:nvSpPr>
        <p:spPr>
          <a:xfrm>
            <a:off x="5898428" y="5400313"/>
            <a:ext cx="1368000" cy="1346092"/>
          </a:xfrm>
          <a:prstGeom prst="ellipse">
            <a:avLst/>
          </a:prstGeom>
          <a:solidFill>
            <a:srgbClr val="14AAEB">
              <a:alpha val="24000"/>
            </a:srgbClr>
          </a:solidFill>
          <a:ln>
            <a:solidFill>
              <a:srgbClr val="14AAEB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継続　教育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591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タイトル 1">
            <a:extLst>
              <a:ext uri="{FF2B5EF4-FFF2-40B4-BE49-F238E27FC236}">
                <a16:creationId xmlns:a16="http://schemas.microsoft.com/office/drawing/2014/main" id="{EFE4CAA3-E971-4201-A3A5-F194B971C202}"/>
              </a:ext>
            </a:extLst>
          </p:cNvPr>
          <p:cNvSpPr txBox="1">
            <a:spLocks/>
          </p:cNvSpPr>
          <p:nvPr/>
        </p:nvSpPr>
        <p:spPr>
          <a:xfrm>
            <a:off x="1985412" y="1439796"/>
            <a:ext cx="5947726" cy="3706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600"/>
              </a:spcBef>
            </a:pP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1192538" y="1236438"/>
            <a:ext cx="2658757" cy="3956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600"/>
              </a:spcBef>
            </a:pPr>
            <a:r>
              <a:rPr lang="ja-JP" altLang="en-US" sz="2600" b="1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＜生涯総収入</a:t>
            </a:r>
            <a:r>
              <a:rPr lang="ja-JP" altLang="en-US" sz="26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＞</a:t>
            </a:r>
            <a:r>
              <a:rPr lang="ja-JP" altLang="en-US" sz="2600" b="1" dirty="0" smtClean="0">
                <a:solidFill>
                  <a:srgbClr val="14AAE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2600" b="1" dirty="0">
              <a:solidFill>
                <a:srgbClr val="14AAE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5595021" y="1227308"/>
            <a:ext cx="2658757" cy="3956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600"/>
              </a:spcBef>
            </a:pPr>
            <a:r>
              <a:rPr lang="ja-JP" altLang="en-US" sz="2600" b="1" dirty="0" smtClean="0">
                <a:solidFill>
                  <a:srgbClr val="14AAE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＜生涯総支出＞</a:t>
            </a:r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108989"/>
              </p:ext>
            </p:extLst>
          </p:nvPr>
        </p:nvGraphicFramePr>
        <p:xfrm>
          <a:off x="916209" y="1705488"/>
          <a:ext cx="3221076" cy="4852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21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664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労働収入</a:t>
                      </a:r>
                      <a:endParaRPr kumimoji="1" lang="en-US" altLang="ja-JP" sz="24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4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（賃金）</a:t>
                      </a:r>
                      <a:endParaRPr kumimoji="1" lang="en-US" altLang="ja-JP" sz="24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66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退職金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297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r>
                        <a:rPr kumimoji="1" lang="ja-JP" altLang="en-US" sz="24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金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67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資産形成による増加分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7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その他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497946"/>
              </p:ext>
            </p:extLst>
          </p:nvPr>
        </p:nvGraphicFramePr>
        <p:xfrm>
          <a:off x="5295678" y="1726089"/>
          <a:ext cx="3233677" cy="48452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33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1645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生活費用</a:t>
                      </a:r>
                      <a:endParaRPr kumimoji="1" lang="en-US" altLang="ja-JP" sz="2400" b="0" i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72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教育費用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50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住宅費用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50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老後費用</a:t>
                      </a:r>
                      <a:endParaRPr kumimoji="1" lang="ja-JP" altLang="en-US" sz="24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29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借金の利子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7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その他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847344"/>
              </p:ext>
            </p:extLst>
          </p:nvPr>
        </p:nvGraphicFramePr>
        <p:xfrm>
          <a:off x="317988" y="430064"/>
          <a:ext cx="6808526" cy="622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259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1-9.</a:t>
                      </a:r>
                      <a:endParaRPr kumimoji="1" lang="ja-JP" altLang="en-US" sz="26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6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生涯の収支バランスのイメージ </a:t>
                      </a:r>
                      <a:endParaRPr kumimoji="1" lang="en-US" altLang="ja-JP" sz="26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166154" marR="84406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正方形/長方形 15"/>
          <p:cNvSpPr/>
          <p:nvPr/>
        </p:nvSpPr>
        <p:spPr>
          <a:xfrm>
            <a:off x="1" y="0"/>
            <a:ext cx="8619343" cy="4191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１</a:t>
            </a:r>
            <a:r>
              <a:rPr lang="en-US" altLang="ja-JP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 </a:t>
            </a:r>
            <a:r>
              <a:rPr lang="ja-JP" alt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家計</a:t>
            </a:r>
            <a:r>
              <a:rPr lang="ja-JP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管理とライフプランニング</a:t>
            </a:r>
            <a:r>
              <a:rPr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～働いて「稼ぐ」ことと将来設計について</a:t>
            </a:r>
          </a:p>
        </p:txBody>
      </p:sp>
      <p:sp>
        <p:nvSpPr>
          <p:cNvPr id="11" name="スライド番号プレースホルダー 1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>
              <a:defRPr/>
            </a:pPr>
            <a:fld id="{C721EF3B-8582-4A02-A82B-11DAB0CE9406}" type="slidenum">
              <a:rPr lang="ja-JP" altLang="en-US" smtClean="0"/>
              <a:pPr algn="r">
                <a:defRPr/>
              </a:pPr>
              <a:t>13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16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21727"/>
              </p:ext>
            </p:extLst>
          </p:nvPr>
        </p:nvGraphicFramePr>
        <p:xfrm>
          <a:off x="352696" y="460044"/>
          <a:ext cx="8266647" cy="622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6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2592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（体験）</a:t>
                      </a:r>
                      <a:r>
                        <a:rPr kumimoji="1" lang="ja-JP" altLang="en-US" sz="26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ライフプランシミュレーターを使ってみよう！（１）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1" y="0"/>
            <a:ext cx="8619343" cy="4191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１</a:t>
            </a:r>
            <a:r>
              <a:rPr lang="en-US" altLang="ja-JP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 </a:t>
            </a:r>
            <a:r>
              <a:rPr lang="ja-JP" alt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家計</a:t>
            </a:r>
            <a:r>
              <a:rPr lang="ja-JP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管理とライフプランニング</a:t>
            </a:r>
            <a:r>
              <a:rPr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～働いて「稼ぐ」ことと将来設計について</a:t>
            </a:r>
          </a:p>
        </p:txBody>
      </p:sp>
      <p:sp>
        <p:nvSpPr>
          <p:cNvPr id="17" name="スライド番号プレースホルダー 1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>
              <a:defRPr/>
            </a:pPr>
            <a:fld id="{C721EF3B-8582-4A02-A82B-11DAB0CE9406}" type="slidenum">
              <a:rPr lang="ja-JP" altLang="en-US" smtClean="0"/>
              <a:pPr algn="r">
                <a:defRPr/>
              </a:pPr>
              <a:t>14</a:t>
            </a:fld>
            <a:endParaRPr lang="en-US" altLang="ja-JP" dirty="0"/>
          </a:p>
        </p:txBody>
      </p:sp>
      <p:sp>
        <p:nvSpPr>
          <p:cNvPr id="19" name="正方形/長方形 18"/>
          <p:cNvSpPr/>
          <p:nvPr/>
        </p:nvSpPr>
        <p:spPr>
          <a:xfrm>
            <a:off x="4467497" y="1750423"/>
            <a:ext cx="415184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性別：自分の性別を選択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学歴：自分の希望する学歴を選択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何歳から働きますか：高卒であれば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歳、大卒であれば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22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歳を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選択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雇用種別：会社員などを選択し、年収をゼロ（平均的な年収を反映）にするか、任意の年収を選択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何歳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まで働きますか：シミュレーションは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歳まで。任意の年齢を選択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70" y="1234784"/>
            <a:ext cx="3982726" cy="404191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995" y="5167085"/>
            <a:ext cx="1467918" cy="146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7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" y="0"/>
            <a:ext cx="8619343" cy="4191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１</a:t>
            </a:r>
            <a:r>
              <a:rPr lang="en-US" altLang="ja-JP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 </a:t>
            </a:r>
            <a:r>
              <a:rPr lang="ja-JP" alt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家計</a:t>
            </a:r>
            <a:r>
              <a:rPr lang="ja-JP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管理とライフプランニング</a:t>
            </a:r>
            <a:r>
              <a:rPr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～働いて「稼ぐ」ことと将来設計について</a:t>
            </a:r>
          </a:p>
        </p:txBody>
      </p:sp>
      <p:sp>
        <p:nvSpPr>
          <p:cNvPr id="17" name="スライド番号プレースホルダー 1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>
              <a:defRPr/>
            </a:pPr>
            <a:fld id="{C721EF3B-8582-4A02-A82B-11DAB0CE9406}" type="slidenum">
              <a:rPr lang="ja-JP" altLang="en-US" smtClean="0"/>
              <a:pPr algn="r">
                <a:defRPr/>
              </a:pPr>
              <a:t>15</a:t>
            </a:fld>
            <a:endParaRPr lang="en-US" altLang="ja-JP" dirty="0"/>
          </a:p>
        </p:txBody>
      </p:sp>
      <p:sp>
        <p:nvSpPr>
          <p:cNvPr id="19" name="正方形/長方形 18"/>
          <p:cNvSpPr/>
          <p:nvPr/>
        </p:nvSpPr>
        <p:spPr>
          <a:xfrm>
            <a:off x="4467497" y="1750423"/>
            <a:ext cx="415184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結婚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します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：しない、する場合は自分の年齢を選択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結婚相手の性別：相手の性別を選択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結婚相手の雇用種別：相手がどんな仕事をするか選択。会社員などを選択し、年収をゼロ（平均的な年収を反映）にするか、任意の年収を選択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こどもを持つ予定はありますか：第一子から第四子まで、何歳でこどもを持つか選択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こどもの教育費は：国公立かどこから私立かを選択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43" y="1616503"/>
            <a:ext cx="3883052" cy="4104238"/>
          </a:xfrm>
          <a:prstGeom prst="rect">
            <a:avLst/>
          </a:prstGeom>
        </p:spPr>
      </p:pic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230074"/>
              </p:ext>
            </p:extLst>
          </p:nvPr>
        </p:nvGraphicFramePr>
        <p:xfrm>
          <a:off x="352696" y="460044"/>
          <a:ext cx="8266647" cy="622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6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2592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（体験）</a:t>
                      </a:r>
                      <a:r>
                        <a:rPr kumimoji="1" lang="ja-JP" altLang="en-US" sz="26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ライフプランシミュレーターを使ってみよう！（２）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972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" y="0"/>
            <a:ext cx="8619343" cy="4191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１</a:t>
            </a:r>
            <a:r>
              <a:rPr lang="en-US" altLang="ja-JP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 </a:t>
            </a:r>
            <a:r>
              <a:rPr lang="ja-JP" alt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家計</a:t>
            </a:r>
            <a:r>
              <a:rPr lang="ja-JP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管理とライフプランニング</a:t>
            </a:r>
            <a:r>
              <a:rPr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～働いて「稼ぐ」ことと将来設計について</a:t>
            </a:r>
          </a:p>
        </p:txBody>
      </p:sp>
      <p:sp>
        <p:nvSpPr>
          <p:cNvPr id="17" name="スライド番号プレースホルダー 1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>
              <a:defRPr/>
            </a:pPr>
            <a:fld id="{C721EF3B-8582-4A02-A82B-11DAB0CE9406}" type="slidenum">
              <a:rPr lang="ja-JP" altLang="en-US" smtClean="0"/>
              <a:pPr algn="r">
                <a:defRPr/>
              </a:pPr>
              <a:t>16</a:t>
            </a:fld>
            <a:endParaRPr lang="en-US" altLang="ja-JP" dirty="0"/>
          </a:p>
        </p:txBody>
      </p:sp>
      <p:sp>
        <p:nvSpPr>
          <p:cNvPr id="19" name="正方形/長方形 18"/>
          <p:cNvSpPr/>
          <p:nvPr/>
        </p:nvSpPr>
        <p:spPr>
          <a:xfrm>
            <a:off x="4467497" y="1750423"/>
            <a:ext cx="4151847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家は購入しますか：しない、する場合は大都市・地方、一軒家・マンションを選択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生活は：生活スタイルを選択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予定している支出：例えば車の定期的な購入（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年ごとに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万円）などを選択する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結果を見るボタンを押す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690773"/>
              </p:ext>
            </p:extLst>
          </p:nvPr>
        </p:nvGraphicFramePr>
        <p:xfrm>
          <a:off x="352696" y="460044"/>
          <a:ext cx="8266647" cy="622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6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2592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（体験）</a:t>
                      </a:r>
                      <a:r>
                        <a:rPr kumimoji="1" lang="ja-JP" altLang="en-US" sz="26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ライフプランシミュレーターを使ってみよう！（３）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36" y="1750423"/>
            <a:ext cx="3976183" cy="326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1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" y="0"/>
            <a:ext cx="8619343" cy="4191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１</a:t>
            </a:r>
            <a:r>
              <a:rPr lang="en-US" altLang="ja-JP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 </a:t>
            </a:r>
            <a:r>
              <a:rPr lang="ja-JP" alt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家計</a:t>
            </a:r>
            <a:r>
              <a:rPr lang="ja-JP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管理とライフプランニング</a:t>
            </a:r>
            <a:r>
              <a:rPr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～働いて「稼ぐ」ことと将来設計について</a:t>
            </a:r>
          </a:p>
        </p:txBody>
      </p:sp>
      <p:sp>
        <p:nvSpPr>
          <p:cNvPr id="17" name="スライド番号プレースホルダー 1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>
              <a:defRPr/>
            </a:pPr>
            <a:fld id="{C721EF3B-8582-4A02-A82B-11DAB0CE9406}" type="slidenum">
              <a:rPr lang="ja-JP" altLang="en-US" smtClean="0"/>
              <a:pPr algn="r">
                <a:defRPr/>
              </a:pPr>
              <a:t>17</a:t>
            </a:fld>
            <a:endParaRPr lang="en-US" altLang="ja-JP" dirty="0"/>
          </a:p>
        </p:txBody>
      </p:sp>
      <p:sp>
        <p:nvSpPr>
          <p:cNvPr id="19" name="正方形/長方形 18"/>
          <p:cNvSpPr/>
          <p:nvPr/>
        </p:nvSpPr>
        <p:spPr>
          <a:xfrm>
            <a:off x="5904412" y="1242833"/>
            <a:ext cx="2571238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年齢ごとの収入・支出の棒グラフ、貯蓄の折れ線グラフが表示されます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歳になる時にマイナスにならないようにしましょう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713052"/>
              </p:ext>
            </p:extLst>
          </p:nvPr>
        </p:nvGraphicFramePr>
        <p:xfrm>
          <a:off x="352696" y="460044"/>
          <a:ext cx="8266647" cy="622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6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2592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（体験）</a:t>
                      </a:r>
                      <a:r>
                        <a:rPr kumimoji="1" lang="ja-JP" altLang="en-US" sz="26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ライフプランシミュレーターを使ってみよう！（４）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90" y="1082636"/>
            <a:ext cx="5408022" cy="4733911"/>
          </a:xfrm>
          <a:prstGeom prst="rect">
            <a:avLst/>
          </a:prstGeom>
        </p:spPr>
      </p:pic>
      <p:sp>
        <p:nvSpPr>
          <p:cNvPr id="8" name="タイトル 1"/>
          <p:cNvSpPr txBox="1">
            <a:spLocks/>
          </p:cNvSpPr>
          <p:nvPr/>
        </p:nvSpPr>
        <p:spPr bwMode="auto">
          <a:xfrm>
            <a:off x="496390" y="5976744"/>
            <a:ext cx="7939056" cy="6545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 cmpd="dbl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lIns="91246" tIns="45622" rIns="91246" bIns="45622" anchor="ctr" anchorCtr="0"/>
          <a:lstStyle>
            <a:lvl1pPr defTabSz="1273175" eaLnBrk="0" hangingPunct="0">
              <a:spcBef>
                <a:spcPct val="20000"/>
              </a:spcBef>
              <a:buChar char="•"/>
              <a:defRPr kumimoji="1" sz="43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1033463" indent="-393700" defTabSz="1273175" eaLnBrk="0" hangingPunct="0">
              <a:spcBef>
                <a:spcPct val="20000"/>
              </a:spcBef>
              <a:buChar char="–"/>
              <a:defRPr kumimoji="1" sz="41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593850" indent="-314325" defTabSz="1273175" eaLnBrk="0" hangingPunct="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2233613" indent="-312738" defTabSz="1273175" eaLnBrk="0" hangingPunct="0">
              <a:spcBef>
                <a:spcPct val="20000"/>
              </a:spcBef>
              <a:buChar char="–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871788" indent="-312738" defTabSz="1273175" eaLnBrk="0" hangingPunct="0">
              <a:spcBef>
                <a:spcPct val="20000"/>
              </a:spcBef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3328988" indent="-312738" defTabSz="127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3786188" indent="-312738" defTabSz="127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4243388" indent="-312738" defTabSz="127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4700588" indent="-312738" defTabSz="127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180000" indent="7938" algn="ctr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ja-JP" altLang="en-US" sz="2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どんな</a:t>
            </a:r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点を重視したか、結果はどうだった</a:t>
            </a:r>
            <a:r>
              <a:rPr lang="ja-JP" altLang="en-US" sz="2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か、話し合って</a:t>
            </a:r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みましょう。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111202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161153"/>
              </p:ext>
            </p:extLst>
          </p:nvPr>
        </p:nvGraphicFramePr>
        <p:xfrm>
          <a:off x="195614" y="1151255"/>
          <a:ext cx="8709286" cy="5137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1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1526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24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24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  <a:endParaRPr kumimoji="1" lang="en-US" altLang="ja-JP" sz="24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家庭の収入と支出を管理（</a:t>
                      </a:r>
                      <a:r>
                        <a:rPr kumimoji="1" lang="ja-JP" altLang="en-US" sz="2400" b="1" kern="1200" dirty="0" smtClean="0">
                          <a:solidFill>
                            <a:srgbClr val="00B0F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家計管理</a:t>
                      </a: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）し、</a:t>
                      </a:r>
                      <a:r>
                        <a:rPr kumimoji="1" lang="ja-JP" altLang="en-US" sz="2400" b="1" kern="1200" dirty="0" smtClean="0">
                          <a:solidFill>
                            <a:srgbClr val="00B0F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貯蓄</a:t>
                      </a: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をしましょう。</a:t>
                      </a:r>
                    </a:p>
                  </a:txBody>
                  <a:tcPr marL="166154" marR="844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536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</a:p>
                  </a:txBody>
                  <a:tcPr marL="84406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将来どんな人生を送りたいかを考え、具体的に人生の希望や計画を時系列に描いてみましょう。（</a:t>
                      </a:r>
                      <a:r>
                        <a:rPr kumimoji="1" lang="ja-JP" altLang="en-US" sz="2400" b="1" kern="1200" dirty="0" smtClean="0">
                          <a:solidFill>
                            <a:srgbClr val="00B0F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ライフプランニング</a:t>
                      </a: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</a:p>
                  </a:txBody>
                  <a:tcPr marL="166154" marR="844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604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400" b="0" kern="12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  <a:endParaRPr kumimoji="1" lang="en-US" altLang="ja-JP" sz="2400" b="0" kern="12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400" b="0" kern="12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ja-JP" altLang="en-US" sz="24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年収の違いを含め</a:t>
                      </a:r>
                      <a:r>
                        <a:rPr lang="ja-JP" altLang="en-US" sz="2400" b="1" dirty="0" smtClean="0">
                          <a:solidFill>
                            <a:srgbClr val="00B0F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多様な働き方</a:t>
                      </a:r>
                      <a:r>
                        <a:rPr lang="ja-JP" altLang="en-US" sz="24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を知ったうえで、自分がどのように働くかを考えましょう。</a:t>
                      </a:r>
                    </a:p>
                  </a:txBody>
                  <a:tcPr marL="166154" marR="844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736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400" b="0" kern="12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  <a:endParaRPr kumimoji="1" lang="en-US" altLang="ja-JP" sz="2400" b="0" kern="12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400" b="0" kern="12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400" b="0" kern="12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kern="1200" dirty="0" smtClean="0">
                          <a:solidFill>
                            <a:srgbClr val="00B0F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「教育」「住宅」「老後」</a:t>
                      </a: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という人生の</a:t>
                      </a:r>
                      <a:r>
                        <a:rPr kumimoji="1" lang="en-US" altLang="ja-JP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大費用に対して、計画的に準備しましょう。</a:t>
                      </a:r>
                    </a:p>
                  </a:txBody>
                  <a:tcPr marL="166154" marR="844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1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>
              <a:defRPr/>
            </a:pPr>
            <a:fld id="{C721EF3B-8582-4A02-A82B-11DAB0CE9406}" type="slidenum">
              <a:rPr lang="ja-JP" altLang="en-US" smtClean="0"/>
              <a:pPr algn="r">
                <a:defRPr/>
              </a:pPr>
              <a:t>18</a:t>
            </a:fld>
            <a:endParaRPr lang="en-US" altLang="ja-JP" dirty="0"/>
          </a:p>
        </p:txBody>
      </p:sp>
      <p:sp>
        <p:nvSpPr>
          <p:cNvPr id="5" name="星 5 4"/>
          <p:cNvSpPr/>
          <p:nvPr/>
        </p:nvSpPr>
        <p:spPr>
          <a:xfrm>
            <a:off x="8724900" y="19050"/>
            <a:ext cx="360000" cy="36000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" y="0"/>
            <a:ext cx="8619343" cy="4191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１</a:t>
            </a:r>
            <a:r>
              <a:rPr lang="en-US" altLang="ja-JP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 </a:t>
            </a:r>
            <a:r>
              <a:rPr lang="ja-JP" alt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家計</a:t>
            </a:r>
            <a:r>
              <a:rPr lang="ja-JP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管理とライフプランニング</a:t>
            </a:r>
            <a:r>
              <a:rPr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～働いて「稼ぐ」ことと将来設計について</a:t>
            </a: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384390"/>
              </p:ext>
            </p:extLst>
          </p:nvPr>
        </p:nvGraphicFramePr>
        <p:xfrm>
          <a:off x="352696" y="460044"/>
          <a:ext cx="8266647" cy="622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6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2592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6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まとめ（</a:t>
                      </a:r>
                      <a:r>
                        <a:rPr kumimoji="1" lang="en-US" altLang="ja-JP" sz="26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26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章のポイント）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9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/>
          <p:cNvGraphicFramePr>
            <a:graphicFrameLocks noGrp="1"/>
          </p:cNvGraphicFramePr>
          <p:nvPr>
            <p:extLst/>
          </p:nvPr>
        </p:nvGraphicFramePr>
        <p:xfrm>
          <a:off x="317989" y="417364"/>
          <a:ext cx="2405609" cy="622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5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2592">
                <a:tc>
                  <a:txBody>
                    <a:bodyPr/>
                    <a:lstStyle/>
                    <a:p>
                      <a:pPr algn="l" fontAlgn="auto">
                        <a:spcAft>
                          <a:spcPts val="672"/>
                        </a:spcAft>
                      </a:pPr>
                      <a:r>
                        <a:rPr lang="ja-JP" altLang="en-US" sz="2600" dirty="0" smtClean="0">
                          <a:solidFill>
                            <a:prstClr val="black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クイズ</a:t>
                      </a:r>
                      <a:endParaRPr lang="ja-JP" altLang="en-US" sz="2600" dirty="0">
                        <a:solidFill>
                          <a:prstClr val="black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166154" marR="84406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タイトル 1"/>
          <p:cNvSpPr txBox="1">
            <a:spLocks/>
          </p:cNvSpPr>
          <p:nvPr/>
        </p:nvSpPr>
        <p:spPr bwMode="auto">
          <a:xfrm>
            <a:off x="279132" y="1077780"/>
            <a:ext cx="8624236" cy="123228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0800" cmpd="dbl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lIns="91246" tIns="45622" rIns="91246" bIns="45622" anchor="ctr" anchorCtr="0"/>
          <a:lstStyle>
            <a:lvl1pPr defTabSz="1273175" eaLnBrk="0" hangingPunct="0">
              <a:spcBef>
                <a:spcPct val="20000"/>
              </a:spcBef>
              <a:buChar char="•"/>
              <a:defRPr kumimoji="1" sz="43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1033463" indent="-393700" defTabSz="1273175" eaLnBrk="0" hangingPunct="0">
              <a:spcBef>
                <a:spcPct val="20000"/>
              </a:spcBef>
              <a:buChar char="–"/>
              <a:defRPr kumimoji="1" sz="41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593850" indent="-314325" defTabSz="1273175" eaLnBrk="0" hangingPunct="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2233613" indent="-312738" defTabSz="1273175" eaLnBrk="0" hangingPunct="0">
              <a:spcBef>
                <a:spcPct val="20000"/>
              </a:spcBef>
              <a:buChar char="–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871788" indent="-312738" defTabSz="1273175" eaLnBrk="0" hangingPunct="0">
              <a:spcBef>
                <a:spcPct val="20000"/>
              </a:spcBef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3328988" indent="-312738" defTabSz="127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3786188" indent="-312738" defTabSz="127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4243388" indent="-312738" defTabSz="127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4700588" indent="-312738" defTabSz="127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1071563" indent="7938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就職先から月給は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万円と言われた。毎月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万円までなら使って良い。〇か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×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か？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楕円 13"/>
          <p:cNvSpPr/>
          <p:nvPr/>
        </p:nvSpPr>
        <p:spPr>
          <a:xfrm>
            <a:off x="402315" y="1186172"/>
            <a:ext cx="900000" cy="90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？</a:t>
            </a:r>
            <a:endParaRPr kumimoji="1" lang="ja-JP" altLang="en-US" sz="4800" dirty="0"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7" name="スライド番号プレースホルダー 1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>
              <a:defRPr/>
            </a:pPr>
            <a:fld id="{C721EF3B-8582-4A02-A82B-11DAB0CE9406}" type="slidenum">
              <a:rPr lang="ja-JP" altLang="en-US" smtClean="0"/>
              <a:pPr algn="r">
                <a:defRPr/>
              </a:pPr>
              <a:t>1</a:t>
            </a:fld>
            <a:endParaRPr lang="en-US" altLang="ja-JP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2006126" y="3225417"/>
            <a:ext cx="5004274" cy="3143250"/>
            <a:chOff x="1861747" y="3225417"/>
            <a:chExt cx="5004274" cy="3143250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747" y="3225417"/>
              <a:ext cx="2447925" cy="3143250"/>
            </a:xfrm>
            <a:prstGeom prst="rect">
              <a:avLst/>
            </a:prstGeom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621" y="3225417"/>
              <a:ext cx="2438400" cy="3143250"/>
            </a:xfrm>
            <a:prstGeom prst="rect">
              <a:avLst/>
            </a:prstGeom>
          </p:spPr>
        </p:pic>
      </p:grpSp>
      <p:sp>
        <p:nvSpPr>
          <p:cNvPr id="12" name="正方形/長方形 11"/>
          <p:cNvSpPr/>
          <p:nvPr/>
        </p:nvSpPr>
        <p:spPr>
          <a:xfrm>
            <a:off x="1" y="0"/>
            <a:ext cx="8619343" cy="4191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１</a:t>
            </a:r>
            <a:r>
              <a:rPr lang="en-US" altLang="ja-JP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 </a:t>
            </a:r>
            <a:r>
              <a:rPr lang="ja-JP" alt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家計</a:t>
            </a:r>
            <a:r>
              <a:rPr lang="ja-JP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管理とライフプランニング</a:t>
            </a:r>
            <a:r>
              <a:rPr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～働いて「稼ぐ」ことと将来設計について</a:t>
            </a:r>
          </a:p>
        </p:txBody>
      </p:sp>
      <p:sp>
        <p:nvSpPr>
          <p:cNvPr id="13" name="星 5 12"/>
          <p:cNvSpPr/>
          <p:nvPr/>
        </p:nvSpPr>
        <p:spPr>
          <a:xfrm>
            <a:off x="8724900" y="19050"/>
            <a:ext cx="360000" cy="36000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28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表 15"/>
          <p:cNvGraphicFramePr>
            <a:graphicFrameLocks noGrp="1"/>
          </p:cNvGraphicFramePr>
          <p:nvPr>
            <p:extLst/>
          </p:nvPr>
        </p:nvGraphicFramePr>
        <p:xfrm>
          <a:off x="317988" y="430064"/>
          <a:ext cx="6808526" cy="622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259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1-1.</a:t>
                      </a:r>
                      <a:endParaRPr kumimoji="1" lang="ja-JP" altLang="en-US" sz="26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6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家計管理</a:t>
                      </a:r>
                      <a:endParaRPr kumimoji="1" lang="en-US" altLang="ja-JP" sz="26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166154" marR="84406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タイトル 1"/>
          <p:cNvSpPr txBox="1">
            <a:spLocks/>
          </p:cNvSpPr>
          <p:nvPr/>
        </p:nvSpPr>
        <p:spPr bwMode="auto">
          <a:xfrm>
            <a:off x="554461" y="2249742"/>
            <a:ext cx="7833919" cy="67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46" tIns="45622" rIns="91246" bIns="45622"/>
          <a:lstStyle>
            <a:lvl1pPr defTabSz="1273175" eaLnBrk="0" hangingPunct="0">
              <a:spcBef>
                <a:spcPct val="20000"/>
              </a:spcBef>
              <a:buChar char="•"/>
              <a:defRPr kumimoji="1" sz="43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1033463" indent="-393700" defTabSz="1273175" eaLnBrk="0" hangingPunct="0">
              <a:spcBef>
                <a:spcPct val="20000"/>
              </a:spcBef>
              <a:buChar char="–"/>
              <a:defRPr kumimoji="1" sz="41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593850" indent="-314325" defTabSz="1273175" eaLnBrk="0" hangingPunct="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2233613" indent="-312738" defTabSz="1273175" eaLnBrk="0" hangingPunct="0">
              <a:spcBef>
                <a:spcPct val="20000"/>
              </a:spcBef>
              <a:buChar char="–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871788" indent="-312738" defTabSz="1273175" eaLnBrk="0" hangingPunct="0">
              <a:spcBef>
                <a:spcPct val="20000"/>
              </a:spcBef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3328988" indent="-312738" defTabSz="127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3786188" indent="-312738" defTabSz="127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4243388" indent="-312738" defTabSz="127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4700588" indent="-312738" defTabSz="127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2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高校生</a:t>
            </a:r>
            <a:r>
              <a:rPr lang="ja-JP" altLang="en-US" sz="2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の場合</a:t>
            </a:r>
            <a:endParaRPr lang="en-US" altLang="ja-JP" sz="2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" y="0"/>
            <a:ext cx="8619343" cy="4191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１</a:t>
            </a:r>
            <a:r>
              <a:rPr lang="en-US" altLang="ja-JP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 </a:t>
            </a:r>
            <a:r>
              <a:rPr lang="ja-JP" alt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家計</a:t>
            </a:r>
            <a:r>
              <a:rPr lang="ja-JP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管理とライフプランニング</a:t>
            </a:r>
            <a:r>
              <a:rPr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～働いて「稼ぐ」ことと将来設計について</a:t>
            </a:r>
          </a:p>
        </p:txBody>
      </p:sp>
      <p:sp>
        <p:nvSpPr>
          <p:cNvPr id="2" name="角丸四角形 1"/>
          <p:cNvSpPr/>
          <p:nvPr/>
        </p:nvSpPr>
        <p:spPr>
          <a:xfrm>
            <a:off x="930497" y="2783064"/>
            <a:ext cx="2522483" cy="18244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ja-JP" altLang="en-US" sz="2800" b="1" dirty="0" smtClean="0">
                <a:solidFill>
                  <a:srgbClr val="14AAEB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収入</a:t>
            </a:r>
            <a:endParaRPr lang="en-US" altLang="ja-JP" sz="2800" b="1" dirty="0" smtClean="0">
              <a:solidFill>
                <a:srgbClr val="14AAEB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小遣い</a:t>
            </a:r>
            <a:endParaRPr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お年玉</a:t>
            </a:r>
            <a:endParaRPr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アルバイト代</a:t>
            </a:r>
            <a:endParaRPr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3764522" y="3222333"/>
            <a:ext cx="431355" cy="945931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4507419" y="2778478"/>
            <a:ext cx="3648871" cy="182447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ja-JP" altLang="en-US" sz="2800" b="1" dirty="0" smtClean="0">
                <a:solidFill>
                  <a:schemeClr val="accent3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支出</a:t>
            </a:r>
            <a:endParaRPr lang="en-US" altLang="ja-JP" sz="2800" b="1" dirty="0" smtClean="0">
              <a:solidFill>
                <a:schemeClr val="accent3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参考書・雑誌　洋服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家計補助　塾代　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友人との遊び　ゲーム　　　　　　　　　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など</a:t>
            </a:r>
          </a:p>
        </p:txBody>
      </p:sp>
      <p:sp>
        <p:nvSpPr>
          <p:cNvPr id="25" name="タイトル 1"/>
          <p:cNvSpPr txBox="1">
            <a:spLocks/>
          </p:cNvSpPr>
          <p:nvPr/>
        </p:nvSpPr>
        <p:spPr bwMode="auto">
          <a:xfrm>
            <a:off x="554460" y="1115814"/>
            <a:ext cx="7833919" cy="85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46" tIns="45622" rIns="91246" bIns="45622"/>
          <a:lstStyle>
            <a:lvl1pPr defTabSz="1273175" eaLnBrk="0" hangingPunct="0">
              <a:spcBef>
                <a:spcPct val="20000"/>
              </a:spcBef>
              <a:buChar char="•"/>
              <a:defRPr kumimoji="1" sz="43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1033463" indent="-393700" defTabSz="1273175" eaLnBrk="0" hangingPunct="0">
              <a:spcBef>
                <a:spcPct val="20000"/>
              </a:spcBef>
              <a:buChar char="–"/>
              <a:defRPr kumimoji="1" sz="41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593850" indent="-314325" defTabSz="1273175" eaLnBrk="0" hangingPunct="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2233613" indent="-312738" defTabSz="1273175" eaLnBrk="0" hangingPunct="0">
              <a:spcBef>
                <a:spcPct val="20000"/>
              </a:spcBef>
              <a:buChar char="–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871788" indent="-312738" defTabSz="1273175" eaLnBrk="0" hangingPunct="0">
              <a:spcBef>
                <a:spcPct val="20000"/>
              </a:spcBef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3328988" indent="-312738" defTabSz="127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3786188" indent="-312738" defTabSz="127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4243388" indent="-312738" defTabSz="127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4700588" indent="-312738" defTabSz="127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家庭生活を営むための収入と支出の運営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を管理することを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ja-JP" altLang="en-US" sz="2400" b="1" dirty="0">
                <a:solidFill>
                  <a:srgbClr val="14AAE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家計管理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」といいます。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412" y="4127279"/>
            <a:ext cx="1343526" cy="130993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341" y="1886230"/>
            <a:ext cx="1605291" cy="1605291"/>
          </a:xfrm>
          <a:prstGeom prst="rect">
            <a:avLst/>
          </a:prstGeom>
        </p:spPr>
      </p:pic>
      <p:sp>
        <p:nvSpPr>
          <p:cNvPr id="13" name="タイトル 1"/>
          <p:cNvSpPr txBox="1">
            <a:spLocks/>
          </p:cNvSpPr>
          <p:nvPr/>
        </p:nvSpPr>
        <p:spPr bwMode="auto">
          <a:xfrm>
            <a:off x="554460" y="5506111"/>
            <a:ext cx="7880986" cy="11251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 cmpd="dbl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lIns="91246" tIns="45622" rIns="91246" bIns="45622" anchor="ctr" anchorCtr="0"/>
          <a:lstStyle>
            <a:lvl1pPr defTabSz="1273175" eaLnBrk="0" hangingPunct="0">
              <a:spcBef>
                <a:spcPct val="20000"/>
              </a:spcBef>
              <a:buChar char="•"/>
              <a:defRPr kumimoji="1" sz="43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1033463" indent="-393700" defTabSz="1273175" eaLnBrk="0" hangingPunct="0">
              <a:spcBef>
                <a:spcPct val="20000"/>
              </a:spcBef>
              <a:buChar char="–"/>
              <a:defRPr kumimoji="1" sz="41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593850" indent="-314325" defTabSz="1273175" eaLnBrk="0" hangingPunct="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2233613" indent="-312738" defTabSz="1273175" eaLnBrk="0" hangingPunct="0">
              <a:spcBef>
                <a:spcPct val="20000"/>
              </a:spcBef>
              <a:buChar char="–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871788" indent="-312738" defTabSz="1273175" eaLnBrk="0" hangingPunct="0">
              <a:spcBef>
                <a:spcPct val="20000"/>
              </a:spcBef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3328988" indent="-312738" defTabSz="127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3786188" indent="-312738" defTabSz="127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4243388" indent="-312738" defTabSz="127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4700588" indent="-312738" defTabSz="127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1071563" indent="7938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大学生や社会人になって</a:t>
            </a:r>
            <a:r>
              <a:rPr lang="ja-JP" altLang="en-US" sz="2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、ひとり暮らし</a:t>
            </a:r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をする場合</a:t>
            </a:r>
            <a:r>
              <a:rPr lang="ja-JP" altLang="en-US" sz="2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　　　</a:t>
            </a:r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どのようなお金が必要でしょうか？</a:t>
            </a:r>
          </a:p>
        </p:txBody>
      </p:sp>
      <p:sp>
        <p:nvSpPr>
          <p:cNvPr id="15" name="楕円 14"/>
          <p:cNvSpPr/>
          <p:nvPr/>
        </p:nvSpPr>
        <p:spPr>
          <a:xfrm>
            <a:off x="667057" y="5614503"/>
            <a:ext cx="900000" cy="90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？</a:t>
            </a:r>
            <a:endParaRPr kumimoji="1" lang="ja-JP" altLang="en-US" sz="4800" dirty="0"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4" name="スライド番号プレースホルダー 1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>
              <a:defRPr/>
            </a:pPr>
            <a:fld id="{C721EF3B-8582-4A02-A82B-11DAB0CE9406}" type="slidenum">
              <a:rPr lang="ja-JP" altLang="en-US" smtClean="0"/>
              <a:pPr algn="r">
                <a:defRPr/>
              </a:pPr>
              <a:t>2</a:t>
            </a:fld>
            <a:endParaRPr lang="en-US" altLang="ja-JP" dirty="0"/>
          </a:p>
        </p:txBody>
      </p:sp>
      <p:sp>
        <p:nvSpPr>
          <p:cNvPr id="17" name="星 5 16"/>
          <p:cNvSpPr/>
          <p:nvPr/>
        </p:nvSpPr>
        <p:spPr>
          <a:xfrm>
            <a:off x="8724900" y="19050"/>
            <a:ext cx="360000" cy="36000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405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887113"/>
              </p:ext>
            </p:extLst>
          </p:nvPr>
        </p:nvGraphicFramePr>
        <p:xfrm>
          <a:off x="317988" y="430064"/>
          <a:ext cx="6808526" cy="622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259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1-2.</a:t>
                      </a:r>
                      <a:endParaRPr kumimoji="1" lang="ja-JP" altLang="en-US" sz="26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6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家計管理</a:t>
                      </a:r>
                      <a:endParaRPr kumimoji="1" lang="en-US" altLang="ja-JP" sz="26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166154" marR="84406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タイトル 1"/>
          <p:cNvSpPr txBox="1">
            <a:spLocks/>
          </p:cNvSpPr>
          <p:nvPr/>
        </p:nvSpPr>
        <p:spPr bwMode="auto">
          <a:xfrm>
            <a:off x="317988" y="3628219"/>
            <a:ext cx="2243383" cy="67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46" tIns="45622" rIns="91246" bIns="45622"/>
          <a:lstStyle>
            <a:lvl1pPr defTabSz="1273175" eaLnBrk="0" hangingPunct="0">
              <a:spcBef>
                <a:spcPct val="20000"/>
              </a:spcBef>
              <a:buChar char="•"/>
              <a:defRPr kumimoji="1" sz="43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1033463" indent="-393700" defTabSz="1273175" eaLnBrk="0" hangingPunct="0">
              <a:spcBef>
                <a:spcPct val="20000"/>
              </a:spcBef>
              <a:buChar char="–"/>
              <a:defRPr kumimoji="1" sz="41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593850" indent="-314325" defTabSz="1273175" eaLnBrk="0" hangingPunct="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2233613" indent="-312738" defTabSz="1273175" eaLnBrk="0" hangingPunct="0">
              <a:spcBef>
                <a:spcPct val="20000"/>
              </a:spcBef>
              <a:buChar char="–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871788" indent="-312738" defTabSz="1273175" eaLnBrk="0" hangingPunct="0">
              <a:spcBef>
                <a:spcPct val="20000"/>
              </a:spcBef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3328988" indent="-312738" defTabSz="127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3786188" indent="-312738" defTabSz="127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4243388" indent="-312738" defTabSz="127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4700588" indent="-312738" defTabSz="127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2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社会</a:t>
            </a:r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</a:t>
            </a:r>
            <a:r>
              <a:rPr lang="ja-JP" altLang="en-US" sz="2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の場合</a:t>
            </a:r>
            <a:endParaRPr lang="en-US" altLang="ja-JP" sz="2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" y="0"/>
            <a:ext cx="8619343" cy="4191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１</a:t>
            </a:r>
            <a:r>
              <a:rPr lang="en-US" altLang="ja-JP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 </a:t>
            </a:r>
            <a:r>
              <a:rPr lang="ja-JP" alt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家計</a:t>
            </a:r>
            <a:r>
              <a:rPr lang="ja-JP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管理とライフプランニング</a:t>
            </a:r>
            <a:r>
              <a:rPr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～働いて「稼ぐ」ことと将来設計について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601430" y="4109831"/>
            <a:ext cx="2355236" cy="13827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ja-JP" altLang="en-US" sz="2800" b="1" dirty="0" smtClean="0">
                <a:solidFill>
                  <a:srgbClr val="14AAEB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収入</a:t>
            </a:r>
            <a:endParaRPr lang="en-US" altLang="ja-JP" sz="2800" b="1" dirty="0" smtClean="0">
              <a:solidFill>
                <a:srgbClr val="14AAEB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給与</a:t>
            </a:r>
            <a:endParaRPr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賞与</a:t>
            </a:r>
            <a:r>
              <a:rPr lang="en-US" altLang="ja-JP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ボーナス</a:t>
            </a:r>
            <a:r>
              <a:rPr lang="en-US" altLang="ja-JP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</p:txBody>
      </p:sp>
      <p:sp>
        <p:nvSpPr>
          <p:cNvPr id="15" name="片側の 2 つの角を丸めた四角形 14"/>
          <p:cNvSpPr/>
          <p:nvPr/>
        </p:nvSpPr>
        <p:spPr>
          <a:xfrm>
            <a:off x="4051779" y="1049638"/>
            <a:ext cx="4113654" cy="587401"/>
          </a:xfrm>
          <a:prstGeom prst="round2SameRect">
            <a:avLst>
              <a:gd name="adj1" fmla="val 35405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ja-JP" altLang="en-US" sz="2800" b="1" dirty="0" smtClean="0">
                <a:solidFill>
                  <a:schemeClr val="accent3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支出</a:t>
            </a:r>
            <a:endParaRPr lang="en-US" altLang="ja-JP" sz="2800" b="1" dirty="0" smtClean="0">
              <a:solidFill>
                <a:schemeClr val="accent3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右矢印 16"/>
          <p:cNvSpPr/>
          <p:nvPr/>
        </p:nvSpPr>
        <p:spPr>
          <a:xfrm>
            <a:off x="3290896" y="2151659"/>
            <a:ext cx="431355" cy="945931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4344702" y="5518592"/>
            <a:ext cx="3627120" cy="940697"/>
          </a:xfrm>
          <a:prstGeom prst="roundRect">
            <a:avLst>
              <a:gd name="adj" fmla="val 2504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ja-JP" altLang="en-US" sz="2800" b="1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貯蓄</a:t>
            </a:r>
            <a:endParaRPr lang="en-US" altLang="ja-JP" sz="2800" b="1" dirty="0" smtClean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ja-JP" altLang="en-US" sz="2000" b="1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使</a:t>
            </a:r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わずに貯めておくお金</a:t>
            </a:r>
            <a:endParaRPr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タイトル 1"/>
          <p:cNvSpPr txBox="1">
            <a:spLocks/>
          </p:cNvSpPr>
          <p:nvPr/>
        </p:nvSpPr>
        <p:spPr bwMode="auto">
          <a:xfrm>
            <a:off x="286457" y="1267497"/>
            <a:ext cx="2075743" cy="67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46" tIns="45622" rIns="91246" bIns="45622"/>
          <a:lstStyle>
            <a:lvl1pPr defTabSz="1273175" eaLnBrk="0" hangingPunct="0">
              <a:spcBef>
                <a:spcPct val="20000"/>
              </a:spcBef>
              <a:buChar char="•"/>
              <a:defRPr kumimoji="1" sz="43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1033463" indent="-393700" defTabSz="1273175" eaLnBrk="0" hangingPunct="0">
              <a:spcBef>
                <a:spcPct val="20000"/>
              </a:spcBef>
              <a:buChar char="–"/>
              <a:defRPr kumimoji="1" sz="41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593850" indent="-314325" defTabSz="1273175" eaLnBrk="0" hangingPunct="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2233613" indent="-312738" defTabSz="1273175" eaLnBrk="0" hangingPunct="0">
              <a:spcBef>
                <a:spcPct val="20000"/>
              </a:spcBef>
              <a:buChar char="–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871788" indent="-312738" defTabSz="1273175" eaLnBrk="0" hangingPunct="0">
              <a:spcBef>
                <a:spcPct val="20000"/>
              </a:spcBef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3328988" indent="-312738" defTabSz="127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3786188" indent="-312738" defTabSz="127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4243388" indent="-312738" defTabSz="127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4700588" indent="-312738" defTabSz="127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2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大学生</a:t>
            </a:r>
            <a:r>
              <a:rPr lang="ja-JP" altLang="en-US" sz="2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の場合</a:t>
            </a:r>
            <a:endParaRPr lang="en-US" altLang="ja-JP" sz="2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601430" y="1775076"/>
            <a:ext cx="2355236" cy="1612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ja-JP" altLang="en-US" sz="2800" b="1" dirty="0" smtClean="0">
                <a:solidFill>
                  <a:srgbClr val="14AAEB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収入</a:t>
            </a:r>
            <a:endParaRPr lang="en-US" altLang="ja-JP" sz="2800" b="1" dirty="0" smtClean="0">
              <a:solidFill>
                <a:srgbClr val="14AAEB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仕送り</a:t>
            </a:r>
            <a:endParaRPr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アルバイト代</a:t>
            </a:r>
            <a:endParaRPr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奨学金</a:t>
            </a:r>
            <a:endParaRPr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824669"/>
              </p:ext>
            </p:extLst>
          </p:nvPr>
        </p:nvGraphicFramePr>
        <p:xfrm>
          <a:off x="4051779" y="1638376"/>
          <a:ext cx="4113654" cy="3401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1085">
                  <a:extLst>
                    <a:ext uri="{9D8B030D-6E8A-4147-A177-3AD203B41FA5}">
                      <a16:colId xmlns:a16="http://schemas.microsoft.com/office/drawing/2014/main" val="1446856886"/>
                    </a:ext>
                  </a:extLst>
                </a:gridCol>
                <a:gridCol w="2502569">
                  <a:extLst>
                    <a:ext uri="{9D8B030D-6E8A-4147-A177-3AD203B41FA5}">
                      <a16:colId xmlns:a16="http://schemas.microsoft.com/office/drawing/2014/main" val="2846779728"/>
                    </a:ext>
                  </a:extLst>
                </a:gridCol>
              </a:tblGrid>
              <a:tr h="4251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食費</a:t>
                      </a:r>
                      <a:endParaRPr lang="en-US" altLang="ja-JP" sz="2000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飲食などに必要なお金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878830"/>
                  </a:ext>
                </a:extLst>
              </a:tr>
              <a:tr h="425139">
                <a:tc>
                  <a:txBody>
                    <a:bodyPr/>
                    <a:lstStyle/>
                    <a:p>
                      <a:r>
                        <a:rPr lang="ja-JP" altLang="en-US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住居費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家賃など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50710"/>
                  </a:ext>
                </a:extLst>
              </a:tr>
              <a:tr h="425139">
                <a:tc>
                  <a:txBody>
                    <a:bodyPr/>
                    <a:lstStyle/>
                    <a:p>
                      <a:r>
                        <a:rPr lang="ja-JP" altLang="en-US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水道光熱費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電気・水道・ガスの料金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427983"/>
                  </a:ext>
                </a:extLst>
              </a:tr>
              <a:tr h="425139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通信費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電話やインターネットの料金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368852"/>
                  </a:ext>
                </a:extLst>
              </a:tr>
              <a:tr h="425139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交通費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移動するのに必要なお金</a:t>
                      </a:r>
                      <a:endParaRPr kumimoji="1" lang="en-US" altLang="ja-JP" sz="16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688803"/>
                  </a:ext>
                </a:extLst>
              </a:tr>
              <a:tr h="425139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被服費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洋服など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80359"/>
                  </a:ext>
                </a:extLst>
              </a:tr>
              <a:tr h="425139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教養娯楽費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学習や娯楽に使うお金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514327"/>
                  </a:ext>
                </a:extLst>
              </a:tr>
              <a:tr h="425139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そのほか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冠婚葬祭や医療費など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519375"/>
                  </a:ext>
                </a:extLst>
              </a:tr>
            </a:tbl>
          </a:graphicData>
        </a:graphic>
      </p:graphicFrame>
      <p:sp>
        <p:nvSpPr>
          <p:cNvPr id="26" name="右矢印 25"/>
          <p:cNvSpPr/>
          <p:nvPr/>
        </p:nvSpPr>
        <p:spPr>
          <a:xfrm>
            <a:off x="3290896" y="4310432"/>
            <a:ext cx="431355" cy="945931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タイトル 1"/>
          <p:cNvSpPr txBox="1">
            <a:spLocks/>
          </p:cNvSpPr>
          <p:nvPr/>
        </p:nvSpPr>
        <p:spPr bwMode="auto">
          <a:xfrm>
            <a:off x="5908930" y="4936931"/>
            <a:ext cx="738614" cy="57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46" tIns="45622" rIns="91246" bIns="45622"/>
          <a:lstStyle>
            <a:lvl1pPr defTabSz="1273175" eaLnBrk="0" hangingPunct="0">
              <a:spcBef>
                <a:spcPct val="20000"/>
              </a:spcBef>
              <a:buChar char="•"/>
              <a:defRPr kumimoji="1" sz="43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1033463" indent="-393700" defTabSz="1273175" eaLnBrk="0" hangingPunct="0">
              <a:spcBef>
                <a:spcPct val="20000"/>
              </a:spcBef>
              <a:buChar char="–"/>
              <a:defRPr kumimoji="1" sz="41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593850" indent="-314325" defTabSz="1273175" eaLnBrk="0" hangingPunct="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2233613" indent="-312738" defTabSz="1273175" eaLnBrk="0" hangingPunct="0">
              <a:spcBef>
                <a:spcPct val="20000"/>
              </a:spcBef>
              <a:buChar char="–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871788" indent="-312738" defTabSz="1273175" eaLnBrk="0" hangingPunct="0">
              <a:spcBef>
                <a:spcPct val="20000"/>
              </a:spcBef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3328988" indent="-312738" defTabSz="127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3786188" indent="-312738" defTabSz="127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4243388" indent="-312738" defTabSz="127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4700588" indent="-312738" defTabSz="127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3200" b="1" dirty="0" smtClean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＋</a:t>
            </a:r>
            <a:endParaRPr lang="en-US" altLang="ja-JP" sz="3200" b="1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611" y="3628219"/>
            <a:ext cx="1190300" cy="101770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804" y="2151659"/>
            <a:ext cx="892107" cy="967054"/>
          </a:xfrm>
          <a:prstGeom prst="rect">
            <a:avLst/>
          </a:prstGeom>
        </p:spPr>
      </p:pic>
      <p:sp>
        <p:nvSpPr>
          <p:cNvPr id="19" name="スライド番号プレースホルダー 1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>
              <a:defRPr/>
            </a:pPr>
            <a:fld id="{C721EF3B-8582-4A02-A82B-11DAB0CE9406}" type="slidenum">
              <a:rPr lang="ja-JP" altLang="en-US" smtClean="0"/>
              <a:pPr algn="r">
                <a:defRPr/>
              </a:pPr>
              <a:t>3</a:t>
            </a:fld>
            <a:endParaRPr lang="en-US" altLang="ja-JP" dirty="0"/>
          </a:p>
        </p:txBody>
      </p:sp>
      <p:sp>
        <p:nvSpPr>
          <p:cNvPr id="20" name="星 5 19"/>
          <p:cNvSpPr/>
          <p:nvPr/>
        </p:nvSpPr>
        <p:spPr>
          <a:xfrm>
            <a:off x="8724900" y="19050"/>
            <a:ext cx="360000" cy="36000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915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410212"/>
              </p:ext>
            </p:extLst>
          </p:nvPr>
        </p:nvGraphicFramePr>
        <p:xfrm>
          <a:off x="515146" y="2116739"/>
          <a:ext cx="8247390" cy="348425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11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5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5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07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9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7146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支</a:t>
                      </a:r>
                      <a:endParaRPr kumimoji="1" lang="en-US" altLang="ja-JP" sz="20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給</a:t>
                      </a:r>
                      <a:endParaRPr kumimoji="1" lang="ja-JP" altLang="en-US" sz="20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5314" marR="65314" marT="32657" marB="3265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基本給</a:t>
                      </a:r>
                      <a:endParaRPr kumimoji="1" lang="ja-JP" altLang="en-US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5314" marR="65314" marT="32657" marB="3265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時間外手当</a:t>
                      </a:r>
                      <a:endParaRPr kumimoji="1" lang="ja-JP" altLang="en-US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5314" marR="65314" marT="32657" marB="3265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通勤手当</a:t>
                      </a:r>
                      <a:endParaRPr kumimoji="1" lang="ja-JP" altLang="en-US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5314" marR="65314" marT="32657" marB="3265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1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5314" marR="65314" marT="32657" marB="32657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支給額計</a:t>
                      </a:r>
                      <a:endParaRPr kumimoji="1" lang="ja-JP" altLang="en-US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5314" marR="65314" marT="32657" marB="32657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146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24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algn="r">
                        <a:tabLst>
                          <a:tab pos="1080000" algn="r"/>
                        </a:tabLst>
                      </a:pPr>
                      <a:r>
                        <a:rPr kumimoji="1" lang="en-US" altLang="ja-JP" sz="20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200,000</a:t>
                      </a:r>
                      <a:endParaRPr kumimoji="1" lang="ja-JP" altLang="en-US" sz="2000" b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5314" marR="65314" marT="32657" marB="3265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r">
                        <a:tabLst>
                          <a:tab pos="1080000" algn="r"/>
                        </a:tabLst>
                      </a:pPr>
                      <a:r>
                        <a:rPr kumimoji="1" lang="ja-JP" altLang="en-US" sz="20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1" lang="en-US" altLang="ja-JP" sz="20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8,000</a:t>
                      </a:r>
                      <a:endParaRPr kumimoji="1" lang="ja-JP" altLang="en-US" sz="2000" b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5314" marR="65314" marT="32657" marB="3265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r">
                        <a:tabLst>
                          <a:tab pos="1080000" algn="r"/>
                        </a:tabLst>
                      </a:pPr>
                      <a:r>
                        <a:rPr kumimoji="1" lang="en-US" altLang="ja-JP" sz="20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10,000</a:t>
                      </a:r>
                      <a:endParaRPr kumimoji="1" lang="ja-JP" altLang="en-US" sz="2000" b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5314" marR="65314" marT="32657" marB="3265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r">
                        <a:tabLst>
                          <a:tab pos="1080000" algn="r"/>
                        </a:tabLst>
                      </a:pPr>
                      <a:endParaRPr kumimoji="1" lang="ja-JP" altLang="en-US" sz="20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5314" marR="65314" marT="32657" marB="3265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r">
                        <a:tabLst>
                          <a:tab pos="1080000" algn="r"/>
                        </a:tabLst>
                      </a:pPr>
                      <a:r>
                        <a:rPr kumimoji="1" lang="en-US" altLang="ja-JP" sz="20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218,000</a:t>
                      </a:r>
                      <a:endParaRPr kumimoji="1" lang="ja-JP" altLang="en-US" sz="2000" b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5314" marR="65314" marT="32657" marB="3265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521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控</a:t>
                      </a:r>
                      <a:endParaRPr kumimoji="1" lang="en-US" altLang="ja-JP" sz="20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除</a:t>
                      </a:r>
                      <a:endParaRPr kumimoji="1" lang="ja-JP" altLang="en-US" sz="20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5314" marR="65314" marT="32657" marB="3265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雇用保険</a:t>
                      </a:r>
                      <a:endParaRPr kumimoji="1" lang="ja-JP" altLang="en-US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5314" marR="65314" marT="32657" marB="3265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健康保険</a:t>
                      </a:r>
                      <a:endParaRPr kumimoji="1" lang="ja-JP" altLang="en-US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5314" marR="65314" marT="32657" marB="3265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厚生年金保険</a:t>
                      </a:r>
                      <a:endParaRPr kumimoji="1" lang="ja-JP" altLang="en-US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5314" marR="65314" marT="32657" marB="3265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介護保険*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5314" marR="65314" marT="32657" marB="3265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社会保険料計</a:t>
                      </a:r>
                      <a:endParaRPr kumimoji="1" lang="ja-JP" altLang="en-US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5314" marR="65314" marT="32657" marB="3265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146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24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</a:t>
                      </a:r>
                      <a:r>
                        <a:rPr kumimoji="1" lang="en-US" altLang="ja-JP" sz="20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654</a:t>
                      </a:r>
                      <a:endParaRPr kumimoji="1" lang="ja-JP" altLang="en-US" sz="2000" b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5314" marR="65314" marT="32657" marB="3265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10,890</a:t>
                      </a:r>
                      <a:endParaRPr kumimoji="1" lang="ja-JP" altLang="en-US" sz="2000" b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5314" marR="65314" marT="32657" marB="3265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20,130</a:t>
                      </a:r>
                      <a:endParaRPr kumimoji="1" lang="ja-JP" altLang="en-US" sz="2000" b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5314" marR="65314" marT="32657" marB="3265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</a:t>
                      </a:r>
                      <a:r>
                        <a:rPr kumimoji="1" lang="en-US" altLang="ja-JP" sz="20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0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5314" marR="65314" marT="32657" marB="3265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31,674</a:t>
                      </a:r>
                      <a:endParaRPr kumimoji="1" lang="ja-JP" altLang="en-US" sz="2000" b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5314" marR="65314" marT="32657" marB="3265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146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24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所得税</a:t>
                      </a:r>
                      <a:endParaRPr kumimoji="1" lang="ja-JP" altLang="en-US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5314" marR="65314" marT="32657" marB="3265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住民税</a:t>
                      </a:r>
                      <a:endParaRPr kumimoji="1" lang="ja-JP" altLang="en-US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5314" marR="65314" marT="32657" marB="3265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5314" marR="65314" marT="32657" marB="3265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5314" marR="65314" marT="32657" marB="3265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税額計</a:t>
                      </a:r>
                      <a:endParaRPr kumimoji="1" lang="ja-JP" altLang="en-US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5314" marR="65314" marT="32657" marB="3265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7146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24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</a:t>
                      </a:r>
                      <a:r>
                        <a:rPr kumimoji="1" lang="en-US" altLang="ja-JP" sz="20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3,910</a:t>
                      </a:r>
                      <a:endParaRPr kumimoji="1" lang="ja-JP" altLang="en-US" sz="2000" b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5314" marR="65314" marT="32657" marB="3265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</a:t>
                      </a:r>
                      <a:r>
                        <a:rPr kumimoji="1" lang="en-US" altLang="ja-JP" sz="20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7,200</a:t>
                      </a:r>
                      <a:endParaRPr kumimoji="1" lang="ja-JP" altLang="en-US" sz="2000" b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5314" marR="65314" marT="32657" marB="3265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000" b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5314" marR="65314" marT="32657" marB="3265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0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5314" marR="65314" marT="32657" marB="3265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11,110</a:t>
                      </a:r>
                      <a:endParaRPr kumimoji="1" lang="ja-JP" altLang="en-US" sz="2000" b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5314" marR="65314" marT="32657" marB="3265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テキスト ボックス 1"/>
          <p:cNvSpPr txBox="1">
            <a:spLocks noChangeArrowheads="1"/>
          </p:cNvSpPr>
          <p:nvPr/>
        </p:nvSpPr>
        <p:spPr bwMode="auto">
          <a:xfrm>
            <a:off x="7117994" y="1783991"/>
            <a:ext cx="1726974" cy="34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/>
          <a:p>
            <a:pPr algn="r">
              <a:lnSpc>
                <a:spcPct val="100000"/>
              </a:lnSpc>
              <a:spcAft>
                <a:spcPct val="0"/>
              </a:spcAft>
              <a:defRPr/>
            </a:pPr>
            <a:r>
              <a:rPr lang="ja-JP" altLang="en-US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（単位</a:t>
            </a: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ja-JP" altLang="en-US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円）</a:t>
            </a:r>
            <a:endParaRPr lang="ja-JP" altLang="en-US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テキスト ボックス 1"/>
          <p:cNvSpPr txBox="1">
            <a:spLocks noChangeArrowheads="1"/>
          </p:cNvSpPr>
          <p:nvPr/>
        </p:nvSpPr>
        <p:spPr bwMode="auto">
          <a:xfrm>
            <a:off x="515146" y="6280303"/>
            <a:ext cx="7995808" cy="5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298" tIns="32649" rIns="65298" bIns="32649">
            <a:spAutoFit/>
          </a:bodyPr>
          <a:lstStyle/>
          <a:p>
            <a:pPr>
              <a:lnSpc>
                <a:spcPct val="100000"/>
              </a:lnSpc>
              <a:spcAft>
                <a:spcPct val="0"/>
              </a:spcAft>
              <a:defRPr/>
            </a:pPr>
            <a:r>
              <a:rPr lang="ja-JP" altLang="en-US" sz="14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（出所）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金融広報中央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委員会　「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大学生のため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の人生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とお金の知恵」（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2018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月）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00000"/>
              </a:lnSpc>
              <a:spcAft>
                <a:spcPct val="0"/>
              </a:spcAft>
              <a:defRPr/>
            </a:pPr>
            <a:r>
              <a:rPr lang="ja-JP" altLang="en-US" sz="14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＊介護保険料は満</a:t>
            </a:r>
            <a:r>
              <a:rPr lang="en-US" altLang="ja-JP" sz="14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</a:t>
            </a:r>
            <a:r>
              <a:rPr lang="ja-JP" altLang="en-US" sz="14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歳に達したときから、徴収されます</a:t>
            </a:r>
            <a:endParaRPr lang="ja-JP" altLang="en-US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311135"/>
              </p:ext>
            </p:extLst>
          </p:nvPr>
        </p:nvGraphicFramePr>
        <p:xfrm>
          <a:off x="317988" y="365976"/>
          <a:ext cx="6029173" cy="622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8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259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1-</a:t>
                      </a:r>
                      <a:r>
                        <a:rPr kumimoji="1" lang="ja-JP" altLang="en-US" sz="2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３</a:t>
                      </a:r>
                      <a:r>
                        <a:rPr kumimoji="1" lang="en-US" altLang="ja-JP" sz="2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.</a:t>
                      </a:r>
                      <a:endParaRPr kumimoji="1" lang="ja-JP" altLang="en-US" sz="26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6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給与明細から手取り収入を把握</a:t>
                      </a:r>
                    </a:p>
                  </a:txBody>
                  <a:tcPr marL="166154" marR="84406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正方形/長方形 18"/>
          <p:cNvSpPr/>
          <p:nvPr/>
        </p:nvSpPr>
        <p:spPr>
          <a:xfrm>
            <a:off x="1" y="0"/>
            <a:ext cx="8619343" cy="4191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１</a:t>
            </a:r>
            <a:r>
              <a:rPr lang="en-US" altLang="ja-JP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 </a:t>
            </a:r>
            <a:r>
              <a:rPr lang="ja-JP" alt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家計</a:t>
            </a:r>
            <a:r>
              <a:rPr lang="ja-JP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管理とライフプランニング</a:t>
            </a:r>
            <a:r>
              <a:rPr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～働いて「稼ぐ」ことと将来設計について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344659" y="1008586"/>
            <a:ext cx="86727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毎月の</a:t>
            </a:r>
            <a:r>
              <a:rPr lang="ja-JP" altLang="en-US" sz="2200" b="1" dirty="0" smtClean="0">
                <a:solidFill>
                  <a:srgbClr val="14AAE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給与</a:t>
            </a:r>
            <a:r>
              <a:rPr lang="ja-JP" altLang="en-US" sz="2200" b="1" dirty="0">
                <a:solidFill>
                  <a:srgbClr val="14AAE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明細</a:t>
            </a:r>
            <a:r>
              <a:rPr lang="ja-JP" altLang="en-US" sz="2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</a:t>
            </a:r>
            <a:r>
              <a:rPr lang="ja-JP" altLang="en-US" sz="2200" b="1" dirty="0">
                <a:solidFill>
                  <a:srgbClr val="14AAE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賞与の支給明細</a:t>
            </a:r>
            <a:r>
              <a:rPr lang="ja-JP" altLang="en-US" sz="2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から、手取り</a:t>
            </a:r>
            <a:r>
              <a:rPr lang="ja-JP" altLang="en-US" sz="2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収入を把握し、貯蓄や支出の基準にしましょう</a:t>
            </a:r>
            <a:r>
              <a:rPr lang="ja-JP" altLang="en-US" sz="2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ja-JP" altLang="en-US" sz="2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15147" y="1678003"/>
            <a:ext cx="2005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給与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明細の例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23693" y="5595776"/>
            <a:ext cx="78956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</a:t>
            </a:r>
            <a:r>
              <a:rPr lang="ja-JP" altLang="en-US" sz="2000" b="1" dirty="0" smtClean="0">
                <a:solidFill>
                  <a:srgbClr val="14AAE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支給</a:t>
            </a:r>
            <a:r>
              <a:rPr lang="ja-JP" altLang="en-US" sz="2000" b="1" dirty="0">
                <a:solidFill>
                  <a:srgbClr val="14AAE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額 </a:t>
            </a:r>
            <a:r>
              <a:rPr lang="ja-JP" altLang="en-US" sz="2000" b="1" dirty="0" smtClean="0">
                <a:solidFill>
                  <a:srgbClr val="14AAE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－</a:t>
            </a:r>
            <a:r>
              <a:rPr lang="en-US" altLang="ja-JP" sz="2000" b="1" dirty="0">
                <a:solidFill>
                  <a:srgbClr val="14AAE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2000" b="1" dirty="0" smtClean="0">
                <a:solidFill>
                  <a:srgbClr val="14AAE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2000" b="1" dirty="0" smtClean="0">
                <a:solidFill>
                  <a:srgbClr val="14AAE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   税</a:t>
            </a:r>
            <a:r>
              <a:rPr lang="ja-JP" altLang="en-US" sz="2000" b="1" dirty="0">
                <a:solidFill>
                  <a:srgbClr val="14AAE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金　</a:t>
            </a:r>
            <a:r>
              <a:rPr lang="ja-JP" altLang="en-US" sz="2000" b="1" dirty="0" smtClean="0">
                <a:solidFill>
                  <a:srgbClr val="14AAE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＋</a:t>
            </a:r>
            <a:r>
              <a:rPr lang="ja-JP" altLang="en-US" sz="2000" b="1" dirty="0">
                <a:solidFill>
                  <a:srgbClr val="14AAE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000" b="1" dirty="0" smtClean="0">
                <a:solidFill>
                  <a:srgbClr val="14AAE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社会</a:t>
            </a:r>
            <a:r>
              <a:rPr lang="ja-JP" altLang="en-US" sz="2000" b="1" dirty="0">
                <a:solidFill>
                  <a:srgbClr val="14AAE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保険料　</a:t>
            </a:r>
            <a:r>
              <a:rPr lang="ja-JP" altLang="en-US" sz="2000" b="1" dirty="0" smtClean="0">
                <a:solidFill>
                  <a:srgbClr val="14AAE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 ＝     手取り</a:t>
            </a:r>
            <a:r>
              <a:rPr lang="ja-JP" altLang="en-US" sz="2000" b="1" dirty="0">
                <a:solidFill>
                  <a:srgbClr val="14AAE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収入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218,000 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－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 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11,110 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＋　 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31,674 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 ＝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175,216 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</a:t>
            </a:r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スライド番号プレースホルダー 1"/>
          <p:cNvSpPr txBox="1">
            <a:spLocks/>
          </p:cNvSpPr>
          <p:nvPr/>
        </p:nvSpPr>
        <p:spPr>
          <a:xfrm>
            <a:off x="7010400" y="646384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>
              <a:defRPr/>
            </a:pPr>
            <a:fld id="{C721EF3B-8582-4A02-A82B-11DAB0CE9406}" type="slidenum">
              <a:rPr lang="ja-JP" altLang="en-US" smtClean="0"/>
              <a:pPr algn="r">
                <a:defRPr/>
              </a:pPr>
              <a:t>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8276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" y="0"/>
            <a:ext cx="8619343" cy="4191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１</a:t>
            </a:r>
            <a:r>
              <a:rPr lang="en-US" altLang="ja-JP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 </a:t>
            </a:r>
            <a:r>
              <a:rPr lang="ja-JP" alt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家計</a:t>
            </a:r>
            <a:r>
              <a:rPr lang="ja-JP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管理とライフプランニング</a:t>
            </a:r>
            <a:r>
              <a:rPr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～働いて「稼ぐ」ことと将来設計について</a:t>
            </a:r>
          </a:p>
        </p:txBody>
      </p:sp>
      <p:sp>
        <p:nvSpPr>
          <p:cNvPr id="17" name="スライド番号プレースホルダー 1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>
              <a:defRPr/>
            </a:pPr>
            <a:fld id="{C721EF3B-8582-4A02-A82B-11DAB0CE9406}" type="slidenum">
              <a:rPr lang="ja-JP" altLang="en-US" smtClean="0"/>
              <a:pPr algn="r">
                <a:defRPr/>
              </a:pPr>
              <a:t>5</a:t>
            </a:fld>
            <a:endParaRPr lang="en-US" altLang="ja-JP" dirty="0"/>
          </a:p>
        </p:txBody>
      </p:sp>
      <p:sp>
        <p:nvSpPr>
          <p:cNvPr id="19" name="正方形/長方形 18"/>
          <p:cNvSpPr/>
          <p:nvPr/>
        </p:nvSpPr>
        <p:spPr>
          <a:xfrm>
            <a:off x="995363" y="5187196"/>
            <a:ext cx="7129734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スマホのカメラで右の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QR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コードを読み込んでみてください。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上のようなトップページがあらわれます。（スマホでは縦長表示）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580" y="1166612"/>
            <a:ext cx="5708469" cy="3496657"/>
          </a:xfrm>
          <a:prstGeom prst="rect">
            <a:avLst/>
          </a:prstGeom>
        </p:spPr>
      </p:pic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116118"/>
              </p:ext>
            </p:extLst>
          </p:nvPr>
        </p:nvGraphicFramePr>
        <p:xfrm>
          <a:off x="352696" y="460044"/>
          <a:ext cx="8266647" cy="622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6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2592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（体験）スマホで</a:t>
                      </a:r>
                      <a:r>
                        <a:rPr kumimoji="1" lang="ja-JP" altLang="en-US" sz="26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シミュレーターを使ってみよう！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151" y="4663269"/>
            <a:ext cx="1928192" cy="19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7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" y="0"/>
            <a:ext cx="8619343" cy="4191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１</a:t>
            </a:r>
            <a:r>
              <a:rPr lang="en-US" altLang="ja-JP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 </a:t>
            </a:r>
            <a:r>
              <a:rPr lang="ja-JP" alt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家計</a:t>
            </a:r>
            <a:r>
              <a:rPr lang="ja-JP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管理とライフプランニング</a:t>
            </a:r>
            <a:r>
              <a:rPr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～働いて「稼ぐ」ことと将来設計について</a:t>
            </a:r>
          </a:p>
        </p:txBody>
      </p:sp>
      <p:sp>
        <p:nvSpPr>
          <p:cNvPr id="17" name="スライド番号プレースホルダー 1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>
              <a:defRPr/>
            </a:pPr>
            <a:fld id="{C721EF3B-8582-4A02-A82B-11DAB0CE9406}" type="slidenum">
              <a:rPr lang="ja-JP" altLang="en-US" smtClean="0"/>
              <a:pPr algn="r">
                <a:defRPr/>
              </a:pPr>
              <a:t>6</a:t>
            </a:fld>
            <a:endParaRPr lang="en-US" altLang="ja-JP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03" y="1082636"/>
            <a:ext cx="3785914" cy="5187541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4522334" y="1750423"/>
            <a:ext cx="4097009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トップページから家計管理シミュレーターを　　押してください。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条件入力の赤い点が指で動かせるので、　　動かしてみましょう。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下記は目安です。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5961" y="3748823"/>
            <a:ext cx="4650234" cy="2521355"/>
          </a:xfrm>
          <a:prstGeom prst="rect">
            <a:avLst/>
          </a:prstGeom>
        </p:spPr>
      </p:pic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370238"/>
              </p:ext>
            </p:extLst>
          </p:nvPr>
        </p:nvGraphicFramePr>
        <p:xfrm>
          <a:off x="352696" y="460044"/>
          <a:ext cx="8266647" cy="622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6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2592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（体験）家計管理</a:t>
                      </a:r>
                      <a:r>
                        <a:rPr kumimoji="1" lang="ja-JP" altLang="en-US" sz="26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シミュレーターを使ってみよう！（１）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837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" y="0"/>
            <a:ext cx="8619343" cy="4191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１</a:t>
            </a:r>
            <a:r>
              <a:rPr lang="en-US" altLang="ja-JP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 </a:t>
            </a:r>
            <a:r>
              <a:rPr lang="ja-JP" alt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家計</a:t>
            </a:r>
            <a:r>
              <a:rPr lang="ja-JP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管理とライフプランニング</a:t>
            </a:r>
            <a:r>
              <a:rPr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～働いて「稼ぐ」ことと将来設計について</a:t>
            </a:r>
          </a:p>
        </p:txBody>
      </p:sp>
      <p:sp>
        <p:nvSpPr>
          <p:cNvPr id="17" name="スライド番号プレースホルダー 1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>
              <a:defRPr/>
            </a:pPr>
            <a:fld id="{C721EF3B-8582-4A02-A82B-11DAB0CE9406}" type="slidenum">
              <a:rPr lang="ja-JP" altLang="en-US" smtClean="0"/>
              <a:pPr algn="r">
                <a:defRPr/>
              </a:pPr>
              <a:t>7</a:t>
            </a:fld>
            <a:endParaRPr lang="en-US" altLang="ja-JP" dirty="0"/>
          </a:p>
        </p:txBody>
      </p:sp>
      <p:sp>
        <p:nvSpPr>
          <p:cNvPr id="19" name="正方形/長方形 18"/>
          <p:cNvSpPr/>
          <p:nvPr/>
        </p:nvSpPr>
        <p:spPr>
          <a:xfrm>
            <a:off x="4467497" y="1750423"/>
            <a:ext cx="4151847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シミュレーション結果は下に表示されます。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左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が収入で、右が支出です。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支出が収入の範囲におさまるように、支出項目を動かしてみよう！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87" y="1082636"/>
            <a:ext cx="3447085" cy="5546544"/>
          </a:xfrm>
          <a:prstGeom prst="rect">
            <a:avLst/>
          </a:prstGeom>
        </p:spPr>
      </p:pic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323896"/>
              </p:ext>
            </p:extLst>
          </p:nvPr>
        </p:nvGraphicFramePr>
        <p:xfrm>
          <a:off x="352696" y="460044"/>
          <a:ext cx="8266647" cy="622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6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2592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（体験）家計管理</a:t>
                      </a:r>
                      <a:r>
                        <a:rPr kumimoji="1" lang="ja-JP" altLang="en-US" sz="26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シミュレーターを使ってみよう！（２）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389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411914"/>
              </p:ext>
            </p:extLst>
          </p:nvPr>
        </p:nvGraphicFramePr>
        <p:xfrm>
          <a:off x="479350" y="1534875"/>
          <a:ext cx="7950275" cy="4496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1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9762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24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  <a:endParaRPr kumimoji="1" lang="en-US" altLang="ja-JP" sz="24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endParaRPr kumimoji="1" lang="ja-JP" altLang="en-US" sz="24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「将来どんな人生を送りたいか」についての構想を描くことを、「</a:t>
                      </a:r>
                      <a:r>
                        <a:rPr kumimoji="1" lang="ja-JP" altLang="en-US" sz="2400" b="1" kern="1200" dirty="0" smtClean="0">
                          <a:solidFill>
                            <a:srgbClr val="14AAEB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ライフデザイン</a:t>
                      </a: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」といいます。</a:t>
                      </a:r>
                      <a:endParaRPr kumimoji="1" lang="en-US" altLang="ja-JP" sz="2400" b="0" kern="12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166154" marR="84406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294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  <a:endParaRPr kumimoji="1" lang="en-US" altLang="ja-JP" sz="2400" b="0" kern="12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400" b="0" kern="12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B="10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kern="1200" dirty="0" smtClean="0">
                          <a:solidFill>
                            <a:srgbClr val="00B0F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将来の夢、将来やりたいこと、希望するライフデザイン</a:t>
                      </a: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のために、どうお金を準備するか、考えましょう。</a:t>
                      </a:r>
                    </a:p>
                  </a:txBody>
                  <a:tcPr marL="166154" marR="84406" marB="10800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873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sz="24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  <a:endParaRPr kumimoji="1" lang="en-US" altLang="ja-JP" sz="24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endParaRPr kumimoji="1" lang="en-US" altLang="ja-JP" sz="24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生涯の</a:t>
                      </a:r>
                      <a:r>
                        <a:rPr kumimoji="1" lang="ja-JP" altLang="en-US" sz="2400" b="1" kern="1200" dirty="0" smtClean="0">
                          <a:solidFill>
                            <a:srgbClr val="00B0F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収入、支出のイメージ</a:t>
                      </a: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をつかみましょう。</a:t>
                      </a:r>
                    </a:p>
                    <a:p>
                      <a:pPr marL="0" algn="l" defTabSz="914400" rtl="0" eaLnBrk="1" latinLnBrk="0" hangingPunct="1"/>
                      <a:r>
                        <a:rPr kumimoji="1" lang="ja-JP" altLang="en-US" sz="2400" b="1" kern="1200" dirty="0" smtClean="0">
                          <a:solidFill>
                            <a:srgbClr val="00B0F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収入と支出のバランスをとる</a:t>
                      </a: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ことが大事です。</a:t>
                      </a:r>
                      <a:endParaRPr kumimoji="1" lang="en-US" altLang="ja-JP" sz="2400" b="0" kern="12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166154" marR="84406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81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400" b="0" kern="12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B="10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400" b="1" kern="1200" dirty="0" smtClean="0">
                        <a:solidFill>
                          <a:srgbClr val="00B0F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166154" marR="84406" marB="10800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5905796"/>
                  </a:ext>
                </a:extLst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63712"/>
              </p:ext>
            </p:extLst>
          </p:nvPr>
        </p:nvGraphicFramePr>
        <p:xfrm>
          <a:off x="317989" y="460044"/>
          <a:ext cx="3959020" cy="622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259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1-4.</a:t>
                      </a:r>
                      <a:endParaRPr kumimoji="1" lang="ja-JP" altLang="en-US" sz="26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6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生涯の収入と支出</a:t>
                      </a:r>
                    </a:p>
                  </a:txBody>
                  <a:tcPr marL="166154" marR="84406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1" y="0"/>
            <a:ext cx="8619343" cy="4191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１</a:t>
            </a:r>
            <a:r>
              <a:rPr lang="en-US" altLang="ja-JP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 </a:t>
            </a:r>
            <a:r>
              <a:rPr lang="ja-JP" alt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家計</a:t>
            </a:r>
            <a:r>
              <a:rPr lang="ja-JP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管理とライフプランニング</a:t>
            </a:r>
            <a:r>
              <a:rPr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～働いて「稼ぐ」ことと将来設計について</a:t>
            </a:r>
          </a:p>
        </p:txBody>
      </p:sp>
      <p:sp>
        <p:nvSpPr>
          <p:cNvPr id="6" name="スライド番号プレースホルダー 1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>
              <a:defRPr/>
            </a:pPr>
            <a:fld id="{C721EF3B-8582-4A02-A82B-11DAB0CE9406}" type="slidenum">
              <a:rPr lang="ja-JP" altLang="en-US" smtClean="0"/>
              <a:pPr algn="r">
                <a:defRPr/>
              </a:pPr>
              <a:t>8</a:t>
            </a:fld>
            <a:endParaRPr lang="en-US" altLang="ja-JP" dirty="0"/>
          </a:p>
        </p:txBody>
      </p:sp>
      <p:sp>
        <p:nvSpPr>
          <p:cNvPr id="8" name="星 5 7"/>
          <p:cNvSpPr/>
          <p:nvPr/>
        </p:nvSpPr>
        <p:spPr>
          <a:xfrm>
            <a:off x="8724900" y="19050"/>
            <a:ext cx="360000" cy="36000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072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63500">
          <a:solidFill>
            <a:schemeClr val="accent2"/>
          </a:solidFill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2400" cmpd="dbl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3771</Words>
  <Application>Microsoft Office PowerPoint</Application>
  <PresentationFormat>画面に合わせる (4:3)</PresentationFormat>
  <Paragraphs>316</Paragraphs>
  <Slides>19</Slides>
  <Notes>19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19</vt:i4>
      </vt:variant>
    </vt:vector>
  </HeadingPairs>
  <TitlesOfParts>
    <vt:vector size="32" baseType="lpstr">
      <vt:lpstr>HGPｺﾞｼｯｸM</vt:lpstr>
      <vt:lpstr>HG創英角ｺﾞｼｯｸUB</vt:lpstr>
      <vt:lpstr>Meiryo UI</vt:lpstr>
      <vt:lpstr>ＭＳ Ｐゴシック</vt:lpstr>
      <vt:lpstr>ＭＳ Ｐ明朝</vt:lpstr>
      <vt:lpstr>メイリオ</vt:lpstr>
      <vt:lpstr>Arial</vt:lpstr>
      <vt:lpstr>Calibri</vt:lpstr>
      <vt:lpstr>Tahoma</vt:lpstr>
      <vt:lpstr>Times New Roman</vt:lpstr>
      <vt:lpstr>Wingdings</vt:lpstr>
      <vt:lpstr>Office ​​テーマ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2023-05-31T02:34:03Z</dcterms:created>
  <dcterms:modified xsi:type="dcterms:W3CDTF">2023-05-31T02:34:09Z</dcterms:modified>
</cp:coreProperties>
</file>