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5.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958" r:id="rId1"/>
  </p:sldMasterIdLst>
  <p:notesMasterIdLst>
    <p:notesMasterId r:id="rId31"/>
  </p:notesMasterIdLst>
  <p:handoutMasterIdLst>
    <p:handoutMasterId r:id="rId32"/>
  </p:handoutMasterIdLst>
  <p:sldIdLst>
    <p:sldId id="1721" r:id="rId2"/>
    <p:sldId id="1857" r:id="rId3"/>
    <p:sldId id="1858" r:id="rId4"/>
    <p:sldId id="1859" r:id="rId5"/>
    <p:sldId id="1911" r:id="rId6"/>
    <p:sldId id="1907" r:id="rId7"/>
    <p:sldId id="1861" r:id="rId8"/>
    <p:sldId id="1896" r:id="rId9"/>
    <p:sldId id="1897" r:id="rId10"/>
    <p:sldId id="1898" r:id="rId11"/>
    <p:sldId id="1899" r:id="rId12"/>
    <p:sldId id="1900" r:id="rId13"/>
    <p:sldId id="1867" r:id="rId14"/>
    <p:sldId id="1868" r:id="rId15"/>
    <p:sldId id="1869" r:id="rId16"/>
    <p:sldId id="1870" r:id="rId17"/>
    <p:sldId id="1789" r:id="rId18"/>
    <p:sldId id="1818" r:id="rId19"/>
    <p:sldId id="1910" r:id="rId20"/>
    <p:sldId id="1739" r:id="rId21"/>
    <p:sldId id="1740" r:id="rId22"/>
    <p:sldId id="1741" r:id="rId23"/>
    <p:sldId id="1909" r:id="rId24"/>
    <p:sldId id="1912" r:id="rId25"/>
    <p:sldId id="1834" r:id="rId26"/>
    <p:sldId id="1835" r:id="rId27"/>
    <p:sldId id="1836" r:id="rId28"/>
    <p:sldId id="1901" r:id="rId29"/>
    <p:sldId id="1894" r:id="rId30"/>
  </p:sldIdLst>
  <p:sldSz cx="9144000" cy="6858000" type="screen4x3"/>
  <p:notesSz cx="6807200" cy="9939338"/>
  <p:defaultTex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D9D9D9"/>
    <a:srgbClr val="E0F3FC"/>
    <a:srgbClr val="14AAEB"/>
    <a:srgbClr val="FF6600"/>
    <a:srgbClr val="CC3300"/>
    <a:srgbClr val="FF9900"/>
    <a:srgbClr val="00FFFF"/>
    <a:srgbClr val="000000"/>
    <a:srgbClr val="EDE1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70" autoAdjust="0"/>
    <p:restoredTop sz="87074" autoAdjust="0"/>
  </p:normalViewPr>
  <p:slideViewPr>
    <p:cSldViewPr snapToGrid="0">
      <p:cViewPr varScale="1">
        <p:scale>
          <a:sx n="100" d="100"/>
          <a:sy n="100" d="100"/>
        </p:scale>
        <p:origin x="225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90" d="100"/>
          <a:sy n="90" d="100"/>
        </p:scale>
        <p:origin x="-2148" y="384"/>
      </p:cViewPr>
      <p:guideLst>
        <p:guide orient="horz" pos="3130"/>
        <p:guide pos="2145"/>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XS12FSP001\personal1\shuntaro.tsukamoto\1%20Personal%20Folder\&#37329;&#34701;&#25945;&#32946;\&#12450;&#12489;&#12496;&#12452;&#12470;&#12522;&#12540;&#12508;&#12540;&#12489;\202201\&#12522;&#12473;&#12463;&#2225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___.xlsx"/></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2.bin"/></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______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48271801199548"/>
          <c:y val="6.8541243952248004E-2"/>
          <c:w val="0.85527544819585066"/>
          <c:h val="0.82691037353912034"/>
        </c:manualLayout>
      </c:layout>
      <c:lineChart>
        <c:grouping val="standard"/>
        <c:varyColors val="0"/>
        <c:ser>
          <c:idx val="0"/>
          <c:order val="0"/>
          <c:tx>
            <c:strRef>
              <c:f>単利複利!$B$1</c:f>
              <c:strCache>
                <c:ptCount val="1"/>
                <c:pt idx="0">
                  <c:v>単利</c:v>
                </c:pt>
              </c:strCache>
            </c:strRef>
          </c:tx>
          <c:spPr>
            <a:ln w="28575" cap="rnd">
              <a:solidFill>
                <a:schemeClr val="accent1"/>
              </a:solidFill>
              <a:round/>
            </a:ln>
            <a:effectLst/>
          </c:spPr>
          <c:marker>
            <c:symbol val="none"/>
          </c:marker>
          <c:cat>
            <c:numRef>
              <c:f>単利複利!$A$4:$A$43</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単利複利!$B$4:$B$43</c:f>
              <c:numCache>
                <c:formatCode>0.00</c:formatCode>
                <c:ptCount val="40"/>
                <c:pt idx="0">
                  <c:v>105</c:v>
                </c:pt>
                <c:pt idx="1">
                  <c:v>110.00000000000001</c:v>
                </c:pt>
                <c:pt idx="2">
                  <c:v>114.99999999999999</c:v>
                </c:pt>
                <c:pt idx="3">
                  <c:v>120</c:v>
                </c:pt>
                <c:pt idx="4">
                  <c:v>125</c:v>
                </c:pt>
                <c:pt idx="5">
                  <c:v>130</c:v>
                </c:pt>
                <c:pt idx="6">
                  <c:v>135</c:v>
                </c:pt>
                <c:pt idx="7">
                  <c:v>140</c:v>
                </c:pt>
                <c:pt idx="8">
                  <c:v>145</c:v>
                </c:pt>
                <c:pt idx="9">
                  <c:v>150</c:v>
                </c:pt>
                <c:pt idx="10">
                  <c:v>155</c:v>
                </c:pt>
                <c:pt idx="11">
                  <c:v>160</c:v>
                </c:pt>
                <c:pt idx="12">
                  <c:v>165</c:v>
                </c:pt>
                <c:pt idx="13">
                  <c:v>170.00000000000003</c:v>
                </c:pt>
                <c:pt idx="14">
                  <c:v>175</c:v>
                </c:pt>
                <c:pt idx="15">
                  <c:v>180</c:v>
                </c:pt>
                <c:pt idx="16">
                  <c:v>185</c:v>
                </c:pt>
                <c:pt idx="17">
                  <c:v>190</c:v>
                </c:pt>
                <c:pt idx="18">
                  <c:v>195.00000000000003</c:v>
                </c:pt>
                <c:pt idx="19">
                  <c:v>200</c:v>
                </c:pt>
                <c:pt idx="20">
                  <c:v>204.99999999999997</c:v>
                </c:pt>
                <c:pt idx="21">
                  <c:v>210</c:v>
                </c:pt>
                <c:pt idx="22">
                  <c:v>215.00000000000003</c:v>
                </c:pt>
                <c:pt idx="23">
                  <c:v>220.00000000000003</c:v>
                </c:pt>
                <c:pt idx="24">
                  <c:v>225</c:v>
                </c:pt>
                <c:pt idx="25">
                  <c:v>229.99999999999997</c:v>
                </c:pt>
                <c:pt idx="26">
                  <c:v>235</c:v>
                </c:pt>
                <c:pt idx="27">
                  <c:v>240.00000000000003</c:v>
                </c:pt>
                <c:pt idx="28">
                  <c:v>245.00000000000003</c:v>
                </c:pt>
                <c:pt idx="29">
                  <c:v>250</c:v>
                </c:pt>
                <c:pt idx="30">
                  <c:v>254.99999999999997</c:v>
                </c:pt>
                <c:pt idx="31">
                  <c:v>260</c:v>
                </c:pt>
                <c:pt idx="32">
                  <c:v>265.00000000000006</c:v>
                </c:pt>
                <c:pt idx="33">
                  <c:v>270</c:v>
                </c:pt>
                <c:pt idx="34">
                  <c:v>275</c:v>
                </c:pt>
                <c:pt idx="35">
                  <c:v>280</c:v>
                </c:pt>
                <c:pt idx="36">
                  <c:v>285</c:v>
                </c:pt>
                <c:pt idx="37">
                  <c:v>290.00000000000006</c:v>
                </c:pt>
                <c:pt idx="38">
                  <c:v>295</c:v>
                </c:pt>
                <c:pt idx="39">
                  <c:v>300</c:v>
                </c:pt>
              </c:numCache>
            </c:numRef>
          </c:val>
          <c:smooth val="0"/>
          <c:extLst>
            <c:ext xmlns:c16="http://schemas.microsoft.com/office/drawing/2014/chart" uri="{C3380CC4-5D6E-409C-BE32-E72D297353CC}">
              <c16:uniqueId val="{00000000-FF75-4CAF-96D5-C82B552A5705}"/>
            </c:ext>
          </c:extLst>
        </c:ser>
        <c:ser>
          <c:idx val="1"/>
          <c:order val="1"/>
          <c:tx>
            <c:strRef>
              <c:f>単利複利!$C$1</c:f>
              <c:strCache>
                <c:ptCount val="1"/>
                <c:pt idx="0">
                  <c:v>複利</c:v>
                </c:pt>
              </c:strCache>
            </c:strRef>
          </c:tx>
          <c:spPr>
            <a:ln w="28575" cap="rnd">
              <a:solidFill>
                <a:schemeClr val="accent2"/>
              </a:solidFill>
              <a:round/>
            </a:ln>
            <a:effectLst/>
          </c:spPr>
          <c:marker>
            <c:symbol val="none"/>
          </c:marker>
          <c:cat>
            <c:numRef>
              <c:f>単利複利!$A$4:$A$43</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単利複利!$C$4:$C$43</c:f>
              <c:numCache>
                <c:formatCode>0.00</c:formatCode>
                <c:ptCount val="40"/>
                <c:pt idx="0">
                  <c:v>105</c:v>
                </c:pt>
                <c:pt idx="1">
                  <c:v>110.25</c:v>
                </c:pt>
                <c:pt idx="2">
                  <c:v>115.7625</c:v>
                </c:pt>
                <c:pt idx="3">
                  <c:v>121.55062500000001</c:v>
                </c:pt>
                <c:pt idx="4">
                  <c:v>127.62815625000002</c:v>
                </c:pt>
                <c:pt idx="5">
                  <c:v>134.00956406250003</c:v>
                </c:pt>
                <c:pt idx="6">
                  <c:v>140.71004226562505</c:v>
                </c:pt>
                <c:pt idx="7">
                  <c:v>147.74554437890632</c:v>
                </c:pt>
                <c:pt idx="8">
                  <c:v>155.13282159785163</c:v>
                </c:pt>
                <c:pt idx="9">
                  <c:v>162.88946267774421</c:v>
                </c:pt>
                <c:pt idx="10">
                  <c:v>171.03393581163144</c:v>
                </c:pt>
                <c:pt idx="11">
                  <c:v>179.58563260221302</c:v>
                </c:pt>
                <c:pt idx="12">
                  <c:v>188.56491423232367</c:v>
                </c:pt>
                <c:pt idx="13">
                  <c:v>197.99315994393987</c:v>
                </c:pt>
                <c:pt idx="14">
                  <c:v>207.89281794113688</c:v>
                </c:pt>
                <c:pt idx="15">
                  <c:v>218.28745883819374</c:v>
                </c:pt>
                <c:pt idx="16">
                  <c:v>229.20183178010345</c:v>
                </c:pt>
                <c:pt idx="17">
                  <c:v>240.66192336910862</c:v>
                </c:pt>
                <c:pt idx="18">
                  <c:v>252.69501953756406</c:v>
                </c:pt>
                <c:pt idx="19">
                  <c:v>265.32977051444226</c:v>
                </c:pt>
                <c:pt idx="20">
                  <c:v>278.5962590401644</c:v>
                </c:pt>
                <c:pt idx="21">
                  <c:v>292.5260719921726</c:v>
                </c:pt>
                <c:pt idx="22">
                  <c:v>307.15237559178127</c:v>
                </c:pt>
                <c:pt idx="23">
                  <c:v>322.50999437137034</c:v>
                </c:pt>
                <c:pt idx="24">
                  <c:v>338.63549408993885</c:v>
                </c:pt>
                <c:pt idx="25">
                  <c:v>355.56726879443579</c:v>
                </c:pt>
                <c:pt idx="26">
                  <c:v>373.34563223415762</c:v>
                </c:pt>
                <c:pt idx="27">
                  <c:v>392.01291384586551</c:v>
                </c:pt>
                <c:pt idx="28">
                  <c:v>411.61355953815882</c:v>
                </c:pt>
                <c:pt idx="29">
                  <c:v>432.19423751506679</c:v>
                </c:pt>
                <c:pt idx="30">
                  <c:v>453.80394939082015</c:v>
                </c:pt>
                <c:pt idx="31">
                  <c:v>476.49414686036118</c:v>
                </c:pt>
                <c:pt idx="32">
                  <c:v>500.31885420337926</c:v>
                </c:pt>
                <c:pt idx="33">
                  <c:v>525.33479691354819</c:v>
                </c:pt>
                <c:pt idx="34">
                  <c:v>551.60153675922561</c:v>
                </c:pt>
                <c:pt idx="35">
                  <c:v>579.18161359718692</c:v>
                </c:pt>
                <c:pt idx="36">
                  <c:v>608.14069427704635</c:v>
                </c:pt>
                <c:pt idx="37">
                  <c:v>638.54772899089869</c:v>
                </c:pt>
                <c:pt idx="38">
                  <c:v>670.47511544044369</c:v>
                </c:pt>
                <c:pt idx="39">
                  <c:v>703.99887121246593</c:v>
                </c:pt>
              </c:numCache>
            </c:numRef>
          </c:val>
          <c:smooth val="0"/>
          <c:extLst>
            <c:ext xmlns:c16="http://schemas.microsoft.com/office/drawing/2014/chart" uri="{C3380CC4-5D6E-409C-BE32-E72D297353CC}">
              <c16:uniqueId val="{00000001-FF75-4CAF-96D5-C82B552A5705}"/>
            </c:ext>
          </c:extLst>
        </c:ser>
        <c:dLbls>
          <c:showLegendKey val="0"/>
          <c:showVal val="0"/>
          <c:showCatName val="0"/>
          <c:showSerName val="0"/>
          <c:showPercent val="0"/>
          <c:showBubbleSize val="0"/>
        </c:dLbls>
        <c:smooth val="0"/>
        <c:axId val="720222144"/>
        <c:axId val="720224112"/>
      </c:lineChart>
      <c:catAx>
        <c:axId val="720222144"/>
        <c:scaling>
          <c:orientation val="minMax"/>
        </c:scaling>
        <c:delete val="1"/>
        <c:axPos val="b"/>
        <c:numFmt formatCode="#,##0_);[Red]\(#,##0\)" sourceLinked="0"/>
        <c:majorTickMark val="none"/>
        <c:minorTickMark val="none"/>
        <c:tickLblPos val="nextTo"/>
        <c:crossAx val="720224112"/>
        <c:crosses val="autoZero"/>
        <c:auto val="1"/>
        <c:lblAlgn val="ctr"/>
        <c:lblOffset val="100"/>
        <c:tickMarkSkip val="10"/>
        <c:noMultiLvlLbl val="0"/>
      </c:catAx>
      <c:valAx>
        <c:axId val="720224112"/>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720222144"/>
        <c:crosses val="autoZero"/>
        <c:crossBetween val="between"/>
        <c:majorUnit val="200"/>
      </c:valAx>
      <c:spPr>
        <a:noFill/>
        <a:ln>
          <a:noFill/>
        </a:ln>
        <a:effectLst/>
      </c:spPr>
    </c:plotArea>
    <c:legend>
      <c:legendPos val="b"/>
      <c:layout>
        <c:manualLayout>
          <c:xMode val="edge"/>
          <c:yMode val="edge"/>
          <c:x val="0.32040987463972892"/>
          <c:y val="0.10879170440096006"/>
          <c:w val="0.27807491509728743"/>
          <c:h val="0.11944139778005744"/>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8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41275" cap="rnd">
              <a:solidFill>
                <a:srgbClr val="00CCFF"/>
              </a:solidFill>
              <a:round/>
            </a:ln>
            <a:effectLst/>
          </c:spPr>
          <c:marker>
            <c:symbol val="none"/>
          </c:marker>
          <c:cat>
            <c:numRef>
              <c:f>'④P20金利 (リバイズ) (表)'!$C$6:$C$642</c:f>
              <c:numCache>
                <c:formatCode>General</c:formatCode>
                <c:ptCount val="637"/>
                <c:pt idx="0">
                  <c:v>1970</c:v>
                </c:pt>
                <c:pt idx="60">
                  <c:v>1975</c:v>
                </c:pt>
                <c:pt idx="120">
                  <c:v>1980</c:v>
                </c:pt>
                <c:pt idx="180">
                  <c:v>1985</c:v>
                </c:pt>
                <c:pt idx="240">
                  <c:v>1990</c:v>
                </c:pt>
                <c:pt idx="300">
                  <c:v>1995</c:v>
                </c:pt>
                <c:pt idx="360">
                  <c:v>2000</c:v>
                </c:pt>
                <c:pt idx="420">
                  <c:v>2005</c:v>
                </c:pt>
                <c:pt idx="480">
                  <c:v>2010</c:v>
                </c:pt>
                <c:pt idx="540">
                  <c:v>2015</c:v>
                </c:pt>
                <c:pt idx="600">
                  <c:v>2020</c:v>
                </c:pt>
                <c:pt idx="612">
                  <c:v>2021</c:v>
                </c:pt>
                <c:pt idx="624">
                  <c:v>2022</c:v>
                </c:pt>
              </c:numCache>
            </c:numRef>
          </c:cat>
          <c:val>
            <c:numRef>
              <c:f>'④P20金利 (リバイズ) (表)'!$G$5:$G$606</c:f>
              <c:numCache>
                <c:formatCode>General</c:formatCode>
                <c:ptCount val="602"/>
                <c:pt idx="1">
                  <c:v>6.25</c:v>
                </c:pt>
                <c:pt idx="2">
                  <c:v>6.25</c:v>
                </c:pt>
                <c:pt idx="3">
                  <c:v>6.25</c:v>
                </c:pt>
                <c:pt idx="4">
                  <c:v>6.25</c:v>
                </c:pt>
                <c:pt idx="5">
                  <c:v>6.25</c:v>
                </c:pt>
                <c:pt idx="6">
                  <c:v>6.25</c:v>
                </c:pt>
                <c:pt idx="7">
                  <c:v>6.25</c:v>
                </c:pt>
                <c:pt idx="8">
                  <c:v>6.25</c:v>
                </c:pt>
                <c:pt idx="9">
                  <c:v>6.25</c:v>
                </c:pt>
                <c:pt idx="10">
                  <c:v>6</c:v>
                </c:pt>
                <c:pt idx="11">
                  <c:v>6</c:v>
                </c:pt>
                <c:pt idx="12">
                  <c:v>6</c:v>
                </c:pt>
                <c:pt idx="13">
                  <c:v>5.75</c:v>
                </c:pt>
                <c:pt idx="14">
                  <c:v>5.75</c:v>
                </c:pt>
                <c:pt idx="15">
                  <c:v>5.75</c:v>
                </c:pt>
                <c:pt idx="16">
                  <c:v>5.75</c:v>
                </c:pt>
                <c:pt idx="17">
                  <c:v>5.5</c:v>
                </c:pt>
                <c:pt idx="18">
                  <c:v>5.5</c:v>
                </c:pt>
                <c:pt idx="19">
                  <c:v>5.25</c:v>
                </c:pt>
                <c:pt idx="20">
                  <c:v>5.25</c:v>
                </c:pt>
                <c:pt idx="21">
                  <c:v>5.25</c:v>
                </c:pt>
                <c:pt idx="22">
                  <c:v>5.25</c:v>
                </c:pt>
                <c:pt idx="23">
                  <c:v>5.25</c:v>
                </c:pt>
                <c:pt idx="24">
                  <c:v>4.75</c:v>
                </c:pt>
                <c:pt idx="25">
                  <c:v>4.75</c:v>
                </c:pt>
                <c:pt idx="26">
                  <c:v>4.75</c:v>
                </c:pt>
                <c:pt idx="27">
                  <c:v>4.75</c:v>
                </c:pt>
                <c:pt idx="28">
                  <c:v>4.75</c:v>
                </c:pt>
                <c:pt idx="29">
                  <c:v>4.75</c:v>
                </c:pt>
                <c:pt idx="30">
                  <c:v>4.25</c:v>
                </c:pt>
                <c:pt idx="31">
                  <c:v>4.25</c:v>
                </c:pt>
                <c:pt idx="32">
                  <c:v>4.25</c:v>
                </c:pt>
                <c:pt idx="33">
                  <c:v>4.25</c:v>
                </c:pt>
                <c:pt idx="34">
                  <c:v>4.25</c:v>
                </c:pt>
                <c:pt idx="35">
                  <c:v>4.25</c:v>
                </c:pt>
                <c:pt idx="36">
                  <c:v>4.25</c:v>
                </c:pt>
                <c:pt idx="37">
                  <c:v>4.25</c:v>
                </c:pt>
                <c:pt idx="38">
                  <c:v>4.25</c:v>
                </c:pt>
                <c:pt idx="39">
                  <c:v>4.25</c:v>
                </c:pt>
                <c:pt idx="40">
                  <c:v>5</c:v>
                </c:pt>
                <c:pt idx="41">
                  <c:v>5.5</c:v>
                </c:pt>
                <c:pt idx="42">
                  <c:v>5.5</c:v>
                </c:pt>
                <c:pt idx="43">
                  <c:v>6</c:v>
                </c:pt>
                <c:pt idx="44">
                  <c:v>7</c:v>
                </c:pt>
                <c:pt idx="45">
                  <c:v>7</c:v>
                </c:pt>
                <c:pt idx="46">
                  <c:v>7</c:v>
                </c:pt>
                <c:pt idx="47">
                  <c:v>7</c:v>
                </c:pt>
                <c:pt idx="48">
                  <c:v>9</c:v>
                </c:pt>
                <c:pt idx="49">
                  <c:v>9</c:v>
                </c:pt>
                <c:pt idx="50">
                  <c:v>9</c:v>
                </c:pt>
                <c:pt idx="51">
                  <c:v>9</c:v>
                </c:pt>
                <c:pt idx="52">
                  <c:v>9</c:v>
                </c:pt>
                <c:pt idx="53">
                  <c:v>9</c:v>
                </c:pt>
                <c:pt idx="54">
                  <c:v>9</c:v>
                </c:pt>
                <c:pt idx="55">
                  <c:v>9</c:v>
                </c:pt>
                <c:pt idx="56">
                  <c:v>9</c:v>
                </c:pt>
                <c:pt idx="57">
                  <c:v>9</c:v>
                </c:pt>
                <c:pt idx="58">
                  <c:v>9</c:v>
                </c:pt>
                <c:pt idx="59">
                  <c:v>9</c:v>
                </c:pt>
                <c:pt idx="60">
                  <c:v>9</c:v>
                </c:pt>
                <c:pt idx="61">
                  <c:v>9</c:v>
                </c:pt>
                <c:pt idx="62">
                  <c:v>9</c:v>
                </c:pt>
                <c:pt idx="63">
                  <c:v>9</c:v>
                </c:pt>
                <c:pt idx="64">
                  <c:v>8.5</c:v>
                </c:pt>
                <c:pt idx="65">
                  <c:v>8.5</c:v>
                </c:pt>
                <c:pt idx="66">
                  <c:v>8</c:v>
                </c:pt>
                <c:pt idx="67">
                  <c:v>8</c:v>
                </c:pt>
                <c:pt idx="68">
                  <c:v>7.5</c:v>
                </c:pt>
                <c:pt idx="69">
                  <c:v>7.5</c:v>
                </c:pt>
                <c:pt idx="70">
                  <c:v>6.5</c:v>
                </c:pt>
                <c:pt idx="71">
                  <c:v>6.5</c:v>
                </c:pt>
                <c:pt idx="72">
                  <c:v>6.5</c:v>
                </c:pt>
                <c:pt idx="73">
                  <c:v>6.5</c:v>
                </c:pt>
                <c:pt idx="74">
                  <c:v>6.5</c:v>
                </c:pt>
                <c:pt idx="75">
                  <c:v>6.5</c:v>
                </c:pt>
                <c:pt idx="76">
                  <c:v>6.5</c:v>
                </c:pt>
                <c:pt idx="77">
                  <c:v>6.5</c:v>
                </c:pt>
                <c:pt idx="78">
                  <c:v>6.5</c:v>
                </c:pt>
                <c:pt idx="79">
                  <c:v>6.5</c:v>
                </c:pt>
                <c:pt idx="80">
                  <c:v>6.5</c:v>
                </c:pt>
                <c:pt idx="81">
                  <c:v>6.5</c:v>
                </c:pt>
                <c:pt idx="82">
                  <c:v>6.5</c:v>
                </c:pt>
                <c:pt idx="83">
                  <c:v>6.5</c:v>
                </c:pt>
                <c:pt idx="84">
                  <c:v>6.5</c:v>
                </c:pt>
                <c:pt idx="85">
                  <c:v>6.5</c:v>
                </c:pt>
                <c:pt idx="86">
                  <c:v>6.5</c:v>
                </c:pt>
                <c:pt idx="87">
                  <c:v>6</c:v>
                </c:pt>
                <c:pt idx="88">
                  <c:v>5</c:v>
                </c:pt>
                <c:pt idx="89">
                  <c:v>5</c:v>
                </c:pt>
                <c:pt idx="90">
                  <c:v>5</c:v>
                </c:pt>
                <c:pt idx="91">
                  <c:v>5</c:v>
                </c:pt>
                <c:pt idx="92">
                  <c:v>5</c:v>
                </c:pt>
                <c:pt idx="93">
                  <c:v>4.25</c:v>
                </c:pt>
                <c:pt idx="94">
                  <c:v>4.25</c:v>
                </c:pt>
                <c:pt idx="95">
                  <c:v>4.25</c:v>
                </c:pt>
                <c:pt idx="96">
                  <c:v>4.25</c:v>
                </c:pt>
                <c:pt idx="97">
                  <c:v>4.25</c:v>
                </c:pt>
                <c:pt idx="98">
                  <c:v>4.25</c:v>
                </c:pt>
                <c:pt idx="99">
                  <c:v>3.5</c:v>
                </c:pt>
                <c:pt idx="100">
                  <c:v>3.5</c:v>
                </c:pt>
                <c:pt idx="101">
                  <c:v>3.5</c:v>
                </c:pt>
                <c:pt idx="102">
                  <c:v>3.5</c:v>
                </c:pt>
                <c:pt idx="103">
                  <c:v>3.5</c:v>
                </c:pt>
                <c:pt idx="104">
                  <c:v>3.5</c:v>
                </c:pt>
                <c:pt idx="105">
                  <c:v>3.5</c:v>
                </c:pt>
                <c:pt idx="106">
                  <c:v>3.5</c:v>
                </c:pt>
                <c:pt idx="107">
                  <c:v>3.5</c:v>
                </c:pt>
                <c:pt idx="108">
                  <c:v>3.5</c:v>
                </c:pt>
                <c:pt idx="109">
                  <c:v>3.5</c:v>
                </c:pt>
                <c:pt idx="110">
                  <c:v>3.5</c:v>
                </c:pt>
                <c:pt idx="111">
                  <c:v>3.5</c:v>
                </c:pt>
                <c:pt idx="112">
                  <c:v>4.25</c:v>
                </c:pt>
                <c:pt idx="113">
                  <c:v>4.25</c:v>
                </c:pt>
                <c:pt idx="114">
                  <c:v>4.25</c:v>
                </c:pt>
                <c:pt idx="115">
                  <c:v>5.25</c:v>
                </c:pt>
                <c:pt idx="116">
                  <c:v>5.25</c:v>
                </c:pt>
                <c:pt idx="117">
                  <c:v>5.25</c:v>
                </c:pt>
                <c:pt idx="118">
                  <c:v>5.25</c:v>
                </c:pt>
                <c:pt idx="119">
                  <c:v>6.25</c:v>
                </c:pt>
                <c:pt idx="120">
                  <c:v>6.25</c:v>
                </c:pt>
                <c:pt idx="121">
                  <c:v>6.25</c:v>
                </c:pt>
                <c:pt idx="122">
                  <c:v>7.25</c:v>
                </c:pt>
                <c:pt idx="123">
                  <c:v>9</c:v>
                </c:pt>
                <c:pt idx="124">
                  <c:v>9</c:v>
                </c:pt>
                <c:pt idx="125">
                  <c:v>9</c:v>
                </c:pt>
                <c:pt idx="126">
                  <c:v>9</c:v>
                </c:pt>
                <c:pt idx="127">
                  <c:v>9</c:v>
                </c:pt>
                <c:pt idx="128">
                  <c:v>8.25</c:v>
                </c:pt>
                <c:pt idx="129">
                  <c:v>8.25</c:v>
                </c:pt>
                <c:pt idx="130">
                  <c:v>8.25</c:v>
                </c:pt>
                <c:pt idx="131">
                  <c:v>7.25</c:v>
                </c:pt>
                <c:pt idx="132">
                  <c:v>7.25</c:v>
                </c:pt>
                <c:pt idx="133">
                  <c:v>7.25</c:v>
                </c:pt>
                <c:pt idx="134">
                  <c:v>7.25</c:v>
                </c:pt>
                <c:pt idx="135">
                  <c:v>6.25</c:v>
                </c:pt>
                <c:pt idx="136">
                  <c:v>6.25</c:v>
                </c:pt>
                <c:pt idx="137">
                  <c:v>6.25</c:v>
                </c:pt>
                <c:pt idx="138">
                  <c:v>6.25</c:v>
                </c:pt>
                <c:pt idx="139">
                  <c:v>6.25</c:v>
                </c:pt>
                <c:pt idx="140">
                  <c:v>6.25</c:v>
                </c:pt>
                <c:pt idx="141">
                  <c:v>6.25</c:v>
                </c:pt>
                <c:pt idx="142">
                  <c:v>6.25</c:v>
                </c:pt>
                <c:pt idx="143">
                  <c:v>6.25</c:v>
                </c:pt>
                <c:pt idx="144">
                  <c:v>5.5</c:v>
                </c:pt>
                <c:pt idx="145">
                  <c:v>5.5</c:v>
                </c:pt>
                <c:pt idx="146">
                  <c:v>5.5</c:v>
                </c:pt>
                <c:pt idx="147">
                  <c:v>5.5</c:v>
                </c:pt>
                <c:pt idx="148">
                  <c:v>5.5</c:v>
                </c:pt>
                <c:pt idx="149">
                  <c:v>5.5</c:v>
                </c:pt>
                <c:pt idx="150">
                  <c:v>5.5</c:v>
                </c:pt>
                <c:pt idx="151">
                  <c:v>5.5</c:v>
                </c:pt>
                <c:pt idx="152">
                  <c:v>5.5</c:v>
                </c:pt>
                <c:pt idx="153">
                  <c:v>5.5</c:v>
                </c:pt>
                <c:pt idx="154">
                  <c:v>5.5</c:v>
                </c:pt>
                <c:pt idx="155">
                  <c:v>5.5</c:v>
                </c:pt>
                <c:pt idx="156">
                  <c:v>5.5</c:v>
                </c:pt>
                <c:pt idx="157">
                  <c:v>5.5</c:v>
                </c:pt>
                <c:pt idx="158">
                  <c:v>5.5</c:v>
                </c:pt>
                <c:pt idx="159">
                  <c:v>5.5</c:v>
                </c:pt>
                <c:pt idx="160">
                  <c:v>5.5</c:v>
                </c:pt>
                <c:pt idx="161">
                  <c:v>5.5</c:v>
                </c:pt>
                <c:pt idx="162">
                  <c:v>5.5</c:v>
                </c:pt>
                <c:pt idx="163">
                  <c:v>5.5</c:v>
                </c:pt>
                <c:pt idx="164">
                  <c:v>5.5</c:v>
                </c:pt>
                <c:pt idx="165">
                  <c:v>5.5</c:v>
                </c:pt>
                <c:pt idx="166">
                  <c:v>5</c:v>
                </c:pt>
                <c:pt idx="167">
                  <c:v>5</c:v>
                </c:pt>
                <c:pt idx="168">
                  <c:v>5</c:v>
                </c:pt>
                <c:pt idx="169">
                  <c:v>5</c:v>
                </c:pt>
                <c:pt idx="170">
                  <c:v>5</c:v>
                </c:pt>
                <c:pt idx="171">
                  <c:v>5</c:v>
                </c:pt>
                <c:pt idx="172">
                  <c:v>5</c:v>
                </c:pt>
                <c:pt idx="173">
                  <c:v>5</c:v>
                </c:pt>
                <c:pt idx="174">
                  <c:v>5</c:v>
                </c:pt>
                <c:pt idx="175">
                  <c:v>5</c:v>
                </c:pt>
                <c:pt idx="176">
                  <c:v>5</c:v>
                </c:pt>
                <c:pt idx="177">
                  <c:v>5</c:v>
                </c:pt>
                <c:pt idx="178">
                  <c:v>5</c:v>
                </c:pt>
                <c:pt idx="179">
                  <c:v>5</c:v>
                </c:pt>
                <c:pt idx="180">
                  <c:v>5</c:v>
                </c:pt>
                <c:pt idx="181">
                  <c:v>5</c:v>
                </c:pt>
                <c:pt idx="182">
                  <c:v>5</c:v>
                </c:pt>
                <c:pt idx="183">
                  <c:v>5</c:v>
                </c:pt>
                <c:pt idx="184">
                  <c:v>5</c:v>
                </c:pt>
                <c:pt idx="185">
                  <c:v>5</c:v>
                </c:pt>
                <c:pt idx="186">
                  <c:v>5</c:v>
                </c:pt>
                <c:pt idx="187">
                  <c:v>5</c:v>
                </c:pt>
                <c:pt idx="188">
                  <c:v>5</c:v>
                </c:pt>
                <c:pt idx="189">
                  <c:v>5</c:v>
                </c:pt>
                <c:pt idx="190">
                  <c:v>5</c:v>
                </c:pt>
                <c:pt idx="191">
                  <c:v>5</c:v>
                </c:pt>
                <c:pt idx="192">
                  <c:v>5</c:v>
                </c:pt>
                <c:pt idx="193">
                  <c:v>4.5</c:v>
                </c:pt>
                <c:pt idx="194">
                  <c:v>4.5</c:v>
                </c:pt>
                <c:pt idx="195">
                  <c:v>4</c:v>
                </c:pt>
                <c:pt idx="196">
                  <c:v>3.5</c:v>
                </c:pt>
                <c:pt idx="197">
                  <c:v>3.5</c:v>
                </c:pt>
                <c:pt idx="198">
                  <c:v>3.5</c:v>
                </c:pt>
                <c:pt idx="199">
                  <c:v>3.5</c:v>
                </c:pt>
                <c:pt idx="200">
                  <c:v>3.5</c:v>
                </c:pt>
                <c:pt idx="201">
                  <c:v>3.5</c:v>
                </c:pt>
                <c:pt idx="202">
                  <c:v>3.5</c:v>
                </c:pt>
                <c:pt idx="203">
                  <c:v>3</c:v>
                </c:pt>
                <c:pt idx="204">
                  <c:v>3</c:v>
                </c:pt>
                <c:pt idx="205">
                  <c:v>3</c:v>
                </c:pt>
                <c:pt idx="206">
                  <c:v>2.5</c:v>
                </c:pt>
                <c:pt idx="207">
                  <c:v>2.5</c:v>
                </c:pt>
                <c:pt idx="208">
                  <c:v>2.5</c:v>
                </c:pt>
                <c:pt idx="209">
                  <c:v>2.5</c:v>
                </c:pt>
                <c:pt idx="210">
                  <c:v>2.5</c:v>
                </c:pt>
                <c:pt idx="211">
                  <c:v>2.5</c:v>
                </c:pt>
                <c:pt idx="212">
                  <c:v>2.5</c:v>
                </c:pt>
                <c:pt idx="213">
                  <c:v>2.5</c:v>
                </c:pt>
                <c:pt idx="214">
                  <c:v>2.5</c:v>
                </c:pt>
                <c:pt idx="215">
                  <c:v>2.5</c:v>
                </c:pt>
                <c:pt idx="216">
                  <c:v>2.5</c:v>
                </c:pt>
                <c:pt idx="217">
                  <c:v>2.5</c:v>
                </c:pt>
                <c:pt idx="218">
                  <c:v>2.5</c:v>
                </c:pt>
                <c:pt idx="219">
                  <c:v>2.5</c:v>
                </c:pt>
                <c:pt idx="220">
                  <c:v>2.5</c:v>
                </c:pt>
                <c:pt idx="221">
                  <c:v>2.5</c:v>
                </c:pt>
                <c:pt idx="222">
                  <c:v>2.5</c:v>
                </c:pt>
                <c:pt idx="223">
                  <c:v>2.5</c:v>
                </c:pt>
                <c:pt idx="224">
                  <c:v>2.5</c:v>
                </c:pt>
                <c:pt idx="225">
                  <c:v>2.5</c:v>
                </c:pt>
                <c:pt idx="226">
                  <c:v>2.5</c:v>
                </c:pt>
                <c:pt idx="227">
                  <c:v>2.5</c:v>
                </c:pt>
                <c:pt idx="228">
                  <c:v>2.5</c:v>
                </c:pt>
                <c:pt idx="229">
                  <c:v>2.5</c:v>
                </c:pt>
                <c:pt idx="230">
                  <c:v>2.5</c:v>
                </c:pt>
                <c:pt idx="231">
                  <c:v>2.5</c:v>
                </c:pt>
                <c:pt idx="232">
                  <c:v>2.5</c:v>
                </c:pt>
                <c:pt idx="233">
                  <c:v>3.25</c:v>
                </c:pt>
                <c:pt idx="234">
                  <c:v>3.25</c:v>
                </c:pt>
                <c:pt idx="235">
                  <c:v>3.25</c:v>
                </c:pt>
                <c:pt idx="236">
                  <c:v>3.25</c:v>
                </c:pt>
                <c:pt idx="237">
                  <c:v>3.25</c:v>
                </c:pt>
                <c:pt idx="238">
                  <c:v>3.75</c:v>
                </c:pt>
                <c:pt idx="239">
                  <c:v>3.75</c:v>
                </c:pt>
                <c:pt idx="240">
                  <c:v>4.25</c:v>
                </c:pt>
                <c:pt idx="241">
                  <c:v>4.25</c:v>
                </c:pt>
                <c:pt idx="242">
                  <c:v>4.25</c:v>
                </c:pt>
                <c:pt idx="243">
                  <c:v>5.25</c:v>
                </c:pt>
                <c:pt idx="244">
                  <c:v>5.25</c:v>
                </c:pt>
                <c:pt idx="245">
                  <c:v>5.25</c:v>
                </c:pt>
                <c:pt idx="246">
                  <c:v>5.25</c:v>
                </c:pt>
                <c:pt idx="247">
                  <c:v>5.25</c:v>
                </c:pt>
                <c:pt idx="248">
                  <c:v>6</c:v>
                </c:pt>
                <c:pt idx="249">
                  <c:v>6</c:v>
                </c:pt>
                <c:pt idx="250">
                  <c:v>6</c:v>
                </c:pt>
                <c:pt idx="251">
                  <c:v>6</c:v>
                </c:pt>
                <c:pt idx="252">
                  <c:v>6</c:v>
                </c:pt>
                <c:pt idx="253">
                  <c:v>6</c:v>
                </c:pt>
                <c:pt idx="254">
                  <c:v>6</c:v>
                </c:pt>
                <c:pt idx="255">
                  <c:v>6</c:v>
                </c:pt>
                <c:pt idx="256">
                  <c:v>6</c:v>
                </c:pt>
                <c:pt idx="257">
                  <c:v>6</c:v>
                </c:pt>
                <c:pt idx="258">
                  <c:v>6</c:v>
                </c:pt>
                <c:pt idx="259">
                  <c:v>5.5</c:v>
                </c:pt>
                <c:pt idx="260">
                  <c:v>5.5</c:v>
                </c:pt>
                <c:pt idx="261">
                  <c:v>5.5</c:v>
                </c:pt>
                <c:pt idx="262">
                  <c:v>5.5</c:v>
                </c:pt>
                <c:pt idx="263">
                  <c:v>5</c:v>
                </c:pt>
                <c:pt idx="264">
                  <c:v>4.5</c:v>
                </c:pt>
                <c:pt idx="265">
                  <c:v>4.5</c:v>
                </c:pt>
                <c:pt idx="266">
                  <c:v>4.5</c:v>
                </c:pt>
                <c:pt idx="267">
                  <c:v>4.5</c:v>
                </c:pt>
                <c:pt idx="268">
                  <c:v>3.75</c:v>
                </c:pt>
                <c:pt idx="269">
                  <c:v>3.75</c:v>
                </c:pt>
                <c:pt idx="270">
                  <c:v>3.75</c:v>
                </c:pt>
                <c:pt idx="271">
                  <c:v>3.25</c:v>
                </c:pt>
                <c:pt idx="272">
                  <c:v>3.25</c:v>
                </c:pt>
                <c:pt idx="273">
                  <c:v>3.25</c:v>
                </c:pt>
                <c:pt idx="274">
                  <c:v>3.25</c:v>
                </c:pt>
                <c:pt idx="275">
                  <c:v>3.25</c:v>
                </c:pt>
                <c:pt idx="276">
                  <c:v>3.25</c:v>
                </c:pt>
                <c:pt idx="277">
                  <c:v>3.25</c:v>
                </c:pt>
                <c:pt idx="278">
                  <c:v>2.5</c:v>
                </c:pt>
                <c:pt idx="279">
                  <c:v>2.5</c:v>
                </c:pt>
                <c:pt idx="280">
                  <c:v>2.5</c:v>
                </c:pt>
                <c:pt idx="281">
                  <c:v>2.5</c:v>
                </c:pt>
                <c:pt idx="282">
                  <c:v>2.5</c:v>
                </c:pt>
                <c:pt idx="283">
                  <c:v>2.5</c:v>
                </c:pt>
                <c:pt idx="284">
                  <c:v>2.5</c:v>
                </c:pt>
                <c:pt idx="285">
                  <c:v>1.75</c:v>
                </c:pt>
                <c:pt idx="286">
                  <c:v>1.75</c:v>
                </c:pt>
                <c:pt idx="287">
                  <c:v>1.75</c:v>
                </c:pt>
                <c:pt idx="288">
                  <c:v>1.75</c:v>
                </c:pt>
                <c:pt idx="289">
                  <c:v>1.75</c:v>
                </c:pt>
                <c:pt idx="290">
                  <c:v>1.75</c:v>
                </c:pt>
                <c:pt idx="291">
                  <c:v>1.75</c:v>
                </c:pt>
                <c:pt idx="292">
                  <c:v>1.75</c:v>
                </c:pt>
                <c:pt idx="293">
                  <c:v>1.75</c:v>
                </c:pt>
                <c:pt idx="294">
                  <c:v>1.75</c:v>
                </c:pt>
                <c:pt idx="295">
                  <c:v>1.75</c:v>
                </c:pt>
                <c:pt idx="296">
                  <c:v>1.75</c:v>
                </c:pt>
                <c:pt idx="297">
                  <c:v>1.75</c:v>
                </c:pt>
                <c:pt idx="298">
                  <c:v>1.75</c:v>
                </c:pt>
                <c:pt idx="299">
                  <c:v>1.75</c:v>
                </c:pt>
                <c:pt idx="300">
                  <c:v>1.75</c:v>
                </c:pt>
                <c:pt idx="301">
                  <c:v>1.75</c:v>
                </c:pt>
                <c:pt idx="302">
                  <c:v>1.75</c:v>
                </c:pt>
                <c:pt idx="303">
                  <c:v>1.75</c:v>
                </c:pt>
                <c:pt idx="304">
                  <c:v>1</c:v>
                </c:pt>
                <c:pt idx="305">
                  <c:v>1</c:v>
                </c:pt>
                <c:pt idx="306">
                  <c:v>1</c:v>
                </c:pt>
              </c:numCache>
            </c:numRef>
          </c:val>
          <c:smooth val="0"/>
          <c:extLst>
            <c:ext xmlns:c16="http://schemas.microsoft.com/office/drawing/2014/chart" uri="{C3380CC4-5D6E-409C-BE32-E72D297353CC}">
              <c16:uniqueId val="{00000000-AF4E-4D00-858F-C0689D355970}"/>
            </c:ext>
          </c:extLst>
        </c:ser>
        <c:ser>
          <c:idx val="1"/>
          <c:order val="1"/>
          <c:spPr>
            <a:ln w="41275" cap="rnd">
              <a:solidFill>
                <a:srgbClr val="00CCFF"/>
              </a:solidFill>
              <a:round/>
            </a:ln>
            <a:effectLst/>
          </c:spPr>
          <c:marker>
            <c:symbol val="none"/>
          </c:marker>
          <c:cat>
            <c:numRef>
              <c:f>'④P20金利 (リバイズ) (表)'!$C$6:$C$642</c:f>
              <c:numCache>
                <c:formatCode>General</c:formatCode>
                <c:ptCount val="637"/>
                <c:pt idx="0">
                  <c:v>1970</c:v>
                </c:pt>
                <c:pt idx="60">
                  <c:v>1975</c:v>
                </c:pt>
                <c:pt idx="120">
                  <c:v>1980</c:v>
                </c:pt>
                <c:pt idx="180">
                  <c:v>1985</c:v>
                </c:pt>
                <c:pt idx="240">
                  <c:v>1990</c:v>
                </c:pt>
                <c:pt idx="300">
                  <c:v>1995</c:v>
                </c:pt>
                <c:pt idx="360">
                  <c:v>2000</c:v>
                </c:pt>
                <c:pt idx="420">
                  <c:v>2005</c:v>
                </c:pt>
                <c:pt idx="480">
                  <c:v>2010</c:v>
                </c:pt>
                <c:pt idx="540">
                  <c:v>2015</c:v>
                </c:pt>
                <c:pt idx="600">
                  <c:v>2020</c:v>
                </c:pt>
                <c:pt idx="612">
                  <c:v>2021</c:v>
                </c:pt>
                <c:pt idx="624">
                  <c:v>2022</c:v>
                </c:pt>
              </c:numCache>
            </c:numRef>
          </c:cat>
          <c:val>
            <c:numRef>
              <c:f>'④P20金利 (リバイズ) (表)'!$H$5:$H$642</c:f>
              <c:numCache>
                <c:formatCode>General</c:formatCode>
                <c:ptCount val="638"/>
                <c:pt idx="307">
                  <c:v>0.95</c:v>
                </c:pt>
                <c:pt idx="308">
                  <c:v>0.88</c:v>
                </c:pt>
                <c:pt idx="309">
                  <c:v>0.56999999999999995</c:v>
                </c:pt>
                <c:pt idx="310">
                  <c:v>0.47</c:v>
                </c:pt>
                <c:pt idx="311">
                  <c:v>0.46</c:v>
                </c:pt>
                <c:pt idx="312">
                  <c:v>0.46</c:v>
                </c:pt>
                <c:pt idx="313">
                  <c:v>0.47</c:v>
                </c:pt>
                <c:pt idx="314">
                  <c:v>0.46</c:v>
                </c:pt>
                <c:pt idx="315">
                  <c:v>0.46</c:v>
                </c:pt>
                <c:pt idx="316">
                  <c:v>0.49</c:v>
                </c:pt>
                <c:pt idx="317">
                  <c:v>0.47</c:v>
                </c:pt>
                <c:pt idx="318">
                  <c:v>0.47</c:v>
                </c:pt>
                <c:pt idx="319">
                  <c:v>0.48</c:v>
                </c:pt>
                <c:pt idx="320">
                  <c:v>0.44</c:v>
                </c:pt>
                <c:pt idx="321">
                  <c:v>0.47</c:v>
                </c:pt>
                <c:pt idx="322">
                  <c:v>0.48</c:v>
                </c:pt>
                <c:pt idx="323">
                  <c:v>0.48</c:v>
                </c:pt>
                <c:pt idx="324">
                  <c:v>0.49</c:v>
                </c:pt>
                <c:pt idx="325">
                  <c:v>0.48</c:v>
                </c:pt>
                <c:pt idx="326">
                  <c:v>0.5</c:v>
                </c:pt>
                <c:pt idx="327">
                  <c:v>0.51</c:v>
                </c:pt>
                <c:pt idx="328">
                  <c:v>0.5</c:v>
                </c:pt>
                <c:pt idx="329">
                  <c:v>0.49</c:v>
                </c:pt>
                <c:pt idx="330">
                  <c:v>0.5</c:v>
                </c:pt>
                <c:pt idx="331">
                  <c:v>0.49</c:v>
                </c:pt>
                <c:pt idx="332">
                  <c:v>0.48</c:v>
                </c:pt>
                <c:pt idx="333">
                  <c:v>0.5</c:v>
                </c:pt>
                <c:pt idx="334">
                  <c:v>0.48</c:v>
                </c:pt>
                <c:pt idx="335">
                  <c:v>0.49</c:v>
                </c:pt>
                <c:pt idx="336">
                  <c:v>0.39</c:v>
                </c:pt>
                <c:pt idx="337">
                  <c:v>0.44</c:v>
                </c:pt>
                <c:pt idx="338">
                  <c:v>0.43</c:v>
                </c:pt>
                <c:pt idx="339">
                  <c:v>0.43</c:v>
                </c:pt>
                <c:pt idx="340">
                  <c:v>0.44</c:v>
                </c:pt>
                <c:pt idx="341">
                  <c:v>0.43</c:v>
                </c:pt>
                <c:pt idx="342">
                  <c:v>0.44</c:v>
                </c:pt>
                <c:pt idx="343">
                  <c:v>0.41</c:v>
                </c:pt>
                <c:pt idx="344">
                  <c:v>0.43</c:v>
                </c:pt>
                <c:pt idx="345">
                  <c:v>0.32</c:v>
                </c:pt>
                <c:pt idx="346">
                  <c:v>0.24</c:v>
                </c:pt>
                <c:pt idx="347">
                  <c:v>0.2</c:v>
                </c:pt>
                <c:pt idx="348">
                  <c:v>0.25</c:v>
                </c:pt>
                <c:pt idx="349">
                  <c:v>0.23</c:v>
                </c:pt>
                <c:pt idx="350">
                  <c:v>0.18</c:v>
                </c:pt>
                <c:pt idx="351">
                  <c:v>0.04</c:v>
                </c:pt>
                <c:pt idx="352">
                  <c:v>0.03</c:v>
                </c:pt>
                <c:pt idx="353">
                  <c:v>0.03</c:v>
                </c:pt>
                <c:pt idx="354">
                  <c:v>0.03</c:v>
                </c:pt>
                <c:pt idx="355">
                  <c:v>0.03</c:v>
                </c:pt>
                <c:pt idx="356">
                  <c:v>0.03</c:v>
                </c:pt>
                <c:pt idx="357">
                  <c:v>0.03</c:v>
                </c:pt>
                <c:pt idx="358">
                  <c:v>0.02</c:v>
                </c:pt>
                <c:pt idx="359">
                  <c:v>0.03</c:v>
                </c:pt>
                <c:pt idx="360">
                  <c:v>0.02</c:v>
                </c:pt>
                <c:pt idx="361">
                  <c:v>0.02</c:v>
                </c:pt>
                <c:pt idx="362">
                  <c:v>0.03</c:v>
                </c:pt>
                <c:pt idx="363">
                  <c:v>0.02</c:v>
                </c:pt>
                <c:pt idx="364">
                  <c:v>0.02</c:v>
                </c:pt>
                <c:pt idx="365">
                  <c:v>0.02</c:v>
                </c:pt>
                <c:pt idx="366">
                  <c:v>0.02</c:v>
                </c:pt>
                <c:pt idx="367">
                  <c:v>0.02</c:v>
                </c:pt>
                <c:pt idx="368">
                  <c:v>0.16</c:v>
                </c:pt>
                <c:pt idx="369">
                  <c:v>0.25</c:v>
                </c:pt>
                <c:pt idx="370">
                  <c:v>0.25</c:v>
                </c:pt>
                <c:pt idx="371">
                  <c:v>0.25</c:v>
                </c:pt>
                <c:pt idx="372">
                  <c:v>0.24</c:v>
                </c:pt>
                <c:pt idx="373">
                  <c:v>0.25</c:v>
                </c:pt>
                <c:pt idx="374">
                  <c:v>0.25</c:v>
                </c:pt>
                <c:pt idx="375">
                  <c:v>0.11</c:v>
                </c:pt>
                <c:pt idx="376">
                  <c:v>0.02</c:v>
                </c:pt>
                <c:pt idx="377">
                  <c:v>0.02</c:v>
                </c:pt>
                <c:pt idx="378">
                  <c:v>0.02</c:v>
                </c:pt>
                <c:pt idx="379">
                  <c:v>0.01</c:v>
                </c:pt>
                <c:pt idx="380">
                  <c:v>0.01</c:v>
                </c:pt>
                <c:pt idx="381">
                  <c:v>5.0000000000000001E-3</c:v>
                </c:pt>
                <c:pt idx="382">
                  <c:v>3.0000000000000001E-3</c:v>
                </c:pt>
                <c:pt idx="383">
                  <c:v>2E-3</c:v>
                </c:pt>
                <c:pt idx="384">
                  <c:v>2E-3</c:v>
                </c:pt>
                <c:pt idx="385">
                  <c:v>1E-3</c:v>
                </c:pt>
                <c:pt idx="386">
                  <c:v>1E-3</c:v>
                </c:pt>
                <c:pt idx="387">
                  <c:v>2E-3</c:v>
                </c:pt>
                <c:pt idx="388">
                  <c:v>1E-3</c:v>
                </c:pt>
                <c:pt idx="389">
                  <c:v>1E-3</c:v>
                </c:pt>
                <c:pt idx="390">
                  <c:v>1E-3</c:v>
                </c:pt>
                <c:pt idx="391">
                  <c:v>2E-3</c:v>
                </c:pt>
                <c:pt idx="392">
                  <c:v>2E-3</c:v>
                </c:pt>
                <c:pt idx="393">
                  <c:v>5.0000000000000001E-3</c:v>
                </c:pt>
                <c:pt idx="394">
                  <c:v>2E-3</c:v>
                </c:pt>
                <c:pt idx="395">
                  <c:v>2E-3</c:v>
                </c:pt>
                <c:pt idx="396">
                  <c:v>2E-3</c:v>
                </c:pt>
                <c:pt idx="397">
                  <c:v>2E-3</c:v>
                </c:pt>
                <c:pt idx="398">
                  <c:v>1E-3</c:v>
                </c:pt>
                <c:pt idx="399">
                  <c:v>2E-3</c:v>
                </c:pt>
                <c:pt idx="400">
                  <c:v>1E-3</c:v>
                </c:pt>
                <c:pt idx="401">
                  <c:v>1E-3</c:v>
                </c:pt>
                <c:pt idx="402">
                  <c:v>1E-3</c:v>
                </c:pt>
                <c:pt idx="403">
                  <c:v>2E-3</c:v>
                </c:pt>
                <c:pt idx="404">
                  <c:v>1E-3</c:v>
                </c:pt>
                <c:pt idx="405">
                  <c:v>2E-3</c:v>
                </c:pt>
                <c:pt idx="406">
                  <c:v>1E-3</c:v>
                </c:pt>
                <c:pt idx="407">
                  <c:v>1E-3</c:v>
                </c:pt>
                <c:pt idx="408">
                  <c:v>1E-3</c:v>
                </c:pt>
                <c:pt idx="409">
                  <c:v>0</c:v>
                </c:pt>
                <c:pt idx="410">
                  <c:v>1E-3</c:v>
                </c:pt>
                <c:pt idx="411">
                  <c:v>1E-3</c:v>
                </c:pt>
                <c:pt idx="412">
                  <c:v>0</c:v>
                </c:pt>
                <c:pt idx="413">
                  <c:v>1E-3</c:v>
                </c:pt>
                <c:pt idx="414">
                  <c:v>1E-3</c:v>
                </c:pt>
                <c:pt idx="415">
                  <c:v>0</c:v>
                </c:pt>
                <c:pt idx="416">
                  <c:v>1E-3</c:v>
                </c:pt>
                <c:pt idx="417">
                  <c:v>1E-3</c:v>
                </c:pt>
                <c:pt idx="418">
                  <c:v>1E-3</c:v>
                </c:pt>
                <c:pt idx="419">
                  <c:v>1E-3</c:v>
                </c:pt>
                <c:pt idx="420">
                  <c:v>1E-3</c:v>
                </c:pt>
                <c:pt idx="421">
                  <c:v>1E-3</c:v>
                </c:pt>
                <c:pt idx="422">
                  <c:v>1E-3</c:v>
                </c:pt>
                <c:pt idx="423">
                  <c:v>2E-3</c:v>
                </c:pt>
                <c:pt idx="424">
                  <c:v>1E-3</c:v>
                </c:pt>
                <c:pt idx="425">
                  <c:v>1E-3</c:v>
                </c:pt>
                <c:pt idx="426">
                  <c:v>1E-3</c:v>
                </c:pt>
                <c:pt idx="427">
                  <c:v>1E-3</c:v>
                </c:pt>
                <c:pt idx="428">
                  <c:v>1E-3</c:v>
                </c:pt>
                <c:pt idx="429">
                  <c:v>1E-3</c:v>
                </c:pt>
                <c:pt idx="430">
                  <c:v>1E-3</c:v>
                </c:pt>
                <c:pt idx="431">
                  <c:v>1E-3</c:v>
                </c:pt>
                <c:pt idx="432">
                  <c:v>1E-3</c:v>
                </c:pt>
                <c:pt idx="433">
                  <c:v>1E-3</c:v>
                </c:pt>
                <c:pt idx="434">
                  <c:v>1E-3</c:v>
                </c:pt>
                <c:pt idx="435">
                  <c:v>2E-3</c:v>
                </c:pt>
                <c:pt idx="436">
                  <c:v>2E-3</c:v>
                </c:pt>
                <c:pt idx="437">
                  <c:v>0.02</c:v>
                </c:pt>
                <c:pt idx="438">
                  <c:v>3.5999999999999997E-2</c:v>
                </c:pt>
                <c:pt idx="439">
                  <c:v>0.155</c:v>
                </c:pt>
                <c:pt idx="440">
                  <c:v>0.25</c:v>
                </c:pt>
                <c:pt idx="441">
                  <c:v>0.26100000000000001</c:v>
                </c:pt>
                <c:pt idx="442">
                  <c:v>0.254</c:v>
                </c:pt>
                <c:pt idx="443">
                  <c:v>0.25700000000000001</c:v>
                </c:pt>
                <c:pt idx="444">
                  <c:v>0.255</c:v>
                </c:pt>
                <c:pt idx="445">
                  <c:v>0.26700000000000002</c:v>
                </c:pt>
                <c:pt idx="446">
                  <c:v>0.35699999999999998</c:v>
                </c:pt>
                <c:pt idx="447">
                  <c:v>0.50900000000000001</c:v>
                </c:pt>
                <c:pt idx="448">
                  <c:v>0.51100000000000001</c:v>
                </c:pt>
                <c:pt idx="449">
                  <c:v>0.52100000000000002</c:v>
                </c:pt>
                <c:pt idx="450">
                  <c:v>0.51</c:v>
                </c:pt>
                <c:pt idx="451">
                  <c:v>0.499</c:v>
                </c:pt>
                <c:pt idx="452">
                  <c:v>0.48499999999999999</c:v>
                </c:pt>
                <c:pt idx="453">
                  <c:v>0.51</c:v>
                </c:pt>
                <c:pt idx="454">
                  <c:v>0.50600000000000001</c:v>
                </c:pt>
                <c:pt idx="455">
                  <c:v>0.5</c:v>
                </c:pt>
                <c:pt idx="456">
                  <c:v>0.497</c:v>
                </c:pt>
                <c:pt idx="457">
                  <c:v>0.502</c:v>
                </c:pt>
                <c:pt idx="458">
                  <c:v>0.504</c:v>
                </c:pt>
                <c:pt idx="459">
                  <c:v>0.51100000000000001</c:v>
                </c:pt>
                <c:pt idx="460">
                  <c:v>0.50600000000000001</c:v>
                </c:pt>
                <c:pt idx="461">
                  <c:v>0.505</c:v>
                </c:pt>
                <c:pt idx="462">
                  <c:v>0.50900000000000001</c:v>
                </c:pt>
                <c:pt idx="463">
                  <c:v>0.503</c:v>
                </c:pt>
                <c:pt idx="464">
                  <c:v>0.504</c:v>
                </c:pt>
                <c:pt idx="465">
                  <c:v>0.495</c:v>
                </c:pt>
                <c:pt idx="466">
                  <c:v>0.48699999999999999</c:v>
                </c:pt>
                <c:pt idx="467">
                  <c:v>0.30099999999999999</c:v>
                </c:pt>
                <c:pt idx="468">
                  <c:v>0.21099999999999999</c:v>
                </c:pt>
                <c:pt idx="469">
                  <c:v>0.12</c:v>
                </c:pt>
                <c:pt idx="470">
                  <c:v>0.111</c:v>
                </c:pt>
                <c:pt idx="471">
                  <c:v>0.1</c:v>
                </c:pt>
                <c:pt idx="472">
                  <c:v>0.104</c:v>
                </c:pt>
                <c:pt idx="473">
                  <c:v>0.10199999999999999</c:v>
                </c:pt>
                <c:pt idx="474">
                  <c:v>0.104</c:v>
                </c:pt>
                <c:pt idx="475">
                  <c:v>0.10199999999999999</c:v>
                </c:pt>
                <c:pt idx="476">
                  <c:v>0.106</c:v>
                </c:pt>
                <c:pt idx="477">
                  <c:v>0.10199999999999999</c:v>
                </c:pt>
                <c:pt idx="478">
                  <c:v>0.106</c:v>
                </c:pt>
                <c:pt idx="479">
                  <c:v>0.105</c:v>
                </c:pt>
                <c:pt idx="480">
                  <c:v>0.10100000000000001</c:v>
                </c:pt>
                <c:pt idx="481">
                  <c:v>9.6000000000000002E-2</c:v>
                </c:pt>
                <c:pt idx="482">
                  <c:v>0.10100000000000001</c:v>
                </c:pt>
                <c:pt idx="483">
                  <c:v>9.7000000000000003E-2</c:v>
                </c:pt>
                <c:pt idx="484">
                  <c:v>9.2999999999999999E-2</c:v>
                </c:pt>
                <c:pt idx="485">
                  <c:v>9.0999999999999998E-2</c:v>
                </c:pt>
                <c:pt idx="486">
                  <c:v>9.5000000000000001E-2</c:v>
                </c:pt>
                <c:pt idx="487">
                  <c:v>9.4E-2</c:v>
                </c:pt>
                <c:pt idx="488">
                  <c:v>9.5000000000000001E-2</c:v>
                </c:pt>
                <c:pt idx="489">
                  <c:v>9.0999999999999998E-2</c:v>
                </c:pt>
                <c:pt idx="490">
                  <c:v>9.0999999999999998E-2</c:v>
                </c:pt>
                <c:pt idx="491">
                  <c:v>9.0999999999999998E-2</c:v>
                </c:pt>
                <c:pt idx="492">
                  <c:v>8.6999999999999994E-2</c:v>
                </c:pt>
                <c:pt idx="493">
                  <c:v>8.5000000000000006E-2</c:v>
                </c:pt>
                <c:pt idx="494">
                  <c:v>9.2999999999999999E-2</c:v>
                </c:pt>
                <c:pt idx="495">
                  <c:v>8.5000000000000006E-2</c:v>
                </c:pt>
                <c:pt idx="496">
                  <c:v>6.2E-2</c:v>
                </c:pt>
                <c:pt idx="497">
                  <c:v>6.9000000000000006E-2</c:v>
                </c:pt>
                <c:pt idx="498">
                  <c:v>6.9000000000000006E-2</c:v>
                </c:pt>
                <c:pt idx="499">
                  <c:v>7.2999999999999995E-2</c:v>
                </c:pt>
                <c:pt idx="500">
                  <c:v>8.1000000000000003E-2</c:v>
                </c:pt>
                <c:pt idx="501">
                  <c:v>0.08</c:v>
                </c:pt>
                <c:pt idx="502">
                  <c:v>8.1000000000000003E-2</c:v>
                </c:pt>
                <c:pt idx="503">
                  <c:v>7.6999999999999999E-2</c:v>
                </c:pt>
                <c:pt idx="504">
                  <c:v>7.8E-2</c:v>
                </c:pt>
                <c:pt idx="505">
                  <c:v>0.08</c:v>
                </c:pt>
                <c:pt idx="506">
                  <c:v>8.5000000000000006E-2</c:v>
                </c:pt>
                <c:pt idx="507">
                  <c:v>8.4000000000000005E-2</c:v>
                </c:pt>
                <c:pt idx="508">
                  <c:v>7.4999999999999997E-2</c:v>
                </c:pt>
                <c:pt idx="509">
                  <c:v>8.4000000000000005E-2</c:v>
                </c:pt>
                <c:pt idx="510">
                  <c:v>7.5999999999999998E-2</c:v>
                </c:pt>
                <c:pt idx="511">
                  <c:v>8.4000000000000005E-2</c:v>
                </c:pt>
                <c:pt idx="512">
                  <c:v>8.5999999999999993E-2</c:v>
                </c:pt>
                <c:pt idx="513">
                  <c:v>8.5000000000000006E-2</c:v>
                </c:pt>
                <c:pt idx="514">
                  <c:v>8.5000000000000006E-2</c:v>
                </c:pt>
                <c:pt idx="515">
                  <c:v>8.5999999999999993E-2</c:v>
                </c:pt>
                <c:pt idx="516">
                  <c:v>8.2000000000000003E-2</c:v>
                </c:pt>
                <c:pt idx="517">
                  <c:v>8.3000000000000004E-2</c:v>
                </c:pt>
                <c:pt idx="518">
                  <c:v>8.6999999999999994E-2</c:v>
                </c:pt>
                <c:pt idx="519">
                  <c:v>7.8E-2</c:v>
                </c:pt>
                <c:pt idx="520">
                  <c:v>7.1999999999999995E-2</c:v>
                </c:pt>
                <c:pt idx="521">
                  <c:v>7.2999999999999995E-2</c:v>
                </c:pt>
                <c:pt idx="522">
                  <c:v>7.3999999999999996E-2</c:v>
                </c:pt>
                <c:pt idx="523">
                  <c:v>7.2999999999999995E-2</c:v>
                </c:pt>
                <c:pt idx="524">
                  <c:v>7.2999999999999995E-2</c:v>
                </c:pt>
                <c:pt idx="525">
                  <c:v>7.1999999999999995E-2</c:v>
                </c:pt>
                <c:pt idx="526">
                  <c:v>7.0000000000000007E-2</c:v>
                </c:pt>
                <c:pt idx="527">
                  <c:v>7.2999999999999995E-2</c:v>
                </c:pt>
                <c:pt idx="528">
                  <c:v>7.3999999999999996E-2</c:v>
                </c:pt>
                <c:pt idx="529">
                  <c:v>7.2999999999999995E-2</c:v>
                </c:pt>
                <c:pt idx="530">
                  <c:v>7.6999999999999999E-2</c:v>
                </c:pt>
                <c:pt idx="531">
                  <c:v>7.1999999999999995E-2</c:v>
                </c:pt>
                <c:pt idx="532">
                  <c:v>6.5000000000000002E-2</c:v>
                </c:pt>
                <c:pt idx="533">
                  <c:v>6.8000000000000005E-2</c:v>
                </c:pt>
                <c:pt idx="534">
                  <c:v>6.7000000000000004E-2</c:v>
                </c:pt>
                <c:pt idx="535">
                  <c:v>6.6000000000000003E-2</c:v>
                </c:pt>
                <c:pt idx="536">
                  <c:v>6.9000000000000006E-2</c:v>
                </c:pt>
                <c:pt idx="537">
                  <c:v>6.6000000000000003E-2</c:v>
                </c:pt>
                <c:pt idx="538">
                  <c:v>5.8999999999999997E-2</c:v>
                </c:pt>
                <c:pt idx="539">
                  <c:v>6.5000000000000002E-2</c:v>
                </c:pt>
                <c:pt idx="540">
                  <c:v>6.8000000000000005E-2</c:v>
                </c:pt>
                <c:pt idx="541">
                  <c:v>7.3999999999999996E-2</c:v>
                </c:pt>
                <c:pt idx="542">
                  <c:v>7.5999999999999998E-2</c:v>
                </c:pt>
                <c:pt idx="543">
                  <c:v>7.0000000000000007E-2</c:v>
                </c:pt>
                <c:pt idx="544">
                  <c:v>6.0999999999999999E-2</c:v>
                </c:pt>
                <c:pt idx="545">
                  <c:v>6.9000000000000006E-2</c:v>
                </c:pt>
                <c:pt idx="546">
                  <c:v>7.1999999999999995E-2</c:v>
                </c:pt>
                <c:pt idx="547">
                  <c:v>7.3999999999999996E-2</c:v>
                </c:pt>
                <c:pt idx="548">
                  <c:v>7.5999999999999998E-2</c:v>
                </c:pt>
                <c:pt idx="549">
                  <c:v>7.2999999999999995E-2</c:v>
                </c:pt>
                <c:pt idx="550">
                  <c:v>7.5999999999999998E-2</c:v>
                </c:pt>
                <c:pt idx="551">
                  <c:v>7.8E-2</c:v>
                </c:pt>
                <c:pt idx="552">
                  <c:v>7.4999999999999997E-2</c:v>
                </c:pt>
                <c:pt idx="553">
                  <c:v>7.3999999999999996E-2</c:v>
                </c:pt>
                <c:pt idx="554">
                  <c:v>3.3000000000000002E-2</c:v>
                </c:pt>
                <c:pt idx="555">
                  <c:v>-3.0000000000000001E-3</c:v>
                </c:pt>
                <c:pt idx="556">
                  <c:v>-3.6999999999999998E-2</c:v>
                </c:pt>
                <c:pt idx="557">
                  <c:v>-5.8999999999999997E-2</c:v>
                </c:pt>
                <c:pt idx="558">
                  <c:v>-5.5E-2</c:v>
                </c:pt>
                <c:pt idx="559">
                  <c:v>-4.2999999999999997E-2</c:v>
                </c:pt>
                <c:pt idx="560">
                  <c:v>-4.2999999999999997E-2</c:v>
                </c:pt>
                <c:pt idx="561">
                  <c:v>-5.1999999999999998E-2</c:v>
                </c:pt>
                <c:pt idx="562">
                  <c:v>-3.6999999999999998E-2</c:v>
                </c:pt>
                <c:pt idx="563">
                  <c:v>-4.9000000000000002E-2</c:v>
                </c:pt>
                <c:pt idx="564">
                  <c:v>-4.3999999999999997E-2</c:v>
                </c:pt>
                <c:pt idx="565">
                  <c:v>-4.4999999999999998E-2</c:v>
                </c:pt>
                <c:pt idx="566">
                  <c:v>-3.7999999999999999E-2</c:v>
                </c:pt>
                <c:pt idx="567">
                  <c:v>-4.2000000000000003E-2</c:v>
                </c:pt>
                <c:pt idx="568">
                  <c:v>-5.3999999999999999E-2</c:v>
                </c:pt>
                <c:pt idx="569">
                  <c:v>-5.2999999999999999E-2</c:v>
                </c:pt>
                <c:pt idx="570">
                  <c:v>-5.6000000000000001E-2</c:v>
                </c:pt>
                <c:pt idx="571">
                  <c:v>-5.3999999999999999E-2</c:v>
                </c:pt>
                <c:pt idx="572">
                  <c:v>-4.9000000000000002E-2</c:v>
                </c:pt>
                <c:pt idx="573">
                  <c:v>-5.8000000000000003E-2</c:v>
                </c:pt>
                <c:pt idx="574">
                  <c:v>-3.6999999999999998E-2</c:v>
                </c:pt>
                <c:pt idx="575">
                  <c:v>-4.8000000000000001E-2</c:v>
                </c:pt>
                <c:pt idx="576">
                  <c:v>-4.2000000000000003E-2</c:v>
                </c:pt>
                <c:pt idx="577">
                  <c:v>-0.04</c:v>
                </c:pt>
                <c:pt idx="578">
                  <c:v>-4.2000000000000003E-2</c:v>
                </c:pt>
                <c:pt idx="579">
                  <c:v>-6.2E-2</c:v>
                </c:pt>
                <c:pt idx="580">
                  <c:v>-6.3E-2</c:v>
                </c:pt>
                <c:pt idx="581">
                  <c:v>-6.0999999999999999E-2</c:v>
                </c:pt>
                <c:pt idx="582">
                  <c:v>-7.0999999999999994E-2</c:v>
                </c:pt>
                <c:pt idx="583">
                  <c:v>-7.0000000000000007E-2</c:v>
                </c:pt>
                <c:pt idx="584">
                  <c:v>-5.8999999999999997E-2</c:v>
                </c:pt>
                <c:pt idx="585">
                  <c:v>-5.8999999999999997E-2</c:v>
                </c:pt>
                <c:pt idx="586">
                  <c:v>-0.06</c:v>
                </c:pt>
                <c:pt idx="587">
                  <c:v>-7.0000000000000007E-2</c:v>
                </c:pt>
                <c:pt idx="588">
                  <c:v>-6.8000000000000005E-2</c:v>
                </c:pt>
                <c:pt idx="589">
                  <c:v>-6.4000000000000001E-2</c:v>
                </c:pt>
                <c:pt idx="590">
                  <c:v>-5.5E-2</c:v>
                </c:pt>
                <c:pt idx="591">
                  <c:v>-4.3999999999999997E-2</c:v>
                </c:pt>
                <c:pt idx="592">
                  <c:v>-6.8000000000000005E-2</c:v>
                </c:pt>
                <c:pt idx="593">
                  <c:v>-0.05</c:v>
                </c:pt>
                <c:pt idx="594">
                  <c:v>-6.3E-2</c:v>
                </c:pt>
                <c:pt idx="595">
                  <c:v>-7.0999999999999994E-2</c:v>
                </c:pt>
                <c:pt idx="596">
                  <c:v>-4.5999999999999999E-2</c:v>
                </c:pt>
                <c:pt idx="597">
                  <c:v>-5.8999999999999997E-2</c:v>
                </c:pt>
                <c:pt idx="598">
                  <c:v>-2.1999999999999999E-2</c:v>
                </c:pt>
                <c:pt idx="599">
                  <c:v>-4.2999999999999997E-2</c:v>
                </c:pt>
                <c:pt idx="600">
                  <c:v>-3.7999999999999999E-2</c:v>
                </c:pt>
                <c:pt idx="601">
                  <c:v>-3.2000000000000001E-2</c:v>
                </c:pt>
                <c:pt idx="602">
                  <c:v>-1.6E-2</c:v>
                </c:pt>
                <c:pt idx="603">
                  <c:v>-4.7E-2</c:v>
                </c:pt>
                <c:pt idx="604">
                  <c:v>-3.5999999999999997E-2</c:v>
                </c:pt>
                <c:pt idx="605">
                  <c:v>-4.7E-2</c:v>
                </c:pt>
                <c:pt idx="606">
                  <c:v>-4.8000000000000001E-2</c:v>
                </c:pt>
                <c:pt idx="607">
                  <c:v>-2.8000000000000001E-2</c:v>
                </c:pt>
                <c:pt idx="608">
                  <c:v>-3.5000000000000003E-2</c:v>
                </c:pt>
                <c:pt idx="609">
                  <c:v>-5.3999999999999999E-2</c:v>
                </c:pt>
                <c:pt idx="610">
                  <c:v>-0.02</c:v>
                </c:pt>
                <c:pt idx="611">
                  <c:v>-3.2000000000000001E-2</c:v>
                </c:pt>
                <c:pt idx="612">
                  <c:v>-2.5999999999999999E-2</c:v>
                </c:pt>
                <c:pt idx="613">
                  <c:v>-1.7000000000000001E-2</c:v>
                </c:pt>
                <c:pt idx="614">
                  <c:v>-1.6E-2</c:v>
                </c:pt>
                <c:pt idx="615">
                  <c:v>-1.7000000000000001E-2</c:v>
                </c:pt>
                <c:pt idx="616">
                  <c:v>-1.2E-2</c:v>
                </c:pt>
                <c:pt idx="617">
                  <c:v>-1.7000000000000001E-2</c:v>
                </c:pt>
                <c:pt idx="618">
                  <c:v>-2.9000000000000001E-2</c:v>
                </c:pt>
                <c:pt idx="619">
                  <c:v>-3.5999999999999997E-2</c:v>
                </c:pt>
                <c:pt idx="620">
                  <c:v>-3.4000000000000002E-2</c:v>
                </c:pt>
                <c:pt idx="621">
                  <c:v>-2.1999999999999999E-2</c:v>
                </c:pt>
                <c:pt idx="622">
                  <c:v>-2.7E-2</c:v>
                </c:pt>
                <c:pt idx="623">
                  <c:v>-0.04</c:v>
                </c:pt>
                <c:pt idx="624">
                  <c:v>-2.5999999999999999E-2</c:v>
                </c:pt>
                <c:pt idx="625">
                  <c:v>-0.02</c:v>
                </c:pt>
                <c:pt idx="626">
                  <c:v>-1.7999999999999999E-2</c:v>
                </c:pt>
                <c:pt idx="627">
                  <c:v>-8.0000000000000002E-3</c:v>
                </c:pt>
                <c:pt idx="628">
                  <c:v>-1.2E-2</c:v>
                </c:pt>
                <c:pt idx="629">
                  <c:v>-1.7999999999999999E-2</c:v>
                </c:pt>
                <c:pt idx="630">
                  <c:v>-3.7999999999999999E-2</c:v>
                </c:pt>
                <c:pt idx="631">
                  <c:v>-1.2E-2</c:v>
                </c:pt>
                <c:pt idx="632">
                  <c:v>-1.7999999999999999E-2</c:v>
                </c:pt>
                <c:pt idx="633">
                  <c:v>-4.9000000000000002E-2</c:v>
                </c:pt>
                <c:pt idx="634">
                  <c:v>-0.05</c:v>
                </c:pt>
                <c:pt idx="635">
                  <c:v>-6.7000000000000004E-2</c:v>
                </c:pt>
                <c:pt idx="636">
                  <c:v>-6.6000000000000003E-2</c:v>
                </c:pt>
                <c:pt idx="637">
                  <c:v>-0.02</c:v>
                </c:pt>
              </c:numCache>
            </c:numRef>
          </c:val>
          <c:smooth val="0"/>
          <c:extLst>
            <c:ext xmlns:c16="http://schemas.microsoft.com/office/drawing/2014/chart" uri="{C3380CC4-5D6E-409C-BE32-E72D297353CC}">
              <c16:uniqueId val="{00000001-AF4E-4D00-858F-C0689D355970}"/>
            </c:ext>
          </c:extLst>
        </c:ser>
        <c:dLbls>
          <c:showLegendKey val="0"/>
          <c:showVal val="0"/>
          <c:showCatName val="0"/>
          <c:showSerName val="0"/>
          <c:showPercent val="0"/>
          <c:showBubbleSize val="0"/>
        </c:dLbls>
        <c:smooth val="0"/>
        <c:axId val="572972696"/>
        <c:axId val="572966792"/>
      </c:lineChart>
      <c:catAx>
        <c:axId val="572972696"/>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ja-JP"/>
          </a:p>
        </c:txPr>
        <c:crossAx val="572966792"/>
        <c:crosses val="autoZero"/>
        <c:auto val="1"/>
        <c:lblAlgn val="ctr"/>
        <c:lblOffset val="100"/>
        <c:tickLblSkip val="60"/>
        <c:tickMarkSkip val="10"/>
        <c:noMultiLvlLbl val="0"/>
      </c:catAx>
      <c:valAx>
        <c:axId val="572966792"/>
        <c:scaling>
          <c:orientation val="minMax"/>
        </c:scaling>
        <c:delete val="0"/>
        <c:axPos val="l"/>
        <c:majorGridlines>
          <c:spPr>
            <a:ln w="9525" cap="flat" cmpd="sng" algn="ctr">
              <a:solidFill>
                <a:schemeClr val="tx1">
                  <a:lumMod val="15000"/>
                  <a:lumOff val="85000"/>
                </a:schemeClr>
              </a:solidFill>
              <a:round/>
            </a:ln>
            <a:effectLst/>
          </c:spPr>
        </c:majorGridlines>
        <c:numFmt formatCode="#,##0.0_ ;[Red]\-#,##0.0\ "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ja-JP"/>
          </a:p>
        </c:txPr>
        <c:crossAx val="572972696"/>
        <c:crosses val="autoZero"/>
        <c:crossBetween val="midCat"/>
      </c:valAx>
    </c:plotArea>
    <c:plotVisOnly val="1"/>
    <c:dispBlanksAs val="gap"/>
    <c:showDLblsOverMax val="0"/>
  </c:chart>
  <c:spPr>
    <a:ln>
      <a:noFill/>
    </a:ln>
  </c:spPr>
  <c:txPr>
    <a:bodyPr/>
    <a:lstStyle/>
    <a:p>
      <a:pPr>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a:outerShdw blurRad="50800" dist="38100" dir="2700000" algn="tl" rotWithShape="0">
                <a:prstClr val="black">
                  <a:alpha val="40000"/>
                </a:prstClr>
              </a:outerShdw>
            </a:effectLst>
          </c:spPr>
          <c:invertIfNegative val="0"/>
          <c:dPt>
            <c:idx val="0"/>
            <c:invertIfNegative val="0"/>
            <c:bubble3D val="0"/>
            <c:spPr>
              <a:solidFill>
                <a:srgbClr val="C0504D"/>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E1F9-49AB-AE19-31C171275FB5}"/>
              </c:ext>
            </c:extLst>
          </c:dPt>
          <c:dPt>
            <c:idx val="1"/>
            <c:invertIfNegative val="0"/>
            <c:bubble3D val="0"/>
            <c:spPr>
              <a:solidFill>
                <a:srgbClr val="FF0000"/>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E1F9-49AB-AE19-31C171275FB5}"/>
              </c:ext>
            </c:extLst>
          </c:dPt>
          <c:dPt>
            <c:idx val="2"/>
            <c:invertIfNegative val="0"/>
            <c:bubble3D val="0"/>
            <c:spPr>
              <a:solidFill>
                <a:srgbClr val="C0504D"/>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E1F9-49AB-AE19-31C171275FB5}"/>
              </c:ext>
            </c:extLst>
          </c:dPt>
          <c:dPt>
            <c:idx val="3"/>
            <c:invertIfNegative val="0"/>
            <c:bubble3D val="0"/>
            <c:spPr>
              <a:solidFill>
                <a:srgbClr val="C0504D"/>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E1F9-49AB-AE19-31C171275FB5}"/>
              </c:ext>
            </c:extLst>
          </c:dPt>
          <c:dPt>
            <c:idx val="4"/>
            <c:invertIfNegative val="0"/>
            <c:bubble3D val="0"/>
            <c:spPr>
              <a:solidFill>
                <a:srgbClr val="0000FF"/>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E1F9-49AB-AE19-31C171275FB5}"/>
              </c:ext>
            </c:extLst>
          </c:dPt>
          <c:dPt>
            <c:idx val="5"/>
            <c:invertIfNegative val="0"/>
            <c:bubble3D val="0"/>
            <c:spPr>
              <a:solidFill>
                <a:srgbClr val="0000FF"/>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A-E1F9-49AB-AE19-31C171275FB5}"/>
              </c:ext>
            </c:extLst>
          </c:dPt>
          <c:dPt>
            <c:idx val="6"/>
            <c:invertIfNegative val="0"/>
            <c:bubble3D val="0"/>
            <c:spPr>
              <a:solidFill>
                <a:srgbClr val="0000FF"/>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E1F9-49AB-AE19-31C171275FB5}"/>
              </c:ext>
            </c:extLst>
          </c:dPt>
          <c:dPt>
            <c:idx val="7"/>
            <c:invertIfNegative val="0"/>
            <c:bubble3D val="0"/>
            <c:spPr>
              <a:solidFill>
                <a:srgbClr val="0000FF"/>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C-E1F9-49AB-AE19-31C171275FB5}"/>
              </c:ext>
            </c:extLst>
          </c:dPt>
          <c:dPt>
            <c:idx val="8"/>
            <c:invertIfNegative val="0"/>
            <c:bubble3D val="0"/>
            <c:spPr>
              <a:solidFill>
                <a:srgbClr val="0000FF"/>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D-E1F9-49AB-AE19-31C171275FB5}"/>
              </c:ext>
            </c:extLst>
          </c:dPt>
          <c:dPt>
            <c:idx val="9"/>
            <c:invertIfNegative val="0"/>
            <c:bubble3D val="0"/>
            <c:spPr>
              <a:solidFill>
                <a:srgbClr val="0000FF"/>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E-E1F9-49AB-AE19-31C171275FB5}"/>
              </c:ext>
            </c:extLst>
          </c:dPt>
          <c:dPt>
            <c:idx val="10"/>
            <c:invertIfNegative val="0"/>
            <c:bubble3D val="0"/>
            <c:spPr>
              <a:solidFill>
                <a:srgbClr val="0000FF"/>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F-E1F9-49AB-AE19-31C171275FB5}"/>
              </c:ext>
            </c:extLst>
          </c:dPt>
          <c:cat>
            <c:strRef>
              <c:f>グラフ・数値!$C$3:$C$13</c:f>
              <c:strCache>
                <c:ptCount val="11"/>
                <c:pt idx="0">
                  <c:v>-8%～-6%</c:v>
                </c:pt>
                <c:pt idx="1">
                  <c:v>-6%～-4%</c:v>
                </c:pt>
                <c:pt idx="2">
                  <c:v>-4%～-2%</c:v>
                </c:pt>
                <c:pt idx="3">
                  <c:v>-2%～0%</c:v>
                </c:pt>
                <c:pt idx="4">
                  <c:v>0%～2%</c:v>
                </c:pt>
                <c:pt idx="5">
                  <c:v>2%～4%</c:v>
                </c:pt>
                <c:pt idx="6">
                  <c:v>4%～6%</c:v>
                </c:pt>
                <c:pt idx="7">
                  <c:v>6%～8%</c:v>
                </c:pt>
                <c:pt idx="8">
                  <c:v>8%～10%</c:v>
                </c:pt>
                <c:pt idx="9">
                  <c:v>10%～12%</c:v>
                </c:pt>
                <c:pt idx="10">
                  <c:v>12%～14%</c:v>
                </c:pt>
              </c:strCache>
            </c:strRef>
          </c:cat>
          <c:val>
            <c:numRef>
              <c:f>グラフ・数値!$D$3:$D$13</c:f>
              <c:numCache>
                <c:formatCode>0%</c:formatCode>
                <c:ptCount val="11"/>
                <c:pt idx="0">
                  <c:v>3.3333333333333333E-2</c:v>
                </c:pt>
                <c:pt idx="1">
                  <c:v>0</c:v>
                </c:pt>
                <c:pt idx="2">
                  <c:v>3.3333333333333333E-2</c:v>
                </c:pt>
                <c:pt idx="3">
                  <c:v>0.1</c:v>
                </c:pt>
                <c:pt idx="4">
                  <c:v>0.1</c:v>
                </c:pt>
                <c:pt idx="5">
                  <c:v>0.16666666666666666</c:v>
                </c:pt>
                <c:pt idx="6">
                  <c:v>6.6666666666666666E-2</c:v>
                </c:pt>
                <c:pt idx="7">
                  <c:v>0.16666666666666666</c:v>
                </c:pt>
                <c:pt idx="8">
                  <c:v>0.1</c:v>
                </c:pt>
                <c:pt idx="9">
                  <c:v>0.1</c:v>
                </c:pt>
                <c:pt idx="10">
                  <c:v>0.13333333333333333</c:v>
                </c:pt>
              </c:numCache>
            </c:numRef>
          </c:val>
          <c:extLst>
            <c:ext xmlns:c16="http://schemas.microsoft.com/office/drawing/2014/chart" uri="{C3380CC4-5D6E-409C-BE32-E72D297353CC}">
              <c16:uniqueId val="{00000008-E1F9-49AB-AE19-31C171275FB5}"/>
            </c:ext>
          </c:extLst>
        </c:ser>
        <c:dLbls>
          <c:showLegendKey val="0"/>
          <c:showVal val="0"/>
          <c:showCatName val="0"/>
          <c:showSerName val="0"/>
          <c:showPercent val="0"/>
          <c:showBubbleSize val="0"/>
        </c:dLbls>
        <c:gapWidth val="219"/>
        <c:overlap val="-27"/>
        <c:axId val="816202120"/>
        <c:axId val="816202776"/>
      </c:barChart>
      <c:catAx>
        <c:axId val="81620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1"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816202776"/>
        <c:crosses val="autoZero"/>
        <c:auto val="1"/>
        <c:lblAlgn val="ctr"/>
        <c:lblOffset val="100"/>
        <c:noMultiLvlLbl val="0"/>
      </c:catAx>
      <c:valAx>
        <c:axId val="816202776"/>
        <c:scaling>
          <c:orientation val="minMax"/>
          <c:max val="0.55000000000000004"/>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816202120"/>
        <c:crosses val="autoZero"/>
        <c:crossBetween val="between"/>
        <c:majorUnit val="0.1"/>
        <c:minorUnit val="2.0000000000000004E-2"/>
      </c:valAx>
      <c:spPr>
        <a:noFill/>
        <a:ln>
          <a:noFill/>
        </a:ln>
        <a:effectLst/>
      </c:spPr>
    </c:plotArea>
    <c:plotVisOnly val="1"/>
    <c:dispBlanksAs val="gap"/>
    <c:showDLblsOverMax val="0"/>
  </c:chart>
  <c:spPr>
    <a:noFill/>
    <a:ln>
      <a:noFill/>
    </a:ln>
    <a:effectLst/>
  </c:spPr>
  <c:txPr>
    <a:bodyPr/>
    <a:lstStyle/>
    <a:p>
      <a:pPr>
        <a:defRPr sz="900"/>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0000FF"/>
            </a:solidFill>
            <a:ln>
              <a:noFill/>
            </a:ln>
            <a:effectLst>
              <a:outerShdw blurRad="50800" dist="38100" dir="2700000" algn="tl" rotWithShape="0">
                <a:prstClr val="black">
                  <a:alpha val="40000"/>
                </a:prstClr>
              </a:outerShdw>
            </a:effectLst>
          </c:spPr>
          <c:invertIfNegative val="0"/>
          <c:cat>
            <c:strRef>
              <c:f>グラフ・数値!$C$3:$C$13</c:f>
              <c:strCache>
                <c:ptCount val="11"/>
                <c:pt idx="0">
                  <c:v>-8%～-6%</c:v>
                </c:pt>
                <c:pt idx="1">
                  <c:v>-6%～-4%</c:v>
                </c:pt>
                <c:pt idx="2">
                  <c:v>-4%～-2%</c:v>
                </c:pt>
                <c:pt idx="3">
                  <c:v>-2%～0%</c:v>
                </c:pt>
                <c:pt idx="4">
                  <c:v>0%～2%</c:v>
                </c:pt>
                <c:pt idx="5">
                  <c:v>2%～4%</c:v>
                </c:pt>
                <c:pt idx="6">
                  <c:v>4%～6%</c:v>
                </c:pt>
                <c:pt idx="7">
                  <c:v>6%～8%</c:v>
                </c:pt>
                <c:pt idx="8">
                  <c:v>8%～10%</c:v>
                </c:pt>
                <c:pt idx="9">
                  <c:v>10%～12%</c:v>
                </c:pt>
                <c:pt idx="10">
                  <c:v>12%～14%</c:v>
                </c:pt>
              </c:strCache>
            </c:strRef>
          </c:cat>
          <c:val>
            <c:numRef>
              <c:f>グラフ・数値!$E$3:$E$13</c:f>
              <c:numCache>
                <c:formatCode>0%</c:formatCode>
                <c:ptCount val="11"/>
                <c:pt idx="0">
                  <c:v>0</c:v>
                </c:pt>
                <c:pt idx="1">
                  <c:v>0</c:v>
                </c:pt>
                <c:pt idx="2">
                  <c:v>0</c:v>
                </c:pt>
                <c:pt idx="3">
                  <c:v>0</c:v>
                </c:pt>
                <c:pt idx="4">
                  <c:v>0</c:v>
                </c:pt>
                <c:pt idx="5">
                  <c:v>0.26666666666666666</c:v>
                </c:pt>
                <c:pt idx="6">
                  <c:v>0.66666666666666663</c:v>
                </c:pt>
                <c:pt idx="7">
                  <c:v>6.6666666666666666E-2</c:v>
                </c:pt>
                <c:pt idx="8">
                  <c:v>0</c:v>
                </c:pt>
                <c:pt idx="9">
                  <c:v>0</c:v>
                </c:pt>
                <c:pt idx="10">
                  <c:v>0</c:v>
                </c:pt>
              </c:numCache>
            </c:numRef>
          </c:val>
          <c:extLst>
            <c:ext xmlns:c16="http://schemas.microsoft.com/office/drawing/2014/chart" uri="{C3380CC4-5D6E-409C-BE32-E72D297353CC}">
              <c16:uniqueId val="{00000000-A145-4C7F-B5E8-10746501109F}"/>
            </c:ext>
          </c:extLst>
        </c:ser>
        <c:dLbls>
          <c:showLegendKey val="0"/>
          <c:showVal val="0"/>
          <c:showCatName val="0"/>
          <c:showSerName val="0"/>
          <c:showPercent val="0"/>
          <c:showBubbleSize val="0"/>
        </c:dLbls>
        <c:gapWidth val="219"/>
        <c:overlap val="-27"/>
        <c:axId val="506564376"/>
        <c:axId val="506565032"/>
      </c:barChart>
      <c:catAx>
        <c:axId val="506564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1"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506565032"/>
        <c:crosses val="autoZero"/>
        <c:auto val="1"/>
        <c:lblAlgn val="ctr"/>
        <c:lblOffset val="100"/>
        <c:noMultiLvlLbl val="0"/>
      </c:catAx>
      <c:valAx>
        <c:axId val="506565032"/>
        <c:scaling>
          <c:orientation val="minMax"/>
          <c:max val="0.55000000000000004"/>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506564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597322878797053E-2"/>
          <c:y val="1.9910375125424828E-2"/>
          <c:w val="0.77514531401780096"/>
          <c:h val="0.82653157166955282"/>
        </c:manualLayout>
      </c:layout>
      <c:lineChart>
        <c:grouping val="standard"/>
        <c:varyColors val="0"/>
        <c:ser>
          <c:idx val="0"/>
          <c:order val="0"/>
          <c:spPr>
            <a:ln w="25400">
              <a:solidFill>
                <a:srgbClr val="2B8109"/>
              </a:solidFill>
            </a:ln>
          </c:spPr>
          <c:marker>
            <c:symbol val="none"/>
          </c:marker>
          <c:cat>
            <c:strRef>
              <c:f>'データ数値貼り付け＆計算'!$Y$7:$Y$28</c:f>
              <c:strCache>
                <c:ptCount val="21"/>
                <c:pt idx="0">
                  <c:v>02</c:v>
                </c:pt>
                <c:pt idx="1">
                  <c:v>03</c:v>
                </c:pt>
                <c:pt idx="2">
                  <c:v>04</c:v>
                </c:pt>
                <c:pt idx="3">
                  <c:v>05</c:v>
                </c:pt>
                <c:pt idx="4">
                  <c:v>06</c:v>
                </c:pt>
                <c:pt idx="5">
                  <c:v>07</c:v>
                </c:pt>
                <c:pt idx="6">
                  <c:v>08</c:v>
                </c:pt>
                <c:pt idx="7">
                  <c:v>09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strCache>
            </c:strRef>
          </c:cat>
          <c:val>
            <c:numRef>
              <c:f>'データ数値貼り付け＆計算'!$BK$7:$BK$28</c:f>
              <c:numCache>
                <c:formatCode>0.00%</c:formatCode>
                <c:ptCount val="21"/>
                <c:pt idx="0" formatCode="General">
                  <c:v>0</c:v>
                </c:pt>
                <c:pt idx="1">
                  <c:v>2.9999999999996696E-4</c:v>
                </c:pt>
                <c:pt idx="2">
                  <c:v>4.4674066666668583E-4</c:v>
                </c:pt>
                <c:pt idx="3">
                  <c:v>5.8266606831480772E-4</c:v>
                </c:pt>
                <c:pt idx="4">
                  <c:v>6.9026337185125182E-4</c:v>
                </c:pt>
                <c:pt idx="5">
                  <c:v>2.8267725691293322E-3</c:v>
                </c:pt>
                <c:pt idx="6">
                  <c:v>6.0073373234936457E-3</c:v>
                </c:pt>
                <c:pt idx="7">
                  <c:v>8.1964766013848944E-3</c:v>
                </c:pt>
                <c:pt idx="8">
                  <c:v>8.746521651773401E-3</c:v>
                </c:pt>
                <c:pt idx="9">
                  <c:v>8.5255372326264126E-3</c:v>
                </c:pt>
                <c:pt idx="10">
                  <c:v>8.3464353016615492E-3</c:v>
                </c:pt>
                <c:pt idx="11">
                  <c:v>8.2424622685666193E-3</c:v>
                </c:pt>
                <c:pt idx="12">
                  <c:v>8.1761447728159013E-3</c:v>
                </c:pt>
                <c:pt idx="13">
                  <c:v>8.1444709340723984E-3</c:v>
                </c:pt>
                <c:pt idx="14">
                  <c:v>8.175476457252747E-3</c:v>
                </c:pt>
                <c:pt idx="15">
                  <c:v>7.9669618216116067E-3</c:v>
                </c:pt>
                <c:pt idx="16">
                  <c:v>7.7734326969785255E-3</c:v>
                </c:pt>
                <c:pt idx="17">
                  <c:v>7.5985575502617309E-3</c:v>
                </c:pt>
                <c:pt idx="18">
                  <c:v>7.4754579144801509E-3</c:v>
                </c:pt>
                <c:pt idx="19">
                  <c:v>7.2739633220594516E-3</c:v>
                </c:pt>
                <c:pt idx="20">
                  <c:v>7.0618873113566169E-3</c:v>
                </c:pt>
              </c:numCache>
            </c:numRef>
          </c:val>
          <c:smooth val="0"/>
          <c:extLst>
            <c:ext xmlns:c16="http://schemas.microsoft.com/office/drawing/2014/chart" uri="{C3380CC4-5D6E-409C-BE32-E72D297353CC}">
              <c16:uniqueId val="{00000000-E007-4FF5-8837-3A2F06446A4F}"/>
            </c:ext>
          </c:extLst>
        </c:ser>
        <c:ser>
          <c:idx val="4"/>
          <c:order val="1"/>
          <c:spPr>
            <a:ln w="25400">
              <a:solidFill>
                <a:srgbClr val="0000F0"/>
              </a:solidFill>
              <a:prstDash val="solid"/>
            </a:ln>
          </c:spPr>
          <c:marker>
            <c:symbol val="none"/>
          </c:marker>
          <c:cat>
            <c:strRef>
              <c:f>'データ数値貼り付け＆計算'!$Y$7:$Y$28</c:f>
              <c:strCache>
                <c:ptCount val="21"/>
                <c:pt idx="0">
                  <c:v>02</c:v>
                </c:pt>
                <c:pt idx="1">
                  <c:v>03</c:v>
                </c:pt>
                <c:pt idx="2">
                  <c:v>04</c:v>
                </c:pt>
                <c:pt idx="3">
                  <c:v>05</c:v>
                </c:pt>
                <c:pt idx="4">
                  <c:v>06</c:v>
                </c:pt>
                <c:pt idx="5">
                  <c:v>07</c:v>
                </c:pt>
                <c:pt idx="6">
                  <c:v>08</c:v>
                </c:pt>
                <c:pt idx="7">
                  <c:v>09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strCache>
            </c:strRef>
          </c:cat>
          <c:val>
            <c:numRef>
              <c:f>'データ数値貼り付け＆計算'!$BB$7:$BB$28</c:f>
              <c:numCache>
                <c:formatCode>0.00%</c:formatCode>
                <c:ptCount val="21"/>
                <c:pt idx="0" formatCode="General">
                  <c:v>0</c:v>
                </c:pt>
                <c:pt idx="1">
                  <c:v>6.1208849859108794E-2</c:v>
                </c:pt>
                <c:pt idx="2">
                  <c:v>8.5525670721639482E-2</c:v>
                </c:pt>
                <c:pt idx="3">
                  <c:v>0.25130898539676116</c:v>
                </c:pt>
                <c:pt idx="4">
                  <c:v>0.21721320025664886</c:v>
                </c:pt>
                <c:pt idx="5">
                  <c:v>0.13815540945691573</c:v>
                </c:pt>
                <c:pt idx="6">
                  <c:v>-6.3137534278669777E-2</c:v>
                </c:pt>
                <c:pt idx="7">
                  <c:v>-1.8282738001352827E-2</c:v>
                </c:pt>
                <c:pt idx="8">
                  <c:v>-1.4113432863158692E-3</c:v>
                </c:pt>
                <c:pt idx="9">
                  <c:v>-6.9245968168361746E-2</c:v>
                </c:pt>
                <c:pt idx="10">
                  <c:v>3.3157472981729767E-2</c:v>
                </c:pt>
                <c:pt idx="11">
                  <c:v>0.29747142424561418</c:v>
                </c:pt>
                <c:pt idx="12">
                  <c:v>0.3615321848622628</c:v>
                </c:pt>
                <c:pt idx="13">
                  <c:v>0.41873386660787509</c:v>
                </c:pt>
                <c:pt idx="14">
                  <c:v>0.41255159072980468</c:v>
                </c:pt>
                <c:pt idx="15">
                  <c:v>0.5351636904192183</c:v>
                </c:pt>
                <c:pt idx="16">
                  <c:v>0.39514478580968543</c:v>
                </c:pt>
                <c:pt idx="17">
                  <c:v>0.50286112936007454</c:v>
                </c:pt>
                <c:pt idx="18">
                  <c:v>0.52364153471369934</c:v>
                </c:pt>
                <c:pt idx="19">
                  <c:v>0.58900933714305181</c:v>
                </c:pt>
                <c:pt idx="20">
                  <c:v>0.50278836728887455</c:v>
                </c:pt>
              </c:numCache>
            </c:numRef>
          </c:val>
          <c:smooth val="0"/>
          <c:extLst>
            <c:ext xmlns:c16="http://schemas.microsoft.com/office/drawing/2014/chart" uri="{C3380CC4-5D6E-409C-BE32-E72D297353CC}">
              <c16:uniqueId val="{00000001-E007-4FF5-8837-3A2F06446A4F}"/>
            </c:ext>
          </c:extLst>
        </c:ser>
        <c:ser>
          <c:idx val="5"/>
          <c:order val="2"/>
          <c:spPr>
            <a:ln w="25400">
              <a:solidFill>
                <a:srgbClr val="FF0000"/>
              </a:solidFill>
              <a:prstDash val="solid"/>
            </a:ln>
          </c:spPr>
          <c:marker>
            <c:symbol val="none"/>
          </c:marker>
          <c:cat>
            <c:strRef>
              <c:f>'データ数値貼り付け＆計算'!$Y$7:$Y$28</c:f>
              <c:strCache>
                <c:ptCount val="21"/>
                <c:pt idx="0">
                  <c:v>02</c:v>
                </c:pt>
                <c:pt idx="1">
                  <c:v>03</c:v>
                </c:pt>
                <c:pt idx="2">
                  <c:v>04</c:v>
                </c:pt>
                <c:pt idx="3">
                  <c:v>05</c:v>
                </c:pt>
                <c:pt idx="4">
                  <c:v>06</c:v>
                </c:pt>
                <c:pt idx="5">
                  <c:v>07</c:v>
                </c:pt>
                <c:pt idx="6">
                  <c:v>08</c:v>
                </c:pt>
                <c:pt idx="7">
                  <c:v>09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strCache>
            </c:strRef>
          </c:cat>
          <c:val>
            <c:numRef>
              <c:f>'データ数値貼り付け＆計算'!$AS$7:$AS$28</c:f>
              <c:numCache>
                <c:formatCode>0.00%</c:formatCode>
                <c:ptCount val="21"/>
                <c:pt idx="0" formatCode="General">
                  <c:v>0</c:v>
                </c:pt>
                <c:pt idx="1">
                  <c:v>7.9692251138050896E-2</c:v>
                </c:pt>
                <c:pt idx="2">
                  <c:v>0.10735864671251279</c:v>
                </c:pt>
                <c:pt idx="3">
                  <c:v>0.30346935731124614</c:v>
                </c:pt>
                <c:pt idx="4">
                  <c:v>0.37368558119115941</c:v>
                </c:pt>
                <c:pt idx="5">
                  <c:v>0.3542183397791181</c:v>
                </c:pt>
                <c:pt idx="6">
                  <c:v>-6.2434304036373255E-2</c:v>
                </c:pt>
                <c:pt idx="7">
                  <c:v>0.14539930203842566</c:v>
                </c:pt>
                <c:pt idx="8">
                  <c:v>0.10044934479800223</c:v>
                </c:pt>
                <c:pt idx="9">
                  <c:v>2.5234608338825203E-2</c:v>
                </c:pt>
                <c:pt idx="10">
                  <c:v>0.23374951005661096</c:v>
                </c:pt>
                <c:pt idx="11">
                  <c:v>0.53114071153261566</c:v>
                </c:pt>
                <c:pt idx="12">
                  <c:v>0.70318954365719555</c:v>
                </c:pt>
                <c:pt idx="13">
                  <c:v>0.65867725938542543</c:v>
                </c:pt>
                <c:pt idx="14">
                  <c:v>0.65544829084976375</c:v>
                </c:pt>
                <c:pt idx="15">
                  <c:v>0.80559589562782441</c:v>
                </c:pt>
                <c:pt idx="16">
                  <c:v>0.61082790494648054</c:v>
                </c:pt>
                <c:pt idx="17">
                  <c:v>0.77631872566453175</c:v>
                </c:pt>
                <c:pt idx="18">
                  <c:v>0.83607988215473861</c:v>
                </c:pt>
                <c:pt idx="19">
                  <c:v>1.0008678192490652</c:v>
                </c:pt>
                <c:pt idx="20">
                  <c:v>0.82840758019076943</c:v>
                </c:pt>
              </c:numCache>
            </c:numRef>
          </c:val>
          <c:smooth val="0"/>
          <c:extLst>
            <c:ext xmlns:c16="http://schemas.microsoft.com/office/drawing/2014/chart" uri="{C3380CC4-5D6E-409C-BE32-E72D297353CC}">
              <c16:uniqueId val="{00000002-E007-4FF5-8837-3A2F06446A4F}"/>
            </c:ext>
          </c:extLst>
        </c:ser>
        <c:ser>
          <c:idx val="1"/>
          <c:order val="3"/>
          <c:spPr>
            <a:ln w="44450">
              <a:solidFill>
                <a:srgbClr val="9BBB59">
                  <a:lumMod val="60000"/>
                  <a:lumOff val="40000"/>
                </a:srgbClr>
              </a:solidFill>
            </a:ln>
            <a:effectLst>
              <a:outerShdw blurRad="50800" dist="38100" dir="2700000" algn="tl" rotWithShape="0">
                <a:prstClr val="black">
                  <a:alpha val="40000"/>
                </a:prstClr>
              </a:outerShdw>
            </a:effectLst>
          </c:spPr>
          <c:marker>
            <c:symbol val="none"/>
          </c:marker>
          <c:cat>
            <c:strRef>
              <c:f>'データ数値貼り付け＆計算'!$Y$7:$Y$28</c:f>
              <c:strCache>
                <c:ptCount val="21"/>
                <c:pt idx="0">
                  <c:v>02</c:v>
                </c:pt>
                <c:pt idx="1">
                  <c:v>03</c:v>
                </c:pt>
                <c:pt idx="2">
                  <c:v>04</c:v>
                </c:pt>
                <c:pt idx="3">
                  <c:v>05</c:v>
                </c:pt>
                <c:pt idx="4">
                  <c:v>06</c:v>
                </c:pt>
                <c:pt idx="5">
                  <c:v>07</c:v>
                </c:pt>
                <c:pt idx="6">
                  <c:v>08</c:v>
                </c:pt>
                <c:pt idx="7">
                  <c:v>09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strCache>
            </c:strRef>
          </c:cat>
          <c:val>
            <c:numRef>
              <c:f>'データ数値貼り付け＆計算'!$BK$7:$BK$28</c:f>
              <c:numCache>
                <c:formatCode>0.00%</c:formatCode>
                <c:ptCount val="21"/>
                <c:pt idx="0" formatCode="General">
                  <c:v>0</c:v>
                </c:pt>
                <c:pt idx="1">
                  <c:v>2.9999999999996696E-4</c:v>
                </c:pt>
                <c:pt idx="2">
                  <c:v>4.4674066666668583E-4</c:v>
                </c:pt>
                <c:pt idx="3">
                  <c:v>5.8266606831480772E-4</c:v>
                </c:pt>
                <c:pt idx="4">
                  <c:v>6.9026337185125182E-4</c:v>
                </c:pt>
                <c:pt idx="5">
                  <c:v>2.8267725691293322E-3</c:v>
                </c:pt>
                <c:pt idx="6">
                  <c:v>6.0073373234936457E-3</c:v>
                </c:pt>
                <c:pt idx="7">
                  <c:v>8.1964766013848944E-3</c:v>
                </c:pt>
                <c:pt idx="8">
                  <c:v>8.746521651773401E-3</c:v>
                </c:pt>
                <c:pt idx="9">
                  <c:v>8.5255372326264126E-3</c:v>
                </c:pt>
                <c:pt idx="10">
                  <c:v>8.3464353016615492E-3</c:v>
                </c:pt>
                <c:pt idx="11">
                  <c:v>8.2424622685666193E-3</c:v>
                </c:pt>
                <c:pt idx="12">
                  <c:v>8.1761447728159013E-3</c:v>
                </c:pt>
                <c:pt idx="13">
                  <c:v>8.1444709340723984E-3</c:v>
                </c:pt>
                <c:pt idx="14">
                  <c:v>8.175476457252747E-3</c:v>
                </c:pt>
                <c:pt idx="15">
                  <c:v>7.9669618216116067E-3</c:v>
                </c:pt>
                <c:pt idx="16">
                  <c:v>7.7734326969785255E-3</c:v>
                </c:pt>
                <c:pt idx="17">
                  <c:v>7.5985575502617309E-3</c:v>
                </c:pt>
                <c:pt idx="18">
                  <c:v>7.4754579144801509E-3</c:v>
                </c:pt>
                <c:pt idx="19">
                  <c:v>7.2739633220594516E-3</c:v>
                </c:pt>
                <c:pt idx="20">
                  <c:v>7.0618873113566169E-3</c:v>
                </c:pt>
              </c:numCache>
            </c:numRef>
          </c:val>
          <c:smooth val="0"/>
          <c:extLst>
            <c:ext xmlns:c16="http://schemas.microsoft.com/office/drawing/2014/chart" uri="{C3380CC4-5D6E-409C-BE32-E72D297353CC}">
              <c16:uniqueId val="{00000003-E007-4FF5-8837-3A2F06446A4F}"/>
            </c:ext>
          </c:extLst>
        </c:ser>
        <c:ser>
          <c:idx val="2"/>
          <c:order val="4"/>
          <c:spPr>
            <a:ln w="44450">
              <a:solidFill>
                <a:srgbClr val="14AAEB"/>
              </a:solidFill>
              <a:prstDash val="solid"/>
            </a:ln>
            <a:effectLst>
              <a:outerShdw blurRad="50800" dist="38100" dir="2700000" algn="tl" rotWithShape="0">
                <a:prstClr val="black">
                  <a:alpha val="40000"/>
                </a:prstClr>
              </a:outerShdw>
            </a:effectLst>
          </c:spPr>
          <c:marker>
            <c:symbol val="none"/>
          </c:marker>
          <c:cat>
            <c:strRef>
              <c:f>'データ数値貼り付け＆計算'!$Y$7:$Y$28</c:f>
              <c:strCache>
                <c:ptCount val="21"/>
                <c:pt idx="0">
                  <c:v>02</c:v>
                </c:pt>
                <c:pt idx="1">
                  <c:v>03</c:v>
                </c:pt>
                <c:pt idx="2">
                  <c:v>04</c:v>
                </c:pt>
                <c:pt idx="3">
                  <c:v>05</c:v>
                </c:pt>
                <c:pt idx="4">
                  <c:v>06</c:v>
                </c:pt>
                <c:pt idx="5">
                  <c:v>07</c:v>
                </c:pt>
                <c:pt idx="6">
                  <c:v>08</c:v>
                </c:pt>
                <c:pt idx="7">
                  <c:v>09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strCache>
            </c:strRef>
          </c:cat>
          <c:val>
            <c:numRef>
              <c:f>'データ数値貼り付け＆計算'!$BB$7:$BB$28</c:f>
              <c:numCache>
                <c:formatCode>0.00%</c:formatCode>
                <c:ptCount val="21"/>
                <c:pt idx="0" formatCode="General">
                  <c:v>0</c:v>
                </c:pt>
                <c:pt idx="1">
                  <c:v>6.1208849859108794E-2</c:v>
                </c:pt>
                <c:pt idx="2">
                  <c:v>8.5525670721639482E-2</c:v>
                </c:pt>
                <c:pt idx="3">
                  <c:v>0.25130898539676116</c:v>
                </c:pt>
                <c:pt idx="4">
                  <c:v>0.21721320025664886</c:v>
                </c:pt>
                <c:pt idx="5">
                  <c:v>0.13815540945691573</c:v>
                </c:pt>
                <c:pt idx="6">
                  <c:v>-6.3137534278669777E-2</c:v>
                </c:pt>
                <c:pt idx="7">
                  <c:v>-1.8282738001352827E-2</c:v>
                </c:pt>
                <c:pt idx="8">
                  <c:v>-1.4113432863158692E-3</c:v>
                </c:pt>
                <c:pt idx="9">
                  <c:v>-6.9245968168361746E-2</c:v>
                </c:pt>
                <c:pt idx="10">
                  <c:v>3.3157472981729767E-2</c:v>
                </c:pt>
                <c:pt idx="11">
                  <c:v>0.29747142424561418</c:v>
                </c:pt>
                <c:pt idx="12">
                  <c:v>0.3615321848622628</c:v>
                </c:pt>
                <c:pt idx="13">
                  <c:v>0.41873386660787509</c:v>
                </c:pt>
                <c:pt idx="14">
                  <c:v>0.41255159072980468</c:v>
                </c:pt>
                <c:pt idx="15">
                  <c:v>0.5351636904192183</c:v>
                </c:pt>
                <c:pt idx="16">
                  <c:v>0.39514478580968543</c:v>
                </c:pt>
                <c:pt idx="17">
                  <c:v>0.50286112936007454</c:v>
                </c:pt>
                <c:pt idx="18">
                  <c:v>0.52364153471369934</c:v>
                </c:pt>
                <c:pt idx="19">
                  <c:v>0.58900933714305181</c:v>
                </c:pt>
                <c:pt idx="20">
                  <c:v>0.50278836728887455</c:v>
                </c:pt>
              </c:numCache>
            </c:numRef>
          </c:val>
          <c:smooth val="0"/>
          <c:extLst>
            <c:ext xmlns:c16="http://schemas.microsoft.com/office/drawing/2014/chart" uri="{C3380CC4-5D6E-409C-BE32-E72D297353CC}">
              <c16:uniqueId val="{00000004-E007-4FF5-8837-3A2F06446A4F}"/>
            </c:ext>
          </c:extLst>
        </c:ser>
        <c:ser>
          <c:idx val="3"/>
          <c:order val="5"/>
          <c:spPr>
            <a:ln w="79375">
              <a:solidFill>
                <a:srgbClr val="0000FF"/>
              </a:solidFill>
              <a:prstDash val="solid"/>
            </a:ln>
            <a:effectLst>
              <a:outerShdw blurRad="50800" dist="38100" dir="2700000" algn="tl" rotWithShape="0">
                <a:prstClr val="black">
                  <a:alpha val="40000"/>
                </a:prstClr>
              </a:outerShdw>
            </a:effectLst>
          </c:spPr>
          <c:marker>
            <c:symbol val="none"/>
          </c:marker>
          <c:cat>
            <c:strRef>
              <c:f>'データ数値貼り付け＆計算'!$Y$7:$Y$28</c:f>
              <c:strCache>
                <c:ptCount val="21"/>
                <c:pt idx="0">
                  <c:v>02</c:v>
                </c:pt>
                <c:pt idx="1">
                  <c:v>03</c:v>
                </c:pt>
                <c:pt idx="2">
                  <c:v>04</c:v>
                </c:pt>
                <c:pt idx="3">
                  <c:v>05</c:v>
                </c:pt>
                <c:pt idx="4">
                  <c:v>06</c:v>
                </c:pt>
                <c:pt idx="5">
                  <c:v>07</c:v>
                </c:pt>
                <c:pt idx="6">
                  <c:v>08</c:v>
                </c:pt>
                <c:pt idx="7">
                  <c:v>09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strCache>
            </c:strRef>
          </c:cat>
          <c:val>
            <c:numRef>
              <c:f>'データ数値貼り付け＆計算'!$AS$7:$AS$28</c:f>
              <c:numCache>
                <c:formatCode>0.00%</c:formatCode>
                <c:ptCount val="21"/>
                <c:pt idx="0" formatCode="General">
                  <c:v>0</c:v>
                </c:pt>
                <c:pt idx="1">
                  <c:v>7.9692251138050896E-2</c:v>
                </c:pt>
                <c:pt idx="2">
                  <c:v>0.10735864671251279</c:v>
                </c:pt>
                <c:pt idx="3">
                  <c:v>0.30346935731124614</c:v>
                </c:pt>
                <c:pt idx="4">
                  <c:v>0.37368558119115941</c:v>
                </c:pt>
                <c:pt idx="5">
                  <c:v>0.3542183397791181</c:v>
                </c:pt>
                <c:pt idx="6">
                  <c:v>-6.2434304036373255E-2</c:v>
                </c:pt>
                <c:pt idx="7">
                  <c:v>0.14539930203842566</c:v>
                </c:pt>
                <c:pt idx="8">
                  <c:v>0.10044934479800223</c:v>
                </c:pt>
                <c:pt idx="9">
                  <c:v>2.5234608338825203E-2</c:v>
                </c:pt>
                <c:pt idx="10">
                  <c:v>0.23374951005661096</c:v>
                </c:pt>
                <c:pt idx="11">
                  <c:v>0.53114071153261566</c:v>
                </c:pt>
                <c:pt idx="12">
                  <c:v>0.70318954365719555</c:v>
                </c:pt>
                <c:pt idx="13">
                  <c:v>0.65867725938542543</c:v>
                </c:pt>
                <c:pt idx="14">
                  <c:v>0.65544829084976375</c:v>
                </c:pt>
                <c:pt idx="15">
                  <c:v>0.80559589562782441</c:v>
                </c:pt>
                <c:pt idx="16">
                  <c:v>0.61082790494648054</c:v>
                </c:pt>
                <c:pt idx="17">
                  <c:v>0.77631872566453175</c:v>
                </c:pt>
                <c:pt idx="18">
                  <c:v>0.83607988215473861</c:v>
                </c:pt>
                <c:pt idx="19">
                  <c:v>1.0008678192490652</c:v>
                </c:pt>
                <c:pt idx="20">
                  <c:v>0.82840758019076943</c:v>
                </c:pt>
              </c:numCache>
            </c:numRef>
          </c:val>
          <c:smooth val="0"/>
          <c:extLst>
            <c:ext xmlns:c16="http://schemas.microsoft.com/office/drawing/2014/chart" uri="{C3380CC4-5D6E-409C-BE32-E72D297353CC}">
              <c16:uniqueId val="{00000005-E007-4FF5-8837-3A2F06446A4F}"/>
            </c:ext>
          </c:extLst>
        </c:ser>
        <c:dLbls>
          <c:showLegendKey val="0"/>
          <c:showVal val="0"/>
          <c:showCatName val="0"/>
          <c:showSerName val="0"/>
          <c:showPercent val="0"/>
          <c:showBubbleSize val="0"/>
        </c:dLbls>
        <c:smooth val="0"/>
        <c:axId val="318160912"/>
        <c:axId val="10333728"/>
      </c:lineChart>
      <c:catAx>
        <c:axId val="318160912"/>
        <c:scaling>
          <c:orientation val="minMax"/>
        </c:scaling>
        <c:delete val="0"/>
        <c:axPos val="b"/>
        <c:numFmt formatCode="General" sourceLinked="1"/>
        <c:majorTickMark val="out"/>
        <c:minorTickMark val="none"/>
        <c:tickLblPos val="low"/>
        <c:txPr>
          <a:bodyPr/>
          <a:lstStyle/>
          <a:p>
            <a:pPr>
              <a:defRPr sz="1400">
                <a:latin typeface="メイリオ" panose="020B0604030504040204" pitchFamily="50" charset="-128"/>
                <a:ea typeface="メイリオ" panose="020B0604030504040204" pitchFamily="50" charset="-128"/>
              </a:defRPr>
            </a:pPr>
            <a:endParaRPr lang="ja-JP"/>
          </a:p>
        </c:txPr>
        <c:crossAx val="10333728"/>
        <c:crosses val="autoZero"/>
        <c:auto val="1"/>
        <c:lblAlgn val="ctr"/>
        <c:lblOffset val="100"/>
        <c:noMultiLvlLbl val="0"/>
      </c:catAx>
      <c:valAx>
        <c:axId val="10333728"/>
        <c:scaling>
          <c:orientation val="minMax"/>
        </c:scaling>
        <c:delete val="0"/>
        <c:axPos val="l"/>
        <c:majorGridlines>
          <c:spPr>
            <a:ln>
              <a:solidFill>
                <a:schemeClr val="bg1">
                  <a:lumMod val="85000"/>
                </a:schemeClr>
              </a:solidFill>
              <a:prstDash val="sysDot"/>
            </a:ln>
          </c:spPr>
        </c:majorGridlines>
        <c:numFmt formatCode="0%" sourceLinked="0"/>
        <c:majorTickMark val="out"/>
        <c:minorTickMark val="none"/>
        <c:tickLblPos val="nextTo"/>
        <c:txPr>
          <a:bodyPr/>
          <a:lstStyle/>
          <a:p>
            <a:pPr>
              <a:defRPr sz="1200">
                <a:latin typeface="Meiryo UI" panose="020B0604030504040204" pitchFamily="50" charset="-128"/>
                <a:ea typeface="Meiryo UI" panose="020B0604030504040204" pitchFamily="50" charset="-128"/>
              </a:defRPr>
            </a:pPr>
            <a:endParaRPr lang="ja-JP"/>
          </a:p>
        </c:txPr>
        <c:crossAx val="318160912"/>
        <c:crosses val="autoZero"/>
        <c:crossBetween val="midCat"/>
        <c:majorUnit val="0.1"/>
      </c:valAx>
      <c:spPr>
        <a:ln w="38100"/>
      </c:spPr>
    </c:plotArea>
    <c:plotVisOnly val="1"/>
    <c:dispBlanksAs val="gap"/>
    <c:showDLblsOverMax val="0"/>
  </c:chart>
  <c:spPr>
    <a:ln>
      <a:noFill/>
    </a:ln>
  </c:sp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0.09161</cdr:x>
      <cdr:y>0.79397</cdr:y>
    </cdr:from>
    <cdr:to>
      <cdr:x>0.97334</cdr:x>
      <cdr:y>0.87589</cdr:y>
    </cdr:to>
    <cdr:sp macro="" textlink="">
      <cdr:nvSpPr>
        <cdr:cNvPr id="47132" name="Rectangle 28"/>
        <cdr:cNvSpPr>
          <a:spLocks xmlns:a="http://schemas.openxmlformats.org/drawingml/2006/main" noChangeArrowheads="1"/>
        </cdr:cNvSpPr>
      </cdr:nvSpPr>
      <cdr:spPr bwMode="auto">
        <a:xfrm xmlns:a="http://schemas.openxmlformats.org/drawingml/2006/main">
          <a:off x="843918" y="4451087"/>
          <a:ext cx="8122529" cy="45925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cdr:spPr>
      <cdr:txBody>
        <a:bodyPr xmlns:a="http://schemas.openxmlformats.org/drawingml/2006/main"/>
        <a:lstStyle xmlns:a="http://schemas.openxmlformats.org/drawingml/2006/main"/>
        <a:p xmlns:a="http://schemas.openxmlformats.org/drawingml/2006/main">
          <a:endParaRPr lang="ja-JP" altLang="en-US"/>
        </a:p>
      </cdr:txBody>
    </cdr:sp>
  </cdr:relSizeAnchor>
  <cdr:relSizeAnchor xmlns:cdr="http://schemas.openxmlformats.org/drawingml/2006/chartDrawing">
    <cdr:from>
      <cdr:x>0.09161</cdr:x>
      <cdr:y>0.79397</cdr:y>
    </cdr:from>
    <cdr:to>
      <cdr:x>0.97334</cdr:x>
      <cdr:y>0.87589</cdr:y>
    </cdr:to>
    <cdr:sp macro="" textlink="">
      <cdr:nvSpPr>
        <cdr:cNvPr id="2" name="Rectangle 28"/>
        <cdr:cNvSpPr>
          <a:spLocks xmlns:a="http://schemas.openxmlformats.org/drawingml/2006/main" noChangeArrowheads="1"/>
        </cdr:cNvSpPr>
      </cdr:nvSpPr>
      <cdr:spPr bwMode="auto">
        <a:xfrm xmlns:a="http://schemas.openxmlformats.org/drawingml/2006/main">
          <a:off x="843918" y="4451087"/>
          <a:ext cx="8122529" cy="45925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cdr:spPr>
      <cdr:txBody>
        <a:bodyPr xmlns:a="http://schemas.openxmlformats.org/drawingml/2006/main"/>
        <a:lstStyle xmlns:a="http://schemas.openxmlformats.org/drawingml/2006/main"/>
        <a:p xmlns:a="http://schemas.openxmlformats.org/drawingml/2006/main">
          <a:endParaRPr lang="ja-JP" alt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hdr" sz="quarter"/>
          </p:nvPr>
        </p:nvSpPr>
        <p:spPr bwMode="auto">
          <a:xfrm>
            <a:off x="6" y="2"/>
            <a:ext cx="2950375" cy="497366"/>
          </a:xfrm>
          <a:prstGeom prst="rect">
            <a:avLst/>
          </a:prstGeom>
          <a:noFill/>
          <a:ln w="9525">
            <a:noFill/>
            <a:miter lim="800000"/>
            <a:headEnd/>
            <a:tailEnd/>
          </a:ln>
          <a:effectLst/>
        </p:spPr>
        <p:txBody>
          <a:bodyPr vert="horz" wrap="square" lIns="92187" tIns="46094" rIns="92187" bIns="46094" numCol="1" anchor="t" anchorCtr="0" compatLnSpc="1">
            <a:prstTxWarp prst="textNoShape">
              <a:avLst/>
            </a:prstTxWarp>
          </a:bodyPr>
          <a:lstStyle>
            <a:lvl1pPr eaLnBrk="0" hangingPunct="0">
              <a:lnSpc>
                <a:spcPct val="100000"/>
              </a:lnSpc>
              <a:spcAft>
                <a:spcPct val="0"/>
              </a:spcAft>
              <a:defRPr kumimoji="0" sz="1000">
                <a:latin typeface="Tahoma" pitchFamily="34" charset="0"/>
                <a:ea typeface="ＭＳ Ｐゴシック" pitchFamily="50" charset="-128"/>
              </a:defRPr>
            </a:lvl1pPr>
          </a:lstStyle>
          <a:p>
            <a:pPr>
              <a:defRPr/>
            </a:pPr>
            <a:endParaRPr lang="ja-JP" altLang="en-US" dirty="0"/>
          </a:p>
        </p:txBody>
      </p:sp>
      <p:sp>
        <p:nvSpPr>
          <p:cNvPr id="372739" name="Rectangle 3"/>
          <p:cNvSpPr>
            <a:spLocks noGrp="1" noChangeArrowheads="1"/>
          </p:cNvSpPr>
          <p:nvPr>
            <p:ph type="dt" sz="quarter" idx="1"/>
          </p:nvPr>
        </p:nvSpPr>
        <p:spPr bwMode="auto">
          <a:xfrm>
            <a:off x="3856831" y="2"/>
            <a:ext cx="2950375" cy="497366"/>
          </a:xfrm>
          <a:prstGeom prst="rect">
            <a:avLst/>
          </a:prstGeom>
          <a:noFill/>
          <a:ln w="9525">
            <a:noFill/>
            <a:miter lim="800000"/>
            <a:headEnd/>
            <a:tailEnd/>
          </a:ln>
          <a:effectLst/>
        </p:spPr>
        <p:txBody>
          <a:bodyPr vert="horz" wrap="square" lIns="92187" tIns="46094" rIns="92187" bIns="46094" numCol="1" anchor="t" anchorCtr="0" compatLnSpc="1">
            <a:prstTxWarp prst="textNoShape">
              <a:avLst/>
            </a:prstTxWarp>
          </a:bodyPr>
          <a:lstStyle>
            <a:lvl1pPr algn="r" eaLnBrk="0" hangingPunct="0">
              <a:lnSpc>
                <a:spcPct val="100000"/>
              </a:lnSpc>
              <a:spcAft>
                <a:spcPct val="0"/>
              </a:spcAft>
              <a:defRPr kumimoji="0" sz="1000">
                <a:latin typeface="Tahoma" pitchFamily="34" charset="0"/>
                <a:ea typeface="ＭＳ Ｐゴシック" pitchFamily="50" charset="-128"/>
              </a:defRPr>
            </a:lvl1pPr>
          </a:lstStyle>
          <a:p>
            <a:pPr>
              <a:defRPr/>
            </a:pPr>
            <a:endParaRPr lang="ja-JP" altLang="ja-JP" dirty="0"/>
          </a:p>
        </p:txBody>
      </p:sp>
      <p:sp>
        <p:nvSpPr>
          <p:cNvPr id="372740" name="Rectangle 4"/>
          <p:cNvSpPr>
            <a:spLocks noGrp="1" noChangeArrowheads="1"/>
          </p:cNvSpPr>
          <p:nvPr>
            <p:ph type="ftr" sz="quarter" idx="2"/>
          </p:nvPr>
        </p:nvSpPr>
        <p:spPr bwMode="auto">
          <a:xfrm>
            <a:off x="6" y="9441973"/>
            <a:ext cx="2950375" cy="497366"/>
          </a:xfrm>
          <a:prstGeom prst="rect">
            <a:avLst/>
          </a:prstGeom>
          <a:noFill/>
          <a:ln w="9525">
            <a:noFill/>
            <a:miter lim="800000"/>
            <a:headEnd/>
            <a:tailEnd/>
          </a:ln>
          <a:effectLst/>
        </p:spPr>
        <p:txBody>
          <a:bodyPr vert="horz" wrap="square" lIns="92187" tIns="46094" rIns="92187" bIns="46094" numCol="1" anchor="b" anchorCtr="0" compatLnSpc="1">
            <a:prstTxWarp prst="textNoShape">
              <a:avLst/>
            </a:prstTxWarp>
          </a:bodyPr>
          <a:lstStyle>
            <a:lvl1pPr eaLnBrk="0" hangingPunct="0">
              <a:lnSpc>
                <a:spcPct val="100000"/>
              </a:lnSpc>
              <a:spcAft>
                <a:spcPct val="0"/>
              </a:spcAft>
              <a:defRPr kumimoji="0" sz="1000">
                <a:latin typeface="Tahoma" pitchFamily="34" charset="0"/>
                <a:ea typeface="ＭＳ Ｐゴシック" pitchFamily="50" charset="-128"/>
              </a:defRPr>
            </a:lvl1pPr>
          </a:lstStyle>
          <a:p>
            <a:pPr>
              <a:defRPr/>
            </a:pPr>
            <a:endParaRPr lang="en-US" altLang="ja-JP" dirty="0"/>
          </a:p>
        </p:txBody>
      </p:sp>
      <p:sp>
        <p:nvSpPr>
          <p:cNvPr id="372741" name="Rectangle 5"/>
          <p:cNvSpPr>
            <a:spLocks noGrp="1" noChangeArrowheads="1"/>
          </p:cNvSpPr>
          <p:nvPr>
            <p:ph type="sldNum" sz="quarter" idx="3"/>
          </p:nvPr>
        </p:nvSpPr>
        <p:spPr bwMode="auto">
          <a:xfrm>
            <a:off x="3856831" y="9441973"/>
            <a:ext cx="2950375" cy="497366"/>
          </a:xfrm>
          <a:prstGeom prst="rect">
            <a:avLst/>
          </a:prstGeom>
          <a:noFill/>
          <a:ln w="9525">
            <a:noFill/>
            <a:miter lim="800000"/>
            <a:headEnd/>
            <a:tailEnd/>
          </a:ln>
          <a:effectLst/>
        </p:spPr>
        <p:txBody>
          <a:bodyPr vert="horz" wrap="square" lIns="92187" tIns="46094" rIns="92187" bIns="46094" numCol="1" anchor="b" anchorCtr="0" compatLnSpc="1">
            <a:prstTxWarp prst="textNoShape">
              <a:avLst/>
            </a:prstTxWarp>
          </a:bodyPr>
          <a:lstStyle>
            <a:lvl1pPr algn="r" eaLnBrk="0" hangingPunct="0">
              <a:lnSpc>
                <a:spcPct val="100000"/>
              </a:lnSpc>
              <a:spcAft>
                <a:spcPct val="0"/>
              </a:spcAft>
              <a:defRPr kumimoji="0" sz="1000">
                <a:latin typeface="Tahoma" pitchFamily="34" charset="0"/>
                <a:ea typeface="ＭＳ Ｐゴシック" pitchFamily="50" charset="-128"/>
              </a:defRPr>
            </a:lvl1pPr>
          </a:lstStyle>
          <a:p>
            <a:pPr>
              <a:defRPr/>
            </a:pPr>
            <a:fld id="{3E493067-D2C9-4066-B606-EA7CA3A1B1F1}" type="slidenum">
              <a:rPr lang="ja-JP" altLang="en-US"/>
              <a:pPr>
                <a:defRPr/>
              </a:pPr>
              <a:t>‹#›</a:t>
            </a:fld>
            <a:endParaRPr lang="ja-JP" altLang="ja-JP" dirty="0"/>
          </a:p>
        </p:txBody>
      </p:sp>
    </p:spTree>
    <p:extLst>
      <p:ext uri="{BB962C8B-B14F-4D97-AF65-F5344CB8AC3E}">
        <p14:creationId xmlns:p14="http://schemas.microsoft.com/office/powerpoint/2010/main" val="374058396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2504" name="Rectangle 8"/>
          <p:cNvSpPr>
            <a:spLocks noGrp="1" noChangeArrowheads="1"/>
          </p:cNvSpPr>
          <p:nvPr>
            <p:ph type="hdr" sz="quarter"/>
          </p:nvPr>
        </p:nvSpPr>
        <p:spPr bwMode="auto">
          <a:xfrm>
            <a:off x="6" y="2"/>
            <a:ext cx="2950375" cy="497366"/>
          </a:xfrm>
          <a:prstGeom prst="rect">
            <a:avLst/>
          </a:prstGeom>
          <a:noFill/>
          <a:ln w="9525">
            <a:noFill/>
            <a:miter lim="800000"/>
            <a:headEnd/>
            <a:tailEnd/>
          </a:ln>
          <a:effectLst/>
        </p:spPr>
        <p:txBody>
          <a:bodyPr vert="horz" wrap="square" lIns="92187" tIns="46094" rIns="92187" bIns="46094" numCol="1" anchor="t" anchorCtr="0" compatLnSpc="1">
            <a:prstTxWarp prst="textNoShape">
              <a:avLst/>
            </a:prstTxWarp>
          </a:bodyPr>
          <a:lstStyle>
            <a:lvl1pPr eaLnBrk="0" hangingPunct="0">
              <a:lnSpc>
                <a:spcPct val="100000"/>
              </a:lnSpc>
              <a:spcAft>
                <a:spcPct val="0"/>
              </a:spcAft>
              <a:buFontTx/>
              <a:buChar char="•"/>
              <a:defRPr kumimoji="0" sz="1000">
                <a:latin typeface="Tahoma" pitchFamily="34" charset="0"/>
                <a:ea typeface="ＭＳ Ｐゴシック" pitchFamily="50" charset="-128"/>
              </a:defRPr>
            </a:lvl1pPr>
          </a:lstStyle>
          <a:p>
            <a:pPr>
              <a:defRPr/>
            </a:pPr>
            <a:endParaRPr lang="ja-JP" altLang="ja-JP" dirty="0"/>
          </a:p>
        </p:txBody>
      </p:sp>
      <p:sp>
        <p:nvSpPr>
          <p:cNvPr id="29699" name="Rectangle 9"/>
          <p:cNvSpPr>
            <a:spLocks noGrp="1" noRot="1" noChangeAspect="1" noChangeArrowheads="1"/>
          </p:cNvSpPr>
          <p:nvPr>
            <p:ph type="sldImg" idx="2"/>
          </p:nvPr>
        </p:nvSpPr>
        <p:spPr bwMode="auto">
          <a:xfrm>
            <a:off x="917575" y="744538"/>
            <a:ext cx="4972050" cy="3730625"/>
          </a:xfrm>
          <a:prstGeom prst="rect">
            <a:avLst/>
          </a:prstGeom>
          <a:noFill/>
          <a:ln w="9525">
            <a:solidFill>
              <a:srgbClr val="000000"/>
            </a:solidFill>
            <a:miter lim="800000"/>
            <a:headEnd/>
            <a:tailEnd/>
          </a:ln>
        </p:spPr>
      </p:sp>
      <p:sp>
        <p:nvSpPr>
          <p:cNvPr id="362506" name="Rectangle 10"/>
          <p:cNvSpPr>
            <a:spLocks noGrp="1" noChangeArrowheads="1"/>
          </p:cNvSpPr>
          <p:nvPr>
            <p:ph type="body" sz="quarter" idx="3"/>
          </p:nvPr>
        </p:nvSpPr>
        <p:spPr bwMode="auto">
          <a:xfrm>
            <a:off x="908060" y="4720990"/>
            <a:ext cx="4991091" cy="4473101"/>
          </a:xfrm>
          <a:prstGeom prst="rect">
            <a:avLst/>
          </a:prstGeom>
          <a:noFill/>
          <a:ln w="9525">
            <a:noFill/>
            <a:miter lim="800000"/>
            <a:headEnd/>
            <a:tailEnd/>
          </a:ln>
          <a:effectLst/>
        </p:spPr>
        <p:txBody>
          <a:bodyPr vert="horz" wrap="square" lIns="92187" tIns="46094" rIns="92187" bIns="46094" numCol="1" anchor="t" anchorCtr="0" compatLnSpc="1">
            <a:prstTxWarp prst="textNoShape">
              <a:avLst/>
            </a:prstTxWarp>
          </a:bodyPr>
          <a:lstStyle/>
          <a:p>
            <a:pPr lvl="0"/>
            <a:r>
              <a:rPr lang="ja-JP" altLang="en-US" noProof="0" smtClean="0"/>
              <a:t>マスター テキストの書式設定</a:t>
            </a:r>
          </a:p>
          <a:p>
            <a:pPr lvl="1"/>
            <a:r>
              <a:rPr lang="ja-JP" altLang="en-US" noProof="0" smtClean="0"/>
              <a:t>第 2 レベル</a:t>
            </a:r>
          </a:p>
          <a:p>
            <a:pPr lvl="2"/>
            <a:r>
              <a:rPr lang="ja-JP" altLang="en-US" noProof="0" smtClean="0"/>
              <a:t>第 3 レベル</a:t>
            </a:r>
          </a:p>
          <a:p>
            <a:pPr lvl="3"/>
            <a:r>
              <a:rPr lang="ja-JP" altLang="en-US" noProof="0" smtClean="0"/>
              <a:t>第 4 レベル</a:t>
            </a:r>
          </a:p>
          <a:p>
            <a:pPr lvl="4"/>
            <a:r>
              <a:rPr lang="ja-JP" altLang="en-US" noProof="0" smtClean="0"/>
              <a:t>第 5 レベル</a:t>
            </a:r>
          </a:p>
        </p:txBody>
      </p:sp>
      <p:sp>
        <p:nvSpPr>
          <p:cNvPr id="362507" name="Rectangle 11"/>
          <p:cNvSpPr>
            <a:spLocks noGrp="1" noChangeArrowheads="1"/>
          </p:cNvSpPr>
          <p:nvPr>
            <p:ph type="dt" idx="1"/>
          </p:nvPr>
        </p:nvSpPr>
        <p:spPr bwMode="auto">
          <a:xfrm>
            <a:off x="3856831" y="2"/>
            <a:ext cx="2950375" cy="497366"/>
          </a:xfrm>
          <a:prstGeom prst="rect">
            <a:avLst/>
          </a:prstGeom>
          <a:noFill/>
          <a:ln w="9525">
            <a:noFill/>
            <a:miter lim="800000"/>
            <a:headEnd/>
            <a:tailEnd/>
          </a:ln>
          <a:effectLst/>
        </p:spPr>
        <p:txBody>
          <a:bodyPr vert="horz" wrap="square" lIns="92187" tIns="46094" rIns="92187" bIns="46094" numCol="1" anchor="t" anchorCtr="0" compatLnSpc="1">
            <a:prstTxWarp prst="textNoShape">
              <a:avLst/>
            </a:prstTxWarp>
          </a:bodyPr>
          <a:lstStyle>
            <a:lvl1pPr algn="r" eaLnBrk="0" hangingPunct="0">
              <a:lnSpc>
                <a:spcPct val="100000"/>
              </a:lnSpc>
              <a:spcAft>
                <a:spcPct val="0"/>
              </a:spcAft>
              <a:buFontTx/>
              <a:buChar char="•"/>
              <a:defRPr kumimoji="0" sz="1000">
                <a:latin typeface="Tahoma" pitchFamily="34" charset="0"/>
                <a:ea typeface="ＭＳ Ｐゴシック" pitchFamily="50" charset="-128"/>
              </a:defRPr>
            </a:lvl1pPr>
          </a:lstStyle>
          <a:p>
            <a:pPr>
              <a:defRPr/>
            </a:pPr>
            <a:endParaRPr lang="ja-JP" altLang="ja-JP" dirty="0"/>
          </a:p>
        </p:txBody>
      </p:sp>
      <p:sp>
        <p:nvSpPr>
          <p:cNvPr id="362508" name="Rectangle 12"/>
          <p:cNvSpPr>
            <a:spLocks noGrp="1" noChangeArrowheads="1"/>
          </p:cNvSpPr>
          <p:nvPr>
            <p:ph type="ftr" sz="quarter" idx="4"/>
          </p:nvPr>
        </p:nvSpPr>
        <p:spPr bwMode="auto">
          <a:xfrm>
            <a:off x="6" y="9441973"/>
            <a:ext cx="2950375" cy="497366"/>
          </a:xfrm>
          <a:prstGeom prst="rect">
            <a:avLst/>
          </a:prstGeom>
          <a:noFill/>
          <a:ln w="9525">
            <a:noFill/>
            <a:miter lim="800000"/>
            <a:headEnd/>
            <a:tailEnd/>
          </a:ln>
          <a:effectLst/>
        </p:spPr>
        <p:txBody>
          <a:bodyPr vert="horz" wrap="square" lIns="92187" tIns="46094" rIns="92187" bIns="46094" numCol="1" anchor="b" anchorCtr="0" compatLnSpc="1">
            <a:prstTxWarp prst="textNoShape">
              <a:avLst/>
            </a:prstTxWarp>
          </a:bodyPr>
          <a:lstStyle>
            <a:lvl1pPr eaLnBrk="0" hangingPunct="0">
              <a:lnSpc>
                <a:spcPct val="100000"/>
              </a:lnSpc>
              <a:spcAft>
                <a:spcPct val="0"/>
              </a:spcAft>
              <a:buFontTx/>
              <a:buChar char="•"/>
              <a:defRPr kumimoji="0" sz="1000">
                <a:latin typeface="Tahoma" pitchFamily="34" charset="0"/>
                <a:ea typeface="ＭＳ Ｐゴシック" pitchFamily="50" charset="-128"/>
              </a:defRPr>
            </a:lvl1pPr>
          </a:lstStyle>
          <a:p>
            <a:pPr>
              <a:defRPr/>
            </a:pPr>
            <a:endParaRPr lang="ja-JP" altLang="ja-JP" dirty="0"/>
          </a:p>
        </p:txBody>
      </p:sp>
      <p:sp>
        <p:nvSpPr>
          <p:cNvPr id="362509" name="Rectangle 13"/>
          <p:cNvSpPr>
            <a:spLocks noGrp="1" noChangeArrowheads="1"/>
          </p:cNvSpPr>
          <p:nvPr>
            <p:ph type="sldNum" sz="quarter" idx="5"/>
          </p:nvPr>
        </p:nvSpPr>
        <p:spPr bwMode="auto">
          <a:xfrm>
            <a:off x="3856831" y="9441973"/>
            <a:ext cx="2950375" cy="497366"/>
          </a:xfrm>
          <a:prstGeom prst="rect">
            <a:avLst/>
          </a:prstGeom>
          <a:noFill/>
          <a:ln w="9525">
            <a:noFill/>
            <a:miter lim="800000"/>
            <a:headEnd/>
            <a:tailEnd/>
          </a:ln>
          <a:effectLst/>
        </p:spPr>
        <p:txBody>
          <a:bodyPr vert="horz" wrap="square" lIns="92187" tIns="46094" rIns="92187" bIns="46094" numCol="1" anchor="b" anchorCtr="0" compatLnSpc="1">
            <a:prstTxWarp prst="textNoShape">
              <a:avLst/>
            </a:prstTxWarp>
          </a:bodyPr>
          <a:lstStyle>
            <a:lvl1pPr algn="r" eaLnBrk="0" hangingPunct="0">
              <a:lnSpc>
                <a:spcPct val="100000"/>
              </a:lnSpc>
              <a:spcAft>
                <a:spcPct val="0"/>
              </a:spcAft>
              <a:buFontTx/>
              <a:buChar char="•"/>
              <a:defRPr kumimoji="0" sz="1000">
                <a:latin typeface="Tahoma" pitchFamily="34" charset="0"/>
                <a:ea typeface="ＭＳ Ｐゴシック" pitchFamily="50" charset="-128"/>
              </a:defRPr>
            </a:lvl1pPr>
          </a:lstStyle>
          <a:p>
            <a:pPr>
              <a:defRPr/>
            </a:pPr>
            <a:fld id="{0B690759-A892-4183-BAFA-C65763666524}" type="slidenum">
              <a:rPr lang="ja-JP" altLang="en-US"/>
              <a:pPr>
                <a:defRPr/>
              </a:pPr>
              <a:t>‹#›</a:t>
            </a:fld>
            <a:endParaRPr lang="ja-JP" altLang="ja-JP" dirty="0"/>
          </a:p>
        </p:txBody>
      </p:sp>
    </p:spTree>
    <p:extLst>
      <p:ext uri="{BB962C8B-B14F-4D97-AF65-F5344CB8AC3E}">
        <p14:creationId xmlns:p14="http://schemas.microsoft.com/office/powerpoint/2010/main" val="2835979646"/>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pPr marL="171450" marR="0" lvl="0" indent="-171450" algn="l" defTabSz="914400" rtl="0" eaLnBrk="1" fontAlgn="ctr" latinLnBrk="0" hangingPunct="1">
              <a:lnSpc>
                <a:spcPct val="100000"/>
              </a:lnSpc>
              <a:spcBef>
                <a:spcPts val="0"/>
              </a:spcBef>
              <a:spcAft>
                <a:spcPts val="302"/>
              </a:spcAft>
              <a:buClrTx/>
              <a:buSzTx/>
              <a:buFont typeface="Wingdings" panose="05000000000000000000" pitchFamily="2" charset="2"/>
              <a:buChar char="p"/>
              <a:tabLst/>
              <a:defRPr/>
            </a:pPr>
            <a:r>
              <a:rPr lang="ja-JP" altLang="en-US" dirty="0" smtClean="0">
                <a:latin typeface="HGPｺﾞｼｯｸM" panose="020B0600000000000000" pitchFamily="50" charset="-128"/>
                <a:ea typeface="HGPｺﾞｼｯｸM" panose="020B0600000000000000" pitchFamily="50" charset="-128"/>
              </a:rPr>
              <a:t>参考編として、資産形成をより詳しく見ていきます。</a:t>
            </a:r>
          </a:p>
        </p:txBody>
      </p:sp>
    </p:spTree>
    <p:extLst>
      <p:ext uri="{BB962C8B-B14F-4D97-AF65-F5344CB8AC3E}">
        <p14:creationId xmlns:p14="http://schemas.microsoft.com/office/powerpoint/2010/main" val="1156491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pPr marL="172896" indent="-172896" defTabSz="922108" eaLnBrk="1" hangingPunct="1">
              <a:buFont typeface="Wingdings" panose="05000000000000000000" pitchFamily="2" charset="2"/>
              <a:buChar char="p"/>
              <a:defRPr/>
            </a:pPr>
            <a:r>
              <a:rPr lang="ja-JP" altLang="en-US" dirty="0" smtClean="0">
                <a:latin typeface="HGPｺﾞｼｯｸM" panose="020B0600000000000000" pitchFamily="50" charset="-128"/>
                <a:ea typeface="HGPｺﾞｼｯｸM" panose="020B0600000000000000" pitchFamily="50" charset="-128"/>
              </a:rPr>
              <a:t>「投資」の一つの例が、株式を購入することです。</a:t>
            </a:r>
            <a:endParaRPr lang="en-US" altLang="ja-JP" dirty="0" smtClean="0">
              <a:latin typeface="HGPｺﾞｼｯｸM" panose="020B0600000000000000" pitchFamily="50" charset="-128"/>
              <a:ea typeface="HGPｺﾞｼｯｸM" panose="020B0600000000000000" pitchFamily="50" charset="-128"/>
            </a:endParaRPr>
          </a:p>
          <a:p>
            <a:pPr marL="172896" indent="-172896" defTabSz="922108" eaLnBrk="1" hangingPunct="1">
              <a:buFont typeface="Wingdings" panose="05000000000000000000" pitchFamily="2" charset="2"/>
              <a:buChar char="p"/>
              <a:defRPr/>
            </a:pPr>
            <a:r>
              <a:rPr lang="ja-JP" altLang="en-US" dirty="0" smtClean="0">
                <a:latin typeface="HGPｺﾞｼｯｸM" panose="020B0600000000000000" pitchFamily="50" charset="-128"/>
                <a:ea typeface="HGPｺﾞｼｯｸM" panose="020B0600000000000000" pitchFamily="50" charset="-128"/>
              </a:rPr>
              <a:t>株式会社は、</a:t>
            </a:r>
            <a:r>
              <a:rPr lang="ja-JP" altLang="en-US" b="1" dirty="0" smtClean="0">
                <a:latin typeface="HGPｺﾞｼｯｸM" panose="020B0600000000000000" pitchFamily="50" charset="-128"/>
                <a:ea typeface="HGPｺﾞｼｯｸM" panose="020B0600000000000000" pitchFamily="50" charset="-128"/>
              </a:rPr>
              <a:t>「株式」</a:t>
            </a:r>
            <a:r>
              <a:rPr lang="ja-JP" altLang="en-US" dirty="0" smtClean="0">
                <a:latin typeface="HGPｺﾞｼｯｸM" panose="020B0600000000000000" pitchFamily="50" charset="-128"/>
                <a:ea typeface="HGPｺﾞｼｯｸM" panose="020B0600000000000000" pitchFamily="50" charset="-128"/>
              </a:rPr>
              <a:t>を発行して一般の人などからお金を集め、そのお金で事業を始めたり、事業を拡大します。</a:t>
            </a:r>
            <a:endParaRPr lang="en-US" altLang="ja-JP" dirty="0" smtClean="0">
              <a:latin typeface="HGPｺﾞｼｯｸM" panose="020B0600000000000000" pitchFamily="50" charset="-128"/>
              <a:ea typeface="HGPｺﾞｼｯｸM" panose="020B0600000000000000" pitchFamily="50" charset="-128"/>
            </a:endParaRPr>
          </a:p>
          <a:p>
            <a:pPr marL="172896" indent="-172896" defTabSz="922108" eaLnBrk="1" hangingPunct="1">
              <a:buFont typeface="Wingdings" panose="05000000000000000000" pitchFamily="2" charset="2"/>
              <a:buChar char="p"/>
              <a:defRPr/>
            </a:pPr>
            <a:r>
              <a:rPr lang="ja-JP" altLang="en-US" dirty="0" smtClean="0">
                <a:latin typeface="HGPｺﾞｼｯｸM" panose="020B0600000000000000" pitchFamily="50" charset="-128"/>
                <a:ea typeface="HGPｺﾞｼｯｸM" panose="020B0600000000000000" pitchFamily="50" charset="-128"/>
              </a:rPr>
              <a:t>株式を持っている人を株主といい、</a:t>
            </a:r>
            <a:r>
              <a:rPr lang="ja-JP" altLang="en-US" b="1" dirty="0" smtClean="0">
                <a:latin typeface="HGPｺﾞｼｯｸM" panose="020B0600000000000000" pitchFamily="50" charset="-128"/>
                <a:ea typeface="HGPｺﾞｼｯｸM" panose="020B0600000000000000" pitchFamily="50" charset="-128"/>
              </a:rPr>
              <a:t>株主は法的には株式会社の所有者</a:t>
            </a:r>
            <a:r>
              <a:rPr lang="ja-JP" altLang="en-US" dirty="0" smtClean="0">
                <a:latin typeface="HGPｺﾞｼｯｸM" panose="020B0600000000000000" pitchFamily="50" charset="-128"/>
                <a:ea typeface="HGPｺﾞｼｯｸM" panose="020B0600000000000000" pitchFamily="50" charset="-128"/>
              </a:rPr>
              <a:t>です。このため、株式を買うことは、その会社の「持ち分」を買っていることになります。株主はお金を貸している訳ではないので、会社にとっては返済義務のない「資本」になります。</a:t>
            </a:r>
            <a:endParaRPr lang="en-US" altLang="ja-JP" dirty="0" smtClean="0">
              <a:latin typeface="HGPｺﾞｼｯｸM" panose="020B0600000000000000" pitchFamily="50" charset="-128"/>
              <a:ea typeface="HGPｺﾞｼｯｸM" panose="020B0600000000000000" pitchFamily="50" charset="-128"/>
            </a:endParaRPr>
          </a:p>
          <a:p>
            <a:pPr marL="172896" indent="-172896" defTabSz="922108" eaLnBrk="1" hangingPunct="1">
              <a:buFont typeface="Wingdings" panose="05000000000000000000" pitchFamily="2" charset="2"/>
              <a:buChar char="p"/>
              <a:defRPr/>
            </a:pPr>
            <a:r>
              <a:rPr lang="ja-JP" altLang="en-US" dirty="0" smtClean="0">
                <a:latin typeface="HGPｺﾞｼｯｸM" panose="020B0600000000000000" pitchFamily="50" charset="-128"/>
                <a:ea typeface="HGPｺﾞｼｯｸM" panose="020B0600000000000000" pitchFamily="50" charset="-128"/>
              </a:rPr>
              <a:t> 株式は、発行企業の業績、特に利益が伸びれば配当金の増加や株価の上昇が期待できます。一方、赤字が続けば株価は下落し、経営が破綻すれば株式の価値、すなわち株価はゼロになることもあり得ます。</a:t>
            </a:r>
            <a:endParaRPr lang="en-US" altLang="ja-JP" dirty="0" smtClean="0">
              <a:latin typeface="HGPｺﾞｼｯｸM" panose="020B0600000000000000" pitchFamily="50" charset="-128"/>
              <a:ea typeface="HGPｺﾞｼｯｸM" panose="020B0600000000000000" pitchFamily="50" charset="-128"/>
            </a:endParaRPr>
          </a:p>
          <a:p>
            <a:pPr marL="172896" indent="-172896" defTabSz="922108" eaLnBrk="1" hangingPunct="1">
              <a:buFont typeface="Wingdings" panose="05000000000000000000" pitchFamily="2" charset="2"/>
              <a:buChar char="p"/>
              <a:defRPr/>
            </a:pPr>
            <a:r>
              <a:rPr lang="ja-JP" altLang="en-US" dirty="0" smtClean="0">
                <a:latin typeface="HGPｺﾞｼｯｸM" panose="020B0600000000000000" pitchFamily="50" charset="-128"/>
                <a:ea typeface="HGPｺﾞｼｯｸM" panose="020B0600000000000000" pitchFamily="50" charset="-128"/>
              </a:rPr>
              <a:t>このように、株式は、</a:t>
            </a:r>
            <a:r>
              <a:rPr lang="ja-JP" altLang="en-US" b="1" dirty="0" smtClean="0">
                <a:latin typeface="HGPｺﾞｼｯｸM" panose="020B0600000000000000" pitchFamily="50" charset="-128"/>
                <a:ea typeface="HGPｺﾞｼｯｸM" panose="020B0600000000000000" pitchFamily="50" charset="-128"/>
              </a:rPr>
              <a:t>「安全性」は低い</a:t>
            </a:r>
            <a:r>
              <a:rPr lang="ja-JP" altLang="en-US" dirty="0" smtClean="0">
                <a:latin typeface="HGPｺﾞｼｯｸM" panose="020B0600000000000000" pitchFamily="50" charset="-128"/>
                <a:ea typeface="HGPｺﾞｼｯｸM" panose="020B0600000000000000" pitchFamily="50" charset="-128"/>
              </a:rPr>
              <a:t>ですが、</a:t>
            </a:r>
            <a:r>
              <a:rPr lang="ja-JP" altLang="en-US" b="1" dirty="0" smtClean="0">
                <a:latin typeface="HGPｺﾞｼｯｸM" panose="020B0600000000000000" pitchFamily="50" charset="-128"/>
                <a:ea typeface="HGPｺﾞｼｯｸM" panose="020B0600000000000000" pitchFamily="50" charset="-128"/>
              </a:rPr>
              <a:t>高い「収益性」が期待できる</a:t>
            </a:r>
            <a:r>
              <a:rPr lang="ja-JP" altLang="en-US" dirty="0" smtClean="0">
                <a:latin typeface="HGPｺﾞｼｯｸM" panose="020B0600000000000000" pitchFamily="50" charset="-128"/>
                <a:ea typeface="HGPｺﾞｼｯｸM" panose="020B0600000000000000" pitchFamily="50" charset="-128"/>
              </a:rPr>
              <a:t>金融商品なのです。</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hangingPunct="1">
              <a:buFont typeface="Wingdings" panose="05000000000000000000" pitchFamily="2" charset="2"/>
              <a:buChar char="p"/>
            </a:pPr>
            <a:endParaRPr lang="ja-JP" altLang="en-US"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7406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pPr marL="172896" indent="-172896" eaLnBrk="1" hangingPunct="1">
              <a:buFont typeface="Wingdings" panose="05000000000000000000" pitchFamily="2" charset="2"/>
              <a:buChar char="p"/>
            </a:pPr>
            <a:r>
              <a:rPr lang="ja-JP" altLang="en-US" b="1" dirty="0" smtClean="0">
                <a:latin typeface="HGPｺﾞｼｯｸM" panose="020B0600000000000000" pitchFamily="50" charset="-128"/>
                <a:ea typeface="HGPｺﾞｼｯｸM" panose="020B0600000000000000" pitchFamily="50" charset="-128"/>
              </a:rPr>
              <a:t>「投資信託」</a:t>
            </a:r>
            <a:r>
              <a:rPr lang="ja-JP" altLang="en-US" dirty="0" smtClean="0">
                <a:latin typeface="HGPｺﾞｼｯｸM" panose="020B0600000000000000" pitchFamily="50" charset="-128"/>
                <a:ea typeface="HGPｺﾞｼｯｸM" panose="020B0600000000000000" pitchFamily="50" charset="-128"/>
              </a:rPr>
              <a:t>は、</a:t>
            </a:r>
            <a:r>
              <a:rPr lang="ja-JP" altLang="en-US" b="1" dirty="0" smtClean="0">
                <a:latin typeface="HGPｺﾞｼｯｸM" panose="020B0600000000000000" pitchFamily="50" charset="-128"/>
                <a:ea typeface="HGPｺﾞｼｯｸM" panose="020B0600000000000000" pitchFamily="50" charset="-128"/>
              </a:rPr>
              <a:t>多くの人のお金を専門家がまとめて運用</a:t>
            </a:r>
            <a:r>
              <a:rPr lang="ja-JP" altLang="en-US" dirty="0" smtClean="0">
                <a:latin typeface="HGPｺﾞｼｯｸM" panose="020B0600000000000000" pitchFamily="50" charset="-128"/>
                <a:ea typeface="HGPｺﾞｼｯｸM" panose="020B0600000000000000" pitchFamily="50" charset="-128"/>
              </a:rPr>
              <a:t>し、成果を分配するものです。投資信託は、 さまざまな内容のものがあります。たとえば運用対象が債券中心、株式中心、不動産中心、海外資産中心などです。多くの銘柄、数種類の金融商品などに「分散投資」する投資信託もあります。 </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hangingPunct="1">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このため、投資信託の</a:t>
            </a:r>
            <a:r>
              <a:rPr lang="ja-JP" altLang="en-US" b="1" dirty="0" smtClean="0">
                <a:latin typeface="HGPｺﾞｼｯｸM" panose="020B0600000000000000" pitchFamily="50" charset="-128"/>
                <a:ea typeface="HGPｺﾞｼｯｸM" panose="020B0600000000000000" pitchFamily="50" charset="-128"/>
              </a:rPr>
              <a:t>収益性、安全性、流動性は、内容次第</a:t>
            </a:r>
            <a:r>
              <a:rPr lang="ja-JP" altLang="en-US" dirty="0" smtClean="0">
                <a:latin typeface="HGPｺﾞｼｯｸM" panose="020B0600000000000000" pitchFamily="50" charset="-128"/>
                <a:ea typeface="HGPｺﾞｼｯｸM" panose="020B0600000000000000" pitchFamily="50" charset="-128"/>
              </a:rPr>
              <a:t>です。運用している対象をよく確認し、特徴を把握する必要があります。</a:t>
            </a:r>
            <a:r>
              <a:rPr lang="ja-JP" altLang="en-US" b="1" dirty="0" smtClean="0">
                <a:latin typeface="HGPｺﾞｼｯｸM" panose="020B0600000000000000" pitchFamily="50" charset="-128"/>
                <a:ea typeface="HGPｺﾞｼｯｸM" panose="020B0600000000000000" pitchFamily="50" charset="-128"/>
              </a:rPr>
              <a:t>元本は保証されていません</a:t>
            </a:r>
            <a:r>
              <a:rPr lang="ja-JP" altLang="en-US" dirty="0" smtClean="0">
                <a:latin typeface="HGPｺﾞｼｯｸM" panose="020B0600000000000000" pitchFamily="50" charset="-128"/>
                <a:ea typeface="HGPｺﾞｼｯｸM" panose="020B0600000000000000" pitchFamily="50" charset="-128"/>
              </a:rPr>
              <a:t>。 投資信託には、</a:t>
            </a:r>
            <a:r>
              <a:rPr lang="ja-JP" altLang="en-US" b="1" dirty="0" smtClean="0">
                <a:latin typeface="HGPｺﾞｼｯｸM" panose="020B0600000000000000" pitchFamily="50" charset="-128"/>
                <a:ea typeface="HGPｺﾞｼｯｸM" panose="020B0600000000000000" pitchFamily="50" charset="-128"/>
              </a:rPr>
              <a:t>運用を専門家に任せることができる</a:t>
            </a:r>
            <a:r>
              <a:rPr lang="ja-JP" altLang="en-US" dirty="0" smtClean="0">
                <a:latin typeface="HGPｺﾞｼｯｸM" panose="020B0600000000000000" pitchFamily="50" charset="-128"/>
                <a:ea typeface="HGPｺﾞｼｯｸM" panose="020B0600000000000000" pitchFamily="50" charset="-128"/>
              </a:rPr>
              <a:t>、</a:t>
            </a:r>
            <a:r>
              <a:rPr lang="ja-JP" altLang="en-US" b="1" dirty="0" smtClean="0">
                <a:latin typeface="HGPｺﾞｼｯｸM" panose="020B0600000000000000" pitchFamily="50" charset="-128"/>
                <a:ea typeface="HGPｺﾞｼｯｸM" panose="020B0600000000000000" pitchFamily="50" charset="-128"/>
              </a:rPr>
              <a:t>豊富な商品群から選択</a:t>
            </a:r>
            <a:r>
              <a:rPr lang="ja-JP" altLang="en-US" dirty="0" smtClean="0">
                <a:latin typeface="HGPｺﾞｼｯｸM" panose="020B0600000000000000" pitchFamily="50" charset="-128"/>
                <a:ea typeface="HGPｺﾞｼｯｸM" panose="020B0600000000000000" pitchFamily="50" charset="-128"/>
              </a:rPr>
              <a:t>できる、</a:t>
            </a:r>
            <a:r>
              <a:rPr lang="ja-JP" altLang="en-US" b="1" dirty="0" smtClean="0">
                <a:latin typeface="HGPｺﾞｼｯｸM" panose="020B0600000000000000" pitchFamily="50" charset="-128"/>
                <a:ea typeface="HGPｺﾞｼｯｸM" panose="020B0600000000000000" pitchFamily="50" charset="-128"/>
              </a:rPr>
              <a:t>少ない金額から</a:t>
            </a:r>
            <a:r>
              <a:rPr lang="ja-JP" altLang="en-US" dirty="0" smtClean="0">
                <a:latin typeface="HGPｺﾞｼｯｸM" panose="020B0600000000000000" pitchFamily="50" charset="-128"/>
                <a:ea typeface="HGPｺﾞｼｯｸM" panose="020B0600000000000000" pitchFamily="50" charset="-128"/>
              </a:rPr>
              <a:t>買うことができ、</a:t>
            </a:r>
            <a:r>
              <a:rPr lang="ja-JP" altLang="en-US" b="1" dirty="0" smtClean="0">
                <a:latin typeface="HGPｺﾞｼｯｸM" panose="020B0600000000000000" pitchFamily="50" charset="-128"/>
                <a:ea typeface="HGPｺﾞｼｯｸM" panose="020B0600000000000000" pitchFamily="50" charset="-128"/>
              </a:rPr>
              <a:t>分散投資もしやすい</a:t>
            </a:r>
            <a:r>
              <a:rPr lang="ja-JP" altLang="en-US" dirty="0" smtClean="0">
                <a:latin typeface="HGPｺﾞｼｯｸM" panose="020B0600000000000000" pitchFamily="50" charset="-128"/>
                <a:ea typeface="HGPｺﾞｼｯｸM" panose="020B0600000000000000" pitchFamily="50" charset="-128"/>
              </a:rPr>
              <a:t>などの特徴があります。</a:t>
            </a:r>
            <a:endParaRPr lang="en-US" altLang="ja-JP"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2684233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pPr marL="172896" indent="-172896" eaLnBrk="1" hangingPunct="1">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安全性・収益性・流動性の３つとも◎の金融商品はありません。</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hangingPunct="1">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流動性：預金・貯金は</a:t>
            </a:r>
            <a:r>
              <a:rPr lang="en-US" altLang="ja-JP" dirty="0" smtClean="0">
                <a:latin typeface="HGPｺﾞｼｯｸM" panose="020B0600000000000000" pitchFamily="50" charset="-128"/>
                <a:ea typeface="HGPｺﾞｼｯｸM" panose="020B0600000000000000" pitchFamily="50" charset="-128"/>
              </a:rPr>
              <a:t>24</a:t>
            </a:r>
            <a:r>
              <a:rPr lang="ja-JP" altLang="en-US" dirty="0" smtClean="0">
                <a:latin typeface="HGPｺﾞｼｯｸM" panose="020B0600000000000000" pitchFamily="50" charset="-128"/>
                <a:ea typeface="HGPｺﾞｼｯｸM" panose="020B0600000000000000" pitchFamily="50" charset="-128"/>
              </a:rPr>
              <a:t>時間引き出せるので◎、株式・投資信託は売却後</a:t>
            </a:r>
            <a:r>
              <a:rPr lang="en-US" altLang="ja-JP" dirty="0" smtClean="0">
                <a:latin typeface="HGPｺﾞｼｯｸM" panose="020B0600000000000000" pitchFamily="50" charset="-128"/>
                <a:ea typeface="HGPｺﾞｼｯｸM" panose="020B0600000000000000" pitchFamily="50" charset="-128"/>
              </a:rPr>
              <a:t>4</a:t>
            </a:r>
            <a:r>
              <a:rPr lang="ja-JP" altLang="en-US" dirty="0" smtClean="0">
                <a:latin typeface="HGPｺﾞｼｯｸM" panose="020B0600000000000000" pitchFamily="50" charset="-128"/>
                <a:ea typeface="HGPｺﾞｼｯｸM" panose="020B0600000000000000" pitchFamily="50" charset="-128"/>
              </a:rPr>
              <a:t>～</a:t>
            </a:r>
            <a:r>
              <a:rPr lang="en-US" altLang="ja-JP" dirty="0" smtClean="0">
                <a:latin typeface="HGPｺﾞｼｯｸM" panose="020B0600000000000000" pitchFamily="50" charset="-128"/>
                <a:ea typeface="HGPｺﾞｼｯｸM" panose="020B0600000000000000" pitchFamily="50" charset="-128"/>
              </a:rPr>
              <a:t>5</a:t>
            </a:r>
            <a:r>
              <a:rPr lang="ja-JP" altLang="en-US" dirty="0" smtClean="0">
                <a:latin typeface="HGPｺﾞｼｯｸM" panose="020B0600000000000000" pitchFamily="50" charset="-128"/>
                <a:ea typeface="HGPｺﾞｼｯｸM" panose="020B0600000000000000" pitchFamily="50" charset="-128"/>
              </a:rPr>
              <a:t>営業日かかりますので〇としています。債券は途中で売却することもできますが、満期保有が原則なので△としています。預金・貯金は</a:t>
            </a:r>
            <a:r>
              <a:rPr lang="en-US" altLang="ja-JP" dirty="0" smtClean="0">
                <a:latin typeface="HGPｺﾞｼｯｸM" panose="020B0600000000000000" pitchFamily="50" charset="-128"/>
                <a:ea typeface="HGPｺﾞｼｯｸM" panose="020B0600000000000000" pitchFamily="50" charset="-128"/>
              </a:rPr>
              <a:t>ATM</a:t>
            </a:r>
            <a:r>
              <a:rPr lang="ja-JP" altLang="en-US" dirty="0" smtClean="0">
                <a:latin typeface="HGPｺﾞｼｯｸM" panose="020B0600000000000000" pitchFamily="50" charset="-128"/>
                <a:ea typeface="HGPｺﾞｼｯｸM" panose="020B0600000000000000" pitchFamily="50" charset="-128"/>
              </a:rPr>
              <a:t>利用手数料、株式・債券・投資信託は売買手数料等を確認しましょう。</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hangingPunct="1">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投資信託の安全性や収益性は投資対象次第ですので、幅を持たせています。</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hangingPunct="1">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生活費や使う予定がある資金は、預金・貯金に入れましょう。</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hangingPunct="1">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当面使う予定がなく増やすことを考える場合は、株式、債券、投資信託といった金融商品を購入することを検討しましょう。</a:t>
            </a:r>
            <a:endParaRPr lang="en-US" altLang="ja-JP"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1895154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57550" y="506413"/>
            <a:ext cx="3387725" cy="2541587"/>
          </a:xfrm>
        </p:spPr>
      </p:sp>
      <p:sp>
        <p:nvSpPr>
          <p:cNvPr id="3" name="ノート プレースホルダー 2"/>
          <p:cNvSpPr>
            <a:spLocks noGrp="1"/>
          </p:cNvSpPr>
          <p:nvPr>
            <p:ph type="body" idx="1"/>
          </p:nvPr>
        </p:nvSpPr>
        <p:spPr/>
        <p:txBody>
          <a:bodyPr/>
          <a:lstStyle/>
          <a:p>
            <a:pPr marL="172144" indent="-172144" defTabSz="918099" eaLnBrk="1" hangingPunct="1">
              <a:buFont typeface="Wingdings" panose="05000000000000000000" pitchFamily="2" charset="2"/>
              <a:buChar char="p"/>
              <a:defRPr/>
            </a:pPr>
            <a:r>
              <a:rPr lang="ja-JP" altLang="en-US" dirty="0" smtClean="0">
                <a:latin typeface="HGPｺﾞｼｯｸM" panose="020B0600000000000000" pitchFamily="50" charset="-128"/>
                <a:ea typeface="HGPｺﾞｼｯｸM" panose="020B0600000000000000" pitchFamily="50" charset="-128"/>
              </a:rPr>
              <a:t>「リスク」とは英語で危険と訳されますが、金融商品の「リスク」とは、リターンがプラスになるマイナスになる両方の不確実性のことを言うので、必ずしもネガティブなことではありません。</a:t>
            </a:r>
            <a:endParaRPr lang="en-US" altLang="ja-JP" dirty="0" smtClean="0">
              <a:latin typeface="HGPｺﾞｼｯｸM" panose="020B0600000000000000" pitchFamily="50" charset="-128"/>
              <a:ea typeface="HGPｺﾞｼｯｸM" panose="020B0600000000000000" pitchFamily="50" charset="-128"/>
            </a:endParaRPr>
          </a:p>
          <a:p>
            <a:pPr marL="172144" indent="-172144" defTabSz="918099" eaLnBrk="1" hangingPunct="1">
              <a:buFont typeface="Wingdings" panose="05000000000000000000" pitchFamily="2" charset="2"/>
              <a:buChar char="p"/>
              <a:defRPr/>
            </a:pPr>
            <a:r>
              <a:rPr lang="ja-JP" altLang="en-US" dirty="0" smtClean="0">
                <a:latin typeface="HGPｺﾞｼｯｸM" panose="020B0600000000000000" pitchFamily="50" charset="-128"/>
                <a:ea typeface="HGPｺﾞｼｯｸM" panose="020B0600000000000000" pitchFamily="50" charset="-128"/>
              </a:rPr>
              <a:t>一つ注意したいのは、自分の意思に基づいて金融商品を買うため、</a:t>
            </a:r>
            <a:r>
              <a:rPr lang="ja-JP" altLang="en-US" b="1" dirty="0" smtClean="0">
                <a:latin typeface="HGPｺﾞｼｯｸM" panose="020B0600000000000000" pitchFamily="50" charset="-128"/>
                <a:ea typeface="HGPｺﾞｼｯｸM" panose="020B0600000000000000" pitchFamily="50" charset="-128"/>
              </a:rPr>
              <a:t>その結果に対しても自分で責任を負う必要</a:t>
            </a:r>
            <a:r>
              <a:rPr lang="ja-JP" altLang="en-US" dirty="0" smtClean="0">
                <a:latin typeface="HGPｺﾞｼｯｸM" panose="020B0600000000000000" pitchFamily="50" charset="-128"/>
                <a:ea typeface="HGPｺﾞｼｯｸM" panose="020B0600000000000000" pitchFamily="50" charset="-128"/>
              </a:rPr>
              <a:t>があります。</a:t>
            </a:r>
            <a:r>
              <a:rPr lang="ja-JP" altLang="en-US" b="1" dirty="0" smtClean="0">
                <a:latin typeface="HGPｺﾞｼｯｸM" panose="020B0600000000000000" pitchFamily="50" charset="-128"/>
                <a:ea typeface="HGPｺﾞｼｯｸM" panose="020B0600000000000000" pitchFamily="50" charset="-128"/>
              </a:rPr>
              <a:t>自己責任原則</a:t>
            </a:r>
            <a:r>
              <a:rPr lang="ja-JP" altLang="en-US" dirty="0" smtClean="0">
                <a:latin typeface="HGPｺﾞｼｯｸM" panose="020B0600000000000000" pitchFamily="50" charset="-128"/>
                <a:ea typeface="HGPｺﾞｼｯｸM" panose="020B0600000000000000" pitchFamily="50" charset="-128"/>
              </a:rPr>
              <a:t>と言います。もし</a:t>
            </a:r>
            <a:r>
              <a:rPr lang="ja-JP" altLang="en-US" b="1" dirty="0" smtClean="0">
                <a:latin typeface="HGPｺﾞｼｯｸM" panose="020B0600000000000000" pitchFamily="50" charset="-128"/>
                <a:ea typeface="HGPｺﾞｼｯｸM" panose="020B0600000000000000" pitchFamily="50" charset="-128"/>
              </a:rPr>
              <a:t>損失が出たとしても、それは詐欺ではありません</a:t>
            </a:r>
            <a:r>
              <a:rPr lang="ja-JP" altLang="en-US" i="1" dirty="0" smtClean="0">
                <a:latin typeface="HGPｺﾞｼｯｸM" panose="020B0600000000000000" pitchFamily="50" charset="-128"/>
                <a:ea typeface="HGPｺﾞｼｯｸM" panose="020B0600000000000000" pitchFamily="50" charset="-128"/>
              </a:rPr>
              <a:t>。</a:t>
            </a:r>
          </a:p>
        </p:txBody>
      </p:sp>
      <p:sp>
        <p:nvSpPr>
          <p:cNvPr id="4" name="スライド番号プレースホルダー 3"/>
          <p:cNvSpPr>
            <a:spLocks noGrp="1"/>
          </p:cNvSpPr>
          <p:nvPr>
            <p:ph type="sldNum" sz="quarter" idx="10"/>
          </p:nvPr>
        </p:nvSpPr>
        <p:spPr/>
        <p:txBody>
          <a:bodyPr/>
          <a:lstStyle/>
          <a:p>
            <a:fld id="{8C4EC23D-08EB-4394-9C77-D901979308F4}" type="slidenum">
              <a:rPr kumimoji="1" lang="ja-JP" altLang="en-US" smtClean="0"/>
              <a:t>12</a:t>
            </a:fld>
            <a:endParaRPr kumimoji="1" lang="ja-JP" altLang="en-US" dirty="0"/>
          </a:p>
        </p:txBody>
      </p:sp>
    </p:spTree>
    <p:extLst>
      <p:ext uri="{BB962C8B-B14F-4D97-AF65-F5344CB8AC3E}">
        <p14:creationId xmlns:p14="http://schemas.microsoft.com/office/powerpoint/2010/main" val="1346567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086" eaLnBrk="0" hangingPunct="0">
              <a:spcBef>
                <a:spcPct val="30000"/>
              </a:spcBef>
              <a:defRPr kumimoji="1" sz="1200">
                <a:solidFill>
                  <a:schemeClr val="tx1"/>
                </a:solidFill>
                <a:latin typeface="Times New Roman" pitchFamily="18" charset="0"/>
                <a:ea typeface="ＭＳ Ｐ明朝" pitchFamily="18" charset="-128"/>
              </a:defRPr>
            </a:lvl1pPr>
            <a:lvl2pPr marL="702970" indent="-265003" algn="l" defTabSz="906086" eaLnBrk="0" hangingPunct="0">
              <a:spcBef>
                <a:spcPct val="30000"/>
              </a:spcBef>
              <a:defRPr kumimoji="1" sz="1200">
                <a:solidFill>
                  <a:schemeClr val="tx1"/>
                </a:solidFill>
                <a:latin typeface="Times New Roman" pitchFamily="18" charset="0"/>
                <a:ea typeface="ＭＳ Ｐ明朝" pitchFamily="18" charset="-128"/>
              </a:defRPr>
            </a:lvl2pPr>
            <a:lvl3pPr marL="1083810" indent="-207876" algn="l" defTabSz="906086" eaLnBrk="0" hangingPunct="0">
              <a:spcBef>
                <a:spcPct val="30000"/>
              </a:spcBef>
              <a:defRPr kumimoji="1" sz="1200">
                <a:solidFill>
                  <a:schemeClr val="tx1"/>
                </a:solidFill>
                <a:latin typeface="Times New Roman" pitchFamily="18" charset="0"/>
                <a:ea typeface="ＭＳ Ｐ明朝" pitchFamily="18" charset="-128"/>
              </a:defRPr>
            </a:lvl3pPr>
            <a:lvl4pPr marL="1523363" indent="-207876" algn="l" defTabSz="906086" eaLnBrk="0" hangingPunct="0">
              <a:spcBef>
                <a:spcPct val="30000"/>
              </a:spcBef>
              <a:defRPr kumimoji="1" sz="1200">
                <a:solidFill>
                  <a:schemeClr val="tx1"/>
                </a:solidFill>
                <a:latin typeface="Times New Roman" pitchFamily="18" charset="0"/>
                <a:ea typeface="ＭＳ Ｐ明朝" pitchFamily="18" charset="-128"/>
              </a:defRPr>
            </a:lvl4pPr>
            <a:lvl5pPr marL="1961331" indent="-207876" algn="l" defTabSz="906086" eaLnBrk="0" hangingPunct="0">
              <a:spcBef>
                <a:spcPct val="30000"/>
              </a:spcBef>
              <a:defRPr kumimoji="1" sz="1200">
                <a:solidFill>
                  <a:schemeClr val="tx1"/>
                </a:solidFill>
                <a:latin typeface="Times New Roman" pitchFamily="18" charset="0"/>
                <a:ea typeface="ＭＳ Ｐ明朝" pitchFamily="18" charset="-128"/>
              </a:defRPr>
            </a:lvl5pPr>
            <a:lvl6pPr marL="2418342"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35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36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37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13</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marL="171450" indent="-171450" eaLnBrk="1" hangingPunct="1">
              <a:buFont typeface="Arial" panose="020B0604020202020204" pitchFamily="34" charset="0"/>
              <a:buChar char="•"/>
            </a:pPr>
            <a:r>
              <a:rPr lang="ja-JP" altLang="en-US" b="0" dirty="0" smtClean="0"/>
              <a:t>ここでは投資でよく出てくるキーワード、リスクとリターンについてお話します。</a:t>
            </a:r>
            <a:endParaRPr lang="en-US" altLang="ja-JP" b="0" dirty="0" smtClean="0"/>
          </a:p>
          <a:p>
            <a:pPr marL="171450" indent="-171450" eaLnBrk="1" hangingPunct="1">
              <a:buFont typeface="Arial" panose="020B0604020202020204" pitchFamily="34" charset="0"/>
              <a:buChar char="•"/>
            </a:pPr>
            <a:r>
              <a:rPr lang="ja-JP" altLang="en-US" b="0" dirty="0" smtClean="0"/>
              <a:t>リターンとは自分が投資した元本が何％の収益を上げるかということです。そのまま皆さんのイメージ通りだと思います。一方で</a:t>
            </a:r>
            <a:r>
              <a:rPr lang="en-US" altLang="ja-JP" b="0" dirty="0" smtClean="0"/>
              <a:t>､</a:t>
            </a:r>
            <a:r>
              <a:rPr lang="ja-JP" altLang="en-US" b="0" dirty="0" smtClean="0"/>
              <a:t>リスクというのはそれが事前に確定できずに振れ幅を持つということ</a:t>
            </a:r>
            <a:r>
              <a:rPr lang="en-US" altLang="ja-JP" b="0" dirty="0" smtClean="0"/>
              <a:t>｡</a:t>
            </a:r>
            <a:r>
              <a:rPr lang="ja-JP" altLang="en-US" b="0" dirty="0" smtClean="0"/>
              <a:t>例えば</a:t>
            </a:r>
            <a:r>
              <a:rPr lang="en-US" altLang="ja-JP" b="0" dirty="0" smtClean="0"/>
              <a:t>1</a:t>
            </a:r>
            <a:r>
              <a:rPr lang="ja-JP" altLang="en-US" b="0" dirty="0" smtClean="0"/>
              <a:t>年間でー</a:t>
            </a:r>
            <a:r>
              <a:rPr lang="en-US" altLang="ja-JP" b="0" dirty="0" smtClean="0"/>
              <a:t>10</a:t>
            </a:r>
            <a:r>
              <a:rPr lang="ja-JP" altLang="en-US" b="0" dirty="0" smtClean="0"/>
              <a:t>％から</a:t>
            </a:r>
            <a:r>
              <a:rPr lang="en-US" altLang="ja-JP" b="0" dirty="0" smtClean="0"/>
              <a:t>+10</a:t>
            </a:r>
            <a:r>
              <a:rPr lang="ja-JP" altLang="en-US" b="0" dirty="0" smtClean="0"/>
              <a:t>％まで振れる可能性があるということ、その振れ幅をリスクと言います。リスク一般的に危険という意味がありますがが、金融では必ずしもマイナスの意味を持つわけではありません。</a:t>
            </a:r>
            <a:endParaRPr lang="en-US" altLang="ja-JP" b="0" dirty="0" smtClean="0"/>
          </a:p>
          <a:p>
            <a:pPr marL="171450" indent="-171450" eaLnBrk="1" hangingPunct="1">
              <a:buFont typeface="Arial" panose="020B0604020202020204" pitchFamily="34" charset="0"/>
              <a:buChar char="•"/>
            </a:pPr>
            <a:r>
              <a:rPr lang="ja-JP" altLang="en-US" b="1" dirty="0" smtClean="0"/>
              <a:t>（クリック）</a:t>
            </a:r>
            <a:r>
              <a:rPr lang="ja-JP" altLang="en-US" b="0" dirty="0" smtClean="0"/>
              <a:t>まず最初に預金は金利がほとんどつかない分、元本が保証されている。リターンがゼロ、リスクもほぼゼロということですね。</a:t>
            </a:r>
            <a:endParaRPr lang="en-US" altLang="ja-JP" b="0" dirty="0" smtClean="0"/>
          </a:p>
          <a:p>
            <a:pPr marL="171450" indent="-171450" eaLnBrk="1" hangingPunct="1">
              <a:buFont typeface="Arial" panose="020B0604020202020204" pitchFamily="34" charset="0"/>
              <a:buChar char="•"/>
            </a:pPr>
            <a:r>
              <a:rPr lang="ja-JP" altLang="en-US" b="1" dirty="0" smtClean="0"/>
              <a:t>（クリック）</a:t>
            </a:r>
            <a:r>
              <a:rPr lang="ja-JP" altLang="en-US" b="0" dirty="0" smtClean="0"/>
              <a:t>債券とは国や会社にお金を貸す見合いで、金利を定期的に受け取り、最後に元本が返ってくる金融商品です。債券は</a:t>
            </a:r>
            <a:r>
              <a:rPr lang="en-US" altLang="ja-JP" b="0" dirty="0" smtClean="0"/>
              <a:t>5</a:t>
            </a:r>
            <a:r>
              <a:rPr lang="ja-JP" altLang="en-US" b="0" dirty="0" smtClean="0"/>
              <a:t>年後とかの期限が来ると元本が返済されます。ただ、途中で売却する場合の価格は、金融市場で左右されるので、預貯金よりも少しリスクが高めとなります。リターンも少し上乗せされるので、低リスク低リターンとなります。</a:t>
            </a:r>
            <a:endParaRPr lang="en-US" altLang="ja-JP" b="0" dirty="0" smtClean="0"/>
          </a:p>
          <a:p>
            <a:pPr marL="171450" indent="-171450" eaLnBrk="1" hangingPunct="1">
              <a:buFont typeface="Arial" panose="020B0604020202020204" pitchFamily="34" charset="0"/>
              <a:buChar char="•"/>
            </a:pPr>
            <a:r>
              <a:rPr lang="ja-JP" altLang="en-US" b="1" dirty="0" smtClean="0"/>
              <a:t>（クリック）</a:t>
            </a:r>
            <a:r>
              <a:rPr lang="ja-JP" altLang="en-US" b="0" dirty="0" smtClean="0"/>
              <a:t>株式は、企業の業績が伸びることによって配当がもらえ、企業価値が増加すれば、株価が上がります。一方で、業績が悪化すると配当が減ったり、株価が下がり、元本割れすることもあります。業績の変動が大きいので、リスクも大きくなります。リターンもその分高くなるので、ハイリスクハイリターンになります。</a:t>
            </a:r>
            <a:endParaRPr lang="en-US" altLang="ja-JP" b="0" dirty="0" smtClean="0"/>
          </a:p>
          <a:p>
            <a:pPr marL="171450" indent="-171450" eaLnBrk="1" hangingPunct="1">
              <a:buFont typeface="Arial" panose="020B0604020202020204" pitchFamily="34" charset="0"/>
              <a:buChar char="•"/>
            </a:pPr>
            <a:r>
              <a:rPr lang="ja-JP" altLang="en-US" b="1" dirty="0" smtClean="0"/>
              <a:t>（クリック）</a:t>
            </a:r>
            <a:r>
              <a:rPr lang="ja-JP" altLang="en-US" b="0" dirty="0" smtClean="0"/>
              <a:t>投資信託は運用会社などの専門家が多くの個人から少額の資金を預かって、まとめて運用する仕組みです。株式で運用するものや債券で運用するもの、株式と債券を組み合わせて運用するものもあります。リスクリターンは投資対象により異なります。投資信託を選ぶ際は、投資対象を確認してください。</a:t>
            </a:r>
            <a:endParaRPr lang="en-US" altLang="ja-JP" b="0" dirty="0" smtClean="0"/>
          </a:p>
        </p:txBody>
      </p:sp>
    </p:spTree>
    <p:extLst>
      <p:ext uri="{BB962C8B-B14F-4D97-AF65-F5344CB8AC3E}">
        <p14:creationId xmlns:p14="http://schemas.microsoft.com/office/powerpoint/2010/main" val="1712034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貯める・増やす、ここでは預金と投資について考えてみましょう。</a:t>
            </a:r>
            <a:r>
              <a:rPr kumimoji="1" lang="ja-JP" altLang="en-US" b="1" dirty="0" smtClean="0"/>
              <a:t>資産形成は少し難しいので、この投資の仕組みだけ理解してください。</a:t>
            </a:r>
            <a:endParaRPr kumimoji="1" lang="en-US" altLang="ja-JP" b="1" dirty="0" smtClean="0"/>
          </a:p>
          <a:p>
            <a:r>
              <a:rPr lang="ja-JP" altLang="en-US" b="1" dirty="0" smtClean="0"/>
              <a:t>（クリック）</a:t>
            </a:r>
            <a:r>
              <a:rPr kumimoji="1" lang="ja-JP" altLang="en-US" dirty="0" smtClean="0"/>
              <a:t>皆さん家庭から銀行に預金をして、銀行が企業や政府に貸し出しをするというやり方もありますが、先ほど見た通り、金利はほとんどつきません。</a:t>
            </a:r>
            <a:endParaRPr kumimoji="1" lang="en-US" altLang="ja-JP" dirty="0" smtClean="0"/>
          </a:p>
          <a:p>
            <a:r>
              <a:rPr lang="ja-JP" altLang="en-US" b="1" dirty="0" smtClean="0"/>
              <a:t>（クリック）</a:t>
            </a:r>
            <a:r>
              <a:rPr kumimoji="1" lang="ja-JP" altLang="en-US" dirty="0" smtClean="0"/>
              <a:t>一方で、証券会社などを通じて、債券や株式、国債を購入することで、企業や政府に皆さんの資金が渡ります。株式の場合は企業のオーナーになるということになります。</a:t>
            </a:r>
            <a:endParaRPr kumimoji="1" lang="en-US" altLang="ja-JP" dirty="0" smtClean="0"/>
          </a:p>
          <a:p>
            <a:r>
              <a:rPr lang="ja-JP" altLang="en-US" b="1" dirty="0" smtClean="0"/>
              <a:t>（クリック）</a:t>
            </a:r>
            <a:r>
              <a:rPr kumimoji="1" lang="ja-JP" altLang="en-US" dirty="0" smtClean="0"/>
              <a:t>その資金は企業であれば、設備投資や商品サービスの提供、株主への配当や従業員への給与支払いに使われます。企業の経済活動を通じて利益が生まれ、投資家である家庭に配当金が支払われたり、株価が上がって資産価値が増えたりします。債券は企業にお金を貸すことになり、同じように企業の経済活動に使われますが、債券を持つ投資家には定期的に金利が払われ、最後には元本が返済されます。</a:t>
            </a:r>
            <a:endParaRPr kumimoji="1" lang="en-US" altLang="ja-JP" dirty="0" smtClean="0"/>
          </a:p>
          <a:p>
            <a:r>
              <a:rPr lang="ja-JP" altLang="en-US" b="1" dirty="0" smtClean="0"/>
              <a:t>（クリック）</a:t>
            </a:r>
            <a:r>
              <a:rPr kumimoji="1" lang="ja-JP" altLang="en-US" dirty="0" smtClean="0"/>
              <a:t>一方で、国債は政府にお金を貸すという債券と同じ仕組みです。政府の場合は、その資金を公共サービスに使い、投資家は定期的に利子を受けとり、最後には元本が返済されます。</a:t>
            </a:r>
            <a:endParaRPr kumimoji="1" lang="en-US" altLang="ja-JP" dirty="0" smtClean="0"/>
          </a:p>
          <a:p>
            <a:r>
              <a:rPr lang="ja-JP" altLang="en-US" b="1" dirty="0" smtClean="0"/>
              <a:t>（クリック）</a:t>
            </a:r>
            <a:r>
              <a:rPr kumimoji="1" lang="ja-JP" altLang="en-US" dirty="0" smtClean="0"/>
              <a:t>経済活動にお金を出すことで、経済がより豊かになります。</a:t>
            </a:r>
            <a:endParaRPr kumimoji="1" lang="en-US" altLang="ja-JP" dirty="0" smtClean="0"/>
          </a:p>
          <a:p>
            <a:r>
              <a:rPr lang="ja-JP" altLang="en-US" b="1" dirty="0" smtClean="0"/>
              <a:t>（クリック）</a:t>
            </a:r>
            <a:r>
              <a:rPr lang="ja-JP" altLang="en-US" b="0" dirty="0" smtClean="0"/>
              <a:t>同時に、</a:t>
            </a:r>
            <a:r>
              <a:rPr kumimoji="1" lang="ja-JP" altLang="en-US" dirty="0" smtClean="0"/>
              <a:t>家庭の資産も増えるというのが投資の仕組みです。</a:t>
            </a:r>
          </a:p>
          <a:p>
            <a:endParaRPr kumimoji="1" lang="ja-JP" altLang="en-US" dirty="0"/>
          </a:p>
        </p:txBody>
      </p:sp>
      <p:sp>
        <p:nvSpPr>
          <p:cNvPr id="4" name="ヘッダー プレースホルダー 3"/>
          <p:cNvSpPr>
            <a:spLocks noGrp="1"/>
          </p:cNvSpPr>
          <p:nvPr>
            <p:ph type="hdr" sz="quarter" idx="10"/>
          </p:nvPr>
        </p:nvSpPr>
        <p:spPr/>
        <p:txBody>
          <a:bodyPr/>
          <a:lstStyle/>
          <a:p>
            <a:pPr>
              <a:defRPr/>
            </a:pPr>
            <a:endParaRPr lang="ja-JP" altLang="ja-JP" dirty="0"/>
          </a:p>
        </p:txBody>
      </p:sp>
      <p:sp>
        <p:nvSpPr>
          <p:cNvPr id="5" name="スライド番号プレースホルダー 4"/>
          <p:cNvSpPr>
            <a:spLocks noGrp="1"/>
          </p:cNvSpPr>
          <p:nvPr>
            <p:ph type="sldNum" sz="quarter" idx="11"/>
          </p:nvPr>
        </p:nvSpPr>
        <p:spPr/>
        <p:txBody>
          <a:bodyPr/>
          <a:lstStyle/>
          <a:p>
            <a:pPr>
              <a:defRPr/>
            </a:pPr>
            <a:fld id="{0B690759-A892-4183-BAFA-C65763666524}" type="slidenum">
              <a:rPr lang="ja-JP" altLang="en-US" smtClean="0"/>
              <a:pPr>
                <a:defRPr/>
              </a:pPr>
              <a:t>14</a:t>
            </a:fld>
            <a:endParaRPr lang="ja-JP" altLang="ja-JP"/>
          </a:p>
        </p:txBody>
      </p:sp>
    </p:spTree>
    <p:extLst>
      <p:ext uri="{BB962C8B-B14F-4D97-AF65-F5344CB8AC3E}">
        <p14:creationId xmlns:p14="http://schemas.microsoft.com/office/powerpoint/2010/main" val="3353471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086" eaLnBrk="0" hangingPunct="0">
              <a:spcBef>
                <a:spcPct val="30000"/>
              </a:spcBef>
              <a:defRPr kumimoji="1" sz="1200">
                <a:solidFill>
                  <a:schemeClr val="tx1"/>
                </a:solidFill>
                <a:latin typeface="Times New Roman" pitchFamily="18" charset="0"/>
                <a:ea typeface="ＭＳ Ｐ明朝" pitchFamily="18" charset="-128"/>
              </a:defRPr>
            </a:lvl1pPr>
            <a:lvl2pPr marL="702970" indent="-265003" algn="l" defTabSz="906086" eaLnBrk="0" hangingPunct="0">
              <a:spcBef>
                <a:spcPct val="30000"/>
              </a:spcBef>
              <a:defRPr kumimoji="1" sz="1200">
                <a:solidFill>
                  <a:schemeClr val="tx1"/>
                </a:solidFill>
                <a:latin typeface="Times New Roman" pitchFamily="18" charset="0"/>
                <a:ea typeface="ＭＳ Ｐ明朝" pitchFamily="18" charset="-128"/>
              </a:defRPr>
            </a:lvl2pPr>
            <a:lvl3pPr marL="1083810" indent="-207876" algn="l" defTabSz="906086" eaLnBrk="0" hangingPunct="0">
              <a:spcBef>
                <a:spcPct val="30000"/>
              </a:spcBef>
              <a:defRPr kumimoji="1" sz="1200">
                <a:solidFill>
                  <a:schemeClr val="tx1"/>
                </a:solidFill>
                <a:latin typeface="Times New Roman" pitchFamily="18" charset="0"/>
                <a:ea typeface="ＭＳ Ｐ明朝" pitchFamily="18" charset="-128"/>
              </a:defRPr>
            </a:lvl3pPr>
            <a:lvl4pPr marL="1523363" indent="-207876" algn="l" defTabSz="906086" eaLnBrk="0" hangingPunct="0">
              <a:spcBef>
                <a:spcPct val="30000"/>
              </a:spcBef>
              <a:defRPr kumimoji="1" sz="1200">
                <a:solidFill>
                  <a:schemeClr val="tx1"/>
                </a:solidFill>
                <a:latin typeface="Times New Roman" pitchFamily="18" charset="0"/>
                <a:ea typeface="ＭＳ Ｐ明朝" pitchFamily="18" charset="-128"/>
              </a:defRPr>
            </a:lvl4pPr>
            <a:lvl5pPr marL="1961331" indent="-207876" algn="l" defTabSz="906086" eaLnBrk="0" hangingPunct="0">
              <a:spcBef>
                <a:spcPct val="30000"/>
              </a:spcBef>
              <a:defRPr kumimoji="1" sz="1200">
                <a:solidFill>
                  <a:schemeClr val="tx1"/>
                </a:solidFill>
                <a:latin typeface="Times New Roman" pitchFamily="18" charset="0"/>
                <a:ea typeface="ＭＳ Ｐ明朝" pitchFamily="18" charset="-128"/>
              </a:defRPr>
            </a:lvl5pPr>
            <a:lvl6pPr marL="2418342"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35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36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37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15</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marL="171450" indent="-171450" eaLnBrk="1" hangingPunct="1">
              <a:buFont typeface="Arial" panose="020B0604020202020204" pitchFamily="34" charset="0"/>
              <a:buChar char="•"/>
            </a:pPr>
            <a:r>
              <a:rPr lang="ja-JP" altLang="en-US" dirty="0" smtClean="0"/>
              <a:t>社会課題を解決する投資という考え方があります。</a:t>
            </a:r>
            <a:endParaRPr lang="en-US" altLang="ja-JP" dirty="0" smtClean="0"/>
          </a:p>
          <a:p>
            <a:pPr marL="171450" indent="-171450" eaLnBrk="1" hangingPunct="1">
              <a:buFont typeface="Arial" panose="020B0604020202020204" pitchFamily="34" charset="0"/>
              <a:buChar char="•"/>
            </a:pPr>
            <a:r>
              <a:rPr lang="ja-JP" altLang="en-US" b="1" dirty="0" smtClean="0"/>
              <a:t>（クリック）</a:t>
            </a:r>
            <a:r>
              <a:rPr lang="ja-JP" altLang="en-US" dirty="0" smtClean="0"/>
              <a:t>みなさんも</a:t>
            </a:r>
            <a:r>
              <a:rPr lang="en-US" altLang="ja-JP" dirty="0" smtClean="0"/>
              <a:t>SDG</a:t>
            </a:r>
            <a:r>
              <a:rPr lang="ja-JP" altLang="en-US" dirty="0" err="1" smtClean="0"/>
              <a:t>ｓ</a:t>
            </a:r>
            <a:r>
              <a:rPr lang="ja-JP" altLang="en-US" dirty="0" smtClean="0"/>
              <a:t>についてはよく知っていると思います。持続的な世界を実現するための国際目標で、</a:t>
            </a:r>
            <a:r>
              <a:rPr lang="en-US" altLang="ja-JP" dirty="0" smtClean="0"/>
              <a:t>17</a:t>
            </a:r>
            <a:r>
              <a:rPr lang="ja-JP" altLang="en-US" dirty="0" smtClean="0"/>
              <a:t>のゴール、</a:t>
            </a:r>
            <a:r>
              <a:rPr lang="en-US" altLang="ja-JP" dirty="0" smtClean="0"/>
              <a:t>169</a:t>
            </a:r>
            <a:r>
              <a:rPr lang="ja-JP" altLang="en-US" dirty="0" smtClean="0"/>
              <a:t>のターゲットで構成されているものです。この</a:t>
            </a:r>
            <a:r>
              <a:rPr lang="en-US" altLang="ja-JP" dirty="0" smtClean="0"/>
              <a:t>SDG</a:t>
            </a:r>
            <a:r>
              <a:rPr lang="ja-JP" altLang="en-US" dirty="0" err="1" smtClean="0"/>
              <a:t>ｓ</a:t>
            </a:r>
            <a:r>
              <a:rPr lang="ja-JP" altLang="en-US" dirty="0" smtClean="0"/>
              <a:t>に投資でも貢献するやり方があります。</a:t>
            </a:r>
            <a:endParaRPr lang="en-US" altLang="ja-JP" dirty="0" smtClean="0"/>
          </a:p>
          <a:p>
            <a:pPr marL="171450" indent="-171450" eaLnBrk="1" hangingPunct="1">
              <a:buFont typeface="Arial" panose="020B0604020202020204" pitchFamily="34" charset="0"/>
              <a:buChar char="•"/>
            </a:pPr>
            <a:r>
              <a:rPr lang="ja-JP" altLang="en-US" b="1" dirty="0" smtClean="0"/>
              <a:t>（クリック）</a:t>
            </a:r>
            <a:r>
              <a:rPr lang="ja-JP" altLang="en-US" dirty="0" smtClean="0"/>
              <a:t>この</a:t>
            </a:r>
            <a:r>
              <a:rPr lang="en-US" altLang="ja-JP" dirty="0" smtClean="0"/>
              <a:t>SDG</a:t>
            </a:r>
            <a:r>
              <a:rPr lang="ja-JP" altLang="en-US" dirty="0" err="1" smtClean="0"/>
              <a:t>ｓ</a:t>
            </a:r>
            <a:r>
              <a:rPr lang="ja-JP" altLang="en-US" dirty="0" smtClean="0"/>
              <a:t>の目標達成に努力をしている企業の債券や株式に投資をすることによって、リターンを得ると同時に、社会課題解決に資金を使ってもらうということができます。</a:t>
            </a:r>
            <a:r>
              <a:rPr lang="ja-JP" altLang="en-US" b="1" dirty="0" smtClean="0"/>
              <a:t>（クリック）</a:t>
            </a:r>
            <a:r>
              <a:rPr lang="ja-JP" altLang="en-US" dirty="0" smtClean="0"/>
              <a:t>環境保全、貧困対策、クリーンエネルギーに対してビジネスを行っている企業に投資をするということですね。</a:t>
            </a:r>
            <a:endParaRPr lang="en-US" altLang="ja-JP" dirty="0" smtClean="0"/>
          </a:p>
          <a:p>
            <a:pPr marL="171450" indent="-171450" eaLnBrk="1" hangingPunct="1">
              <a:buFont typeface="Arial" panose="020B0604020202020204" pitchFamily="34" charset="0"/>
              <a:buChar char="•"/>
            </a:pPr>
            <a:r>
              <a:rPr lang="ja-JP" altLang="en-US" b="1" dirty="0" smtClean="0"/>
              <a:t>（クリック）</a:t>
            </a:r>
            <a:r>
              <a:rPr lang="ja-JP" altLang="en-US" dirty="0" smtClean="0"/>
              <a:t>自分がボランティアで</a:t>
            </a:r>
            <a:r>
              <a:rPr lang="en-US" altLang="ja-JP" dirty="0" smtClean="0"/>
              <a:t>SDG</a:t>
            </a:r>
            <a:r>
              <a:rPr lang="ja-JP" altLang="en-US" dirty="0" err="1" smtClean="0"/>
              <a:t>ｓ</a:t>
            </a:r>
            <a:r>
              <a:rPr lang="ja-JP" altLang="en-US" dirty="0" smtClean="0"/>
              <a:t>の課題解決に時間を使うことも良いことですが、</a:t>
            </a:r>
            <a:r>
              <a:rPr lang="ja-JP" altLang="en-US" b="1" dirty="0" smtClean="0"/>
              <a:t>お金で</a:t>
            </a:r>
            <a:r>
              <a:rPr lang="en-US" altLang="ja-JP" b="1" dirty="0" smtClean="0"/>
              <a:t>SDGs</a:t>
            </a:r>
            <a:r>
              <a:rPr lang="ja-JP" altLang="en-US" b="1" dirty="0" smtClean="0"/>
              <a:t>達成を支援する</a:t>
            </a:r>
            <a:r>
              <a:rPr lang="ja-JP" altLang="en-US" dirty="0" smtClean="0"/>
              <a:t>こともできるというのを覚えておいてもらえたらと思います。</a:t>
            </a:r>
            <a:endParaRPr lang="ja-JP" altLang="ja-JP" dirty="0" smtClean="0"/>
          </a:p>
          <a:p>
            <a:pPr eaLnBrk="1" hangingPunct="1"/>
            <a:endParaRPr lang="ja-JP" altLang="ja-JP" dirty="0" smtClean="0"/>
          </a:p>
        </p:txBody>
      </p:sp>
    </p:spTree>
    <p:extLst>
      <p:ext uri="{BB962C8B-B14F-4D97-AF65-F5344CB8AC3E}">
        <p14:creationId xmlns:p14="http://schemas.microsoft.com/office/powerpoint/2010/main" val="1283315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086" eaLnBrk="0" hangingPunct="0">
              <a:spcBef>
                <a:spcPct val="30000"/>
              </a:spcBef>
              <a:defRPr kumimoji="1" sz="1200">
                <a:solidFill>
                  <a:schemeClr val="tx1"/>
                </a:solidFill>
                <a:latin typeface="Times New Roman" pitchFamily="18" charset="0"/>
                <a:ea typeface="ＭＳ Ｐ明朝" pitchFamily="18" charset="-128"/>
              </a:defRPr>
            </a:lvl1pPr>
            <a:lvl2pPr marL="702970" indent="-265003" algn="l" defTabSz="906086" eaLnBrk="0" hangingPunct="0">
              <a:spcBef>
                <a:spcPct val="30000"/>
              </a:spcBef>
              <a:defRPr kumimoji="1" sz="1200">
                <a:solidFill>
                  <a:schemeClr val="tx1"/>
                </a:solidFill>
                <a:latin typeface="Times New Roman" pitchFamily="18" charset="0"/>
                <a:ea typeface="ＭＳ Ｐ明朝" pitchFamily="18" charset="-128"/>
              </a:defRPr>
            </a:lvl2pPr>
            <a:lvl3pPr marL="1083810" indent="-207876" algn="l" defTabSz="906086" eaLnBrk="0" hangingPunct="0">
              <a:spcBef>
                <a:spcPct val="30000"/>
              </a:spcBef>
              <a:defRPr kumimoji="1" sz="1200">
                <a:solidFill>
                  <a:schemeClr val="tx1"/>
                </a:solidFill>
                <a:latin typeface="Times New Roman" pitchFamily="18" charset="0"/>
                <a:ea typeface="ＭＳ Ｐ明朝" pitchFamily="18" charset="-128"/>
              </a:defRPr>
            </a:lvl3pPr>
            <a:lvl4pPr marL="1523363" indent="-207876" algn="l" defTabSz="906086" eaLnBrk="0" hangingPunct="0">
              <a:spcBef>
                <a:spcPct val="30000"/>
              </a:spcBef>
              <a:defRPr kumimoji="1" sz="1200">
                <a:solidFill>
                  <a:schemeClr val="tx1"/>
                </a:solidFill>
                <a:latin typeface="Times New Roman" pitchFamily="18" charset="0"/>
                <a:ea typeface="ＭＳ Ｐ明朝" pitchFamily="18" charset="-128"/>
              </a:defRPr>
            </a:lvl4pPr>
            <a:lvl5pPr marL="1961331" indent="-207876" algn="l" defTabSz="906086" eaLnBrk="0" hangingPunct="0">
              <a:spcBef>
                <a:spcPct val="30000"/>
              </a:spcBef>
              <a:defRPr kumimoji="1" sz="1200">
                <a:solidFill>
                  <a:schemeClr val="tx1"/>
                </a:solidFill>
                <a:latin typeface="Times New Roman" pitchFamily="18" charset="0"/>
                <a:ea typeface="ＭＳ Ｐ明朝" pitchFamily="18" charset="-128"/>
              </a:defRPr>
            </a:lvl5pPr>
            <a:lvl6pPr marL="2418342"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35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36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37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16</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marL="171450" indent="-171450" eaLnBrk="1" hangingPunct="1">
              <a:buFont typeface="Arial" panose="020B0604020202020204" pitchFamily="34" charset="0"/>
              <a:buChar char="•"/>
            </a:pPr>
            <a:r>
              <a:rPr lang="ja-JP" altLang="en-US" b="0" dirty="0" smtClean="0"/>
              <a:t>更に</a:t>
            </a:r>
            <a:r>
              <a:rPr lang="en-US" altLang="ja-JP" b="0" dirty="0" smtClean="0"/>
              <a:t>SDG</a:t>
            </a:r>
            <a:r>
              <a:rPr lang="ja-JP" altLang="en-US" b="0" dirty="0" err="1" smtClean="0"/>
              <a:t>ｓ</a:t>
            </a:r>
            <a:r>
              <a:rPr lang="ja-JP" altLang="en-US" b="0" dirty="0" smtClean="0"/>
              <a:t>をお金で支援するやり方を見ていきましょう。</a:t>
            </a:r>
            <a:endParaRPr lang="en-US" altLang="ja-JP" b="0" dirty="0" smtClean="0"/>
          </a:p>
          <a:p>
            <a:pPr marL="171450" indent="-171450" eaLnBrk="1" hangingPunct="1">
              <a:buFont typeface="Arial" panose="020B0604020202020204" pitchFamily="34" charset="0"/>
              <a:buChar char="•"/>
            </a:pPr>
            <a:r>
              <a:rPr lang="en-US" altLang="ja-JP" b="0" dirty="0" smtClean="0"/>
              <a:t>SDG</a:t>
            </a:r>
            <a:r>
              <a:rPr lang="ja-JP" altLang="en-US" b="0" dirty="0" err="1" smtClean="0"/>
              <a:t>ｓ</a:t>
            </a:r>
            <a:r>
              <a:rPr lang="ja-JP" altLang="en-US" b="0" dirty="0" smtClean="0"/>
              <a:t>を達成する企業群に投資をするやり方を、投資の世界では</a:t>
            </a:r>
            <a:r>
              <a:rPr lang="en-US" altLang="ja-JP" b="1" dirty="0" smtClean="0"/>
              <a:t>ESG</a:t>
            </a:r>
            <a:r>
              <a:rPr lang="ja-JP" altLang="en-US" b="1" dirty="0" smtClean="0"/>
              <a:t>投資</a:t>
            </a:r>
            <a:r>
              <a:rPr lang="ja-JP" altLang="en-US" b="0" dirty="0" smtClean="0"/>
              <a:t>と言います。</a:t>
            </a:r>
            <a:endParaRPr lang="en-US" altLang="ja-JP" b="0" dirty="0" smtClean="0"/>
          </a:p>
          <a:p>
            <a:pPr marL="171450" indent="-171450" eaLnBrk="1" hangingPunct="1">
              <a:buFont typeface="Arial" panose="020B0604020202020204" pitchFamily="34" charset="0"/>
              <a:buChar char="•"/>
            </a:pPr>
            <a:r>
              <a:rPr lang="en-US" altLang="ja-JP" b="1" dirty="0" smtClean="0"/>
              <a:t>ESG</a:t>
            </a:r>
            <a:r>
              <a:rPr lang="ja-JP" altLang="en-US" b="1" dirty="0" smtClean="0"/>
              <a:t>とは、環境</a:t>
            </a:r>
            <a:r>
              <a:rPr lang="en-US" altLang="ja-JP" b="1" dirty="0" smtClean="0"/>
              <a:t>Environment</a:t>
            </a:r>
            <a:r>
              <a:rPr lang="ja-JP" altLang="en-US" b="1" dirty="0" err="1" smtClean="0"/>
              <a:t>、</a:t>
            </a:r>
            <a:r>
              <a:rPr lang="ja-JP" altLang="en-US" b="1" dirty="0" smtClean="0"/>
              <a:t>社会</a:t>
            </a:r>
            <a:r>
              <a:rPr lang="en-US" altLang="ja-JP" b="1" dirty="0" smtClean="0"/>
              <a:t>Social</a:t>
            </a:r>
            <a:r>
              <a:rPr lang="ja-JP" altLang="en-US" b="1" dirty="0" err="1" smtClean="0"/>
              <a:t>、</a:t>
            </a:r>
            <a:r>
              <a:rPr lang="ja-JP" altLang="en-US" b="1" dirty="0" smtClean="0"/>
              <a:t>ガバナンスの頭文字を取った言葉です。</a:t>
            </a:r>
            <a:endParaRPr lang="en-US" altLang="ja-JP" b="1" dirty="0" smtClean="0"/>
          </a:p>
          <a:p>
            <a:pPr marL="171450" indent="-171450" eaLnBrk="1" hangingPunct="1">
              <a:buFont typeface="Arial" panose="020B0604020202020204" pitchFamily="34" charset="0"/>
              <a:buChar char="•"/>
            </a:pPr>
            <a:r>
              <a:rPr lang="ja-JP" altLang="en-US" b="0" dirty="0" smtClean="0"/>
              <a:t>右の円にあるように、</a:t>
            </a:r>
            <a:r>
              <a:rPr lang="en-US" altLang="ja-JP" b="0" dirty="0" smtClean="0"/>
              <a:t>E</a:t>
            </a:r>
            <a:r>
              <a:rPr lang="ja-JP" altLang="en-US" b="0" dirty="0" smtClean="0"/>
              <a:t>については気候変動、水資源、生物多様性に対する取り組みです。企業が二酸化炭素ガスの排出を抑制する取り組みをしていたり、水資源の利用を減らしたり再利用する取り組みをしていたりということがあります。</a:t>
            </a:r>
            <a:endParaRPr lang="en-US" altLang="ja-JP" b="0" dirty="0" smtClean="0"/>
          </a:p>
          <a:p>
            <a:pPr marL="171450" indent="-171450" eaLnBrk="1" hangingPunct="1">
              <a:buFont typeface="Arial" panose="020B0604020202020204" pitchFamily="34" charset="0"/>
              <a:buChar char="•"/>
            </a:pPr>
            <a:r>
              <a:rPr lang="en-US" altLang="ja-JP" b="0" dirty="0" smtClean="0"/>
              <a:t>S</a:t>
            </a:r>
            <a:r>
              <a:rPr lang="ja-JP" altLang="en-US" b="0" dirty="0" smtClean="0"/>
              <a:t>については、ダイバーシティやサプライチェーンなどですね。ダイバーシティとは、ジェンダー、国籍、人種など多様なバックグラウンドを持つ人材を活用する取り組みです。サプライチェーンとは、調達、製造、販売、消費などの一連の流れのことで、例えばコーヒーショップで使われるコーヒー豆を作る農場で労働者を大事にした体制を持っているところから仕入れるなどですね。</a:t>
            </a:r>
            <a:endParaRPr lang="en-US" altLang="ja-JP" b="0" dirty="0" smtClean="0"/>
          </a:p>
          <a:p>
            <a:pPr marL="171450" indent="-171450" eaLnBrk="1" hangingPunct="1">
              <a:buFont typeface="Arial" panose="020B0604020202020204" pitchFamily="34" charset="0"/>
              <a:buChar char="•"/>
            </a:pPr>
            <a:r>
              <a:rPr lang="ja-JP" altLang="en-US" b="0" dirty="0" smtClean="0"/>
              <a:t>ガバナンスについては、企業の経営体制が株主や顧客、従業員のためになっているかということで、取締役会の構成を社外取締役を入れるとか女性取締役を入れるなどされているかを評価します。</a:t>
            </a:r>
            <a:endParaRPr lang="en-US" altLang="ja-JP" b="0" dirty="0" smtClean="0"/>
          </a:p>
          <a:p>
            <a:pPr marL="171450" indent="-171450" eaLnBrk="1" hangingPunct="1">
              <a:buFont typeface="Arial" panose="020B0604020202020204" pitchFamily="34" charset="0"/>
              <a:buChar char="•"/>
            </a:pPr>
            <a:r>
              <a:rPr lang="ja-JP" altLang="en-US" b="0" dirty="0" smtClean="0"/>
              <a:t>今までの企業価値を図る利益などの情報に加えて、この</a:t>
            </a:r>
            <a:r>
              <a:rPr lang="en-US" altLang="ja-JP" b="1" dirty="0" smtClean="0"/>
              <a:t>ESG</a:t>
            </a:r>
            <a:r>
              <a:rPr lang="ja-JP" altLang="en-US" b="1" dirty="0" smtClean="0"/>
              <a:t>要素を加味して企業を評価するやり方</a:t>
            </a:r>
            <a:r>
              <a:rPr lang="ja-JP" altLang="en-US" b="0" dirty="0" smtClean="0"/>
              <a:t>です。</a:t>
            </a:r>
            <a:endParaRPr lang="en-US" altLang="ja-JP" b="0" dirty="0" smtClean="0"/>
          </a:p>
          <a:p>
            <a:pPr marL="171450" indent="-171450" eaLnBrk="1" hangingPunct="1">
              <a:buFont typeface="Arial" panose="020B0604020202020204" pitchFamily="34" charset="0"/>
              <a:buChar char="•"/>
            </a:pPr>
            <a:r>
              <a:rPr lang="en-US" altLang="ja-JP" b="0" dirty="0" smtClean="0"/>
              <a:t>ESG</a:t>
            </a:r>
            <a:r>
              <a:rPr lang="ja-JP" altLang="en-US" b="0" dirty="0" smtClean="0"/>
              <a:t>の評価が総合的に高い企業群を選択する</a:t>
            </a:r>
            <a:r>
              <a:rPr lang="ja-JP" altLang="en-US" b="1" dirty="0" smtClean="0"/>
              <a:t>総合的指数</a:t>
            </a:r>
            <a:r>
              <a:rPr lang="ja-JP" altLang="en-US" b="0" dirty="0" smtClean="0"/>
              <a:t>に投資をする手法や、カーボンエフィシェント指数、日本株女性活躍指数など</a:t>
            </a:r>
            <a:r>
              <a:rPr lang="ja-JP" altLang="en-US" b="1" dirty="0" smtClean="0"/>
              <a:t>テーマ指数</a:t>
            </a:r>
            <a:r>
              <a:rPr lang="ja-JP" altLang="en-US" b="0" dirty="0" smtClean="0"/>
              <a:t>に投資をする手法などがあります。</a:t>
            </a:r>
            <a:endParaRPr lang="en-US" altLang="ja-JP" b="0" dirty="0" smtClean="0"/>
          </a:p>
          <a:p>
            <a:pPr marL="171450" indent="-171450" eaLnBrk="1" hangingPunct="1">
              <a:buFont typeface="Arial" panose="020B0604020202020204" pitchFamily="34" charset="0"/>
              <a:buChar char="•"/>
            </a:pPr>
            <a:r>
              <a:rPr lang="ja-JP" altLang="en-US" b="0" dirty="0" smtClean="0"/>
              <a:t>皆さんの中で興味がある方は、更に調べてみてください。</a:t>
            </a:r>
            <a:endParaRPr lang="ja-JP" altLang="ja-JP" b="0" dirty="0" smtClean="0"/>
          </a:p>
        </p:txBody>
      </p:sp>
    </p:spTree>
    <p:extLst>
      <p:ext uri="{BB962C8B-B14F-4D97-AF65-F5344CB8AC3E}">
        <p14:creationId xmlns:p14="http://schemas.microsoft.com/office/powerpoint/2010/main" val="2203420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13969" eaLnBrk="0" hangingPunct="0">
              <a:spcBef>
                <a:spcPct val="30000"/>
              </a:spcBef>
              <a:defRPr kumimoji="1" sz="1200">
                <a:solidFill>
                  <a:schemeClr val="tx1"/>
                </a:solidFill>
                <a:latin typeface="Times New Roman" pitchFamily="18" charset="0"/>
                <a:ea typeface="ＭＳ Ｐ明朝" pitchFamily="18" charset="-128"/>
              </a:defRPr>
            </a:lvl1pPr>
            <a:lvl2pPr marL="709086" indent="-267309" algn="l" defTabSz="913969" eaLnBrk="0" hangingPunct="0">
              <a:spcBef>
                <a:spcPct val="30000"/>
              </a:spcBef>
              <a:defRPr kumimoji="1" sz="1200">
                <a:solidFill>
                  <a:schemeClr val="tx1"/>
                </a:solidFill>
                <a:latin typeface="Times New Roman" pitchFamily="18" charset="0"/>
                <a:ea typeface="ＭＳ Ｐ明朝" pitchFamily="18" charset="-128"/>
              </a:defRPr>
            </a:lvl2pPr>
            <a:lvl3pPr marL="1093239" indent="-209685" algn="l" defTabSz="913969" eaLnBrk="0" hangingPunct="0">
              <a:spcBef>
                <a:spcPct val="30000"/>
              </a:spcBef>
              <a:defRPr kumimoji="1" sz="1200">
                <a:solidFill>
                  <a:schemeClr val="tx1"/>
                </a:solidFill>
                <a:latin typeface="Times New Roman" pitchFamily="18" charset="0"/>
                <a:ea typeface="ＭＳ Ｐ明朝" pitchFamily="18" charset="-128"/>
              </a:defRPr>
            </a:lvl3pPr>
            <a:lvl4pPr marL="1536616" indent="-209685" algn="l" defTabSz="913969" eaLnBrk="0" hangingPunct="0">
              <a:spcBef>
                <a:spcPct val="30000"/>
              </a:spcBef>
              <a:defRPr kumimoji="1" sz="1200">
                <a:solidFill>
                  <a:schemeClr val="tx1"/>
                </a:solidFill>
                <a:latin typeface="Times New Roman" pitchFamily="18" charset="0"/>
                <a:ea typeface="ＭＳ Ｐ明朝" pitchFamily="18" charset="-128"/>
              </a:defRPr>
            </a:lvl4pPr>
            <a:lvl5pPr marL="1978395" indent="-209685" algn="l" defTabSz="913969" eaLnBrk="0" hangingPunct="0">
              <a:spcBef>
                <a:spcPct val="30000"/>
              </a:spcBef>
              <a:defRPr kumimoji="1" sz="1200">
                <a:solidFill>
                  <a:schemeClr val="tx1"/>
                </a:solidFill>
                <a:latin typeface="Times New Roman" pitchFamily="18" charset="0"/>
                <a:ea typeface="ＭＳ Ｐ明朝" pitchFamily="18" charset="-128"/>
              </a:defRPr>
            </a:lvl5pPr>
            <a:lvl6pPr marL="2439382" indent="-209685" defTabSz="913969"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00366" indent="-209685" defTabSz="913969"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61352" indent="-209685" defTabSz="913969"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22338" indent="-209685" defTabSz="913969"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17</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15988" y="744538"/>
            <a:ext cx="4975225" cy="3730625"/>
          </a:xfrm>
          <a:ln/>
        </p:spPr>
      </p:sp>
      <p:sp>
        <p:nvSpPr>
          <p:cNvPr id="45060" name="Rectangle 3"/>
          <p:cNvSpPr>
            <a:spLocks noGrp="1" noChangeArrowheads="1"/>
          </p:cNvSpPr>
          <p:nvPr>
            <p:ph type="body" idx="1"/>
          </p:nvPr>
        </p:nvSpPr>
        <p:spPr>
          <a:noFill/>
        </p:spPr>
        <p:txBody>
          <a:bodyPr/>
          <a:lstStyle/>
          <a:p>
            <a:pPr marL="172942" indent="-172942" defTabSz="922355" eaLnBrk="1" hangingPunct="1">
              <a:buFont typeface="Arial" panose="020B0604020202020204" pitchFamily="34" charset="0"/>
              <a:buChar char="•"/>
              <a:defRPr/>
            </a:pPr>
            <a:r>
              <a:rPr lang="ja-JP" altLang="en-US" dirty="0" smtClean="0"/>
              <a:t>先ほど見てきた通り、預金だけでは資産は増えません。</a:t>
            </a:r>
            <a:endParaRPr lang="en-US" altLang="ja-JP" dirty="0" smtClean="0"/>
          </a:p>
          <a:p>
            <a:pPr marL="172942" indent="-172942" defTabSz="922355" eaLnBrk="1" hangingPunct="1">
              <a:buFont typeface="Arial" panose="020B0604020202020204" pitchFamily="34" charset="0"/>
              <a:buChar char="•"/>
              <a:defRPr/>
            </a:pPr>
            <a:r>
              <a:rPr lang="ja-JP" altLang="en-US" dirty="0" smtClean="0"/>
              <a:t>株式や投資信託は元本割れのリスクはあります。ただ、元本割れの可能性を軽減するために工夫はできるんです。</a:t>
            </a:r>
            <a:endParaRPr lang="en-US" altLang="ja-JP" dirty="0" smtClean="0"/>
          </a:p>
          <a:p>
            <a:pPr marL="172942" indent="-172942" defTabSz="922355" eaLnBrk="1" hangingPunct="1">
              <a:buFont typeface="Arial" panose="020B0604020202020204" pitchFamily="34" charset="0"/>
              <a:buChar char="•"/>
              <a:defRPr/>
            </a:pPr>
            <a:r>
              <a:rPr lang="ja-JP" altLang="en-US" dirty="0" smtClean="0"/>
              <a:t>そのキーワードが４つ、</a:t>
            </a:r>
            <a:r>
              <a:rPr kumimoji="1" lang="ja-JP" altLang="en-US" b="1" dirty="0" smtClean="0"/>
              <a:t>（クリック）</a:t>
            </a:r>
            <a:r>
              <a:rPr lang="ja-JP" altLang="en-US" dirty="0" smtClean="0"/>
              <a:t>長期・積立・分散投資を非課税制度で行う事です。</a:t>
            </a:r>
            <a:endParaRPr lang="en-US" altLang="ja-JP" dirty="0" smtClean="0"/>
          </a:p>
          <a:p>
            <a:pPr marL="172942" indent="-172942" defTabSz="922355" eaLnBrk="1" hangingPunct="1">
              <a:buFont typeface="Arial" panose="020B0604020202020204" pitchFamily="34" charset="0"/>
              <a:buChar char="•"/>
              <a:defRPr/>
            </a:pPr>
            <a:r>
              <a:rPr lang="ja-JP" altLang="en-US" dirty="0" smtClean="0"/>
              <a:t>「長期」「積立」「分散」がリスクと向き合うにあたっていかに重要かを見ていきましょう。</a:t>
            </a:r>
            <a:endParaRPr lang="en-US" altLang="ja-JP" dirty="0" smtClean="0"/>
          </a:p>
        </p:txBody>
      </p:sp>
    </p:spTree>
    <p:extLst>
      <p:ext uri="{BB962C8B-B14F-4D97-AF65-F5344CB8AC3E}">
        <p14:creationId xmlns:p14="http://schemas.microsoft.com/office/powerpoint/2010/main" val="888786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13674" eaLnBrk="0" hangingPunct="0">
              <a:spcBef>
                <a:spcPct val="30000"/>
              </a:spcBef>
              <a:defRPr kumimoji="1" sz="1200">
                <a:solidFill>
                  <a:schemeClr val="tx1"/>
                </a:solidFill>
                <a:latin typeface="Times New Roman" pitchFamily="18" charset="0"/>
                <a:ea typeface="ＭＳ Ｐ明朝" pitchFamily="18" charset="-128"/>
              </a:defRPr>
            </a:lvl1pPr>
            <a:lvl2pPr marL="708857" indent="-267223" algn="l" defTabSz="913674" eaLnBrk="0" hangingPunct="0">
              <a:spcBef>
                <a:spcPct val="30000"/>
              </a:spcBef>
              <a:defRPr kumimoji="1" sz="1200">
                <a:solidFill>
                  <a:schemeClr val="tx1"/>
                </a:solidFill>
                <a:latin typeface="Times New Roman" pitchFamily="18" charset="0"/>
                <a:ea typeface="ＭＳ Ｐ明朝" pitchFamily="18" charset="-128"/>
              </a:defRPr>
            </a:lvl2pPr>
            <a:lvl3pPr marL="1092888" indent="-209618" algn="l" defTabSz="913674" eaLnBrk="0" hangingPunct="0">
              <a:spcBef>
                <a:spcPct val="30000"/>
              </a:spcBef>
              <a:defRPr kumimoji="1" sz="1200">
                <a:solidFill>
                  <a:schemeClr val="tx1"/>
                </a:solidFill>
                <a:latin typeface="Times New Roman" pitchFamily="18" charset="0"/>
                <a:ea typeface="ＭＳ Ｐ明朝" pitchFamily="18" charset="-128"/>
              </a:defRPr>
            </a:lvl3pPr>
            <a:lvl4pPr marL="1536121" indent="-209618" algn="l" defTabSz="913674" eaLnBrk="0" hangingPunct="0">
              <a:spcBef>
                <a:spcPct val="30000"/>
              </a:spcBef>
              <a:defRPr kumimoji="1" sz="1200">
                <a:solidFill>
                  <a:schemeClr val="tx1"/>
                </a:solidFill>
                <a:latin typeface="Times New Roman" pitchFamily="18" charset="0"/>
                <a:ea typeface="ＭＳ Ｐ明朝" pitchFamily="18" charset="-128"/>
              </a:defRPr>
            </a:lvl4pPr>
            <a:lvl5pPr marL="1977759" indent="-209618" algn="l" defTabSz="913674" eaLnBrk="0" hangingPunct="0">
              <a:spcBef>
                <a:spcPct val="30000"/>
              </a:spcBef>
              <a:defRPr kumimoji="1" sz="1200">
                <a:solidFill>
                  <a:schemeClr val="tx1"/>
                </a:solidFill>
                <a:latin typeface="Times New Roman" pitchFamily="18" charset="0"/>
                <a:ea typeface="ＭＳ Ｐ明朝" pitchFamily="18" charset="-128"/>
              </a:defRPr>
            </a:lvl5pPr>
            <a:lvl6pPr marL="2438599" indent="-209618" defTabSz="913674"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99436" indent="-209618" defTabSz="913674"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60271" indent="-209618" defTabSz="913674"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21111" indent="-209618" defTabSz="913674"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marL="0" marR="0" lvl="0" indent="0" algn="r" defTabSz="913674" rtl="0" eaLnBrk="1" fontAlgn="base" latinLnBrk="0" hangingPunct="1">
              <a:lnSpc>
                <a:spcPct val="100000"/>
              </a:lnSpc>
              <a:spcBef>
                <a:spcPct val="0"/>
              </a:spcBef>
              <a:spcAft>
                <a:spcPct val="0"/>
              </a:spcAft>
              <a:buClrTx/>
              <a:buSzTx/>
              <a:buFontTx/>
              <a:buChar char="•"/>
              <a:tabLst/>
              <a:defRPr/>
            </a:pPr>
            <a:fld id="{68AB4CED-4E6D-4198-B474-B74CF3B8B550}" type="slidenum">
              <a:rPr kumimoji="1" lang="en-US" altLang="ja-JP" sz="11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rPr>
              <a:pPr marL="0" marR="0" lvl="0" indent="0" algn="r" defTabSz="913674" rtl="0" eaLnBrk="1" fontAlgn="base" latinLnBrk="0" hangingPunct="1">
                <a:lnSpc>
                  <a:spcPct val="100000"/>
                </a:lnSpc>
                <a:spcBef>
                  <a:spcPct val="0"/>
                </a:spcBef>
                <a:spcAft>
                  <a:spcPct val="0"/>
                </a:spcAft>
                <a:buClrTx/>
                <a:buSzTx/>
                <a:buFontTx/>
                <a:buChar char="•"/>
                <a:tabLst/>
                <a:defRPr/>
              </a:pPr>
              <a:t>18</a:t>
            </a:fld>
            <a:endParaRPr kumimoji="1" lang="en-US" altLang="ja-JP" sz="1100" b="0" i="0"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endParaRPr>
          </a:p>
        </p:txBody>
      </p:sp>
      <p:sp>
        <p:nvSpPr>
          <p:cNvPr id="45059" name="Rectangle 2"/>
          <p:cNvSpPr>
            <a:spLocks noGrp="1" noRot="1" noChangeAspect="1" noChangeArrowheads="1" noTextEdit="1"/>
          </p:cNvSpPr>
          <p:nvPr>
            <p:ph type="sldImg"/>
          </p:nvPr>
        </p:nvSpPr>
        <p:spPr>
          <a:xfrm>
            <a:off x="915988" y="744538"/>
            <a:ext cx="4975225" cy="3730625"/>
          </a:xfrm>
          <a:ln/>
        </p:spPr>
      </p:sp>
      <p:sp>
        <p:nvSpPr>
          <p:cNvPr id="45060" name="Rectangle 3"/>
          <p:cNvSpPr>
            <a:spLocks noGrp="1" noChangeArrowheads="1"/>
          </p:cNvSpPr>
          <p:nvPr>
            <p:ph type="body" idx="1"/>
          </p:nvPr>
        </p:nvSpPr>
        <p:spPr>
          <a:noFill/>
        </p:spPr>
        <p:txBody>
          <a:bodyPr/>
          <a:lstStyle/>
          <a:p>
            <a:pPr defTabSz="914176" eaLnBrk="1" hangingPunct="1">
              <a:defRPr/>
            </a:pPr>
            <a:r>
              <a:rPr lang="ja-JP" altLang="en-US" dirty="0" smtClean="0"/>
              <a:t>元本割れの可能性を軽減するために工夫の一つ目です。長期投資を行う事です。</a:t>
            </a:r>
            <a:endParaRPr lang="en-US" altLang="ja-JP" dirty="0" smtClean="0"/>
          </a:p>
          <a:p>
            <a:pPr marL="171450" indent="-171450" defTabSz="914176" eaLnBrk="1" hangingPunct="1">
              <a:buFont typeface="Arial" panose="020B0604020202020204" pitchFamily="34" charset="0"/>
              <a:buChar char="•"/>
              <a:defRPr/>
            </a:pPr>
            <a:r>
              <a:rPr kumimoji="1" lang="ja-JP" altLang="en-US" b="1" dirty="0" smtClean="0"/>
              <a:t>（クリック）</a:t>
            </a:r>
            <a:r>
              <a:rPr lang="ja-JP" altLang="en-US" dirty="0" smtClean="0"/>
              <a:t>長期投資を行うと、利子に利子がつく複利の効果で増えていくことによって、結果的に元本割れする可能性が減ると考えられます。</a:t>
            </a:r>
            <a:endParaRPr lang="en-US" altLang="ja-JP" dirty="0" smtClean="0"/>
          </a:p>
          <a:p>
            <a:pPr marL="171450" indent="-171450" defTabSz="914176" eaLnBrk="1" hangingPunct="1">
              <a:buFont typeface="Arial" panose="020B0604020202020204" pitchFamily="34" charset="0"/>
              <a:buChar char="•"/>
              <a:defRPr/>
            </a:pPr>
            <a:r>
              <a:rPr kumimoji="1" lang="ja-JP" altLang="en-US" b="1" dirty="0" smtClean="0"/>
              <a:t>（クリック）</a:t>
            </a:r>
            <a:r>
              <a:rPr lang="ja-JP" altLang="en-US" dirty="0" smtClean="0"/>
              <a:t>ただし、途中で売ってしまうとその効果は下がります。</a:t>
            </a:r>
            <a:endParaRPr lang="en-US" altLang="ja-JP" dirty="0" smtClean="0"/>
          </a:p>
          <a:p>
            <a:pPr marL="171450" indent="-171450" defTabSz="914176" eaLnBrk="1" hangingPunct="1">
              <a:buFont typeface="Arial" panose="020B0604020202020204" pitchFamily="34" charset="0"/>
              <a:buChar char="•"/>
              <a:defRPr/>
            </a:pPr>
            <a:r>
              <a:rPr kumimoji="1" lang="ja-JP" altLang="en-US" b="1" dirty="0" smtClean="0"/>
              <a:t>（クリック）</a:t>
            </a:r>
            <a:r>
              <a:rPr lang="ja-JP" altLang="en-US" dirty="0" smtClean="0"/>
              <a:t>例えば、後ほど説明する積立、分散投資で長期投資を行った場合、過去のケースではこのようになりました。</a:t>
            </a:r>
            <a:endParaRPr lang="en-US" altLang="ja-JP" dirty="0" smtClean="0"/>
          </a:p>
          <a:p>
            <a:pPr marL="171450" indent="-171450" defTabSz="914176" eaLnBrk="1" hangingPunct="1">
              <a:buFont typeface="Arial" panose="020B0604020202020204" pitchFamily="34" charset="0"/>
              <a:buChar char="•"/>
              <a:defRPr/>
            </a:pPr>
            <a:r>
              <a:rPr kumimoji="1" lang="ja-JP" altLang="en-US" b="1" dirty="0" smtClean="0"/>
              <a:t>（クリック）</a:t>
            </a:r>
            <a:r>
              <a:rPr lang="ja-JP" altLang="en-US" dirty="0" smtClean="0"/>
              <a:t>このグラフは、</a:t>
            </a:r>
            <a:r>
              <a:rPr lang="en-US" altLang="ja-JP" dirty="0" smtClean="0"/>
              <a:t>1989</a:t>
            </a:r>
            <a:r>
              <a:rPr lang="ja-JP" altLang="en-US" dirty="0" smtClean="0"/>
              <a:t>年以降、毎月同じ金額ずつ国内外の株式と債券に投資を行った場合について、投資期間を</a:t>
            </a:r>
            <a:r>
              <a:rPr lang="en-US" altLang="ja-JP" dirty="0" smtClean="0"/>
              <a:t>5</a:t>
            </a:r>
            <a:r>
              <a:rPr lang="ja-JP" altLang="en-US" dirty="0" smtClean="0"/>
              <a:t>年と</a:t>
            </a:r>
            <a:r>
              <a:rPr lang="en-US" altLang="ja-JP" dirty="0" smtClean="0"/>
              <a:t>20</a:t>
            </a:r>
            <a:r>
              <a:rPr lang="ja-JP" altLang="en-US" dirty="0" smtClean="0"/>
              <a:t>年間として、それぞれ計算したものです</a:t>
            </a:r>
            <a:r>
              <a:rPr lang="en-US" altLang="ja-JP" dirty="0" smtClean="0"/>
              <a:t>｡</a:t>
            </a:r>
          </a:p>
          <a:p>
            <a:pPr marL="171450" indent="-171450" defTabSz="914176" eaLnBrk="1" hangingPunct="1">
              <a:buFont typeface="Arial" panose="020B0604020202020204" pitchFamily="34" charset="0"/>
              <a:buChar char="•"/>
              <a:defRPr/>
            </a:pPr>
            <a:r>
              <a:rPr lang="en-US" altLang="ja-JP" dirty="0" smtClean="0"/>
              <a:t>5</a:t>
            </a:r>
            <a:r>
              <a:rPr lang="ja-JP" altLang="en-US" dirty="0" smtClean="0"/>
              <a:t>年という比較的短い投資サイクルだと、いつ始めたかによってリターンが大きくバラついているのがわかります</a:t>
            </a:r>
            <a:r>
              <a:rPr lang="en-US" altLang="ja-JP" dirty="0" smtClean="0"/>
              <a:t>｡10</a:t>
            </a:r>
            <a:r>
              <a:rPr lang="ja-JP" altLang="en-US" dirty="0" smtClean="0"/>
              <a:t>％を超えるリターンが得られた時期もあれば、赤い棒グラフで示した様にマイナス、つまり元本割れのケースもかなりの割合であります</a:t>
            </a:r>
            <a:r>
              <a:rPr lang="en-US" altLang="ja-JP" dirty="0" smtClean="0"/>
              <a:t>｡100</a:t>
            </a:r>
            <a:r>
              <a:rPr lang="ja-JP" altLang="en-US" dirty="0" smtClean="0"/>
              <a:t>万が</a:t>
            </a:r>
            <a:r>
              <a:rPr lang="en-US" altLang="ja-JP" dirty="0" smtClean="0"/>
              <a:t>5</a:t>
            </a:r>
            <a:r>
              <a:rPr lang="ja-JP" altLang="en-US" dirty="0" smtClean="0"/>
              <a:t>年後に</a:t>
            </a:r>
            <a:r>
              <a:rPr lang="en-US" altLang="ja-JP" dirty="0" smtClean="0"/>
              <a:t>74</a:t>
            </a:r>
            <a:r>
              <a:rPr lang="ja-JP" altLang="en-US" dirty="0" smtClean="0"/>
              <a:t>万円から</a:t>
            </a:r>
            <a:r>
              <a:rPr lang="en-US" altLang="ja-JP" dirty="0" smtClean="0"/>
              <a:t>176</a:t>
            </a:r>
            <a:r>
              <a:rPr lang="ja-JP" altLang="en-US" dirty="0" smtClean="0"/>
              <a:t>万円になりました。</a:t>
            </a:r>
            <a:endParaRPr lang="en-US" altLang="ja-JP" dirty="0" smtClean="0"/>
          </a:p>
          <a:p>
            <a:pPr marL="171450" indent="-171450" defTabSz="914176" eaLnBrk="1" hangingPunct="1">
              <a:buFont typeface="Arial" panose="020B0604020202020204" pitchFamily="34" charset="0"/>
              <a:buChar char="•"/>
              <a:defRPr/>
            </a:pPr>
            <a:r>
              <a:rPr kumimoji="1" lang="ja-JP" altLang="en-US" b="1" dirty="0" smtClean="0"/>
              <a:t>（クリック）</a:t>
            </a:r>
            <a:r>
              <a:rPr lang="ja-JP" altLang="en-US" dirty="0" smtClean="0"/>
              <a:t>ところが</a:t>
            </a:r>
            <a:r>
              <a:rPr lang="en-US" altLang="ja-JP" dirty="0" smtClean="0"/>
              <a:t>20</a:t>
            </a:r>
            <a:r>
              <a:rPr lang="ja-JP" altLang="en-US" dirty="0" smtClean="0"/>
              <a:t>年という長い投資期間で計算すると、いつの時点から初めても、２～</a:t>
            </a:r>
            <a:r>
              <a:rPr lang="en-US" altLang="ja-JP" dirty="0" smtClean="0"/>
              <a:t>8</a:t>
            </a:r>
            <a:r>
              <a:rPr lang="ja-JP" altLang="en-US" dirty="0" smtClean="0"/>
              <a:t>％の間で安定的なリターンとなり、少なくとも、</a:t>
            </a:r>
            <a:r>
              <a:rPr lang="en-US" altLang="ja-JP" dirty="0" smtClean="0"/>
              <a:t>1989</a:t>
            </a:r>
            <a:r>
              <a:rPr lang="ja-JP" altLang="en-US" dirty="0" smtClean="0"/>
              <a:t>年以降のデータではマイナスとなったケースはありませんでした</a:t>
            </a:r>
            <a:r>
              <a:rPr lang="en-US" altLang="ja-JP" dirty="0" smtClean="0"/>
              <a:t>｡100</a:t>
            </a:r>
            <a:r>
              <a:rPr lang="ja-JP" altLang="en-US" dirty="0" smtClean="0"/>
              <a:t>万円が</a:t>
            </a:r>
            <a:r>
              <a:rPr lang="en-US" altLang="ja-JP" dirty="0" smtClean="0"/>
              <a:t>186</a:t>
            </a:r>
            <a:r>
              <a:rPr lang="ja-JP" altLang="en-US" dirty="0" smtClean="0"/>
              <a:t>万円から</a:t>
            </a:r>
            <a:r>
              <a:rPr lang="en-US" altLang="ja-JP" dirty="0" smtClean="0"/>
              <a:t>331</a:t>
            </a:r>
            <a:r>
              <a:rPr lang="ja-JP" altLang="en-US" dirty="0" smtClean="0"/>
              <a:t>万円になりました。</a:t>
            </a:r>
            <a:endParaRPr lang="en-US" altLang="ja-JP" dirty="0" smtClean="0"/>
          </a:p>
          <a:p>
            <a:pPr marL="171450" indent="-171450" defTabSz="914176" eaLnBrk="1" hangingPunct="1">
              <a:buFont typeface="Arial" panose="020B0604020202020204" pitchFamily="34" charset="0"/>
              <a:buChar char="•"/>
              <a:defRPr/>
            </a:pPr>
            <a:r>
              <a:rPr lang="ja-JP" altLang="en-US" dirty="0" smtClean="0"/>
              <a:t>もちろん、今後も同じような傾向になるということは約束はできませんが、一定の示唆になると思います。</a:t>
            </a:r>
            <a:endParaRPr lang="en-US" altLang="ja-JP" dirty="0" smtClean="0"/>
          </a:p>
          <a:p>
            <a:pPr marL="171450" indent="-171450" defTabSz="914176" eaLnBrk="1" hangingPunct="1">
              <a:buFont typeface="Arial" panose="020B0604020202020204" pitchFamily="34" charset="0"/>
              <a:buChar char="•"/>
              <a:defRPr/>
            </a:pPr>
            <a:r>
              <a:rPr lang="en-US" altLang="ja-JP" dirty="0" smtClean="0"/>
              <a:t>5</a:t>
            </a:r>
            <a:r>
              <a:rPr lang="ja-JP" altLang="en-US" dirty="0" smtClean="0"/>
              <a:t>年くらいだと景気が良い時、悪い時によって、結果が変わります。</a:t>
            </a:r>
            <a:r>
              <a:rPr lang="en-US" altLang="ja-JP" dirty="0" smtClean="0"/>
              <a:t>20</a:t>
            </a:r>
            <a:r>
              <a:rPr lang="ja-JP" altLang="en-US" dirty="0" smtClean="0"/>
              <a:t>年だと景気が良い時も悪い時も通り越して複利の効果で資産が増えていくので、結果的に元本割れの可能性が下がると考えられます。</a:t>
            </a:r>
            <a:endParaRPr lang="en-US" altLang="ja-JP" dirty="0" smtClean="0"/>
          </a:p>
        </p:txBody>
      </p:sp>
    </p:spTree>
    <p:extLst>
      <p:ext uri="{BB962C8B-B14F-4D97-AF65-F5344CB8AC3E}">
        <p14:creationId xmlns:p14="http://schemas.microsoft.com/office/powerpoint/2010/main" val="3723153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086" eaLnBrk="0" hangingPunct="0">
              <a:spcBef>
                <a:spcPct val="30000"/>
              </a:spcBef>
              <a:defRPr kumimoji="1" sz="1200">
                <a:solidFill>
                  <a:schemeClr val="tx1"/>
                </a:solidFill>
                <a:latin typeface="Times New Roman" pitchFamily="18" charset="0"/>
                <a:ea typeface="ＭＳ Ｐ明朝" pitchFamily="18" charset="-128"/>
              </a:defRPr>
            </a:lvl1pPr>
            <a:lvl2pPr marL="702970" indent="-265003" algn="l" defTabSz="906086" eaLnBrk="0" hangingPunct="0">
              <a:spcBef>
                <a:spcPct val="30000"/>
              </a:spcBef>
              <a:defRPr kumimoji="1" sz="1200">
                <a:solidFill>
                  <a:schemeClr val="tx1"/>
                </a:solidFill>
                <a:latin typeface="Times New Roman" pitchFamily="18" charset="0"/>
                <a:ea typeface="ＭＳ Ｐ明朝" pitchFamily="18" charset="-128"/>
              </a:defRPr>
            </a:lvl2pPr>
            <a:lvl3pPr marL="1083810" indent="-207876" algn="l" defTabSz="906086" eaLnBrk="0" hangingPunct="0">
              <a:spcBef>
                <a:spcPct val="30000"/>
              </a:spcBef>
              <a:defRPr kumimoji="1" sz="1200">
                <a:solidFill>
                  <a:schemeClr val="tx1"/>
                </a:solidFill>
                <a:latin typeface="Times New Roman" pitchFamily="18" charset="0"/>
                <a:ea typeface="ＭＳ Ｐ明朝" pitchFamily="18" charset="-128"/>
              </a:defRPr>
            </a:lvl3pPr>
            <a:lvl4pPr marL="1523363" indent="-207876" algn="l" defTabSz="906086" eaLnBrk="0" hangingPunct="0">
              <a:spcBef>
                <a:spcPct val="30000"/>
              </a:spcBef>
              <a:defRPr kumimoji="1" sz="1200">
                <a:solidFill>
                  <a:schemeClr val="tx1"/>
                </a:solidFill>
                <a:latin typeface="Times New Roman" pitchFamily="18" charset="0"/>
                <a:ea typeface="ＭＳ Ｐ明朝" pitchFamily="18" charset="-128"/>
              </a:defRPr>
            </a:lvl4pPr>
            <a:lvl5pPr marL="1961331" indent="-207876" algn="l" defTabSz="906086" eaLnBrk="0" hangingPunct="0">
              <a:spcBef>
                <a:spcPct val="30000"/>
              </a:spcBef>
              <a:defRPr kumimoji="1" sz="1200">
                <a:solidFill>
                  <a:schemeClr val="tx1"/>
                </a:solidFill>
                <a:latin typeface="Times New Roman" pitchFamily="18" charset="0"/>
                <a:ea typeface="ＭＳ Ｐ明朝" pitchFamily="18" charset="-128"/>
              </a:defRPr>
            </a:lvl5pPr>
            <a:lvl6pPr marL="2418342"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35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36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37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1</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まずは、収入と支出を管理し、毎月貯蓄できるようになりましょう。</a:t>
            </a:r>
            <a:endParaRPr lang="en-US" altLang="ja-JP" b="0"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預金金利は</a:t>
            </a:r>
            <a:r>
              <a:rPr lang="en-US" altLang="ja-JP" b="0" dirty="0" smtClean="0">
                <a:latin typeface="HGPｺﾞｼｯｸM" panose="020B0600000000000000" pitchFamily="50" charset="-128"/>
                <a:ea typeface="HGPｺﾞｼｯｸM" panose="020B0600000000000000" pitchFamily="50" charset="-128"/>
              </a:rPr>
              <a:t>30</a:t>
            </a:r>
            <a:r>
              <a:rPr lang="ja-JP" altLang="en-US" b="0" dirty="0" smtClean="0">
                <a:latin typeface="HGPｺﾞｼｯｸM" panose="020B0600000000000000" pitchFamily="50" charset="-128"/>
                <a:ea typeface="HGPｺﾞｼｯｸM" panose="020B0600000000000000" pitchFamily="50" charset="-128"/>
              </a:rPr>
              <a:t>年前は</a:t>
            </a:r>
            <a:r>
              <a:rPr lang="en-US" altLang="ja-JP" b="0" dirty="0" smtClean="0">
                <a:latin typeface="HGPｺﾞｼｯｸM" panose="020B0600000000000000" pitchFamily="50" charset="-128"/>
                <a:ea typeface="HGPｺﾞｼｯｸM" panose="020B0600000000000000" pitchFamily="50" charset="-128"/>
              </a:rPr>
              <a:t>9%</a:t>
            </a:r>
            <a:r>
              <a:rPr lang="ja-JP" altLang="en-US" b="0" dirty="0" smtClean="0">
                <a:latin typeface="HGPｺﾞｼｯｸM" panose="020B0600000000000000" pitchFamily="50" charset="-128"/>
                <a:ea typeface="HGPｺﾞｼｯｸM" panose="020B0600000000000000" pitchFamily="50" charset="-128"/>
              </a:rPr>
              <a:t>という時期がありましたが、今は</a:t>
            </a:r>
            <a:r>
              <a:rPr lang="en-US" altLang="ja-JP" b="0" dirty="0" smtClean="0">
                <a:latin typeface="HGPｺﾞｼｯｸM" panose="020B0600000000000000" pitchFamily="50" charset="-128"/>
                <a:ea typeface="HGPｺﾞｼｯｸM" panose="020B0600000000000000" pitchFamily="50" charset="-128"/>
              </a:rPr>
              <a:t>0.001%</a:t>
            </a:r>
            <a:r>
              <a:rPr lang="ja-JP" altLang="en-US" b="0" dirty="0" smtClean="0">
                <a:latin typeface="HGPｺﾞｼｯｸM" panose="020B0600000000000000" pitchFamily="50" charset="-128"/>
                <a:ea typeface="HGPｺﾞｼｯｸM" panose="020B0600000000000000" pitchFamily="50" charset="-128"/>
              </a:rPr>
              <a:t>です。預金で貯蓄が増えなくなりました。</a:t>
            </a:r>
            <a:endParaRPr lang="en-US" altLang="ja-JP" b="0"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例えば、りんごが</a:t>
            </a:r>
            <a:r>
              <a:rPr lang="en-US" altLang="ja-JP" b="0" dirty="0" smtClean="0">
                <a:latin typeface="HGPｺﾞｼｯｸM" panose="020B0600000000000000" pitchFamily="50" charset="-128"/>
                <a:ea typeface="HGPｺﾞｼｯｸM" panose="020B0600000000000000" pitchFamily="50" charset="-128"/>
              </a:rPr>
              <a:t>1</a:t>
            </a:r>
            <a:r>
              <a:rPr lang="ja-JP" altLang="en-US" b="0" dirty="0" smtClean="0">
                <a:latin typeface="HGPｺﾞｼｯｸM" panose="020B0600000000000000" pitchFamily="50" charset="-128"/>
                <a:ea typeface="HGPｺﾞｼｯｸM" panose="020B0600000000000000" pitchFamily="50" charset="-128"/>
              </a:rPr>
              <a:t>個</a:t>
            </a:r>
            <a:r>
              <a:rPr lang="en-US" altLang="ja-JP" b="0" dirty="0" smtClean="0">
                <a:latin typeface="HGPｺﾞｼｯｸM" panose="020B0600000000000000" pitchFamily="50" charset="-128"/>
                <a:ea typeface="HGPｺﾞｼｯｸM" panose="020B0600000000000000" pitchFamily="50" charset="-128"/>
              </a:rPr>
              <a:t>100</a:t>
            </a:r>
            <a:r>
              <a:rPr lang="ja-JP" altLang="en-US" b="0" dirty="0" smtClean="0">
                <a:latin typeface="HGPｺﾞｼｯｸM" panose="020B0600000000000000" pitchFamily="50" charset="-128"/>
                <a:ea typeface="HGPｺﾞｼｯｸM" panose="020B0600000000000000" pitchFamily="50" charset="-128"/>
              </a:rPr>
              <a:t>円で貯蓄が</a:t>
            </a:r>
            <a:r>
              <a:rPr lang="en-US" altLang="ja-JP" b="0" dirty="0" smtClean="0">
                <a:latin typeface="HGPｺﾞｼｯｸM" panose="020B0600000000000000" pitchFamily="50" charset="-128"/>
                <a:ea typeface="HGPｺﾞｼｯｸM" panose="020B0600000000000000" pitchFamily="50" charset="-128"/>
              </a:rPr>
              <a:t>1</a:t>
            </a:r>
            <a:r>
              <a:rPr lang="ja-JP" altLang="en-US" b="0" dirty="0" smtClean="0">
                <a:latin typeface="HGPｺﾞｼｯｸM" panose="020B0600000000000000" pitchFamily="50" charset="-128"/>
                <a:ea typeface="HGPｺﾞｼｯｸM" panose="020B0600000000000000" pitchFamily="50" charset="-128"/>
              </a:rPr>
              <a:t>万円あると、りんご</a:t>
            </a:r>
            <a:r>
              <a:rPr lang="en-US" altLang="ja-JP" b="0" dirty="0" smtClean="0">
                <a:latin typeface="HGPｺﾞｼｯｸM" panose="020B0600000000000000" pitchFamily="50" charset="-128"/>
                <a:ea typeface="HGPｺﾞｼｯｸM" panose="020B0600000000000000" pitchFamily="50" charset="-128"/>
              </a:rPr>
              <a:t>100</a:t>
            </a:r>
            <a:r>
              <a:rPr lang="ja-JP" altLang="en-US" b="0" dirty="0" smtClean="0">
                <a:latin typeface="HGPｺﾞｼｯｸM" panose="020B0600000000000000" pitchFamily="50" charset="-128"/>
                <a:ea typeface="HGPｺﾞｼｯｸM" panose="020B0600000000000000" pitchFamily="50" charset="-128"/>
              </a:rPr>
              <a:t>個買えます。りんごの価格が上がり</a:t>
            </a:r>
            <a:r>
              <a:rPr lang="en-US" altLang="ja-JP" b="0" dirty="0" smtClean="0">
                <a:latin typeface="HGPｺﾞｼｯｸM" panose="020B0600000000000000" pitchFamily="50" charset="-128"/>
                <a:ea typeface="HGPｺﾞｼｯｸM" panose="020B0600000000000000" pitchFamily="50" charset="-128"/>
              </a:rPr>
              <a:t>1</a:t>
            </a:r>
            <a:r>
              <a:rPr lang="ja-JP" altLang="en-US" b="0" dirty="0" smtClean="0">
                <a:latin typeface="HGPｺﾞｼｯｸM" panose="020B0600000000000000" pitchFamily="50" charset="-128"/>
                <a:ea typeface="HGPｺﾞｼｯｸM" panose="020B0600000000000000" pitchFamily="50" charset="-128"/>
              </a:rPr>
              <a:t>個</a:t>
            </a:r>
            <a:r>
              <a:rPr lang="en-US" altLang="ja-JP" b="0" dirty="0" smtClean="0">
                <a:latin typeface="HGPｺﾞｼｯｸM" panose="020B0600000000000000" pitchFamily="50" charset="-128"/>
                <a:ea typeface="HGPｺﾞｼｯｸM" panose="020B0600000000000000" pitchFamily="50" charset="-128"/>
              </a:rPr>
              <a:t>200</a:t>
            </a:r>
            <a:r>
              <a:rPr lang="ja-JP" altLang="en-US" b="0" dirty="0" smtClean="0">
                <a:latin typeface="HGPｺﾞｼｯｸM" panose="020B0600000000000000" pitchFamily="50" charset="-128"/>
                <a:ea typeface="HGPｺﾞｼｯｸM" panose="020B0600000000000000" pitchFamily="50" charset="-128"/>
              </a:rPr>
              <a:t>円になると、</a:t>
            </a:r>
            <a:r>
              <a:rPr lang="en-US" altLang="ja-JP" b="0" dirty="0" smtClean="0">
                <a:latin typeface="HGPｺﾞｼｯｸM" panose="020B0600000000000000" pitchFamily="50" charset="-128"/>
                <a:ea typeface="HGPｺﾞｼｯｸM" panose="020B0600000000000000" pitchFamily="50" charset="-128"/>
              </a:rPr>
              <a:t>1</a:t>
            </a:r>
            <a:r>
              <a:rPr lang="ja-JP" altLang="en-US" b="0" dirty="0" smtClean="0">
                <a:latin typeface="HGPｺﾞｼｯｸM" panose="020B0600000000000000" pitchFamily="50" charset="-128"/>
                <a:ea typeface="HGPｺﾞｼｯｸM" panose="020B0600000000000000" pitchFamily="50" charset="-128"/>
              </a:rPr>
              <a:t>万円でりんごは</a:t>
            </a:r>
            <a:r>
              <a:rPr lang="en-US" altLang="ja-JP" b="0" dirty="0" smtClean="0">
                <a:latin typeface="HGPｺﾞｼｯｸM" panose="020B0600000000000000" pitchFamily="50" charset="-128"/>
                <a:ea typeface="HGPｺﾞｼｯｸM" panose="020B0600000000000000" pitchFamily="50" charset="-128"/>
              </a:rPr>
              <a:t>50</a:t>
            </a:r>
            <a:r>
              <a:rPr lang="ja-JP" altLang="en-US" b="0" dirty="0" smtClean="0">
                <a:latin typeface="HGPｺﾞｼｯｸM" panose="020B0600000000000000" pitchFamily="50" charset="-128"/>
                <a:ea typeface="HGPｺﾞｼｯｸM" panose="020B0600000000000000" pitchFamily="50" charset="-128"/>
              </a:rPr>
              <a:t>個しか買えなくなります。これが物価上昇（インフレとも言います）により、貯蓄の価値が目減りするという意味です。</a:t>
            </a:r>
            <a:endParaRPr lang="en-US" altLang="ja-JP" b="0"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生活費や使う予定がある資金を預貯金に入れておき、当面使う予定がない資金で株式、債券、投資信託などの金融商品を購入するなど、目的にあった金融商品を活用しましょう。</a:t>
            </a:r>
            <a:endParaRPr lang="en-US" altLang="ja-JP" b="0"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就職して１つの会社で定年まで働くだけでなく、転職したり起業したり選択肢が広がりました。また、自分の人生で重要だと思うことや、達成したいことも人それぞれです。</a:t>
            </a:r>
            <a:endParaRPr lang="en-US" altLang="ja-JP" b="0"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また、</a:t>
            </a:r>
            <a:r>
              <a:rPr lang="ja-JP" altLang="en-US" b="1" dirty="0" smtClean="0">
                <a:latin typeface="HGPｺﾞｼｯｸM" panose="020B0600000000000000" pitchFamily="50" charset="-128"/>
                <a:ea typeface="HGPｺﾞｼｯｸM" panose="020B0600000000000000" pitchFamily="50" charset="-128"/>
              </a:rPr>
              <a:t>語学や</a:t>
            </a:r>
            <a:r>
              <a:rPr lang="en-US" altLang="ja-JP" b="1" dirty="0" smtClean="0">
                <a:latin typeface="HGPｺﾞｼｯｸM" panose="020B0600000000000000" pitchFamily="50" charset="-128"/>
                <a:ea typeface="HGPｺﾞｼｯｸM" panose="020B0600000000000000" pitchFamily="50" charset="-128"/>
              </a:rPr>
              <a:t>PC</a:t>
            </a:r>
            <a:r>
              <a:rPr lang="ja-JP" altLang="en-US" b="1" dirty="0" smtClean="0">
                <a:latin typeface="HGPｺﾞｼｯｸM" panose="020B0600000000000000" pitchFamily="50" charset="-128"/>
                <a:ea typeface="HGPｺﾞｼｯｸM" panose="020B0600000000000000" pitchFamily="50" charset="-128"/>
              </a:rPr>
              <a:t>スキルを学ぶ、資格を取得するなど自己投資を行うことで、稼ぐ力を高めること大切です。資産形成のみならず、自己投資も大切だということは覚えておきましょう。</a:t>
            </a:r>
            <a:endParaRPr lang="en-US" altLang="ja-JP" b="1"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endParaRPr lang="ja-JP" altLang="en-US" b="0"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42575858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01675" indent="-263525" defTabSz="904875">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082675" indent="-206375" defTabSz="904875">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22413" indent="-206375" defTabSz="904875">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1960563" indent="-206375" defTabSz="904875">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417763" indent="-206375" defTabSz="90487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874963" indent="-206375" defTabSz="90487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332163" indent="-206375" defTabSz="90487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789363" indent="-206375" defTabSz="90487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FFB76FC7-B7B0-4CD3-867C-0BBA79F94903}" type="slidenum">
              <a:rPr lang="en-US" altLang="ja-JP" sz="1100" smtClean="0">
                <a:latin typeface="Times New Roman" panose="02020603050405020304" pitchFamily="18" charset="0"/>
              </a:rPr>
              <a:pPr>
                <a:spcBef>
                  <a:spcPct val="0"/>
                </a:spcBef>
              </a:pPr>
              <a:t>19</a:t>
            </a:fld>
            <a:endParaRPr lang="en-US" altLang="ja-JP" sz="1100" smtClean="0">
              <a:latin typeface="Times New Roman" panose="02020603050405020304" pitchFamily="18" charset="0"/>
            </a:endParaRPr>
          </a:p>
        </p:txBody>
      </p:sp>
      <p:sp>
        <p:nvSpPr>
          <p:cNvPr id="68611" name="Rectangle 2"/>
          <p:cNvSpPr>
            <a:spLocks noGrp="1" noRot="1" noChangeAspect="1" noChangeArrowheads="1" noTextEdit="1"/>
          </p:cNvSpPr>
          <p:nvPr>
            <p:ph type="sldImg"/>
          </p:nvPr>
        </p:nvSpPr>
        <p:spPr bwMode="auto">
          <a:xfrm>
            <a:off x="900113" y="739775"/>
            <a:ext cx="4935537"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ja-JP" altLang="en-US" dirty="0" smtClean="0"/>
              <a:t>次に、投資のタイミングについてです。</a:t>
            </a:r>
            <a:endParaRPr lang="en-US" altLang="ja-JP" dirty="0" smtClean="0"/>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1" lang="ja-JP" altLang="en-US" b="1" dirty="0" smtClean="0"/>
              <a:t>（クリック）</a:t>
            </a:r>
            <a:r>
              <a:rPr lang="ja-JP" altLang="en-US" dirty="0" smtClean="0"/>
              <a:t>例えば日経平均などの市場の動きを示す指数の過去の動きをみると、安い時に買って高くなったら売っていれば</a:t>
            </a:r>
            <a:r>
              <a:rPr lang="en-US" altLang="ja-JP" dirty="0" smtClean="0"/>
              <a:t>､</a:t>
            </a:r>
            <a:r>
              <a:rPr lang="ja-JP" altLang="en-US" dirty="0" smtClean="0"/>
              <a:t>と思うかもしれません。ただ、残念ながら事前にそうしたﾀｲﾐﾝｸﾞが確実にﾋﾟﾝﾎﾟｲﾝﾄでわかることはありません</a:t>
            </a:r>
            <a:r>
              <a:rPr lang="en-US" altLang="ja-JP" dirty="0" smtClean="0"/>
              <a:t>｡</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ja-JP" altLang="en-US" dirty="0" smtClean="0"/>
              <a:t>そのため、実際には、一番高いときに買ってしまったり、一番安い時に買わなくて後悔することがあります。</a:t>
            </a:r>
            <a:endParaRPr lang="en-US" altLang="ja-JP" dirty="0" smtClean="0"/>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1" lang="ja-JP" altLang="en-US" b="1" dirty="0" smtClean="0"/>
              <a:t>（クリック）</a:t>
            </a:r>
            <a:r>
              <a:rPr lang="ja-JP" altLang="en-US" dirty="0" smtClean="0"/>
              <a:t>投資のタイミングをとらえるのは難しいんですね。</a:t>
            </a:r>
            <a:endParaRPr lang="en-US" altLang="ja-JP" dirty="0" smtClean="0"/>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1" lang="ja-JP" altLang="en-US" b="1" dirty="0" smtClean="0"/>
              <a:t>（クリック）</a:t>
            </a:r>
            <a:r>
              <a:rPr lang="ja-JP" altLang="en-US" dirty="0" smtClean="0"/>
              <a:t>それを回避する方法が、積立投資です。</a:t>
            </a:r>
            <a:endParaRPr lang="en-US" altLang="ja-JP" dirty="0" smtClean="0"/>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ja-JP" altLang="en-US" dirty="0" smtClean="0"/>
              <a:t>積立投資とは、「あらかじめ決まった金額」を「続けて」投資することです。例えば毎月</a:t>
            </a:r>
            <a:r>
              <a:rPr lang="en-US" altLang="ja-JP" dirty="0" smtClean="0"/>
              <a:t>1000</a:t>
            </a:r>
            <a:r>
              <a:rPr lang="ja-JP" altLang="en-US" dirty="0" smtClean="0"/>
              <a:t>円ずつなどとかですね。定期的に積立投資をすることで安いときに買わなかったり、高いときにだけ買ってしまったりすることを避けられます。また積立投資は、まとまったお金がなくても少額からすぐ始められるというメリットもあります</a:t>
            </a:r>
            <a:r>
              <a:rPr lang="en-US" altLang="ja-JP" dirty="0" smtClean="0"/>
              <a:t>｡</a:t>
            </a:r>
            <a:endParaRPr lang="ja-JP" altLang="en-US" dirty="0" smtClean="0"/>
          </a:p>
          <a:p>
            <a:pPr eaLnBrk="1" hangingPunct="1"/>
            <a:endParaRPr lang="ja-JP" altLang="en-US" dirty="0" smtClean="0"/>
          </a:p>
        </p:txBody>
      </p:sp>
    </p:spTree>
    <p:extLst>
      <p:ext uri="{BB962C8B-B14F-4D97-AF65-F5344CB8AC3E}">
        <p14:creationId xmlns:p14="http://schemas.microsoft.com/office/powerpoint/2010/main" val="35839806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pPr>
            <a:r>
              <a:rPr lang="ja-JP" altLang="en-US" b="0" dirty="0" smtClean="0">
                <a:latin typeface="Meiryo UI" panose="020B0604030504040204" pitchFamily="50" charset="-128"/>
                <a:ea typeface="Meiryo UI" panose="020B0604030504040204" pitchFamily="50" charset="-128"/>
              </a:rPr>
              <a:t>もう少し詳しく積立投資について見ていきましょう。</a:t>
            </a:r>
            <a:endParaRPr lang="en-US" altLang="ja-JP" b="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b="0" dirty="0" smtClean="0">
                <a:latin typeface="Meiryo UI" panose="020B0604030504040204" pitchFamily="50" charset="-128"/>
                <a:ea typeface="Meiryo UI" panose="020B0604030504040204" pitchFamily="50" charset="-128"/>
              </a:rPr>
              <a:t>例えば、合計</a:t>
            </a:r>
            <a:r>
              <a:rPr lang="en-US" altLang="ja-JP" b="0" dirty="0" smtClean="0">
                <a:latin typeface="Meiryo UI" panose="020B0604030504040204" pitchFamily="50" charset="-128"/>
                <a:ea typeface="Meiryo UI" panose="020B0604030504040204" pitchFamily="50" charset="-128"/>
              </a:rPr>
              <a:t>4</a:t>
            </a:r>
            <a:r>
              <a:rPr lang="ja-JP" altLang="en-US" b="0" dirty="0" smtClean="0">
                <a:latin typeface="Meiryo UI" panose="020B0604030504040204" pitchFamily="50" charset="-128"/>
                <a:ea typeface="Meiryo UI" panose="020B0604030504040204" pitchFamily="50" charset="-128"/>
              </a:rPr>
              <a:t>万円の投資金額で、投資信託を購入する場合の例を考えてみましょう。</a:t>
            </a:r>
            <a:endParaRPr lang="en-US" altLang="ja-JP" b="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b="0" dirty="0" smtClean="0">
                <a:latin typeface="Meiryo UI" panose="020B0604030504040204" pitchFamily="50" charset="-128"/>
                <a:ea typeface="Meiryo UI" panose="020B0604030504040204" pitchFamily="50" charset="-128"/>
              </a:rPr>
              <a:t>上の段のグレーの折れ線グラフのように投資信託の価格が推移したとします。</a:t>
            </a:r>
            <a:r>
              <a:rPr lang="en-US" altLang="ja-JP" b="0" dirty="0" smtClean="0">
                <a:latin typeface="Meiryo UI" panose="020B0604030504040204" pitchFamily="50" charset="-128"/>
                <a:ea typeface="Meiryo UI" panose="020B0604030504040204" pitchFamily="50" charset="-128"/>
              </a:rPr>
              <a:t>1</a:t>
            </a:r>
            <a:r>
              <a:rPr lang="ja-JP" altLang="en-US" b="0" dirty="0" smtClean="0">
                <a:latin typeface="Meiryo UI" panose="020B0604030504040204" pitchFamily="50" charset="-128"/>
                <a:ea typeface="Meiryo UI" panose="020B0604030504040204" pitchFamily="50" charset="-128"/>
              </a:rPr>
              <a:t>か月目が</a:t>
            </a:r>
            <a:r>
              <a:rPr lang="en-US" altLang="ja-JP" b="0" dirty="0" smtClean="0">
                <a:latin typeface="Meiryo UI" panose="020B0604030504040204" pitchFamily="50" charset="-128"/>
                <a:ea typeface="Meiryo UI" panose="020B0604030504040204" pitchFamily="50" charset="-128"/>
              </a:rPr>
              <a:t>1</a:t>
            </a:r>
            <a:r>
              <a:rPr lang="ja-JP" altLang="en-US" b="0" dirty="0" smtClean="0">
                <a:latin typeface="Meiryo UI" panose="020B0604030504040204" pitchFamily="50" charset="-128"/>
                <a:ea typeface="Meiryo UI" panose="020B0604030504040204" pitchFamily="50" charset="-128"/>
              </a:rPr>
              <a:t>万円、</a:t>
            </a:r>
            <a:r>
              <a:rPr lang="en-US" altLang="ja-JP" b="0" dirty="0" smtClean="0">
                <a:latin typeface="Meiryo UI" panose="020B0604030504040204" pitchFamily="50" charset="-128"/>
                <a:ea typeface="Meiryo UI" panose="020B0604030504040204" pitchFamily="50" charset="-128"/>
              </a:rPr>
              <a:t>2</a:t>
            </a:r>
            <a:r>
              <a:rPr lang="ja-JP" altLang="en-US" b="0" dirty="0" smtClean="0">
                <a:latin typeface="Meiryo UI" panose="020B0604030504040204" pitchFamily="50" charset="-128"/>
                <a:ea typeface="Meiryo UI" panose="020B0604030504040204" pitchFamily="50" charset="-128"/>
              </a:rPr>
              <a:t>か月目は倍になって</a:t>
            </a:r>
            <a:r>
              <a:rPr lang="en-US" altLang="ja-JP" b="0" dirty="0" smtClean="0">
                <a:latin typeface="Meiryo UI" panose="020B0604030504040204" pitchFamily="50" charset="-128"/>
                <a:ea typeface="Meiryo UI" panose="020B0604030504040204" pitchFamily="50" charset="-128"/>
              </a:rPr>
              <a:t>2</a:t>
            </a:r>
            <a:r>
              <a:rPr lang="ja-JP" altLang="en-US" b="0" dirty="0" smtClean="0">
                <a:latin typeface="Meiryo UI" panose="020B0604030504040204" pitchFamily="50" charset="-128"/>
                <a:ea typeface="Meiryo UI" panose="020B0604030504040204" pitchFamily="50" charset="-128"/>
              </a:rPr>
              <a:t>万円、</a:t>
            </a:r>
            <a:r>
              <a:rPr lang="en-US" altLang="ja-JP" b="0" dirty="0" smtClean="0">
                <a:latin typeface="Meiryo UI" panose="020B0604030504040204" pitchFamily="50" charset="-128"/>
                <a:ea typeface="Meiryo UI" panose="020B0604030504040204" pitchFamily="50" charset="-128"/>
              </a:rPr>
              <a:t>3</a:t>
            </a:r>
            <a:r>
              <a:rPr lang="ja-JP" altLang="en-US" b="0" dirty="0" smtClean="0">
                <a:latin typeface="Meiryo UI" panose="020B0604030504040204" pitchFamily="50" charset="-128"/>
                <a:ea typeface="Meiryo UI" panose="020B0604030504040204" pitchFamily="50" charset="-128"/>
              </a:rPr>
              <a:t>か月目は</a:t>
            </a:r>
            <a:r>
              <a:rPr lang="en-US" altLang="ja-JP" b="0" dirty="0" smtClean="0">
                <a:latin typeface="Meiryo UI" panose="020B0604030504040204" pitchFamily="50" charset="-128"/>
                <a:ea typeface="Meiryo UI" panose="020B0604030504040204" pitchFamily="50" charset="-128"/>
              </a:rPr>
              <a:t>1/4</a:t>
            </a:r>
            <a:r>
              <a:rPr lang="ja-JP" altLang="en-US" b="0" dirty="0" smtClean="0">
                <a:latin typeface="Meiryo UI" panose="020B0604030504040204" pitchFamily="50" charset="-128"/>
                <a:ea typeface="Meiryo UI" panose="020B0604030504040204" pitchFamily="50" charset="-128"/>
              </a:rPr>
              <a:t>になって</a:t>
            </a:r>
            <a:r>
              <a:rPr lang="en-US" altLang="ja-JP" b="0" dirty="0" smtClean="0">
                <a:latin typeface="Meiryo UI" panose="020B0604030504040204" pitchFamily="50" charset="-128"/>
                <a:ea typeface="Meiryo UI" panose="020B0604030504040204" pitchFamily="50" charset="-128"/>
              </a:rPr>
              <a:t>5000</a:t>
            </a:r>
            <a:r>
              <a:rPr lang="ja-JP" altLang="en-US" b="0" dirty="0" smtClean="0">
                <a:latin typeface="Meiryo UI" panose="020B0604030504040204" pitchFamily="50" charset="-128"/>
                <a:ea typeface="Meiryo UI" panose="020B0604030504040204" pitchFamily="50" charset="-128"/>
              </a:rPr>
              <a:t>円、</a:t>
            </a:r>
            <a:r>
              <a:rPr lang="en-US" altLang="ja-JP" b="0" dirty="0" smtClean="0">
                <a:latin typeface="Meiryo UI" panose="020B0604030504040204" pitchFamily="50" charset="-128"/>
                <a:ea typeface="Meiryo UI" panose="020B0604030504040204" pitchFamily="50" charset="-128"/>
              </a:rPr>
              <a:t>4</a:t>
            </a:r>
            <a:r>
              <a:rPr lang="ja-JP" altLang="en-US" b="0" dirty="0" smtClean="0">
                <a:latin typeface="Meiryo UI" panose="020B0604030504040204" pitchFamily="50" charset="-128"/>
                <a:ea typeface="Meiryo UI" panose="020B0604030504040204" pitchFamily="50" charset="-128"/>
              </a:rPr>
              <a:t>か月目は</a:t>
            </a:r>
            <a:r>
              <a:rPr lang="en-US" altLang="ja-JP" b="0" dirty="0" smtClean="0">
                <a:latin typeface="Meiryo UI" panose="020B0604030504040204" pitchFamily="50" charset="-128"/>
                <a:ea typeface="Meiryo UI" panose="020B0604030504040204" pitchFamily="50" charset="-128"/>
              </a:rPr>
              <a:t>1</a:t>
            </a:r>
            <a:r>
              <a:rPr lang="ja-JP" altLang="en-US" b="0" dirty="0" smtClean="0">
                <a:latin typeface="Meiryo UI" panose="020B0604030504040204" pitchFamily="50" charset="-128"/>
                <a:ea typeface="Meiryo UI" panose="020B0604030504040204" pitchFamily="50" charset="-128"/>
              </a:rPr>
              <a:t>万円に戻ったとします。</a:t>
            </a:r>
            <a:endParaRPr lang="en-US" altLang="ja-JP" b="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b="0" dirty="0" smtClean="0">
                <a:latin typeface="Meiryo UI" panose="020B0604030504040204" pitchFamily="50" charset="-128"/>
                <a:ea typeface="Meiryo UI" panose="020B0604030504040204" pitchFamily="50" charset="-128"/>
              </a:rPr>
              <a:t>最初に</a:t>
            </a:r>
            <a:r>
              <a:rPr lang="en-US" altLang="ja-JP" b="0" dirty="0" smtClean="0">
                <a:latin typeface="Meiryo UI" panose="020B0604030504040204" pitchFamily="50" charset="-128"/>
                <a:ea typeface="Meiryo UI" panose="020B0604030504040204" pitchFamily="50" charset="-128"/>
              </a:rPr>
              <a:t>4</a:t>
            </a:r>
            <a:r>
              <a:rPr lang="ja-JP" altLang="en-US" b="0" dirty="0" smtClean="0">
                <a:latin typeface="Meiryo UI" panose="020B0604030504040204" pitchFamily="50" charset="-128"/>
                <a:ea typeface="Meiryo UI" panose="020B0604030504040204" pitchFamily="50" charset="-128"/>
              </a:rPr>
              <a:t>万円分購入した場合は、</a:t>
            </a:r>
            <a:r>
              <a:rPr lang="en-US" altLang="ja-JP" b="0" dirty="0" smtClean="0">
                <a:latin typeface="Meiryo UI" panose="020B0604030504040204" pitchFamily="50" charset="-128"/>
                <a:ea typeface="Meiryo UI" panose="020B0604030504040204" pitchFamily="50" charset="-128"/>
              </a:rPr>
              <a:t>1</a:t>
            </a:r>
            <a:r>
              <a:rPr lang="ja-JP" altLang="en-US" b="0" dirty="0" smtClean="0">
                <a:latin typeface="Meiryo UI" panose="020B0604030504040204" pitchFamily="50" charset="-128"/>
                <a:ea typeface="Meiryo UI" panose="020B0604030504040204" pitchFamily="50" charset="-128"/>
              </a:rPr>
              <a:t>か月目にその時の価格が</a:t>
            </a:r>
            <a:r>
              <a:rPr lang="en-US" altLang="ja-JP" b="0" dirty="0" smtClean="0">
                <a:latin typeface="Meiryo UI" panose="020B0604030504040204" pitchFamily="50" charset="-128"/>
                <a:ea typeface="Meiryo UI" panose="020B0604030504040204" pitchFamily="50" charset="-128"/>
              </a:rPr>
              <a:t>1</a:t>
            </a:r>
            <a:r>
              <a:rPr lang="ja-JP" altLang="en-US" b="0" dirty="0" smtClean="0">
                <a:latin typeface="Meiryo UI" panose="020B0604030504040204" pitchFamily="50" charset="-128"/>
                <a:ea typeface="Meiryo UI" panose="020B0604030504040204" pitchFamily="50" charset="-128"/>
              </a:rPr>
              <a:t>万円なので、</a:t>
            </a:r>
            <a:r>
              <a:rPr lang="en-US" altLang="ja-JP" b="0" dirty="0" smtClean="0">
                <a:latin typeface="Meiryo UI" panose="020B0604030504040204" pitchFamily="50" charset="-128"/>
                <a:ea typeface="Meiryo UI" panose="020B0604030504040204" pitchFamily="50" charset="-128"/>
              </a:rPr>
              <a:t>4</a:t>
            </a:r>
            <a:r>
              <a:rPr lang="ja-JP" altLang="en-US" b="0" dirty="0" smtClean="0">
                <a:latin typeface="Meiryo UI" panose="020B0604030504040204" pitchFamily="50" charset="-128"/>
                <a:ea typeface="Meiryo UI" panose="020B0604030504040204" pitchFamily="50" charset="-128"/>
              </a:rPr>
              <a:t>万口購入できました。</a:t>
            </a:r>
            <a:endParaRPr lang="en-US" altLang="ja-JP" b="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b="0" dirty="0" smtClean="0">
                <a:latin typeface="Meiryo UI" panose="020B0604030504040204" pitchFamily="50" charset="-128"/>
                <a:ea typeface="Meiryo UI" panose="020B0604030504040204" pitchFamily="50" charset="-128"/>
              </a:rPr>
              <a:t>一方、毎月</a:t>
            </a:r>
            <a:r>
              <a:rPr lang="en-US" altLang="ja-JP" b="0" dirty="0" smtClean="0">
                <a:latin typeface="Meiryo UI" panose="020B0604030504040204" pitchFamily="50" charset="-128"/>
                <a:ea typeface="Meiryo UI" panose="020B0604030504040204" pitchFamily="50" charset="-128"/>
              </a:rPr>
              <a:t>1</a:t>
            </a:r>
            <a:r>
              <a:rPr lang="ja-JP" altLang="en-US" b="0" dirty="0" smtClean="0">
                <a:latin typeface="Meiryo UI" panose="020B0604030504040204" pitchFamily="50" charset="-128"/>
                <a:ea typeface="Meiryo UI" panose="020B0604030504040204" pitchFamily="50" charset="-128"/>
              </a:rPr>
              <a:t>万円ずつ</a:t>
            </a:r>
            <a:r>
              <a:rPr lang="en-US" altLang="ja-JP" b="0" dirty="0" smtClean="0">
                <a:latin typeface="Meiryo UI" panose="020B0604030504040204" pitchFamily="50" charset="-128"/>
                <a:ea typeface="Meiryo UI" panose="020B0604030504040204" pitchFamily="50" charset="-128"/>
              </a:rPr>
              <a:t>4</a:t>
            </a:r>
            <a:r>
              <a:rPr lang="ja-JP" altLang="en-US" b="0" dirty="0" smtClean="0">
                <a:latin typeface="Meiryo UI" panose="020B0604030504040204" pitchFamily="50" charset="-128"/>
                <a:ea typeface="Meiryo UI" panose="020B0604030504040204" pitchFamily="50" charset="-128"/>
              </a:rPr>
              <a:t>か月にわけて投資していく場合、</a:t>
            </a:r>
            <a:r>
              <a:rPr lang="en-US" altLang="ja-JP" b="0" dirty="0" smtClean="0">
                <a:latin typeface="Meiryo UI" panose="020B0604030504040204" pitchFamily="50" charset="-128"/>
                <a:ea typeface="Meiryo UI" panose="020B0604030504040204" pitchFamily="50" charset="-128"/>
              </a:rPr>
              <a:t>1</a:t>
            </a:r>
            <a:r>
              <a:rPr lang="ja-JP" altLang="en-US" b="0" dirty="0" smtClean="0">
                <a:latin typeface="Meiryo UI" panose="020B0604030504040204" pitchFamily="50" charset="-128"/>
                <a:ea typeface="Meiryo UI" panose="020B0604030504040204" pitchFamily="50" charset="-128"/>
              </a:rPr>
              <a:t>か月目は</a:t>
            </a:r>
            <a:r>
              <a:rPr lang="en-US" altLang="ja-JP" b="0" dirty="0" smtClean="0">
                <a:latin typeface="Meiryo UI" panose="020B0604030504040204" pitchFamily="50" charset="-128"/>
                <a:ea typeface="Meiryo UI" panose="020B0604030504040204" pitchFamily="50" charset="-128"/>
              </a:rPr>
              <a:t>1</a:t>
            </a:r>
            <a:r>
              <a:rPr lang="ja-JP" altLang="en-US" b="0" dirty="0" smtClean="0">
                <a:latin typeface="Meiryo UI" panose="020B0604030504040204" pitchFamily="50" charset="-128"/>
                <a:ea typeface="Meiryo UI" panose="020B0604030504040204" pitchFamily="50" charset="-128"/>
              </a:rPr>
              <a:t>万口、</a:t>
            </a:r>
            <a:r>
              <a:rPr lang="en-US" altLang="ja-JP" b="0" dirty="0" smtClean="0">
                <a:latin typeface="Meiryo UI" panose="020B0604030504040204" pitchFamily="50" charset="-128"/>
                <a:ea typeface="Meiryo UI" panose="020B0604030504040204" pitchFamily="50" charset="-128"/>
              </a:rPr>
              <a:t>2</a:t>
            </a:r>
            <a:r>
              <a:rPr lang="ja-JP" altLang="en-US" b="0" dirty="0" smtClean="0">
                <a:latin typeface="Meiryo UI" panose="020B0604030504040204" pitchFamily="50" charset="-128"/>
                <a:ea typeface="Meiryo UI" panose="020B0604030504040204" pitchFamily="50" charset="-128"/>
              </a:rPr>
              <a:t>か月目は価格が上がっていたので</a:t>
            </a:r>
            <a:r>
              <a:rPr lang="en-US" altLang="ja-JP" b="0" dirty="0" smtClean="0">
                <a:latin typeface="Meiryo UI" panose="020B0604030504040204" pitchFamily="50" charset="-128"/>
                <a:ea typeface="Meiryo UI" panose="020B0604030504040204" pitchFamily="50" charset="-128"/>
              </a:rPr>
              <a:t>5</a:t>
            </a:r>
            <a:r>
              <a:rPr lang="ja-JP" altLang="en-US" b="0" dirty="0" smtClean="0">
                <a:latin typeface="Meiryo UI" panose="020B0604030504040204" pitchFamily="50" charset="-128"/>
                <a:ea typeface="Meiryo UI" panose="020B0604030504040204" pitchFamily="50" charset="-128"/>
              </a:rPr>
              <a:t>千口、</a:t>
            </a:r>
            <a:r>
              <a:rPr lang="en-US" altLang="ja-JP" b="0" dirty="0" smtClean="0">
                <a:latin typeface="Meiryo UI" panose="020B0604030504040204" pitchFamily="50" charset="-128"/>
                <a:ea typeface="Meiryo UI" panose="020B0604030504040204" pitchFamily="50" charset="-128"/>
              </a:rPr>
              <a:t>3</a:t>
            </a:r>
            <a:r>
              <a:rPr lang="ja-JP" altLang="en-US" b="0" dirty="0" smtClean="0">
                <a:latin typeface="Meiryo UI" panose="020B0604030504040204" pitchFamily="50" charset="-128"/>
                <a:ea typeface="Meiryo UI" panose="020B0604030504040204" pitchFamily="50" charset="-128"/>
              </a:rPr>
              <a:t>か月目は価格が下がっていたので</a:t>
            </a:r>
            <a:r>
              <a:rPr lang="en-US" altLang="ja-JP" b="0" dirty="0" smtClean="0">
                <a:latin typeface="Meiryo UI" panose="020B0604030504040204" pitchFamily="50" charset="-128"/>
                <a:ea typeface="Meiryo UI" panose="020B0604030504040204" pitchFamily="50" charset="-128"/>
              </a:rPr>
              <a:t>2</a:t>
            </a:r>
            <a:r>
              <a:rPr lang="ja-JP" altLang="en-US" b="0" dirty="0" smtClean="0">
                <a:latin typeface="Meiryo UI" panose="020B0604030504040204" pitchFamily="50" charset="-128"/>
                <a:ea typeface="Meiryo UI" panose="020B0604030504040204" pitchFamily="50" charset="-128"/>
              </a:rPr>
              <a:t>万口、</a:t>
            </a:r>
            <a:r>
              <a:rPr lang="en-US" altLang="ja-JP" b="0" dirty="0" smtClean="0">
                <a:latin typeface="Meiryo UI" panose="020B0604030504040204" pitchFamily="50" charset="-128"/>
                <a:ea typeface="Meiryo UI" panose="020B0604030504040204" pitchFamily="50" charset="-128"/>
              </a:rPr>
              <a:t>4</a:t>
            </a:r>
            <a:r>
              <a:rPr lang="ja-JP" altLang="en-US" b="0" dirty="0" smtClean="0">
                <a:latin typeface="Meiryo UI" panose="020B0604030504040204" pitchFamily="50" charset="-128"/>
                <a:ea typeface="Meiryo UI" panose="020B0604030504040204" pitchFamily="50" charset="-128"/>
              </a:rPr>
              <a:t>か月目は</a:t>
            </a:r>
            <a:r>
              <a:rPr lang="en-US" altLang="ja-JP" b="0" dirty="0" smtClean="0">
                <a:latin typeface="Meiryo UI" panose="020B0604030504040204" pitchFamily="50" charset="-128"/>
                <a:ea typeface="Meiryo UI" panose="020B0604030504040204" pitchFamily="50" charset="-128"/>
              </a:rPr>
              <a:t>1</a:t>
            </a:r>
            <a:r>
              <a:rPr lang="ja-JP" altLang="en-US" b="0" dirty="0" smtClean="0">
                <a:latin typeface="Meiryo UI" panose="020B0604030504040204" pitchFamily="50" charset="-128"/>
                <a:ea typeface="Meiryo UI" panose="020B0604030504040204" pitchFamily="50" charset="-128"/>
              </a:rPr>
              <a:t>万口と、価格が高い時には少なく購入し、価格が低い時には多く購入することになります。この例では、</a:t>
            </a:r>
            <a:r>
              <a:rPr lang="en-US" altLang="ja-JP" b="0" dirty="0" smtClean="0">
                <a:latin typeface="Meiryo UI" panose="020B0604030504040204" pitchFamily="50" charset="-128"/>
                <a:ea typeface="Meiryo UI" panose="020B0604030504040204" pitchFamily="50" charset="-128"/>
              </a:rPr>
              <a:t>4</a:t>
            </a:r>
            <a:r>
              <a:rPr lang="ja-JP" altLang="en-US" b="0" dirty="0" smtClean="0">
                <a:latin typeface="Meiryo UI" panose="020B0604030504040204" pitchFamily="50" charset="-128"/>
                <a:ea typeface="Meiryo UI" panose="020B0604030504040204" pitchFamily="50" charset="-128"/>
              </a:rPr>
              <a:t>か月で合計</a:t>
            </a:r>
            <a:r>
              <a:rPr lang="en-US" altLang="ja-JP" b="0" dirty="0" smtClean="0">
                <a:latin typeface="Meiryo UI" panose="020B0604030504040204" pitchFamily="50" charset="-128"/>
                <a:ea typeface="Meiryo UI" panose="020B0604030504040204" pitchFamily="50" charset="-128"/>
              </a:rPr>
              <a:t>4</a:t>
            </a:r>
            <a:r>
              <a:rPr lang="ja-JP" altLang="en-US" b="0" dirty="0" smtClean="0">
                <a:latin typeface="Meiryo UI" panose="020B0604030504040204" pitchFamily="50" charset="-128"/>
                <a:ea typeface="Meiryo UI" panose="020B0604030504040204" pitchFamily="50" charset="-128"/>
              </a:rPr>
              <a:t>万５千口購入できました。</a:t>
            </a:r>
            <a:endParaRPr lang="en-US" altLang="ja-JP" b="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b="1" dirty="0" smtClean="0"/>
              <a:t>（クリック）</a:t>
            </a:r>
            <a:r>
              <a:rPr lang="ja-JP" altLang="en-US" b="0" dirty="0" smtClean="0">
                <a:latin typeface="Meiryo UI" panose="020B0604030504040204" pitchFamily="50" charset="-128"/>
                <a:ea typeface="Meiryo UI" panose="020B0604030504040204" pitchFamily="50" charset="-128"/>
              </a:rPr>
              <a:t>つまり、毎月</a:t>
            </a:r>
            <a:r>
              <a:rPr lang="en-US" altLang="ja-JP" b="0" dirty="0" smtClean="0">
                <a:latin typeface="Meiryo UI" panose="020B0604030504040204" pitchFamily="50" charset="-128"/>
                <a:ea typeface="Meiryo UI" panose="020B0604030504040204" pitchFamily="50" charset="-128"/>
              </a:rPr>
              <a:t>1</a:t>
            </a:r>
            <a:r>
              <a:rPr lang="ja-JP" altLang="en-US" b="0" dirty="0" smtClean="0">
                <a:latin typeface="Meiryo UI" panose="020B0604030504040204" pitchFamily="50" charset="-128"/>
                <a:ea typeface="Meiryo UI" panose="020B0604030504040204" pitchFamily="50" charset="-128"/>
              </a:rPr>
              <a:t>万円ずつ購入していた場合の方が、平均の購入単価を安くできました。</a:t>
            </a:r>
            <a:endParaRPr lang="en-US" altLang="ja-JP" b="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b="0" dirty="0" smtClean="0">
                <a:latin typeface="Meiryo UI" panose="020B0604030504040204" pitchFamily="50" charset="-128"/>
                <a:ea typeface="Meiryo UI" panose="020B0604030504040204" pitchFamily="50" charset="-128"/>
              </a:rPr>
              <a:t>もちろん、価格が右肩上がりで上昇していくような場合は、最初に一括投資した方が有利ですが、</a:t>
            </a:r>
            <a:endParaRPr lang="en-US" altLang="ja-JP" b="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b="0" dirty="0" smtClean="0">
                <a:latin typeface="Meiryo UI" panose="020B0604030504040204" pitchFamily="50" charset="-128"/>
                <a:ea typeface="Meiryo UI" panose="020B0604030504040204" pitchFamily="50" charset="-128"/>
              </a:rPr>
              <a:t>　価格の推移があらかじめわからない、ということを考えると、積立投資は一つの有効な方法と考えられます。</a:t>
            </a:r>
            <a:endParaRPr lang="en-US" altLang="ja-JP" b="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b="0" dirty="0" smtClean="0">
                <a:latin typeface="Meiryo UI" panose="020B0604030504040204" pitchFamily="50" charset="-128"/>
                <a:ea typeface="Meiryo UI" panose="020B0604030504040204" pitchFamily="50" charset="-128"/>
              </a:rPr>
              <a:t>投資のタイミングを考えずに投資ができる積立投資というやり方を是非覚えておいてください。</a:t>
            </a:r>
            <a:endParaRPr lang="en-US" altLang="ja-JP" b="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160022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01675" indent="-263525" defTabSz="904875">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082675" indent="-206375" defTabSz="904875">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22413" indent="-206375" defTabSz="904875">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1960563" indent="-206375" defTabSz="904875">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417763" indent="-206375" defTabSz="90487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874963" indent="-206375" defTabSz="90487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332163" indent="-206375" defTabSz="90487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789363" indent="-206375" defTabSz="904875"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A59ADCDE-F4CC-429B-A497-AE5109B4CB61}" type="slidenum">
              <a:rPr lang="en-US" altLang="ja-JP" sz="1100" smtClean="0">
                <a:latin typeface="Times New Roman" panose="02020603050405020304" pitchFamily="18" charset="0"/>
              </a:rPr>
              <a:pPr>
                <a:spcBef>
                  <a:spcPct val="0"/>
                </a:spcBef>
              </a:pPr>
              <a:t>21</a:t>
            </a:fld>
            <a:endParaRPr lang="en-US" altLang="ja-JP" sz="1100" smtClean="0">
              <a:latin typeface="Times New Roman" panose="02020603050405020304" pitchFamily="18" charset="0"/>
            </a:endParaRPr>
          </a:p>
        </p:txBody>
      </p:sp>
      <p:sp>
        <p:nvSpPr>
          <p:cNvPr id="66563" name="Rectangle 2"/>
          <p:cNvSpPr>
            <a:spLocks noGrp="1" noRot="1" noChangeAspect="1" noChangeArrowheads="1" noTextEdit="1"/>
          </p:cNvSpPr>
          <p:nvPr>
            <p:ph type="sldImg"/>
          </p:nvPr>
        </p:nvSpPr>
        <p:spPr bwMode="auto">
          <a:xfrm>
            <a:off x="900113" y="739775"/>
            <a:ext cx="4935537"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buFont typeface="Arial" panose="020B0604020202020204" pitchFamily="34" charset="0"/>
              <a:buChar char="•"/>
            </a:pPr>
            <a:r>
              <a:rPr lang="ja-JP" altLang="en-US" b="0" dirty="0" smtClean="0">
                <a:latin typeface="Meiryo UI" panose="020B0604030504040204" pitchFamily="50" charset="-128"/>
                <a:ea typeface="Meiryo UI" panose="020B0604030504040204" pitchFamily="50" charset="-128"/>
              </a:rPr>
              <a:t>次に、元本割れの可能性を引き下げる方法として、「分散投資」があげられます。</a:t>
            </a:r>
            <a:endParaRPr lang="en-US" altLang="ja-JP" b="0" dirty="0" smtClean="0">
              <a:latin typeface="Meiryo UI" panose="020B0604030504040204" pitchFamily="50" charset="-128"/>
              <a:ea typeface="Meiryo UI" panose="020B0604030504040204" pitchFamily="50" charset="-128"/>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1" lang="ja-JP" altLang="en-US" b="1" dirty="0" smtClean="0"/>
              <a:t>（クリック）</a:t>
            </a:r>
            <a:r>
              <a:rPr lang="ja-JP" altLang="en-US" b="0" dirty="0" smtClean="0">
                <a:latin typeface="Meiryo UI" panose="020B0604030504040204" pitchFamily="50" charset="-128"/>
                <a:ea typeface="Meiryo UI" panose="020B0604030504040204" pitchFamily="50" charset="-128"/>
              </a:rPr>
              <a:t>右側のグラフをみてください。緑色、水色それぞれの資産の価格は大きく動いていますが、それらを組み合わせてもつことで、ピンクの線の様に値動きがゆるやかになります。要するに、相関が</a:t>
            </a:r>
            <a:r>
              <a:rPr lang="en-US" altLang="ja-JP" b="0" dirty="0" smtClean="0">
                <a:latin typeface="Meiryo UI" panose="020B0604030504040204" pitchFamily="50" charset="-128"/>
                <a:ea typeface="Meiryo UI" panose="020B0604030504040204" pitchFamily="50" charset="-128"/>
              </a:rPr>
              <a:t>1</a:t>
            </a:r>
            <a:r>
              <a:rPr lang="ja-JP" altLang="en-US" b="0" dirty="0" smtClean="0">
                <a:latin typeface="Meiryo UI" panose="020B0604030504040204" pitchFamily="50" charset="-128"/>
                <a:ea typeface="Meiryo UI" panose="020B0604030504040204" pitchFamily="50" charset="-128"/>
              </a:rPr>
              <a:t>でないものに複数投資をすると価格の振れ幅、リスクが減少するということです。</a:t>
            </a:r>
            <a:endParaRPr lang="en-US" altLang="ja-JP" b="0" dirty="0" smtClean="0">
              <a:latin typeface="Meiryo UI" panose="020B0604030504040204" pitchFamily="50" charset="-128"/>
              <a:ea typeface="Meiryo UI" panose="020B0604030504040204" pitchFamily="50" charset="-128"/>
            </a:endParaRPr>
          </a:p>
          <a:p>
            <a:pPr marL="171450" indent="-171450" eaLnBrk="1" hangingPunct="1">
              <a:buFont typeface="Arial" panose="020B0604020202020204" pitchFamily="34" charset="0"/>
              <a:buChar char="•"/>
            </a:pPr>
            <a:r>
              <a:rPr lang="ja-JP" altLang="en-US" b="0" dirty="0" smtClean="0">
                <a:latin typeface="Meiryo UI" panose="020B0604030504040204" pitchFamily="50" charset="-128"/>
                <a:ea typeface="Meiryo UI" panose="020B0604030504040204" pitchFamily="50" charset="-128"/>
              </a:rPr>
              <a:t>分散には２つの方法があります。</a:t>
            </a:r>
            <a:endParaRPr lang="en-US" altLang="ja-JP" b="0" dirty="0" smtClean="0">
              <a:latin typeface="Meiryo UI" panose="020B0604030504040204" pitchFamily="50" charset="-128"/>
              <a:ea typeface="Meiryo UI" panose="020B0604030504040204" pitchFamily="50" charset="-128"/>
            </a:endParaRPr>
          </a:p>
          <a:p>
            <a:pPr marL="171450" indent="-171450" eaLnBrk="1" hangingPunct="1">
              <a:buFont typeface="Arial" panose="020B0604020202020204" pitchFamily="34" charset="0"/>
              <a:buChar char="•"/>
            </a:pPr>
            <a:r>
              <a:rPr kumimoji="1" lang="ja-JP" altLang="en-US" b="1" dirty="0" smtClean="0"/>
              <a:t>（クリック）</a:t>
            </a:r>
            <a:r>
              <a:rPr lang="ja-JP" altLang="en-US" b="0" dirty="0" smtClean="0">
                <a:latin typeface="Meiryo UI" panose="020B0604030504040204" pitchFamily="50" charset="-128"/>
                <a:ea typeface="Meiryo UI" panose="020B0604030504040204" pitchFamily="50" charset="-128"/>
              </a:rPr>
              <a:t>まず一つ目は資産の分散、値動きが異なる複数の資産に分散投資することで、価格の変動、リスクが小さくなります。例えば、株式と債券に分散投資するという考えがあります。株式は景気が良くなると上昇し、債券は下落するという特性を持っています。相関がマイナスなので、リスクが減る効果が大きいと言えます。</a:t>
            </a:r>
            <a:endParaRPr lang="en-US" altLang="ja-JP" b="0" dirty="0" smtClean="0">
              <a:latin typeface="Meiryo UI" panose="020B0604030504040204" pitchFamily="50" charset="-128"/>
              <a:ea typeface="Meiryo UI" panose="020B0604030504040204" pitchFamily="50" charset="-128"/>
            </a:endParaRPr>
          </a:p>
          <a:p>
            <a:pPr marL="171450" indent="-171450" eaLnBrk="1" hangingPunct="1">
              <a:buFont typeface="Arial" panose="020B0604020202020204" pitchFamily="34" charset="0"/>
              <a:buChar char="•"/>
            </a:pPr>
            <a:r>
              <a:rPr kumimoji="1" lang="ja-JP" altLang="en-US" b="1" dirty="0" smtClean="0"/>
              <a:t>（クリック）</a:t>
            </a:r>
            <a:r>
              <a:rPr lang="ja-JP" altLang="en-US" b="0" dirty="0" smtClean="0">
                <a:latin typeface="Meiryo UI" panose="020B0604030504040204" pitchFamily="50" charset="-128"/>
                <a:ea typeface="Meiryo UI" panose="020B0604030504040204" pitchFamily="50" charset="-128"/>
              </a:rPr>
              <a:t>次に地域の分散というものがあります。例えば、一つの国だけではなく、世界中の国々の株式に投資することで、一つの国の景気に左右されにくくなり、リスクが小さくなります。日本という一つの国に投資をすると、日本の景気動向や経済環境に左右されることになりますが、世界中だと</a:t>
            </a:r>
            <a:r>
              <a:rPr lang="en-US" altLang="ja-JP" b="0" dirty="0" smtClean="0">
                <a:latin typeface="Meiryo UI" panose="020B0604030504040204" pitchFamily="50" charset="-128"/>
                <a:ea typeface="Meiryo UI" panose="020B0604030504040204" pitchFamily="50" charset="-128"/>
              </a:rPr>
              <a:t>150</a:t>
            </a:r>
            <a:r>
              <a:rPr lang="ja-JP" altLang="en-US" b="0" dirty="0" smtClean="0">
                <a:latin typeface="Meiryo UI" panose="020B0604030504040204" pitchFamily="50" charset="-128"/>
                <a:ea typeface="Meiryo UI" panose="020B0604030504040204" pitchFamily="50" charset="-128"/>
              </a:rPr>
              <a:t>か国ほどの景気動向や経済環境が異なる国に投資をするので、値動きが異なりリスクが少なくなります。</a:t>
            </a:r>
            <a:endParaRPr lang="en-US" altLang="ja-JP" b="0" dirty="0" smtClean="0">
              <a:latin typeface="Meiryo UI" panose="020B0604030504040204" pitchFamily="50" charset="-128"/>
              <a:ea typeface="Meiryo UI" panose="020B0604030504040204" pitchFamily="50" charset="-128"/>
            </a:endParaRPr>
          </a:p>
          <a:p>
            <a:pPr marL="171450" indent="-171450" eaLnBrk="1" hangingPunct="1">
              <a:buFont typeface="Arial" panose="020B0604020202020204" pitchFamily="34" charset="0"/>
              <a:buChar char="•"/>
            </a:pPr>
            <a:endParaRPr lang="ja-JP" altLang="ja-JP" dirty="0" smtClean="0"/>
          </a:p>
        </p:txBody>
      </p:sp>
    </p:spTree>
    <p:extLst>
      <p:ext uri="{BB962C8B-B14F-4D97-AF65-F5344CB8AC3E}">
        <p14:creationId xmlns:p14="http://schemas.microsoft.com/office/powerpoint/2010/main" val="37183739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ではこれらの長期・積立・分散投資を実践すると実際にどういう効果があったのかを示したものがこのグラフです</a:t>
            </a:r>
            <a:r>
              <a:rPr kumimoji="1" lang="en-US" altLang="ja-JP" dirty="0" smtClean="0"/>
              <a:t>｡</a:t>
            </a:r>
          </a:p>
          <a:p>
            <a:r>
              <a:rPr kumimoji="1" lang="en-US" altLang="ja-JP" dirty="0" smtClean="0"/>
              <a:t>2002</a:t>
            </a:r>
            <a:r>
              <a:rPr kumimoji="1" lang="ja-JP" altLang="en-US" dirty="0" smtClean="0"/>
              <a:t>年を出発点として、毎年同じ金額を</a:t>
            </a:r>
            <a:r>
              <a:rPr kumimoji="1" lang="en-US" altLang="ja-JP" dirty="0" smtClean="0"/>
              <a:t>20</a:t>
            </a:r>
            <a:r>
              <a:rPr kumimoji="1" lang="ja-JP" altLang="en-US" dirty="0" smtClean="0"/>
              <a:t>年間投資した場合を示しています。</a:t>
            </a:r>
            <a:endParaRPr kumimoji="1" lang="en-US" altLang="ja-JP" dirty="0" smtClean="0"/>
          </a:p>
          <a:p>
            <a:r>
              <a:rPr kumimoji="1" lang="ja-JP" altLang="en-US" b="1" dirty="0" smtClean="0"/>
              <a:t>（クリック）</a:t>
            </a:r>
            <a:r>
              <a:rPr kumimoji="1" lang="ja-JP" altLang="en-US" dirty="0" smtClean="0"/>
              <a:t>この</a:t>
            </a:r>
            <a:r>
              <a:rPr kumimoji="1" lang="en-US" altLang="ja-JP" dirty="0" smtClean="0"/>
              <a:t>20</a:t>
            </a:r>
            <a:r>
              <a:rPr kumimoji="1" lang="ja-JP" altLang="en-US" dirty="0" smtClean="0"/>
              <a:t>年間は日本は低金利の時代でしたので定期預金で運用した</a:t>
            </a:r>
            <a:r>
              <a:rPr kumimoji="1" lang="en-US" altLang="ja-JP" dirty="0" smtClean="0"/>
              <a:t>A</a:t>
            </a:r>
            <a:r>
              <a:rPr kumimoji="1" lang="ja-JP" altLang="en-US" dirty="0" smtClean="0"/>
              <a:t>では最終的に</a:t>
            </a:r>
            <a:r>
              <a:rPr kumimoji="1" lang="en-US" altLang="ja-JP" dirty="0" smtClean="0"/>
              <a:t>0.71</a:t>
            </a:r>
            <a:r>
              <a:rPr kumimoji="1" lang="ja-JP" altLang="en-US" dirty="0" smtClean="0"/>
              <a:t>％しか資産が増えていませんでした</a:t>
            </a:r>
            <a:r>
              <a:rPr kumimoji="1" lang="en-US" altLang="ja-JP" dirty="0" smtClean="0"/>
              <a:t>｡</a:t>
            </a:r>
            <a:r>
              <a:rPr kumimoji="1" lang="ja-JP" altLang="en-US" dirty="0" smtClean="0"/>
              <a:t>現在の預金金利も</a:t>
            </a:r>
            <a:r>
              <a:rPr kumimoji="1" lang="en-US" altLang="ja-JP" dirty="0" smtClean="0"/>
              <a:t>0.001%</a:t>
            </a:r>
            <a:r>
              <a:rPr kumimoji="1" lang="ja-JP" altLang="en-US" dirty="0" smtClean="0"/>
              <a:t>なので、今後もあまり増える可能性は少ないと思われます。</a:t>
            </a:r>
            <a:endParaRPr kumimoji="1" lang="en-US" altLang="ja-JP" dirty="0" smtClean="0"/>
          </a:p>
          <a:p>
            <a:r>
              <a:rPr kumimoji="1" lang="ja-JP" altLang="en-US" b="1" dirty="0" smtClean="0"/>
              <a:t>（クリック）</a:t>
            </a:r>
            <a:r>
              <a:rPr kumimoji="1" lang="ja-JP" altLang="en-US" dirty="0" smtClean="0"/>
              <a:t>次に</a:t>
            </a:r>
            <a:r>
              <a:rPr kumimoji="1" lang="en-US" altLang="ja-JP" dirty="0" smtClean="0"/>
              <a:t>､</a:t>
            </a:r>
            <a:r>
              <a:rPr kumimoji="1" lang="ja-JP" altLang="en-US" dirty="0" smtClean="0"/>
              <a:t>日本の株式と債券に</a:t>
            </a:r>
            <a:r>
              <a:rPr kumimoji="1" lang="en-US" altLang="ja-JP" dirty="0" smtClean="0"/>
              <a:t>50%</a:t>
            </a:r>
            <a:r>
              <a:rPr kumimoji="1" lang="ja-JP" altLang="en-US" dirty="0" err="1" smtClean="0"/>
              <a:t>ずつに</a:t>
            </a:r>
            <a:r>
              <a:rPr kumimoji="1" lang="ja-JP" altLang="en-US" dirty="0" smtClean="0"/>
              <a:t>なるように長期・積立・分散投資した</a:t>
            </a:r>
            <a:r>
              <a:rPr kumimoji="1" lang="en-US" altLang="ja-JP" dirty="0" smtClean="0"/>
              <a:t>B</a:t>
            </a:r>
            <a:r>
              <a:rPr kumimoji="1" lang="ja-JP" altLang="en-US" dirty="0" smtClean="0"/>
              <a:t>だと、</a:t>
            </a:r>
            <a:r>
              <a:rPr kumimoji="1" lang="en-US" altLang="ja-JP" dirty="0" smtClean="0"/>
              <a:t>2008</a:t>
            </a:r>
            <a:r>
              <a:rPr kumimoji="1" lang="ja-JP" altLang="en-US" dirty="0" smtClean="0"/>
              <a:t>年頃は</a:t>
            </a:r>
            <a:r>
              <a:rPr kumimoji="1" lang="en-US" altLang="ja-JP" dirty="0" smtClean="0"/>
              <a:t>0%</a:t>
            </a:r>
            <a:r>
              <a:rPr kumimoji="1" lang="ja-JP" altLang="en-US" dirty="0" smtClean="0"/>
              <a:t>を下回っているので一時的に元本割れしていました。しかしその後回復し、最終的に</a:t>
            </a:r>
            <a:r>
              <a:rPr kumimoji="1" lang="en-US" altLang="ja-JP" dirty="0" smtClean="0"/>
              <a:t>50.28%</a:t>
            </a:r>
            <a:r>
              <a:rPr kumimoji="1" lang="ja-JP" altLang="en-US" dirty="0" smtClean="0"/>
              <a:t>資産額が増加しました</a:t>
            </a:r>
            <a:r>
              <a:rPr kumimoji="1" lang="en-US" altLang="ja-JP" dirty="0" smtClean="0"/>
              <a:t>｡</a:t>
            </a:r>
          </a:p>
          <a:p>
            <a:r>
              <a:rPr kumimoji="1" lang="ja-JP" altLang="en-US" b="1" dirty="0" smtClean="0"/>
              <a:t>（クリック）</a:t>
            </a:r>
            <a:r>
              <a:rPr kumimoji="1" lang="ja-JP" altLang="en-US" dirty="0" smtClean="0"/>
              <a:t>次のケースは更に資産タイプと地域を増やして、日本・先進国・新興国の株式と債券に</a:t>
            </a:r>
            <a:r>
              <a:rPr kumimoji="1" lang="en-US" altLang="ja-JP" dirty="0" smtClean="0"/>
              <a:t>1/6</a:t>
            </a:r>
            <a:r>
              <a:rPr kumimoji="1" lang="ja-JP" altLang="en-US" dirty="0" err="1" smtClean="0"/>
              <a:t>ずつに</a:t>
            </a:r>
            <a:r>
              <a:rPr kumimoji="1" lang="ja-JP" altLang="en-US" dirty="0" smtClean="0"/>
              <a:t>なるように投資した場合です。日本の株式と債券に投資した場合と同様に</a:t>
            </a:r>
            <a:r>
              <a:rPr kumimoji="1" lang="en-US" altLang="ja-JP" dirty="0" smtClean="0"/>
              <a:t>2008</a:t>
            </a:r>
            <a:r>
              <a:rPr kumimoji="1" lang="ja-JP" altLang="en-US" dirty="0" smtClean="0"/>
              <a:t>年頃には一時的に元本割れしています。しかし、日本の株式、債券の組み合わせよりもその後の回復は顕著でした。分散効果が更に発揮され、最終的には</a:t>
            </a:r>
            <a:r>
              <a:rPr kumimoji="1" lang="en-US" altLang="ja-JP" dirty="0" smtClean="0"/>
              <a:t>82.84%</a:t>
            </a:r>
            <a:r>
              <a:rPr kumimoji="1" lang="ja-JP" altLang="en-US" dirty="0" err="1" smtClean="0"/>
              <a:t>と資</a:t>
            </a:r>
            <a:r>
              <a:rPr kumimoji="1" lang="ja-JP" altLang="en-US" dirty="0" smtClean="0"/>
              <a:t>産額が増加しました</a:t>
            </a:r>
            <a:r>
              <a:rPr kumimoji="1" lang="en-US" altLang="ja-JP" dirty="0" smtClean="0"/>
              <a:t>｡</a:t>
            </a:r>
          </a:p>
          <a:p>
            <a:endParaRPr kumimoji="1" lang="en-US" altLang="ja-JP" dirty="0" smtClean="0"/>
          </a:p>
          <a:p>
            <a:r>
              <a:rPr kumimoji="1" lang="ja-JP" altLang="en-US" dirty="0" smtClean="0"/>
              <a:t>これはあくまで過去の実績ですので、このとおりに投資して同じ利益が保証されているわけではないので、誤解しないでください。</a:t>
            </a:r>
            <a:endParaRPr kumimoji="1" lang="en-US" altLang="ja-JP" dirty="0" smtClean="0"/>
          </a:p>
          <a:p>
            <a:r>
              <a:rPr kumimoji="1" lang="ja-JP" altLang="en-US" dirty="0" smtClean="0"/>
              <a:t>ただ、投資をすると、</a:t>
            </a:r>
            <a:r>
              <a:rPr kumimoji="1" lang="en-US" altLang="ja-JP" dirty="0" smtClean="0"/>
              <a:t>B</a:t>
            </a:r>
            <a:r>
              <a:rPr kumimoji="1" lang="ja-JP" altLang="en-US" dirty="0" smtClean="0"/>
              <a:t>や</a:t>
            </a:r>
            <a:r>
              <a:rPr kumimoji="1" lang="en-US" altLang="ja-JP" dirty="0" smtClean="0"/>
              <a:t>C</a:t>
            </a:r>
            <a:r>
              <a:rPr kumimoji="1" lang="ja-JP" altLang="en-US" dirty="0" smtClean="0"/>
              <a:t>のグラフからわかるように短期的には</a:t>
            </a:r>
            <a:r>
              <a:rPr kumimoji="1" lang="en-US" altLang="ja-JP" dirty="0" smtClean="0"/>
              <a:t>､</a:t>
            </a:r>
            <a:r>
              <a:rPr kumimoji="1" lang="ja-JP" altLang="en-US" dirty="0" smtClean="0"/>
              <a:t>資産額が減る局面もありますが、長期的にみると、リターンが安定して出やすくなるということは言えると思います。景気の良い時、悪い時を乗り越えて、資産が増えていったんですね。</a:t>
            </a:r>
            <a:endParaRPr kumimoji="1" lang="ja-JP" altLang="en-US" dirty="0"/>
          </a:p>
        </p:txBody>
      </p:sp>
      <p:sp>
        <p:nvSpPr>
          <p:cNvPr id="4" name="ヘッダー プレースホルダー 3"/>
          <p:cNvSpPr>
            <a:spLocks noGrp="1"/>
          </p:cNvSpPr>
          <p:nvPr>
            <p:ph type="hdr" sz="quarter" idx="10"/>
          </p:nvPr>
        </p:nvSpPr>
        <p:spPr/>
        <p:txBody>
          <a:bodyPr/>
          <a:lstStyle/>
          <a:p>
            <a:pPr>
              <a:defRPr/>
            </a:pPr>
            <a:endParaRPr lang="ja-JP" altLang="ja-JP" dirty="0"/>
          </a:p>
        </p:txBody>
      </p:sp>
      <p:sp>
        <p:nvSpPr>
          <p:cNvPr id="5" name="スライド番号プレースホルダー 4"/>
          <p:cNvSpPr>
            <a:spLocks noGrp="1"/>
          </p:cNvSpPr>
          <p:nvPr>
            <p:ph type="sldNum" sz="quarter" idx="11"/>
          </p:nvPr>
        </p:nvSpPr>
        <p:spPr/>
        <p:txBody>
          <a:bodyPr/>
          <a:lstStyle/>
          <a:p>
            <a:pPr>
              <a:defRPr/>
            </a:pPr>
            <a:fld id="{0B690759-A892-4183-BAFA-C65763666524}" type="slidenum">
              <a:rPr lang="ja-JP" altLang="en-US" smtClean="0"/>
              <a:pPr>
                <a:defRPr/>
              </a:pPr>
              <a:t>22</a:t>
            </a:fld>
            <a:endParaRPr lang="ja-JP" altLang="ja-JP"/>
          </a:p>
        </p:txBody>
      </p:sp>
    </p:spTree>
    <p:extLst>
      <p:ext uri="{BB962C8B-B14F-4D97-AF65-F5344CB8AC3E}">
        <p14:creationId xmlns:p14="http://schemas.microsoft.com/office/powerpoint/2010/main" val="14556650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086" eaLnBrk="0" hangingPunct="0">
              <a:spcBef>
                <a:spcPct val="30000"/>
              </a:spcBef>
              <a:defRPr kumimoji="1" sz="1200">
                <a:solidFill>
                  <a:schemeClr val="tx1"/>
                </a:solidFill>
                <a:latin typeface="Times New Roman" pitchFamily="18" charset="0"/>
                <a:ea typeface="ＭＳ Ｐ明朝" pitchFamily="18" charset="-128"/>
              </a:defRPr>
            </a:lvl1pPr>
            <a:lvl2pPr marL="702970" indent="-265003" algn="l" defTabSz="906086" eaLnBrk="0" hangingPunct="0">
              <a:spcBef>
                <a:spcPct val="30000"/>
              </a:spcBef>
              <a:defRPr kumimoji="1" sz="1200">
                <a:solidFill>
                  <a:schemeClr val="tx1"/>
                </a:solidFill>
                <a:latin typeface="Times New Roman" pitchFamily="18" charset="0"/>
                <a:ea typeface="ＭＳ Ｐ明朝" pitchFamily="18" charset="-128"/>
              </a:defRPr>
            </a:lvl2pPr>
            <a:lvl3pPr marL="1083810" indent="-207876" algn="l" defTabSz="906086" eaLnBrk="0" hangingPunct="0">
              <a:spcBef>
                <a:spcPct val="30000"/>
              </a:spcBef>
              <a:defRPr kumimoji="1" sz="1200">
                <a:solidFill>
                  <a:schemeClr val="tx1"/>
                </a:solidFill>
                <a:latin typeface="Times New Roman" pitchFamily="18" charset="0"/>
                <a:ea typeface="ＭＳ Ｐ明朝" pitchFamily="18" charset="-128"/>
              </a:defRPr>
            </a:lvl3pPr>
            <a:lvl4pPr marL="1523363" indent="-207876" algn="l" defTabSz="906086" eaLnBrk="0" hangingPunct="0">
              <a:spcBef>
                <a:spcPct val="30000"/>
              </a:spcBef>
              <a:defRPr kumimoji="1" sz="1200">
                <a:solidFill>
                  <a:schemeClr val="tx1"/>
                </a:solidFill>
                <a:latin typeface="Times New Roman" pitchFamily="18" charset="0"/>
                <a:ea typeface="ＭＳ Ｐ明朝" pitchFamily="18" charset="-128"/>
              </a:defRPr>
            </a:lvl4pPr>
            <a:lvl5pPr marL="1961331" indent="-207876" algn="l" defTabSz="906086" eaLnBrk="0" hangingPunct="0">
              <a:spcBef>
                <a:spcPct val="30000"/>
              </a:spcBef>
              <a:defRPr kumimoji="1" sz="1200">
                <a:solidFill>
                  <a:schemeClr val="tx1"/>
                </a:solidFill>
                <a:latin typeface="Times New Roman" pitchFamily="18" charset="0"/>
                <a:ea typeface="ＭＳ Ｐ明朝" pitchFamily="18" charset="-128"/>
              </a:defRPr>
            </a:lvl5pPr>
            <a:lvl6pPr marL="2418342"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35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36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37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marL="0" marR="0" lvl="0" indent="0" algn="r" defTabSz="906086" rtl="0" eaLnBrk="1" fontAlgn="base" latinLnBrk="0" hangingPunct="1">
              <a:lnSpc>
                <a:spcPct val="100000"/>
              </a:lnSpc>
              <a:spcBef>
                <a:spcPct val="0"/>
              </a:spcBef>
              <a:spcAft>
                <a:spcPct val="0"/>
              </a:spcAft>
              <a:buClrTx/>
              <a:buSzTx/>
              <a:buFontTx/>
              <a:buChar char="•"/>
              <a:tabLst/>
              <a:defRPr/>
            </a:pPr>
            <a:fld id="{68AB4CED-4E6D-4198-B474-B74CF3B8B550}" type="slidenum">
              <a:rPr kumimoji="1" lang="en-US" altLang="ja-JP" sz="11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rPr>
              <a:pPr marL="0" marR="0" lvl="0" indent="0" algn="r" defTabSz="906086" rtl="0" eaLnBrk="1" fontAlgn="base" latinLnBrk="0" hangingPunct="1">
                <a:lnSpc>
                  <a:spcPct val="100000"/>
                </a:lnSpc>
                <a:spcBef>
                  <a:spcPct val="0"/>
                </a:spcBef>
                <a:spcAft>
                  <a:spcPct val="0"/>
                </a:spcAft>
                <a:buClrTx/>
                <a:buSzTx/>
                <a:buFontTx/>
                <a:buChar char="•"/>
                <a:tabLst/>
                <a:defRPr/>
              </a:pPr>
              <a:t>23</a:t>
            </a:fld>
            <a:endParaRPr kumimoji="1" lang="en-US" altLang="ja-JP" sz="1100" b="0" i="0"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endParaRPr>
          </a:p>
        </p:txBody>
      </p:sp>
      <p:sp>
        <p:nvSpPr>
          <p:cNvPr id="45059" name="Rectangle 2"/>
          <p:cNvSpPr>
            <a:spLocks noGrp="1" noRot="1" noChangeAspect="1" noChangeArrowheads="1" noTextEdit="1"/>
          </p:cNvSpPr>
          <p:nvPr>
            <p:ph type="sldImg"/>
          </p:nvPr>
        </p:nvSpPr>
        <p:spPr>
          <a:xfrm>
            <a:off x="644525" y="798513"/>
            <a:ext cx="5326063" cy="3994150"/>
          </a:xfrm>
          <a:ln/>
        </p:spPr>
      </p:sp>
      <p:sp>
        <p:nvSpPr>
          <p:cNvPr id="45060" name="Rectangle 3"/>
          <p:cNvSpPr>
            <a:spLocks noGrp="1" noChangeArrowheads="1"/>
          </p:cNvSpPr>
          <p:nvPr>
            <p:ph type="body" idx="1"/>
          </p:nvPr>
        </p:nvSpPr>
        <p:spPr>
          <a:noFill/>
        </p:spPr>
        <p:txBody>
          <a:bodyPr/>
          <a:lstStyle/>
          <a:p>
            <a:pPr eaLnBrk="1" hangingPunct="1"/>
            <a:r>
              <a:rPr lang="ja-JP" altLang="en-US" dirty="0" smtClean="0"/>
              <a:t>そしてもう一つ重要なのが、非課税制度です。</a:t>
            </a:r>
            <a:endParaRPr lang="en-US" altLang="ja-JP" dirty="0" smtClean="0"/>
          </a:p>
          <a:p>
            <a:pPr eaLnBrk="1" hangingPunct="1"/>
            <a:r>
              <a:rPr lang="ja-JP" altLang="en-US" dirty="0" smtClean="0"/>
              <a:t>投資をして分配金を受け取ったり、売却して利益が出た場合、通常約</a:t>
            </a:r>
            <a:r>
              <a:rPr lang="en-US" altLang="ja-JP" dirty="0" smtClean="0"/>
              <a:t>20</a:t>
            </a:r>
            <a:r>
              <a:rPr lang="ja-JP" altLang="en-US" dirty="0" smtClean="0"/>
              <a:t>％の税金がかかります。</a:t>
            </a:r>
            <a:endParaRPr lang="en-US" altLang="ja-JP" dirty="0" smtClean="0"/>
          </a:p>
          <a:p>
            <a:pPr eaLnBrk="1" hangingPunct="1"/>
            <a:r>
              <a:rPr lang="ja-JP" altLang="en-US" dirty="0" smtClean="0"/>
              <a:t>ここで紹介している</a:t>
            </a:r>
            <a:r>
              <a:rPr lang="en-US" altLang="ja-JP" dirty="0" smtClean="0"/>
              <a:t>NISA</a:t>
            </a:r>
            <a:r>
              <a:rPr lang="ja-JP" altLang="en-US" dirty="0" smtClean="0"/>
              <a:t>と</a:t>
            </a:r>
            <a:r>
              <a:rPr lang="en-US" altLang="ja-JP" dirty="0" err="1" smtClean="0"/>
              <a:t>iDeCo</a:t>
            </a:r>
            <a:r>
              <a:rPr lang="ja-JP" altLang="en-US" dirty="0" smtClean="0"/>
              <a:t>という二つの制度は、個人の資産形成を後押しするために、その税金をなくす、つまり非課税にする制度になっています。</a:t>
            </a:r>
            <a:endParaRPr lang="en-US" altLang="ja-JP" dirty="0" smtClean="0"/>
          </a:p>
          <a:p>
            <a:pPr eaLnBrk="1" hangingPunct="1"/>
            <a:endParaRPr lang="en-US" altLang="ja-JP" dirty="0" smtClean="0"/>
          </a:p>
          <a:p>
            <a:pPr eaLnBrk="1" hangingPunct="1"/>
            <a:r>
              <a:rPr lang="ja-JP" altLang="en-US" dirty="0" smtClean="0"/>
              <a:t>・</a:t>
            </a:r>
            <a:r>
              <a:rPr lang="en-US" altLang="ja-JP" dirty="0" smtClean="0"/>
              <a:t>NISA</a:t>
            </a:r>
            <a:r>
              <a:rPr lang="ja-JP" altLang="en-US" dirty="0" smtClean="0"/>
              <a:t>は「少額投資非課税制度」のことです。日本に住む</a:t>
            </a:r>
            <a:r>
              <a:rPr lang="en-US" altLang="ja-JP" dirty="0" smtClean="0"/>
              <a:t>18</a:t>
            </a:r>
            <a:r>
              <a:rPr lang="ja-JP" altLang="en-US" dirty="0" smtClean="0"/>
              <a:t>歳以上の方であれば誰でも利用できます。</a:t>
            </a:r>
            <a:endParaRPr lang="en-US" altLang="ja-JP" dirty="0" smtClean="0"/>
          </a:p>
          <a:p>
            <a:pPr eaLnBrk="1" hangingPunct="1"/>
            <a:r>
              <a:rPr lang="ja-JP" altLang="en-US" dirty="0" smtClean="0"/>
              <a:t>・つみたて投資枠と成長投資枠の２つの枠があり、併用することができるので、どちらの枠でも投資できます。</a:t>
            </a:r>
            <a:endParaRPr lang="en-US" altLang="ja-JP" dirty="0" smtClean="0"/>
          </a:p>
          <a:p>
            <a:pPr eaLnBrk="1" hangingPunct="1"/>
            <a:r>
              <a:rPr kumimoji="1" lang="ja-JP" altLang="en-US" sz="1200" b="0" dirty="0" smtClean="0">
                <a:solidFill>
                  <a:schemeClr val="tx1"/>
                </a:solidFill>
                <a:latin typeface="ＭＳ ゴシック" panose="020B0609070205080204" pitchFamily="49" charset="-128"/>
                <a:ea typeface="ＭＳ ゴシック" panose="020B0609070205080204" pitchFamily="49" charset="-128"/>
              </a:rPr>
              <a:t>・１年間にいくらまで投資できるかという年間投資枠は、</a:t>
            </a:r>
            <a:r>
              <a:rPr lang="ja-JP" altLang="en-US" dirty="0" smtClean="0"/>
              <a:t>つみたて投資枠が年間</a:t>
            </a:r>
            <a:r>
              <a:rPr lang="en-US" altLang="ja-JP" dirty="0" smtClean="0"/>
              <a:t>120</a:t>
            </a:r>
            <a:r>
              <a:rPr lang="ja-JP" altLang="en-US" dirty="0" smtClean="0"/>
              <a:t>万円まで、成長投資枠が年間</a:t>
            </a:r>
            <a:r>
              <a:rPr lang="en-US" altLang="ja-JP" dirty="0" smtClean="0"/>
              <a:t>240</a:t>
            </a:r>
            <a:r>
              <a:rPr lang="ja-JP" altLang="en-US" dirty="0" smtClean="0"/>
              <a:t>万円までとなっています。</a:t>
            </a:r>
            <a:endParaRPr lang="en-US" altLang="ja-JP" dirty="0" smtClean="0"/>
          </a:p>
          <a:p>
            <a:pPr eaLnBrk="1" hangingPunct="1"/>
            <a:r>
              <a:rPr lang="ja-JP" altLang="en-US" dirty="0" smtClean="0"/>
              <a:t>　金融機関によっては</a:t>
            </a:r>
            <a:r>
              <a:rPr lang="en-US" altLang="ja-JP" dirty="0" smtClean="0"/>
              <a:t>100</a:t>
            </a:r>
            <a:r>
              <a:rPr lang="ja-JP" altLang="en-US" dirty="0" smtClean="0"/>
              <a:t>円から積立投資ができるところもあります。</a:t>
            </a:r>
            <a:endParaRPr lang="en-US" altLang="ja-JP"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sz="1200" b="0" i="0" kern="1200" dirty="0" smtClean="0">
                <a:solidFill>
                  <a:schemeClr val="tx1"/>
                </a:solidFill>
                <a:effectLst/>
                <a:latin typeface="Times New Roman" pitchFamily="18" charset="0"/>
                <a:ea typeface="ＭＳ Ｐ明朝" pitchFamily="18" charset="-128"/>
                <a:cs typeface="+mn-cs"/>
              </a:rPr>
              <a:t>・生涯を通じての非課税保有限度額は</a:t>
            </a:r>
            <a:r>
              <a:rPr kumimoji="1" lang="en-US" altLang="ja-JP" sz="1200" b="0" i="0" kern="1200" dirty="0" smtClean="0">
                <a:solidFill>
                  <a:schemeClr val="tx1"/>
                </a:solidFill>
                <a:effectLst/>
                <a:latin typeface="Times New Roman" pitchFamily="18" charset="0"/>
                <a:ea typeface="ＭＳ Ｐ明朝" pitchFamily="18" charset="-128"/>
                <a:cs typeface="+mn-cs"/>
              </a:rPr>
              <a:t>1,800</a:t>
            </a:r>
            <a:r>
              <a:rPr kumimoji="1" lang="ja-JP" altLang="en-US" sz="1200" b="0" i="0" kern="1200" dirty="0" smtClean="0">
                <a:solidFill>
                  <a:schemeClr val="tx1"/>
                </a:solidFill>
                <a:effectLst/>
                <a:latin typeface="Times New Roman" pitchFamily="18" charset="0"/>
                <a:ea typeface="ＭＳ Ｐ明朝" pitchFamily="18" charset="-128"/>
                <a:cs typeface="+mn-cs"/>
              </a:rPr>
              <a:t>万円が上限となっています。上限は</a:t>
            </a:r>
            <a:r>
              <a:rPr kumimoji="1" lang="en-US" altLang="ja-JP" sz="1200" b="0" i="0" kern="1200" dirty="0" smtClean="0">
                <a:solidFill>
                  <a:schemeClr val="tx1"/>
                </a:solidFill>
                <a:effectLst/>
                <a:latin typeface="Times New Roman" pitchFamily="18" charset="0"/>
                <a:ea typeface="ＭＳ Ｐ明朝" pitchFamily="18" charset="-128"/>
                <a:cs typeface="+mn-cs"/>
              </a:rPr>
              <a:t>1,800</a:t>
            </a:r>
            <a:r>
              <a:rPr kumimoji="1" lang="ja-JP" altLang="en-US" sz="1200" b="0" i="0" kern="1200" dirty="0" smtClean="0">
                <a:solidFill>
                  <a:schemeClr val="tx1"/>
                </a:solidFill>
                <a:effectLst/>
                <a:latin typeface="Times New Roman" pitchFamily="18" charset="0"/>
                <a:ea typeface="ＭＳ Ｐ明朝" pitchFamily="18" charset="-128"/>
                <a:cs typeface="+mn-cs"/>
              </a:rPr>
              <a:t>万円ですが、成長投資枠はそのうち</a:t>
            </a:r>
            <a:r>
              <a:rPr kumimoji="1" lang="en-US" altLang="ja-JP" sz="1200" b="0" i="0" kern="1200" dirty="0" smtClean="0">
                <a:solidFill>
                  <a:schemeClr val="tx1"/>
                </a:solidFill>
                <a:effectLst/>
                <a:latin typeface="Times New Roman" pitchFamily="18" charset="0"/>
                <a:ea typeface="ＭＳ Ｐ明朝" pitchFamily="18" charset="-128"/>
                <a:cs typeface="+mn-cs"/>
              </a:rPr>
              <a:t>1,200</a:t>
            </a:r>
            <a:r>
              <a:rPr kumimoji="1" lang="ja-JP" altLang="en-US" sz="1200" b="0" i="0" kern="1200" dirty="0" smtClean="0">
                <a:solidFill>
                  <a:schemeClr val="tx1"/>
                </a:solidFill>
                <a:effectLst/>
                <a:latin typeface="Times New Roman" pitchFamily="18" charset="0"/>
                <a:ea typeface="ＭＳ Ｐ明朝" pitchFamily="18" charset="-128"/>
                <a:cs typeface="+mn-cs"/>
              </a:rPr>
              <a:t>万円が上限となります。</a:t>
            </a:r>
            <a:endParaRPr kumimoji="1" lang="en-US" altLang="ja-JP" sz="1200" b="0" i="0" kern="1200" dirty="0" smtClean="0">
              <a:solidFill>
                <a:schemeClr val="tx1"/>
              </a:solidFill>
              <a:effectLst/>
              <a:latin typeface="Times New Roman" pitchFamily="18" charset="0"/>
              <a:ea typeface="ＭＳ Ｐ明朝" pitchFamily="18" charset="-128"/>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sz="1200" b="0" i="0" kern="1200" dirty="0" smtClean="0">
                <a:solidFill>
                  <a:schemeClr val="tx1"/>
                </a:solidFill>
                <a:effectLst/>
                <a:latin typeface="Times New Roman" pitchFamily="18" charset="0"/>
                <a:ea typeface="ＭＳ Ｐ明朝" pitchFamily="18" charset="-128"/>
                <a:cs typeface="+mn-cs"/>
              </a:rPr>
              <a:t>この枠は、商品を売却した場合、翌年以降に枠の再利用が可能になります。</a:t>
            </a:r>
            <a:endParaRPr lang="en-US" altLang="ja-JP" dirty="0" smtClean="0"/>
          </a:p>
          <a:p>
            <a:pPr eaLnBrk="1" hangingPunct="1"/>
            <a:r>
              <a:rPr lang="ja-JP" altLang="en-US" dirty="0" smtClean="0"/>
              <a:t>・非課税で投資ができる期間は無期限ですが、途中で資金が必要になった場合は、売却して資金を引き出すことはできます。</a:t>
            </a:r>
            <a:endParaRPr lang="en-US" altLang="ja-JP" dirty="0" smtClean="0"/>
          </a:p>
          <a:p>
            <a:pPr eaLnBrk="1" hangingPunct="1"/>
            <a:r>
              <a:rPr lang="ja-JP" altLang="en-US" dirty="0" smtClean="0"/>
              <a:t>・投資可能な商品についてです。つみたて投資枠で投資できる商品は、手数料が低いなどの基準によって、長期積立分散投資に適したものに限定されています。</a:t>
            </a:r>
            <a:endParaRPr lang="en-US" altLang="ja-JP" dirty="0" smtClean="0"/>
          </a:p>
          <a:p>
            <a:pPr eaLnBrk="1" hangingPunct="1"/>
            <a:r>
              <a:rPr lang="ja-JP" altLang="en-US" dirty="0" smtClean="0"/>
              <a:t>成長投資枠は上場株式・投資信託等になります。</a:t>
            </a:r>
            <a:endParaRPr lang="en-US" altLang="ja-JP" dirty="0" smtClean="0"/>
          </a:p>
          <a:p>
            <a:pPr eaLnBrk="1" hangingPunct="1"/>
            <a:r>
              <a:rPr lang="ja-JP" altLang="en-US" dirty="0" smtClean="0"/>
              <a:t>・投資方法については、</a:t>
            </a:r>
            <a:r>
              <a:rPr kumimoji="1" lang="ja-JP" altLang="ja-JP" sz="1200" kern="1200" dirty="0" smtClean="0">
                <a:solidFill>
                  <a:schemeClr val="tx1"/>
                </a:solidFill>
                <a:effectLst/>
                <a:latin typeface="+mn-lt"/>
                <a:ea typeface="+mn-ea"/>
                <a:cs typeface="+mn-cs"/>
              </a:rPr>
              <a:t>つみたて投資枠はその名前の通り積立投資が可能です。成長投資枠では積立投資はもちろん、一括での投資も可能です。</a:t>
            </a:r>
            <a:endParaRPr lang="en-US" altLang="ja-JP" dirty="0" smtClean="0"/>
          </a:p>
          <a:p>
            <a:pPr eaLnBrk="1" hangingPunct="1"/>
            <a:endParaRPr lang="en-US" altLang="ja-JP" dirty="0" smtClean="0"/>
          </a:p>
          <a:p>
            <a:pPr eaLnBrk="1" hangingPunct="1"/>
            <a:r>
              <a:rPr lang="ja-JP" altLang="en-US" dirty="0" smtClean="0"/>
              <a:t>一方で、</a:t>
            </a:r>
            <a:r>
              <a:rPr lang="en-US" altLang="ja-JP" dirty="0" err="1" smtClean="0"/>
              <a:t>iDeCo</a:t>
            </a:r>
            <a:r>
              <a:rPr lang="ja-JP" altLang="en-US" dirty="0" smtClean="0"/>
              <a:t>は、個人型確定拠出年金というもので、年金という名前のとおり、</a:t>
            </a:r>
            <a:r>
              <a:rPr lang="en-US" altLang="ja-JP" dirty="0" smtClean="0"/>
              <a:t>60</a:t>
            </a:r>
            <a:r>
              <a:rPr lang="ja-JP" altLang="en-US" dirty="0" smtClean="0"/>
              <a:t>歳まで引き出しができないので、老後の資金を貯めるのに効果的な制度です。</a:t>
            </a:r>
            <a:endParaRPr lang="en-US" altLang="ja-JP" dirty="0" smtClean="0"/>
          </a:p>
          <a:p>
            <a:pPr eaLnBrk="1" hangingPunct="1"/>
            <a:r>
              <a:rPr lang="ja-JP" altLang="en-US" dirty="0" smtClean="0"/>
              <a:t>非課税期間の制限がなく、つみたて時や、受け取り時の税制上のメリットがあります。年間の投資上限の金額は、働き方によって異なっています。</a:t>
            </a:r>
            <a:endParaRPr lang="en-US" altLang="ja-JP" dirty="0" smtClean="0"/>
          </a:p>
          <a:p>
            <a:pPr eaLnBrk="1" hangingPunct="1"/>
            <a:r>
              <a:rPr lang="ja-JP" altLang="en-US" dirty="0" smtClean="0"/>
              <a:t>投資を始める際には、目的に応じでこの２つの制度をまず活用していくことを考えましょう。</a:t>
            </a:r>
            <a:endParaRPr lang="en-US" altLang="ja-JP" dirty="0" smtClean="0"/>
          </a:p>
          <a:p>
            <a:pPr eaLnBrk="1" hangingPunct="1"/>
            <a:endParaRPr lang="ja-JP" altLang="ja-JP" dirty="0"/>
          </a:p>
          <a:p>
            <a:pPr eaLnBrk="1" hangingPunct="1"/>
            <a:endParaRPr lang="ja-JP" altLang="ja-JP" dirty="0"/>
          </a:p>
        </p:txBody>
      </p:sp>
    </p:spTree>
    <p:extLst>
      <p:ext uri="{BB962C8B-B14F-4D97-AF65-F5344CB8AC3E}">
        <p14:creationId xmlns:p14="http://schemas.microsoft.com/office/powerpoint/2010/main" val="23104861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defTabSz="922108" eaLnBrk="1" fontAlgn="ctr" hangingPunct="1">
              <a:spcBef>
                <a:spcPts val="604"/>
              </a:spcBef>
              <a:spcAft>
                <a:spcPts val="604"/>
              </a:spcAft>
              <a:buFont typeface="Wingdings" panose="05000000000000000000" pitchFamily="2" charset="2"/>
              <a:buChar char="p"/>
              <a:defRPr/>
            </a:pPr>
            <a:r>
              <a:rPr lang="ja-JP" altLang="en-US" b="0" dirty="0" smtClean="0">
                <a:latin typeface="HGPｺﾞｼｯｸM" panose="020B0600000000000000" pitchFamily="50" charset="-128"/>
                <a:ea typeface="HGPｺﾞｼｯｸM" panose="020B0600000000000000" pitchFamily="50" charset="-128"/>
              </a:rPr>
              <a:t>資産形成シミュレーターを使ってみましょう。</a:t>
            </a:r>
            <a:endParaRPr lang="en-US" altLang="ja-JP" b="0" dirty="0" smtClean="0">
              <a:latin typeface="HGPｺﾞｼｯｸM" panose="020B0600000000000000" pitchFamily="50" charset="-128"/>
              <a:ea typeface="HGPｺﾞｼｯｸM" panose="020B0600000000000000" pitchFamily="50" charset="-128"/>
            </a:endParaRPr>
          </a:p>
          <a:p>
            <a:pPr marL="172896" indent="-172896" defTabSz="922108" eaLnBrk="1" fontAlgn="ctr" hangingPunct="1">
              <a:spcBef>
                <a:spcPts val="604"/>
              </a:spcBef>
              <a:spcAft>
                <a:spcPts val="604"/>
              </a:spcAft>
              <a:buFont typeface="Wingdings" panose="05000000000000000000" pitchFamily="2" charset="2"/>
              <a:buChar char="p"/>
              <a:defRPr/>
            </a:pPr>
            <a:r>
              <a:rPr lang="ja-JP" altLang="en-US" b="0" dirty="0" smtClean="0">
                <a:latin typeface="HGPｺﾞｼｯｸM" panose="020B0600000000000000" pitchFamily="50" charset="-128"/>
                <a:ea typeface="HGPｺﾞｼｯｸM" panose="020B0600000000000000" pitchFamily="50" charset="-128"/>
              </a:rPr>
              <a:t>上の段で、資産シミュレーターが青くハイライトされているのを確認します。</a:t>
            </a:r>
            <a:endParaRPr lang="en-US" altLang="ja-JP" b="0" dirty="0" smtClean="0">
              <a:latin typeface="HGPｺﾞｼｯｸM" panose="020B0600000000000000" pitchFamily="50" charset="-128"/>
              <a:ea typeface="HGPｺﾞｼｯｸM" panose="020B0600000000000000" pitchFamily="50" charset="-128"/>
            </a:endParaRPr>
          </a:p>
          <a:p>
            <a:pPr marL="172896" indent="-172896" defTabSz="922108" eaLnBrk="1" fontAlgn="ctr" hangingPunct="1">
              <a:spcBef>
                <a:spcPts val="604"/>
              </a:spcBef>
              <a:spcAft>
                <a:spcPts val="604"/>
              </a:spcAft>
              <a:buFont typeface="Wingdings" panose="05000000000000000000" pitchFamily="2" charset="2"/>
              <a:buChar char="p"/>
              <a:defRPr/>
            </a:pPr>
            <a:r>
              <a:rPr lang="ja-JP" altLang="en-US" b="0" dirty="0" smtClean="0">
                <a:latin typeface="HGPｺﾞｼｯｸM" panose="020B0600000000000000" pitchFamily="50" charset="-128"/>
                <a:ea typeface="HGPｺﾞｼｯｸM" panose="020B0600000000000000" pitchFamily="50" charset="-128"/>
              </a:rPr>
              <a:t>投資金額は最初は</a:t>
            </a:r>
            <a:r>
              <a:rPr lang="en-US" altLang="ja-JP" b="0" dirty="0" smtClean="0">
                <a:latin typeface="HGPｺﾞｼｯｸM" panose="020B0600000000000000" pitchFamily="50" charset="-128"/>
                <a:ea typeface="HGPｺﾞｼｯｸM" panose="020B0600000000000000" pitchFamily="50" charset="-128"/>
              </a:rPr>
              <a:t>100</a:t>
            </a:r>
            <a:r>
              <a:rPr lang="ja-JP" altLang="en-US" b="0" dirty="0" smtClean="0">
                <a:latin typeface="HGPｺﾞｼｯｸM" panose="020B0600000000000000" pitchFamily="50" charset="-128"/>
                <a:ea typeface="HGPｺﾞｼｯｸM" panose="020B0600000000000000" pitchFamily="50" charset="-128"/>
              </a:rPr>
              <a:t>万円になっています。</a:t>
            </a:r>
            <a:endParaRPr lang="en-US" altLang="ja-JP" b="0" dirty="0" smtClean="0">
              <a:latin typeface="HGPｺﾞｼｯｸM" panose="020B0600000000000000" pitchFamily="50" charset="-128"/>
              <a:ea typeface="HGPｺﾞｼｯｸM" panose="020B0600000000000000" pitchFamily="50" charset="-128"/>
            </a:endParaRPr>
          </a:p>
          <a:p>
            <a:pPr marL="172896" indent="-172896" defTabSz="922108" eaLnBrk="1" fontAlgn="ctr" hangingPunct="1">
              <a:spcBef>
                <a:spcPts val="604"/>
              </a:spcBef>
              <a:spcAft>
                <a:spcPts val="604"/>
              </a:spcAft>
              <a:buFont typeface="Wingdings" panose="05000000000000000000" pitchFamily="2" charset="2"/>
              <a:buChar char="p"/>
              <a:defRPr/>
            </a:pPr>
            <a:r>
              <a:rPr lang="ja-JP" altLang="en-US" b="0" dirty="0" smtClean="0">
                <a:latin typeface="HGPｺﾞｼｯｸM" panose="020B0600000000000000" pitchFamily="50" charset="-128"/>
                <a:ea typeface="HGPｺﾞｼｯｸM" panose="020B0600000000000000" pitchFamily="50" charset="-128"/>
              </a:rPr>
              <a:t>それがどのように増えていくか、シナリオ１から３まで利率が入っています。シナリオ１の</a:t>
            </a:r>
            <a:r>
              <a:rPr lang="en-US" altLang="ja-JP" b="0" dirty="0" smtClean="0">
                <a:latin typeface="HGPｺﾞｼｯｸM" panose="020B0600000000000000" pitchFamily="50" charset="-128"/>
                <a:ea typeface="HGPｺﾞｼｯｸM" panose="020B0600000000000000" pitchFamily="50" charset="-128"/>
              </a:rPr>
              <a:t>0.001%</a:t>
            </a:r>
            <a:r>
              <a:rPr lang="ja-JP" altLang="en-US" b="0" dirty="0" smtClean="0">
                <a:latin typeface="HGPｺﾞｼｯｸM" panose="020B0600000000000000" pitchFamily="50" charset="-128"/>
                <a:ea typeface="HGPｺﾞｼｯｸM" panose="020B0600000000000000" pitchFamily="50" charset="-128"/>
              </a:rPr>
              <a:t>とは預金金利。シナリオ２の</a:t>
            </a:r>
            <a:r>
              <a:rPr lang="en-US" altLang="ja-JP" b="0" dirty="0" smtClean="0">
                <a:latin typeface="HGPｺﾞｼｯｸM" panose="020B0600000000000000" pitchFamily="50" charset="-128"/>
                <a:ea typeface="HGPｺﾞｼｯｸM" panose="020B0600000000000000" pitchFamily="50" charset="-128"/>
              </a:rPr>
              <a:t>0.7%</a:t>
            </a:r>
            <a:r>
              <a:rPr lang="ja-JP" altLang="en-US" b="0" dirty="0" smtClean="0">
                <a:latin typeface="HGPｺﾞｼｯｸM" panose="020B0600000000000000" pitchFamily="50" charset="-128"/>
                <a:ea typeface="HGPｺﾞｼｯｸM" panose="020B0600000000000000" pitchFamily="50" charset="-128"/>
              </a:rPr>
              <a:t>は国内債券の平均利回り。シナリオ</a:t>
            </a:r>
            <a:r>
              <a:rPr lang="en-US" altLang="ja-JP" b="0" dirty="0" smtClean="0">
                <a:latin typeface="HGPｺﾞｼｯｸM" panose="020B0600000000000000" pitchFamily="50" charset="-128"/>
                <a:ea typeface="HGPｺﾞｼｯｸM" panose="020B0600000000000000" pitchFamily="50" charset="-128"/>
              </a:rPr>
              <a:t>3</a:t>
            </a:r>
            <a:r>
              <a:rPr lang="ja-JP" altLang="en-US" b="0" dirty="0" smtClean="0">
                <a:latin typeface="HGPｺﾞｼｯｸM" panose="020B0600000000000000" pitchFamily="50" charset="-128"/>
                <a:ea typeface="HGPｺﾞｼｯｸM" panose="020B0600000000000000" pitchFamily="50" charset="-128"/>
              </a:rPr>
              <a:t>の</a:t>
            </a:r>
            <a:r>
              <a:rPr lang="en-US" altLang="ja-JP" b="0" dirty="0" smtClean="0">
                <a:latin typeface="HGPｺﾞｼｯｸM" panose="020B0600000000000000" pitchFamily="50" charset="-128"/>
                <a:ea typeface="HGPｺﾞｼｯｸM" panose="020B0600000000000000" pitchFamily="50" charset="-128"/>
              </a:rPr>
              <a:t>7.2%</a:t>
            </a:r>
            <a:r>
              <a:rPr lang="ja-JP" altLang="en-US" b="0" dirty="0" smtClean="0">
                <a:latin typeface="HGPｺﾞｼｯｸM" panose="020B0600000000000000" pitchFamily="50" charset="-128"/>
                <a:ea typeface="HGPｺﾞｼｯｸM" panose="020B0600000000000000" pitchFamily="50" charset="-128"/>
              </a:rPr>
              <a:t>は海外株式の平均利回りです。</a:t>
            </a:r>
            <a:endParaRPr lang="en-US" altLang="ja-JP" b="0" dirty="0" smtClean="0">
              <a:latin typeface="HGPｺﾞｼｯｸM" panose="020B0600000000000000" pitchFamily="50" charset="-128"/>
              <a:ea typeface="HGPｺﾞｼｯｸM" panose="020B0600000000000000" pitchFamily="50" charset="-128"/>
            </a:endParaRPr>
          </a:p>
          <a:p>
            <a:pPr marL="172896" indent="-172896" defTabSz="922108" eaLnBrk="1" fontAlgn="ctr" hangingPunct="1">
              <a:spcBef>
                <a:spcPts val="604"/>
              </a:spcBef>
              <a:spcAft>
                <a:spcPts val="604"/>
              </a:spcAft>
              <a:buFont typeface="Wingdings" panose="05000000000000000000" pitchFamily="2" charset="2"/>
              <a:buChar char="p"/>
              <a:defRPr/>
            </a:pPr>
            <a:r>
              <a:rPr lang="ja-JP" altLang="en-US" b="0" dirty="0" smtClean="0">
                <a:latin typeface="HGPｺﾞｼｯｸM" panose="020B0600000000000000" pitchFamily="50" charset="-128"/>
                <a:ea typeface="HGPｺﾞｼｯｸM" panose="020B0600000000000000" pitchFamily="50" charset="-128"/>
              </a:rPr>
              <a:t>設定期間は</a:t>
            </a:r>
            <a:r>
              <a:rPr lang="en-US" altLang="ja-JP" b="0" dirty="0" smtClean="0">
                <a:latin typeface="HGPｺﾞｼｯｸM" panose="020B0600000000000000" pitchFamily="50" charset="-128"/>
                <a:ea typeface="HGPｺﾞｼｯｸM" panose="020B0600000000000000" pitchFamily="50" charset="-128"/>
              </a:rPr>
              <a:t>20</a:t>
            </a:r>
            <a:r>
              <a:rPr lang="ja-JP" altLang="en-US" b="0" dirty="0" smtClean="0">
                <a:latin typeface="HGPｺﾞｼｯｸM" panose="020B0600000000000000" pitchFamily="50" charset="-128"/>
                <a:ea typeface="HGPｺﾞｼｯｸM" panose="020B0600000000000000" pitchFamily="50" charset="-128"/>
              </a:rPr>
              <a:t>年にセットされています。</a:t>
            </a:r>
            <a:endParaRPr lang="en-US" altLang="ja-JP" b="0"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10992748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defTabSz="922108" eaLnBrk="1" fontAlgn="ctr" hangingPunct="1">
              <a:spcBef>
                <a:spcPts val="604"/>
              </a:spcBef>
              <a:spcAft>
                <a:spcPts val="604"/>
              </a:spcAft>
              <a:buFont typeface="Wingdings" panose="05000000000000000000" pitchFamily="2" charset="2"/>
              <a:buChar char="p"/>
              <a:defRPr/>
            </a:pPr>
            <a:r>
              <a:rPr lang="ja-JP" altLang="en-US" b="0" dirty="0" smtClean="0">
                <a:latin typeface="HGPｺﾞｼｯｸM" panose="020B0600000000000000" pitchFamily="50" charset="-128"/>
                <a:ea typeface="HGPｺﾞｼｯｸM" panose="020B0600000000000000" pitchFamily="50" charset="-128"/>
              </a:rPr>
              <a:t>シミュレーション結果を見てみましょう。スマホで見ている方は、画面を横にしてみてください。また、グラフは右にスクロールできるようになっています。</a:t>
            </a:r>
            <a:endParaRPr lang="en-US" altLang="ja-JP" b="0" dirty="0" smtClean="0">
              <a:latin typeface="HGPｺﾞｼｯｸM" panose="020B0600000000000000" pitchFamily="50" charset="-128"/>
              <a:ea typeface="HGPｺﾞｼｯｸM" panose="020B0600000000000000" pitchFamily="50" charset="-128"/>
            </a:endParaRPr>
          </a:p>
          <a:p>
            <a:pPr marL="172896" indent="-172896" defTabSz="922108" eaLnBrk="1" fontAlgn="ctr" hangingPunct="1">
              <a:spcBef>
                <a:spcPts val="604"/>
              </a:spcBef>
              <a:spcAft>
                <a:spcPts val="604"/>
              </a:spcAft>
              <a:buFont typeface="Wingdings" panose="05000000000000000000" pitchFamily="2" charset="2"/>
              <a:buChar char="p"/>
              <a:defRPr/>
            </a:pPr>
            <a:r>
              <a:rPr lang="en-US" altLang="ja-JP" b="0" dirty="0" smtClean="0">
                <a:latin typeface="HGPｺﾞｼｯｸM" panose="020B0600000000000000" pitchFamily="50" charset="-128"/>
                <a:ea typeface="HGPｺﾞｼｯｸM" panose="020B0600000000000000" pitchFamily="50" charset="-128"/>
              </a:rPr>
              <a:t>100</a:t>
            </a:r>
            <a:r>
              <a:rPr lang="ja-JP" altLang="en-US" b="0" dirty="0" smtClean="0">
                <a:latin typeface="HGPｺﾞｼｯｸM" panose="020B0600000000000000" pitchFamily="50" charset="-128"/>
                <a:ea typeface="HGPｺﾞｼｯｸM" panose="020B0600000000000000" pitchFamily="50" charset="-128"/>
              </a:rPr>
              <a:t>万円を投資して</a:t>
            </a:r>
            <a:r>
              <a:rPr lang="en-US" altLang="ja-JP" b="0" dirty="0" smtClean="0">
                <a:latin typeface="HGPｺﾞｼｯｸM" panose="020B0600000000000000" pitchFamily="50" charset="-128"/>
                <a:ea typeface="HGPｺﾞｼｯｸM" panose="020B0600000000000000" pitchFamily="50" charset="-128"/>
              </a:rPr>
              <a:t>20</a:t>
            </a:r>
            <a:r>
              <a:rPr lang="ja-JP" altLang="en-US" b="0" dirty="0" smtClean="0">
                <a:latin typeface="HGPｺﾞｼｯｸM" panose="020B0600000000000000" pitchFamily="50" charset="-128"/>
                <a:ea typeface="HGPｺﾞｼｯｸM" panose="020B0600000000000000" pitchFamily="50" charset="-128"/>
              </a:rPr>
              <a:t>年後はどうなるのか。シナリオ</a:t>
            </a:r>
            <a:r>
              <a:rPr lang="en-US" altLang="ja-JP" b="0" dirty="0" smtClean="0">
                <a:latin typeface="HGPｺﾞｼｯｸM" panose="020B0600000000000000" pitchFamily="50" charset="-128"/>
                <a:ea typeface="HGPｺﾞｼｯｸM" panose="020B0600000000000000" pitchFamily="50" charset="-128"/>
              </a:rPr>
              <a:t>1</a:t>
            </a:r>
            <a:r>
              <a:rPr lang="ja-JP" altLang="en-US" b="0" dirty="0" smtClean="0">
                <a:latin typeface="HGPｺﾞｼｯｸM" panose="020B0600000000000000" pitchFamily="50" charset="-128"/>
                <a:ea typeface="HGPｺﾞｼｯｸM" panose="020B0600000000000000" pitchFamily="50" charset="-128"/>
              </a:rPr>
              <a:t>は預金でしたね。</a:t>
            </a:r>
            <a:r>
              <a:rPr lang="en-US" altLang="ja-JP" b="0" dirty="0" smtClean="0">
                <a:latin typeface="HGPｺﾞｼｯｸM" panose="020B0600000000000000" pitchFamily="50" charset="-128"/>
                <a:ea typeface="HGPｺﾞｼｯｸM" panose="020B0600000000000000" pitchFamily="50" charset="-128"/>
              </a:rPr>
              <a:t>20</a:t>
            </a:r>
            <a:r>
              <a:rPr lang="ja-JP" altLang="en-US" b="0" dirty="0" smtClean="0">
                <a:latin typeface="HGPｺﾞｼｯｸM" panose="020B0600000000000000" pitchFamily="50" charset="-128"/>
                <a:ea typeface="HGPｺﾞｼｯｸM" panose="020B0600000000000000" pitchFamily="50" charset="-128"/>
              </a:rPr>
              <a:t>年後もあまり増えずに</a:t>
            </a:r>
            <a:r>
              <a:rPr lang="en-US" altLang="ja-JP" b="0" dirty="0" smtClean="0">
                <a:latin typeface="HGPｺﾞｼｯｸM" panose="020B0600000000000000" pitchFamily="50" charset="-128"/>
                <a:ea typeface="HGPｺﾞｼｯｸM" panose="020B0600000000000000" pitchFamily="50" charset="-128"/>
              </a:rPr>
              <a:t>100.02</a:t>
            </a:r>
            <a:r>
              <a:rPr lang="ja-JP" altLang="en-US" b="0" dirty="0" smtClean="0">
                <a:latin typeface="HGPｺﾞｼｯｸM" panose="020B0600000000000000" pitchFamily="50" charset="-128"/>
                <a:ea typeface="HGPｺﾞｼｯｸM" panose="020B0600000000000000" pitchFamily="50" charset="-128"/>
              </a:rPr>
              <a:t>万円でした。シナリオ２は国内債券、少し増えて</a:t>
            </a:r>
            <a:r>
              <a:rPr lang="en-US" altLang="ja-JP" b="0" dirty="0" smtClean="0">
                <a:latin typeface="HGPｺﾞｼｯｸM" panose="020B0600000000000000" pitchFamily="50" charset="-128"/>
                <a:ea typeface="HGPｺﾞｼｯｸM" panose="020B0600000000000000" pitchFamily="50" charset="-128"/>
              </a:rPr>
              <a:t>114.97</a:t>
            </a:r>
            <a:r>
              <a:rPr lang="ja-JP" altLang="en-US" b="0" dirty="0" smtClean="0">
                <a:latin typeface="HGPｺﾞｼｯｸM" panose="020B0600000000000000" pitchFamily="50" charset="-128"/>
                <a:ea typeface="HGPｺﾞｼｯｸM" panose="020B0600000000000000" pitchFamily="50" charset="-128"/>
              </a:rPr>
              <a:t>万円でした。シナリオ３は海外株式、</a:t>
            </a:r>
            <a:r>
              <a:rPr lang="en-US" altLang="ja-JP" b="0" dirty="0" smtClean="0">
                <a:latin typeface="HGPｺﾞｼｯｸM" panose="020B0600000000000000" pitchFamily="50" charset="-128"/>
                <a:ea typeface="HGPｺﾞｼｯｸM" panose="020B0600000000000000" pitchFamily="50" charset="-128"/>
              </a:rPr>
              <a:t>4</a:t>
            </a:r>
            <a:r>
              <a:rPr lang="ja-JP" altLang="en-US" b="0" dirty="0" smtClean="0">
                <a:latin typeface="HGPｺﾞｼｯｸM" panose="020B0600000000000000" pitchFamily="50" charset="-128"/>
                <a:ea typeface="HGPｺﾞｼｯｸM" panose="020B0600000000000000" pitchFamily="50" charset="-128"/>
              </a:rPr>
              <a:t>倍になり</a:t>
            </a:r>
            <a:r>
              <a:rPr lang="en-US" altLang="ja-JP" b="0" dirty="0" smtClean="0">
                <a:latin typeface="HGPｺﾞｼｯｸM" panose="020B0600000000000000" pitchFamily="50" charset="-128"/>
                <a:ea typeface="HGPｺﾞｼｯｸM" panose="020B0600000000000000" pitchFamily="50" charset="-128"/>
              </a:rPr>
              <a:t>401.69</a:t>
            </a:r>
            <a:r>
              <a:rPr lang="ja-JP" altLang="en-US" b="0" dirty="0" smtClean="0">
                <a:latin typeface="HGPｺﾞｼｯｸM" panose="020B0600000000000000" pitchFamily="50" charset="-128"/>
                <a:ea typeface="HGPｺﾞｼｯｸM" panose="020B0600000000000000" pitchFamily="50" charset="-128"/>
              </a:rPr>
              <a:t>万円でした。</a:t>
            </a:r>
            <a:endParaRPr lang="en-US" altLang="ja-JP" b="0" dirty="0" smtClean="0">
              <a:latin typeface="HGPｺﾞｼｯｸM" panose="020B0600000000000000" pitchFamily="50" charset="-128"/>
              <a:ea typeface="HGPｺﾞｼｯｸM" panose="020B0600000000000000" pitchFamily="50" charset="-128"/>
            </a:endParaRPr>
          </a:p>
          <a:p>
            <a:pPr marL="172896" indent="-172896" defTabSz="922108" eaLnBrk="1" fontAlgn="ctr" hangingPunct="1">
              <a:spcBef>
                <a:spcPts val="604"/>
              </a:spcBef>
              <a:spcAft>
                <a:spcPts val="604"/>
              </a:spcAft>
              <a:buFont typeface="Wingdings" panose="05000000000000000000" pitchFamily="2" charset="2"/>
              <a:buChar char="p"/>
              <a:defRPr/>
            </a:pPr>
            <a:r>
              <a:rPr lang="ja-JP" altLang="en-US" b="0" dirty="0" smtClean="0">
                <a:latin typeface="HGPｺﾞｼｯｸM" panose="020B0600000000000000" pitchFamily="50" charset="-128"/>
                <a:ea typeface="HGPｺﾞｼｯｸM" panose="020B0600000000000000" pitchFamily="50" charset="-128"/>
              </a:rPr>
              <a:t>もちろん、</a:t>
            </a:r>
            <a:r>
              <a:rPr lang="ja-JP" altLang="en-US" b="1" dirty="0" smtClean="0">
                <a:latin typeface="HGPｺﾞｼｯｸM" panose="020B0600000000000000" pitchFamily="50" charset="-128"/>
                <a:ea typeface="HGPｺﾞｼｯｸM" panose="020B0600000000000000" pitchFamily="50" charset="-128"/>
              </a:rPr>
              <a:t>将来この結果通りになる訳ではない</a:t>
            </a:r>
            <a:r>
              <a:rPr lang="ja-JP" altLang="en-US" b="0" dirty="0" smtClean="0">
                <a:latin typeface="HGPｺﾞｼｯｸM" panose="020B0600000000000000" pitchFamily="50" charset="-128"/>
                <a:ea typeface="HGPｺﾞｼｯｸM" panose="020B0600000000000000" pitchFamily="50" charset="-128"/>
              </a:rPr>
              <a:t>のですが、</a:t>
            </a:r>
            <a:r>
              <a:rPr lang="ja-JP" altLang="en-US" b="1" dirty="0" smtClean="0">
                <a:latin typeface="HGPｺﾞｼｯｸM" panose="020B0600000000000000" pitchFamily="50" charset="-128"/>
                <a:ea typeface="HGPｺﾞｼｯｸM" panose="020B0600000000000000" pitchFamily="50" charset="-128"/>
              </a:rPr>
              <a:t>ハイリスクハイリターンの株式は元本割れするリスクはありますが、大きなリターンを生む可能性</a:t>
            </a:r>
            <a:r>
              <a:rPr lang="ja-JP" altLang="en-US" b="0" dirty="0" smtClean="0">
                <a:latin typeface="HGPｺﾞｼｯｸM" panose="020B0600000000000000" pitchFamily="50" charset="-128"/>
                <a:ea typeface="HGPｺﾞｼｯｸM" panose="020B0600000000000000" pitchFamily="50" charset="-128"/>
              </a:rPr>
              <a:t>もあるということを覚えておいてください。</a:t>
            </a:r>
            <a:endParaRPr lang="en-US" altLang="ja-JP" b="0" dirty="0" smtClean="0">
              <a:latin typeface="HGPｺﾞｼｯｸM" panose="020B0600000000000000" pitchFamily="50" charset="-128"/>
              <a:ea typeface="HGPｺﾞｼｯｸM" panose="020B0600000000000000" pitchFamily="50" charset="-128"/>
            </a:endParaRPr>
          </a:p>
          <a:p>
            <a:pPr marL="172896" indent="-172896" defTabSz="922108" eaLnBrk="1" fontAlgn="ctr" hangingPunct="1">
              <a:spcBef>
                <a:spcPts val="604"/>
              </a:spcBef>
              <a:spcAft>
                <a:spcPts val="604"/>
              </a:spcAft>
              <a:buFont typeface="Wingdings" panose="05000000000000000000" pitchFamily="2" charset="2"/>
              <a:buChar char="p"/>
              <a:defRPr/>
            </a:pPr>
            <a:r>
              <a:rPr lang="ja-JP" altLang="en-US" b="0" dirty="0" smtClean="0">
                <a:latin typeface="HGPｺﾞｼｯｸM" panose="020B0600000000000000" pitchFamily="50" charset="-128"/>
                <a:ea typeface="HGPｺﾞｼｯｸM" panose="020B0600000000000000" pitchFamily="50" charset="-128"/>
              </a:rPr>
              <a:t>また、</a:t>
            </a:r>
            <a:r>
              <a:rPr lang="ja-JP" altLang="en-US" b="1" dirty="0" smtClean="0">
                <a:latin typeface="HGPｺﾞｼｯｸM" panose="020B0600000000000000" pitchFamily="50" charset="-128"/>
                <a:ea typeface="HGPｺﾞｼｯｸM" panose="020B0600000000000000" pitchFamily="50" charset="-128"/>
              </a:rPr>
              <a:t>利率が大きくなると複利の効果も大きくなりま</a:t>
            </a:r>
            <a:r>
              <a:rPr lang="ja-JP" altLang="en-US" b="0" dirty="0" smtClean="0">
                <a:latin typeface="HGPｺﾞｼｯｸM" panose="020B0600000000000000" pitchFamily="50" charset="-128"/>
                <a:ea typeface="HGPｺﾞｼｯｸM" panose="020B0600000000000000" pitchFamily="50" charset="-128"/>
              </a:rPr>
              <a:t>す。シナリオ３の増え方が直線でなく、カーブを描いているのが複利の効果です。</a:t>
            </a:r>
            <a:endParaRPr lang="en-US" altLang="ja-JP" b="0"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9693902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defTabSz="922108" eaLnBrk="1" fontAlgn="ctr" hangingPunct="1">
              <a:spcBef>
                <a:spcPts val="604"/>
              </a:spcBef>
              <a:spcAft>
                <a:spcPts val="604"/>
              </a:spcAft>
              <a:buFont typeface="Wingdings" panose="05000000000000000000" pitchFamily="2" charset="2"/>
              <a:buChar char="p"/>
              <a:defRPr/>
            </a:pPr>
            <a:r>
              <a:rPr lang="ja-JP" altLang="en-US" b="0" dirty="0" smtClean="0">
                <a:latin typeface="HGPｺﾞｼｯｸM" panose="020B0600000000000000" pitchFamily="50" charset="-128"/>
                <a:ea typeface="HGPｺﾞｼｯｸM" panose="020B0600000000000000" pitchFamily="50" charset="-128"/>
              </a:rPr>
              <a:t>一つ前のスライドでは海外株式が</a:t>
            </a:r>
            <a:r>
              <a:rPr lang="en-US" altLang="ja-JP" b="0" dirty="0" smtClean="0">
                <a:latin typeface="HGPｺﾞｼｯｸM" panose="020B0600000000000000" pitchFamily="50" charset="-128"/>
                <a:ea typeface="HGPｺﾞｼｯｸM" panose="020B0600000000000000" pitchFamily="50" charset="-128"/>
              </a:rPr>
              <a:t>20</a:t>
            </a:r>
            <a:r>
              <a:rPr lang="ja-JP" altLang="en-US" b="0" dirty="0" smtClean="0">
                <a:latin typeface="HGPｺﾞｼｯｸM" panose="020B0600000000000000" pitchFamily="50" charset="-128"/>
                <a:ea typeface="HGPｺﾞｼｯｸM" panose="020B0600000000000000" pitchFamily="50" charset="-128"/>
              </a:rPr>
              <a:t>年後大きく増えていましたが、リスクがない訳ではなりません。</a:t>
            </a:r>
            <a:endParaRPr lang="en-US" altLang="ja-JP" b="0" dirty="0" smtClean="0">
              <a:latin typeface="HGPｺﾞｼｯｸM" panose="020B0600000000000000" pitchFamily="50" charset="-128"/>
              <a:ea typeface="HGPｺﾞｼｯｸM" panose="020B0600000000000000" pitchFamily="50" charset="-128"/>
            </a:endParaRPr>
          </a:p>
          <a:p>
            <a:pPr marL="172896" indent="-172896" defTabSz="922108" eaLnBrk="1" fontAlgn="ctr" hangingPunct="1">
              <a:spcBef>
                <a:spcPts val="604"/>
              </a:spcBef>
              <a:spcAft>
                <a:spcPts val="604"/>
              </a:spcAft>
              <a:buFont typeface="Wingdings" panose="05000000000000000000" pitchFamily="2" charset="2"/>
              <a:buChar char="p"/>
              <a:defRPr/>
            </a:pPr>
            <a:r>
              <a:rPr lang="ja-JP" altLang="en-US" b="0" dirty="0" smtClean="0">
                <a:latin typeface="HGPｺﾞｼｯｸM" panose="020B0600000000000000" pitchFamily="50" charset="-128"/>
                <a:ea typeface="HGPｺﾞｼｯｸM" panose="020B0600000000000000" pitchFamily="50" charset="-128"/>
              </a:rPr>
              <a:t>海外株式の平均利回りは</a:t>
            </a:r>
            <a:r>
              <a:rPr lang="en-US" altLang="ja-JP" b="0" dirty="0" smtClean="0">
                <a:latin typeface="HGPｺﾞｼｯｸM" panose="020B0600000000000000" pitchFamily="50" charset="-128"/>
                <a:ea typeface="HGPｺﾞｼｯｸM" panose="020B0600000000000000" pitchFamily="50" charset="-128"/>
              </a:rPr>
              <a:t>7.2</a:t>
            </a:r>
            <a:r>
              <a:rPr lang="ja-JP" altLang="en-US" b="0" dirty="0" smtClean="0">
                <a:latin typeface="HGPｺﾞｼｯｸM" panose="020B0600000000000000" pitchFamily="50" charset="-128"/>
                <a:ea typeface="HGPｺﾞｼｯｸM" panose="020B0600000000000000" pitchFamily="50" charset="-128"/>
              </a:rPr>
              <a:t>％ですが、うまくいった場合は</a:t>
            </a:r>
            <a:r>
              <a:rPr lang="en-US" altLang="ja-JP" b="0" dirty="0" smtClean="0">
                <a:latin typeface="HGPｺﾞｼｯｸM" panose="020B0600000000000000" pitchFamily="50" charset="-128"/>
                <a:ea typeface="HGPｺﾞｼｯｸM" panose="020B0600000000000000" pitchFamily="50" charset="-128"/>
              </a:rPr>
              <a:t>+32</a:t>
            </a:r>
            <a:r>
              <a:rPr lang="ja-JP" altLang="en-US" b="0" dirty="0" smtClean="0">
                <a:latin typeface="HGPｺﾞｼｯｸM" panose="020B0600000000000000" pitchFamily="50" charset="-128"/>
                <a:ea typeface="HGPｺﾞｼｯｸM" panose="020B0600000000000000" pitchFamily="50" charset="-128"/>
              </a:rPr>
              <a:t>％、うまくいかなった場合は▲</a:t>
            </a:r>
            <a:r>
              <a:rPr lang="en-US" altLang="ja-JP" b="0" dirty="0" smtClean="0">
                <a:latin typeface="HGPｺﾞｼｯｸM" panose="020B0600000000000000" pitchFamily="50" charset="-128"/>
                <a:ea typeface="HGPｺﾞｼｯｸM" panose="020B0600000000000000" pitchFamily="50" charset="-128"/>
              </a:rPr>
              <a:t>18</a:t>
            </a:r>
            <a:r>
              <a:rPr lang="ja-JP" altLang="en-US" b="0" dirty="0" smtClean="0">
                <a:latin typeface="HGPｺﾞｼｯｸM" panose="020B0600000000000000" pitchFamily="50" charset="-128"/>
                <a:ea typeface="HGPｺﾞｼｯｸM" panose="020B0600000000000000" pitchFamily="50" charset="-128"/>
              </a:rPr>
              <a:t>％とばらつきがあります。</a:t>
            </a:r>
            <a:endParaRPr lang="en-US" altLang="ja-JP" b="0" dirty="0" smtClean="0">
              <a:latin typeface="HGPｺﾞｼｯｸM" panose="020B0600000000000000" pitchFamily="50" charset="-128"/>
              <a:ea typeface="HGPｺﾞｼｯｸM" panose="020B0600000000000000" pitchFamily="50" charset="-128"/>
            </a:endParaRPr>
          </a:p>
          <a:p>
            <a:pPr marL="172896" indent="-172896" defTabSz="922108" eaLnBrk="1" fontAlgn="ctr" hangingPunct="1">
              <a:spcBef>
                <a:spcPts val="604"/>
              </a:spcBef>
              <a:spcAft>
                <a:spcPts val="604"/>
              </a:spcAft>
              <a:buFont typeface="Wingdings" panose="05000000000000000000" pitchFamily="2" charset="2"/>
              <a:buChar char="p"/>
              <a:defRPr/>
            </a:pPr>
            <a:r>
              <a:rPr lang="ja-JP" altLang="en-US" b="0" dirty="0" smtClean="0">
                <a:latin typeface="HGPｺﾞｼｯｸM" panose="020B0600000000000000" pitchFamily="50" charset="-128"/>
                <a:ea typeface="HGPｺﾞｼｯｸM" panose="020B0600000000000000" pitchFamily="50" charset="-128"/>
              </a:rPr>
              <a:t>必ず増える訳ではない点には注意が必要です。</a:t>
            </a:r>
            <a:endParaRPr lang="en-US" altLang="ja-JP" b="0"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37624727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a:spcBef>
                <a:spcPts val="604"/>
              </a:spcBef>
              <a:buFont typeface="Wingdings" panose="05000000000000000000" pitchFamily="2" charset="2"/>
              <a:buChar char="p"/>
            </a:pPr>
            <a:endParaRPr lang="en-US" altLang="ja-JP"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13822853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a:spcBef>
                <a:spcPts val="604"/>
              </a:spcBef>
              <a:buFont typeface="Wingdings" panose="05000000000000000000" pitchFamily="2" charset="2"/>
              <a:buChar char="p"/>
            </a:pPr>
            <a:endParaRPr lang="en-US" altLang="ja-JP"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2239708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086" eaLnBrk="0" hangingPunct="0">
              <a:spcBef>
                <a:spcPct val="30000"/>
              </a:spcBef>
              <a:defRPr kumimoji="1" sz="1200">
                <a:solidFill>
                  <a:schemeClr val="tx1"/>
                </a:solidFill>
                <a:latin typeface="Times New Roman" pitchFamily="18" charset="0"/>
                <a:ea typeface="ＭＳ Ｐ明朝" pitchFamily="18" charset="-128"/>
              </a:defRPr>
            </a:lvl1pPr>
            <a:lvl2pPr marL="702970" indent="-265003" algn="l" defTabSz="906086" eaLnBrk="0" hangingPunct="0">
              <a:spcBef>
                <a:spcPct val="30000"/>
              </a:spcBef>
              <a:defRPr kumimoji="1" sz="1200">
                <a:solidFill>
                  <a:schemeClr val="tx1"/>
                </a:solidFill>
                <a:latin typeface="Times New Roman" pitchFamily="18" charset="0"/>
                <a:ea typeface="ＭＳ Ｐ明朝" pitchFamily="18" charset="-128"/>
              </a:defRPr>
            </a:lvl2pPr>
            <a:lvl3pPr marL="1083810" indent="-207876" algn="l" defTabSz="906086" eaLnBrk="0" hangingPunct="0">
              <a:spcBef>
                <a:spcPct val="30000"/>
              </a:spcBef>
              <a:defRPr kumimoji="1" sz="1200">
                <a:solidFill>
                  <a:schemeClr val="tx1"/>
                </a:solidFill>
                <a:latin typeface="Times New Roman" pitchFamily="18" charset="0"/>
                <a:ea typeface="ＭＳ Ｐ明朝" pitchFamily="18" charset="-128"/>
              </a:defRPr>
            </a:lvl3pPr>
            <a:lvl4pPr marL="1523363" indent="-207876" algn="l" defTabSz="906086" eaLnBrk="0" hangingPunct="0">
              <a:spcBef>
                <a:spcPct val="30000"/>
              </a:spcBef>
              <a:defRPr kumimoji="1" sz="1200">
                <a:solidFill>
                  <a:schemeClr val="tx1"/>
                </a:solidFill>
                <a:latin typeface="Times New Roman" pitchFamily="18" charset="0"/>
                <a:ea typeface="ＭＳ Ｐ明朝" pitchFamily="18" charset="-128"/>
              </a:defRPr>
            </a:lvl4pPr>
            <a:lvl5pPr marL="1961331" indent="-207876" algn="l" defTabSz="906086" eaLnBrk="0" hangingPunct="0">
              <a:spcBef>
                <a:spcPct val="30000"/>
              </a:spcBef>
              <a:defRPr kumimoji="1" sz="1200">
                <a:solidFill>
                  <a:schemeClr val="tx1"/>
                </a:solidFill>
                <a:latin typeface="Times New Roman" pitchFamily="18" charset="0"/>
                <a:ea typeface="ＭＳ Ｐ明朝" pitchFamily="18" charset="-128"/>
              </a:defRPr>
            </a:lvl5pPr>
            <a:lvl6pPr marL="2418342"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35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36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37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2</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dirty="0" smtClean="0">
                <a:latin typeface="HGPｺﾞｼｯｸM" panose="020B0600000000000000" pitchFamily="50" charset="-128"/>
                <a:ea typeface="HGPｺﾞｼｯｸM" panose="020B0600000000000000" pitchFamily="50" charset="-128"/>
              </a:rPr>
              <a:t>では</a:t>
            </a:r>
            <a:r>
              <a:rPr lang="ja-JP" altLang="en-US" b="0" dirty="0" smtClean="0">
                <a:latin typeface="HGPｺﾞｼｯｸM" panose="020B0600000000000000" pitchFamily="50" charset="-128"/>
                <a:ea typeface="HGPｺﾞｼｯｸM" panose="020B0600000000000000" pitchFamily="50" charset="-128"/>
              </a:rPr>
              <a:t>まず最初に資産形成の一番基本</a:t>
            </a:r>
            <a:r>
              <a:rPr lang="en-US" altLang="ja-JP" b="0" dirty="0" smtClean="0">
                <a:latin typeface="HGPｺﾞｼｯｸM" panose="020B0600000000000000" pitchFamily="50" charset="-128"/>
                <a:ea typeface="HGPｺﾞｼｯｸM" panose="020B0600000000000000" pitchFamily="50" charset="-128"/>
              </a:rPr>
              <a:t>､</a:t>
            </a:r>
            <a:r>
              <a:rPr lang="ja-JP" altLang="en-US" b="0" dirty="0" smtClean="0">
                <a:latin typeface="HGPｺﾞｼｯｸM" panose="020B0600000000000000" pitchFamily="50" charset="-128"/>
                <a:ea typeface="HGPｺﾞｼｯｸM" panose="020B0600000000000000" pitchFamily="50" charset="-128"/>
              </a:rPr>
              <a:t>お金を預けて貯める</a:t>
            </a:r>
            <a:r>
              <a:rPr lang="en-US" altLang="ja-JP" b="0" dirty="0" smtClean="0">
                <a:latin typeface="HGPｺﾞｼｯｸM" panose="020B0600000000000000" pitchFamily="50" charset="-128"/>
                <a:ea typeface="HGPｺﾞｼｯｸM" panose="020B0600000000000000" pitchFamily="50" charset="-128"/>
              </a:rPr>
              <a:t>､</a:t>
            </a:r>
            <a:r>
              <a:rPr lang="ja-JP" altLang="en-US" b="0" dirty="0" smtClean="0">
                <a:latin typeface="HGPｺﾞｼｯｸM" panose="020B0600000000000000" pitchFamily="50" charset="-128"/>
                <a:ea typeface="HGPｺﾞｼｯｸM" panose="020B0600000000000000" pitchFamily="50" charset="-128"/>
              </a:rPr>
              <a:t>つまり預金について考えてみましょう</a:t>
            </a:r>
            <a:r>
              <a:rPr lang="en-US" altLang="ja-JP" b="0" dirty="0" smtClean="0">
                <a:latin typeface="HGPｺﾞｼｯｸM" panose="020B0600000000000000" pitchFamily="50" charset="-128"/>
                <a:ea typeface="HGPｺﾞｼｯｸM" panose="020B0600000000000000" pitchFamily="50" charset="-128"/>
              </a:rPr>
              <a:t>｡</a:t>
            </a: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お金を預けると、利子（利息）を得ることができます。一方、お金を借りると、利子（利息）を払わなければなりません。</a:t>
            </a:r>
            <a:r>
              <a:rPr kumimoji="1" lang="ja-JP" altLang="ja-JP" sz="1200" b="0" i="0" u="none" strike="noStrike" kern="1200" dirty="0" smtClean="0">
                <a:solidFill>
                  <a:schemeClr val="tx1"/>
                </a:solidFill>
                <a:effectLst/>
                <a:latin typeface="HGPｺﾞｼｯｸM" panose="020B0600000000000000" pitchFamily="50" charset="-128"/>
                <a:ea typeface="HGPｺﾞｼｯｸM" panose="020B0600000000000000" pitchFamily="50" charset="-128"/>
              </a:rPr>
              <a:t>利子（利息）</a:t>
            </a:r>
            <a:r>
              <a:rPr kumimoji="1" lang="ja-JP" altLang="en-US" sz="1200" b="0" i="0" u="none" strike="noStrike" kern="1200" dirty="0" smtClean="0">
                <a:solidFill>
                  <a:schemeClr val="tx1"/>
                </a:solidFill>
                <a:effectLst/>
                <a:latin typeface="HGPｺﾞｼｯｸM" panose="020B0600000000000000" pitchFamily="50" charset="-128"/>
                <a:ea typeface="HGPｺﾞｼｯｸM" panose="020B0600000000000000" pitchFamily="50" charset="-128"/>
              </a:rPr>
              <a:t>　とは、</a:t>
            </a:r>
            <a:r>
              <a:rPr lang="ja-JP" altLang="en-US" sz="1200" b="0" dirty="0" smtClean="0">
                <a:latin typeface="HGPｺﾞｼｯｸM" panose="020B0600000000000000" pitchFamily="50" charset="-128"/>
                <a:ea typeface="HGPｺﾞｼｯｸM" panose="020B0600000000000000" pitchFamily="50" charset="-128"/>
                <a:cs typeface="Meiryo UI" panose="020B0604030504040204" pitchFamily="50" charset="-128"/>
              </a:rPr>
              <a:t>借りたり貸したりしたお金に、一定の割合で支払われる対価のことで、金額で表示されます。</a:t>
            </a:r>
            <a:r>
              <a:rPr lang="en-US" altLang="ja-JP" sz="1200" b="0" dirty="0" smtClean="0">
                <a:latin typeface="HGPｺﾞｼｯｸM" panose="020B0600000000000000" pitchFamily="50" charset="-128"/>
                <a:ea typeface="HGPｺﾞｼｯｸM" panose="020B0600000000000000" pitchFamily="50" charset="-128"/>
                <a:cs typeface="Meiryo UI" panose="020B0604030504040204" pitchFamily="50" charset="-128"/>
              </a:rPr>
              <a:t>1</a:t>
            </a:r>
            <a:r>
              <a:rPr lang="ja-JP" altLang="en-US" sz="1200" b="0" dirty="0" smtClean="0">
                <a:latin typeface="HGPｺﾞｼｯｸM" panose="020B0600000000000000" pitchFamily="50" charset="-128"/>
                <a:ea typeface="HGPｺﾞｼｯｸM" panose="020B0600000000000000" pitchFamily="50" charset="-128"/>
                <a:cs typeface="Meiryo UI" panose="020B0604030504040204" pitchFamily="50" charset="-128"/>
              </a:rPr>
              <a:t>万円に対して</a:t>
            </a:r>
            <a:r>
              <a:rPr lang="en-US" altLang="ja-JP" sz="1200" b="0" dirty="0" smtClean="0">
                <a:latin typeface="HGPｺﾞｼｯｸM" panose="020B0600000000000000" pitchFamily="50" charset="-128"/>
                <a:ea typeface="HGPｺﾞｼｯｸM" panose="020B0600000000000000" pitchFamily="50" charset="-128"/>
                <a:cs typeface="Meiryo UI" panose="020B0604030504040204" pitchFamily="50" charset="-128"/>
              </a:rPr>
              <a:t>100</a:t>
            </a:r>
            <a:r>
              <a:rPr lang="ja-JP" altLang="en-US" sz="1200" b="0" dirty="0" smtClean="0">
                <a:latin typeface="HGPｺﾞｼｯｸM" panose="020B0600000000000000" pitchFamily="50" charset="-128"/>
                <a:ea typeface="HGPｺﾞｼｯｸM" panose="020B0600000000000000" pitchFamily="50" charset="-128"/>
                <a:cs typeface="Meiryo UI" panose="020B0604030504040204" pitchFamily="50" charset="-128"/>
              </a:rPr>
              <a:t>円みたいな感じですね。</a:t>
            </a:r>
            <a:endParaRPr kumimoji="1" lang="ja-JP" altLang="ja-JP" sz="1200" b="0" i="0" u="none" strike="noStrike" kern="1200" dirty="0" smtClean="0">
              <a:solidFill>
                <a:schemeClr val="tx1"/>
              </a:solidFill>
              <a:effectLst/>
              <a:latin typeface="HGPｺﾞｼｯｸM" panose="020B0600000000000000" pitchFamily="50" charset="-128"/>
              <a:ea typeface="HGPｺﾞｼｯｸM" panose="020B0600000000000000" pitchFamily="50" charset="-128"/>
            </a:endParaRPr>
          </a:p>
          <a:p>
            <a:pPr marL="171450" indent="-171450" eaLnBrk="1" hangingPunct="1">
              <a:spcBef>
                <a:spcPts val="600"/>
              </a:spcBef>
              <a:spcAft>
                <a:spcPts val="600"/>
              </a:spcAft>
              <a:buFont typeface="Wingdings" panose="05000000000000000000" pitchFamily="2" charset="2"/>
              <a:buChar char="l"/>
            </a:pPr>
            <a:r>
              <a:rPr lang="ja-JP" altLang="en-US" b="0" dirty="0" smtClean="0">
                <a:latin typeface="HGPｺﾞｼｯｸM" panose="020B0600000000000000" pitchFamily="50" charset="-128"/>
                <a:ea typeface="HGPｺﾞｼｯｸM" panose="020B0600000000000000" pitchFamily="50" charset="-128"/>
              </a:rPr>
              <a:t>一方、金利（利率）とは、利子を利率％にしたものです。</a:t>
            </a:r>
            <a:r>
              <a:rPr lang="en-US" altLang="ja-JP" b="0" dirty="0" smtClean="0">
                <a:latin typeface="HGPｺﾞｼｯｸM" panose="020B0600000000000000" pitchFamily="50" charset="-128"/>
                <a:ea typeface="HGPｺﾞｼｯｸM" panose="020B0600000000000000" pitchFamily="50" charset="-128"/>
              </a:rPr>
              <a:t>1</a:t>
            </a:r>
            <a:r>
              <a:rPr lang="ja-JP" altLang="en-US" b="0" dirty="0" smtClean="0">
                <a:latin typeface="HGPｺﾞｼｯｸM" panose="020B0600000000000000" pitchFamily="50" charset="-128"/>
                <a:ea typeface="HGPｺﾞｼｯｸM" panose="020B0600000000000000" pitchFamily="50" charset="-128"/>
              </a:rPr>
              <a:t>万円の１％みたいな感じですね。</a:t>
            </a:r>
            <a:endParaRPr lang="en-US" altLang="ja-JP" b="0" dirty="0" smtClean="0">
              <a:latin typeface="HGPｺﾞｼｯｸM" panose="020B0600000000000000" pitchFamily="50" charset="-128"/>
              <a:ea typeface="HGPｺﾞｼｯｸM" panose="020B0600000000000000" pitchFamily="50" charset="-128"/>
            </a:endParaRPr>
          </a:p>
          <a:p>
            <a:pPr marL="171450" indent="-171450" eaLnBrk="1" hangingPunct="1">
              <a:spcBef>
                <a:spcPts val="600"/>
              </a:spcBef>
              <a:spcAft>
                <a:spcPts val="600"/>
              </a:spcAft>
              <a:buFont typeface="Wingdings" panose="05000000000000000000" pitchFamily="2" charset="2"/>
              <a:buChar char="l"/>
            </a:pPr>
            <a:r>
              <a:rPr lang="ja-JP" altLang="en-US" b="0" dirty="0" smtClean="0">
                <a:latin typeface="HGPｺﾞｼｯｸM" panose="020B0600000000000000" pitchFamily="50" charset="-128"/>
                <a:ea typeface="HGPｺﾞｼｯｸM" panose="020B0600000000000000" pitchFamily="50" charset="-128"/>
              </a:rPr>
              <a:t>お金を預ける時は、なるべく金利が高い方が増えるのでいいですよね。一方で、お金を借りる時は、なるべく金利が低い方が払う金利（手数料）が減るのでいいですよね。</a:t>
            </a:r>
          </a:p>
        </p:txBody>
      </p:sp>
    </p:spTree>
    <p:extLst>
      <p:ext uri="{BB962C8B-B14F-4D97-AF65-F5344CB8AC3E}">
        <p14:creationId xmlns:p14="http://schemas.microsoft.com/office/powerpoint/2010/main" val="2290676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086" eaLnBrk="0" hangingPunct="0">
              <a:spcBef>
                <a:spcPct val="30000"/>
              </a:spcBef>
              <a:defRPr kumimoji="1" sz="1200">
                <a:solidFill>
                  <a:schemeClr val="tx1"/>
                </a:solidFill>
                <a:latin typeface="Times New Roman" pitchFamily="18" charset="0"/>
                <a:ea typeface="ＭＳ Ｐ明朝" pitchFamily="18" charset="-128"/>
              </a:defRPr>
            </a:lvl1pPr>
            <a:lvl2pPr marL="702970" indent="-265003" algn="l" defTabSz="906086" eaLnBrk="0" hangingPunct="0">
              <a:spcBef>
                <a:spcPct val="30000"/>
              </a:spcBef>
              <a:defRPr kumimoji="1" sz="1200">
                <a:solidFill>
                  <a:schemeClr val="tx1"/>
                </a:solidFill>
                <a:latin typeface="Times New Roman" pitchFamily="18" charset="0"/>
                <a:ea typeface="ＭＳ Ｐ明朝" pitchFamily="18" charset="-128"/>
              </a:defRPr>
            </a:lvl2pPr>
            <a:lvl3pPr marL="1083810" indent="-207876" algn="l" defTabSz="906086" eaLnBrk="0" hangingPunct="0">
              <a:spcBef>
                <a:spcPct val="30000"/>
              </a:spcBef>
              <a:defRPr kumimoji="1" sz="1200">
                <a:solidFill>
                  <a:schemeClr val="tx1"/>
                </a:solidFill>
                <a:latin typeface="Times New Roman" pitchFamily="18" charset="0"/>
                <a:ea typeface="ＭＳ Ｐ明朝" pitchFamily="18" charset="-128"/>
              </a:defRPr>
            </a:lvl3pPr>
            <a:lvl4pPr marL="1523363" indent="-207876" algn="l" defTabSz="906086" eaLnBrk="0" hangingPunct="0">
              <a:spcBef>
                <a:spcPct val="30000"/>
              </a:spcBef>
              <a:defRPr kumimoji="1" sz="1200">
                <a:solidFill>
                  <a:schemeClr val="tx1"/>
                </a:solidFill>
                <a:latin typeface="Times New Roman" pitchFamily="18" charset="0"/>
                <a:ea typeface="ＭＳ Ｐ明朝" pitchFamily="18" charset="-128"/>
              </a:defRPr>
            </a:lvl4pPr>
            <a:lvl5pPr marL="1961331" indent="-207876" algn="l" defTabSz="906086" eaLnBrk="0" hangingPunct="0">
              <a:spcBef>
                <a:spcPct val="30000"/>
              </a:spcBef>
              <a:defRPr kumimoji="1" sz="1200">
                <a:solidFill>
                  <a:schemeClr val="tx1"/>
                </a:solidFill>
                <a:latin typeface="Times New Roman" pitchFamily="18" charset="0"/>
                <a:ea typeface="ＭＳ Ｐ明朝" pitchFamily="18" charset="-128"/>
              </a:defRPr>
            </a:lvl5pPr>
            <a:lvl6pPr marL="2418342"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35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36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37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3</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mc:AlternateContent xmlns:mc="http://schemas.openxmlformats.org/markup-compatibility/2006" xmlns:a14="http://schemas.microsoft.com/office/drawing/2010/main">
        <mc:Choice Requires="a14">
          <p:sp>
            <p:nvSpPr>
              <p:cNvPr id="45060" name="Rectangle 3"/>
              <p:cNvSpPr>
                <a:spLocks noGrp="1" noChangeArrowheads="1"/>
              </p:cNvSpPr>
              <p:nvPr>
                <p:ph type="body" idx="1"/>
              </p:nvPr>
            </p:nvSpPr>
            <p:spPr>
              <a:noFill/>
            </p:spPr>
            <p:txBody>
              <a:bodyPr/>
              <a:lstStyle/>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元本だけでなく、受け取った利子も預けると、利子に利子がつきます。このことを「複利」と言います。</a:t>
                </a:r>
                <a:endParaRPr lang="en-US" altLang="ja-JP" b="0"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グラフの例は</a:t>
                </a:r>
                <a:r>
                  <a:rPr lang="en-US" altLang="ja-JP" b="0" dirty="0" smtClean="0">
                    <a:latin typeface="HGPｺﾞｼｯｸM" panose="020B0600000000000000" pitchFamily="50" charset="-128"/>
                    <a:ea typeface="HGPｺﾞｼｯｸM" panose="020B0600000000000000" pitchFamily="50" charset="-128"/>
                  </a:rPr>
                  <a:t>100</a:t>
                </a:r>
                <a:r>
                  <a:rPr lang="ja-JP" altLang="en-US" b="0" dirty="0" smtClean="0">
                    <a:latin typeface="HGPｺﾞｼｯｸM" panose="020B0600000000000000" pitchFamily="50" charset="-128"/>
                    <a:ea typeface="HGPｺﾞｼｯｸM" panose="020B0600000000000000" pitchFamily="50" charset="-128"/>
                  </a:rPr>
                  <a:t>万円を</a:t>
                </a:r>
                <a:r>
                  <a:rPr lang="en-US" altLang="ja-JP" b="0" dirty="0" smtClean="0">
                    <a:latin typeface="HGPｺﾞｼｯｸM" panose="020B0600000000000000" pitchFamily="50" charset="-128"/>
                    <a:ea typeface="HGPｺﾞｼｯｸM" panose="020B0600000000000000" pitchFamily="50" charset="-128"/>
                  </a:rPr>
                  <a:t>40</a:t>
                </a:r>
                <a:r>
                  <a:rPr lang="ja-JP" altLang="en-US" b="0" dirty="0" smtClean="0">
                    <a:latin typeface="HGPｺﾞｼｯｸM" panose="020B0600000000000000" pitchFamily="50" charset="-128"/>
                    <a:ea typeface="HGPｺﾞｼｯｸM" panose="020B0600000000000000" pitchFamily="50" charset="-128"/>
                  </a:rPr>
                  <a:t>年預けて、</a:t>
                </a:r>
                <a:r>
                  <a:rPr lang="en-US" altLang="ja-JP" b="0" dirty="0" smtClean="0">
                    <a:latin typeface="HGPｺﾞｼｯｸM" panose="020B0600000000000000" pitchFamily="50" charset="-128"/>
                    <a:ea typeface="HGPｺﾞｼｯｸM" panose="020B0600000000000000" pitchFamily="50" charset="-128"/>
                  </a:rPr>
                  <a:t>5%</a:t>
                </a:r>
                <a:r>
                  <a:rPr lang="ja-JP" altLang="en-US" b="0" dirty="0" smtClean="0">
                    <a:latin typeface="HGPｺﾞｼｯｸM" panose="020B0600000000000000" pitchFamily="50" charset="-128"/>
                    <a:ea typeface="HGPｺﾞｼｯｸM" panose="020B0600000000000000" pitchFamily="50" charset="-128"/>
                  </a:rPr>
                  <a:t>の利子がついた場合です。</a:t>
                </a:r>
                <a:endParaRPr lang="en-US" altLang="ja-JP" b="0"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en-US" altLang="ja-JP" b="0" dirty="0" smtClean="0">
                    <a:latin typeface="HGPｺﾞｼｯｸM" panose="020B0600000000000000" pitchFamily="50" charset="-128"/>
                    <a:ea typeface="HGPｺﾞｼｯｸM" panose="020B0600000000000000" pitchFamily="50" charset="-128"/>
                  </a:rPr>
                  <a:t>100</a:t>
                </a:r>
                <a:r>
                  <a:rPr lang="ja-JP" altLang="en-US" b="0" dirty="0" smtClean="0">
                    <a:latin typeface="HGPｺﾞｼｯｸM" panose="020B0600000000000000" pitchFamily="50" charset="-128"/>
                    <a:ea typeface="HGPｺﾞｼｯｸM" panose="020B0600000000000000" pitchFamily="50" charset="-128"/>
                  </a:rPr>
                  <a:t>万円が「単利」では</a:t>
                </a:r>
                <a:r>
                  <a:rPr lang="en-US" altLang="ja-JP" b="0" dirty="0" smtClean="0">
                    <a:latin typeface="HGPｺﾞｼｯｸM" panose="020B0600000000000000" pitchFamily="50" charset="-128"/>
                    <a:ea typeface="HGPｺﾞｼｯｸM" panose="020B0600000000000000" pitchFamily="50" charset="-128"/>
                  </a:rPr>
                  <a:t>40</a:t>
                </a:r>
                <a:r>
                  <a:rPr lang="ja-JP" altLang="en-US" b="0" dirty="0" smtClean="0">
                    <a:latin typeface="HGPｺﾞｼｯｸM" panose="020B0600000000000000" pitchFamily="50" charset="-128"/>
                    <a:ea typeface="HGPｺﾞｼｯｸM" panose="020B0600000000000000" pitchFamily="50" charset="-128"/>
                  </a:rPr>
                  <a:t>年後</a:t>
                </a:r>
                <a:r>
                  <a:rPr lang="en-US" altLang="ja-JP" b="0" dirty="0" smtClean="0">
                    <a:latin typeface="HGPｺﾞｼｯｸM" panose="020B0600000000000000" pitchFamily="50" charset="-128"/>
                    <a:ea typeface="HGPｺﾞｼｯｸM" panose="020B0600000000000000" pitchFamily="50" charset="-128"/>
                  </a:rPr>
                  <a:t>300</a:t>
                </a:r>
                <a:r>
                  <a:rPr lang="ja-JP" altLang="en-US" b="0" dirty="0" smtClean="0">
                    <a:latin typeface="HGPｺﾞｼｯｸM" panose="020B0600000000000000" pitchFamily="50" charset="-128"/>
                    <a:ea typeface="HGPｺﾞｼｯｸM" panose="020B0600000000000000" pitchFamily="50" charset="-128"/>
                  </a:rPr>
                  <a:t>万円に増えました。「複利」では</a:t>
                </a:r>
                <a:r>
                  <a:rPr lang="en-US" altLang="ja-JP" b="0" dirty="0" smtClean="0">
                    <a:latin typeface="HGPｺﾞｼｯｸM" panose="020B0600000000000000" pitchFamily="50" charset="-128"/>
                    <a:ea typeface="HGPｺﾞｼｯｸM" panose="020B0600000000000000" pitchFamily="50" charset="-128"/>
                  </a:rPr>
                  <a:t>704</a:t>
                </a:r>
                <a:r>
                  <a:rPr lang="ja-JP" altLang="en-US" b="0" dirty="0" smtClean="0">
                    <a:latin typeface="HGPｺﾞｼｯｸM" panose="020B0600000000000000" pitchFamily="50" charset="-128"/>
                    <a:ea typeface="HGPｺﾞｼｯｸM" panose="020B0600000000000000" pitchFamily="50" charset="-128"/>
                  </a:rPr>
                  <a:t>万円に増えました。複利は曲線的に増えていきます。</a:t>
                </a:r>
                <a:endParaRPr lang="en-US" altLang="ja-JP" b="0"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「複利」の効果は金利が高ければ高いほど、期間が長ければ長いほど、大きくなります。</a:t>
                </a:r>
                <a:endParaRPr lang="en-US" altLang="ja-JP" b="0"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預金などお金を預ける場合は、金利が高い方が良いですね。一方、お金を借りる場合は、複利によって支払額が増えてしまうので、金利は低い方がいいですね。</a:t>
                </a:r>
                <a:endParaRPr lang="en-US" altLang="ja-JP" b="0"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計算方法：単利</a:t>
                </a:r>
                <a:r>
                  <a:rPr lang="ja-JP" altLang="en-US" dirty="0" smtClean="0">
                    <a:latin typeface="Meiryo UI" panose="020B0604030504040204" pitchFamily="50" charset="-128"/>
                    <a:ea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rPr>
                  <a:t>100</a:t>
                </a:r>
                <a:r>
                  <a:rPr lang="ja-JP" altLang="en-US" dirty="0" smtClean="0">
                    <a:latin typeface="Meiryo UI" panose="020B0604030504040204" pitchFamily="50" charset="-128"/>
                    <a:ea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rPr>
                  <a:t>100x0.05</a:t>
                </a:r>
                <a:r>
                  <a:rPr lang="ja-JP" altLang="en-US" dirty="0" err="1" smtClean="0">
                    <a:latin typeface="Meiryo UI" panose="020B0604030504040204" pitchFamily="50" charset="-128"/>
                    <a:ea typeface="Meiryo UI" panose="020B0604030504040204" pitchFamily="50" charset="-128"/>
                  </a:rPr>
                  <a:t>ｘ</a:t>
                </a:r>
                <a:r>
                  <a:rPr lang="en-US" altLang="ja-JP" dirty="0" smtClean="0">
                    <a:latin typeface="Meiryo UI" panose="020B0604030504040204" pitchFamily="50" charset="-128"/>
                    <a:ea typeface="Meiryo UI" panose="020B0604030504040204" pitchFamily="50" charset="-128"/>
                  </a:rPr>
                  <a:t>40</a:t>
                </a:r>
                <a:r>
                  <a:rPr lang="ja-JP" altLang="en-US" dirty="0" smtClean="0">
                    <a:latin typeface="Meiryo UI" panose="020B0604030504040204" pitchFamily="50" charset="-128"/>
                    <a:ea typeface="Meiryo UI" panose="020B0604030504040204" pitchFamily="50" charset="-128"/>
                  </a:rPr>
                  <a:t>）</a:t>
                </a:r>
                <a:r>
                  <a:rPr lang="ja-JP" altLang="en-US" b="0" dirty="0" smtClean="0">
                    <a:latin typeface="HGPｺﾞｼｯｸM" panose="020B0600000000000000" pitchFamily="50" charset="-128"/>
                    <a:ea typeface="HGPｺﾞｼｯｸM" panose="020B0600000000000000" pitchFamily="50" charset="-128"/>
                  </a:rPr>
                  <a:t>　複利：</a:t>
                </a:r>
                <a:r>
                  <a:rPr kumimoji="1" lang="ja-JP" altLang="en-US" sz="1200" dirty="0" smtClean="0">
                    <a:latin typeface="Meiryo UI" panose="020B0604030504040204" pitchFamily="50" charset="-128"/>
                    <a:ea typeface="Meiryo UI" panose="020B0604030504040204" pitchFamily="50" charset="-128"/>
                  </a:rPr>
                  <a:t>（</a:t>
                </a:r>
                <a14:m>
                  <m:oMath xmlns:m="http://schemas.openxmlformats.org/officeDocument/2006/math">
                    <m:r>
                      <a:rPr kumimoji="1" lang="ja-JP" altLang="en-US" sz="1200" smtClean="0">
                        <a:latin typeface="Cambria Math" panose="02040503050406030204" pitchFamily="18" charset="0"/>
                      </a:rPr>
                      <m:t>100</m:t>
                    </m:r>
                    <m:r>
                      <m:rPr>
                        <m:sty m:val="p"/>
                      </m:rPr>
                      <a:rPr lang="en-US" altLang="ja-JP" sz="1200" i="1">
                        <a:latin typeface="Cambria Math" panose="02040503050406030204" pitchFamily="18" charset="0"/>
                      </a:rPr>
                      <m:t>x</m:t>
                    </m:r>
                    <m:sSup>
                      <m:sSupPr>
                        <m:ctrlPr>
                          <a:rPr kumimoji="1" lang="ja-JP" altLang="en-US" sz="1200" i="1">
                            <a:latin typeface="Cambria Math" panose="02040503050406030204" pitchFamily="18" charset="0"/>
                          </a:rPr>
                        </m:ctrlPr>
                      </m:sSupPr>
                      <m:e>
                        <m:r>
                          <a:rPr kumimoji="1" lang="ja-JP" altLang="en-US" sz="1200" i="0">
                            <a:latin typeface="Cambria Math" panose="02040503050406030204" pitchFamily="18" charset="0"/>
                          </a:rPr>
                          <m:t>1.05</m:t>
                        </m:r>
                      </m:e>
                      <m:sup>
                        <m:r>
                          <a:rPr kumimoji="1" lang="ja-JP" altLang="en-US" sz="1200" i="0">
                            <a:latin typeface="Cambria Math" panose="02040503050406030204" pitchFamily="18" charset="0"/>
                          </a:rPr>
                          <m:t>40</m:t>
                        </m:r>
                      </m:sup>
                    </m:sSup>
                    <m:r>
                      <a:rPr lang="ja-JP" altLang="en-US" sz="1200" i="1" smtClean="0">
                        <a:latin typeface="Cambria Math" panose="02040503050406030204" pitchFamily="18" charset="0"/>
                      </a:rPr>
                      <m:t>）</m:t>
                    </m:r>
                  </m:oMath>
                </a14:m>
                <a:endParaRPr kumimoji="1" lang="ja-JP" altLang="en-US" sz="1200" dirty="0">
                  <a:latin typeface="Meiryo UI" panose="020B0604030504040204" pitchFamily="50" charset="-128"/>
                  <a:ea typeface="Meiryo UI" panose="020B0604030504040204"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endParaRPr lang="ja-JP" altLang="en-US" b="0" dirty="0" smtClean="0">
                  <a:latin typeface="HGPｺﾞｼｯｸM" panose="020B0600000000000000" pitchFamily="50" charset="-128"/>
                  <a:ea typeface="HGPｺﾞｼｯｸM" panose="020B0600000000000000" pitchFamily="50" charset="-128"/>
                </a:endParaRPr>
              </a:p>
            </p:txBody>
          </p:sp>
        </mc:Choice>
        <mc:Fallback xmlns="">
          <p:sp>
            <p:nvSpPr>
              <p:cNvPr id="45060" name="Rectangle 3"/>
              <p:cNvSpPr>
                <a:spLocks noGrp="1" noChangeArrowheads="1"/>
              </p:cNvSpPr>
              <p:nvPr>
                <p:ph type="body" idx="1"/>
              </p:nvPr>
            </p:nvSpPr>
            <p:spPr>
              <a:noFill/>
            </p:spPr>
            <p:txBody>
              <a:bodyPr/>
              <a:lstStyle/>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元本だけでなく、受け取った利子も預けると、利子に利子がつきます。このことを「複利」と言います。</a:t>
                </a:r>
                <a:endParaRPr lang="en-US" altLang="ja-JP" b="0"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グラフの例は</a:t>
                </a:r>
                <a:r>
                  <a:rPr lang="en-US" altLang="ja-JP" b="0" dirty="0" smtClean="0">
                    <a:latin typeface="HGPｺﾞｼｯｸM" panose="020B0600000000000000" pitchFamily="50" charset="-128"/>
                    <a:ea typeface="HGPｺﾞｼｯｸM" panose="020B0600000000000000" pitchFamily="50" charset="-128"/>
                  </a:rPr>
                  <a:t>100</a:t>
                </a:r>
                <a:r>
                  <a:rPr lang="ja-JP" altLang="en-US" b="0" dirty="0" smtClean="0">
                    <a:latin typeface="HGPｺﾞｼｯｸM" panose="020B0600000000000000" pitchFamily="50" charset="-128"/>
                    <a:ea typeface="HGPｺﾞｼｯｸM" panose="020B0600000000000000" pitchFamily="50" charset="-128"/>
                  </a:rPr>
                  <a:t>万円を</a:t>
                </a:r>
                <a:r>
                  <a:rPr lang="en-US" altLang="ja-JP" b="0" dirty="0" smtClean="0">
                    <a:latin typeface="HGPｺﾞｼｯｸM" panose="020B0600000000000000" pitchFamily="50" charset="-128"/>
                    <a:ea typeface="HGPｺﾞｼｯｸM" panose="020B0600000000000000" pitchFamily="50" charset="-128"/>
                  </a:rPr>
                  <a:t>40</a:t>
                </a:r>
                <a:r>
                  <a:rPr lang="ja-JP" altLang="en-US" b="0" dirty="0" smtClean="0">
                    <a:latin typeface="HGPｺﾞｼｯｸM" panose="020B0600000000000000" pitchFamily="50" charset="-128"/>
                    <a:ea typeface="HGPｺﾞｼｯｸM" panose="020B0600000000000000" pitchFamily="50" charset="-128"/>
                  </a:rPr>
                  <a:t>年預けて、</a:t>
                </a:r>
                <a:r>
                  <a:rPr lang="en-US" altLang="ja-JP" b="0" dirty="0" smtClean="0">
                    <a:latin typeface="HGPｺﾞｼｯｸM" panose="020B0600000000000000" pitchFamily="50" charset="-128"/>
                    <a:ea typeface="HGPｺﾞｼｯｸM" panose="020B0600000000000000" pitchFamily="50" charset="-128"/>
                  </a:rPr>
                  <a:t>5%</a:t>
                </a:r>
                <a:r>
                  <a:rPr lang="ja-JP" altLang="en-US" b="0" dirty="0" smtClean="0">
                    <a:latin typeface="HGPｺﾞｼｯｸM" panose="020B0600000000000000" pitchFamily="50" charset="-128"/>
                    <a:ea typeface="HGPｺﾞｼｯｸM" panose="020B0600000000000000" pitchFamily="50" charset="-128"/>
                  </a:rPr>
                  <a:t>の利子がついた場合です。</a:t>
                </a:r>
                <a:endParaRPr lang="en-US" altLang="ja-JP" b="0"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en-US" altLang="ja-JP" b="0" dirty="0" smtClean="0">
                    <a:latin typeface="HGPｺﾞｼｯｸM" panose="020B0600000000000000" pitchFamily="50" charset="-128"/>
                    <a:ea typeface="HGPｺﾞｼｯｸM" panose="020B0600000000000000" pitchFamily="50" charset="-128"/>
                  </a:rPr>
                  <a:t>100</a:t>
                </a:r>
                <a:r>
                  <a:rPr lang="ja-JP" altLang="en-US" b="0" dirty="0" smtClean="0">
                    <a:latin typeface="HGPｺﾞｼｯｸM" panose="020B0600000000000000" pitchFamily="50" charset="-128"/>
                    <a:ea typeface="HGPｺﾞｼｯｸM" panose="020B0600000000000000" pitchFamily="50" charset="-128"/>
                  </a:rPr>
                  <a:t>万円が「単利」では</a:t>
                </a:r>
                <a:r>
                  <a:rPr lang="en-US" altLang="ja-JP" b="0" dirty="0" smtClean="0">
                    <a:latin typeface="HGPｺﾞｼｯｸM" panose="020B0600000000000000" pitchFamily="50" charset="-128"/>
                    <a:ea typeface="HGPｺﾞｼｯｸM" panose="020B0600000000000000" pitchFamily="50" charset="-128"/>
                  </a:rPr>
                  <a:t>40</a:t>
                </a:r>
                <a:r>
                  <a:rPr lang="ja-JP" altLang="en-US" b="0" dirty="0" smtClean="0">
                    <a:latin typeface="HGPｺﾞｼｯｸM" panose="020B0600000000000000" pitchFamily="50" charset="-128"/>
                    <a:ea typeface="HGPｺﾞｼｯｸM" panose="020B0600000000000000" pitchFamily="50" charset="-128"/>
                  </a:rPr>
                  <a:t>年後</a:t>
                </a:r>
                <a:r>
                  <a:rPr lang="en-US" altLang="ja-JP" b="0" dirty="0" smtClean="0">
                    <a:latin typeface="HGPｺﾞｼｯｸM" panose="020B0600000000000000" pitchFamily="50" charset="-128"/>
                    <a:ea typeface="HGPｺﾞｼｯｸM" panose="020B0600000000000000" pitchFamily="50" charset="-128"/>
                  </a:rPr>
                  <a:t>300</a:t>
                </a:r>
                <a:r>
                  <a:rPr lang="ja-JP" altLang="en-US" b="0" dirty="0" smtClean="0">
                    <a:latin typeface="HGPｺﾞｼｯｸM" panose="020B0600000000000000" pitchFamily="50" charset="-128"/>
                    <a:ea typeface="HGPｺﾞｼｯｸM" panose="020B0600000000000000" pitchFamily="50" charset="-128"/>
                  </a:rPr>
                  <a:t>万円に増えました。「複利」では</a:t>
                </a:r>
                <a:r>
                  <a:rPr lang="en-US" altLang="ja-JP" b="0" dirty="0" smtClean="0">
                    <a:latin typeface="HGPｺﾞｼｯｸM" panose="020B0600000000000000" pitchFamily="50" charset="-128"/>
                    <a:ea typeface="HGPｺﾞｼｯｸM" panose="020B0600000000000000" pitchFamily="50" charset="-128"/>
                  </a:rPr>
                  <a:t>704</a:t>
                </a:r>
                <a:r>
                  <a:rPr lang="ja-JP" altLang="en-US" b="0" dirty="0" smtClean="0">
                    <a:latin typeface="HGPｺﾞｼｯｸM" panose="020B0600000000000000" pitchFamily="50" charset="-128"/>
                    <a:ea typeface="HGPｺﾞｼｯｸM" panose="020B0600000000000000" pitchFamily="50" charset="-128"/>
                  </a:rPr>
                  <a:t>万円に増えました。複利は曲線的に増えていきます。</a:t>
                </a:r>
                <a:endParaRPr lang="en-US" altLang="ja-JP" b="0"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「複利」の効果は金利が高ければ高いほど、期間が長ければ長いほど、大きくなります。</a:t>
                </a:r>
                <a:endParaRPr lang="en-US" altLang="ja-JP" b="0"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預金などお金を預ける場合は、金利が高い方が良いですね。一方、お金を借りる場合は、複利によって支払額が増えてしまうので、金利は低い方がいいですね。</a:t>
                </a:r>
                <a:endParaRPr lang="en-US" altLang="ja-JP" b="0"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計算方法：単利</a:t>
                </a:r>
                <a:r>
                  <a:rPr lang="ja-JP" altLang="en-US" dirty="0" smtClean="0">
                    <a:latin typeface="Meiryo UI" panose="020B0604030504040204" pitchFamily="50" charset="-128"/>
                    <a:ea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rPr>
                  <a:t>100</a:t>
                </a:r>
                <a:r>
                  <a:rPr lang="ja-JP" altLang="en-US" dirty="0" smtClean="0">
                    <a:latin typeface="Meiryo UI" panose="020B0604030504040204" pitchFamily="50" charset="-128"/>
                    <a:ea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rPr>
                  <a:t>100x0.05</a:t>
                </a:r>
                <a:r>
                  <a:rPr lang="ja-JP" altLang="en-US" dirty="0" err="1" smtClean="0">
                    <a:latin typeface="Meiryo UI" panose="020B0604030504040204" pitchFamily="50" charset="-128"/>
                    <a:ea typeface="Meiryo UI" panose="020B0604030504040204" pitchFamily="50" charset="-128"/>
                  </a:rPr>
                  <a:t>ｘ</a:t>
                </a:r>
                <a:r>
                  <a:rPr lang="en-US" altLang="ja-JP" dirty="0" smtClean="0">
                    <a:latin typeface="Meiryo UI" panose="020B0604030504040204" pitchFamily="50" charset="-128"/>
                    <a:ea typeface="Meiryo UI" panose="020B0604030504040204" pitchFamily="50" charset="-128"/>
                  </a:rPr>
                  <a:t>40</a:t>
                </a:r>
                <a:r>
                  <a:rPr lang="ja-JP" altLang="en-US" dirty="0" smtClean="0">
                    <a:latin typeface="Meiryo UI" panose="020B0604030504040204" pitchFamily="50" charset="-128"/>
                    <a:ea typeface="Meiryo UI" panose="020B0604030504040204" pitchFamily="50" charset="-128"/>
                  </a:rPr>
                  <a:t>）</a:t>
                </a:r>
                <a:r>
                  <a:rPr lang="ja-JP" altLang="en-US" b="0" dirty="0" smtClean="0">
                    <a:latin typeface="HGPｺﾞｼｯｸM" panose="020B0600000000000000" pitchFamily="50" charset="-128"/>
                    <a:ea typeface="HGPｺﾞｼｯｸM" panose="020B0600000000000000" pitchFamily="50" charset="-128"/>
                  </a:rPr>
                  <a:t>　複利：</a:t>
                </a:r>
                <a:r>
                  <a:rPr kumimoji="1" lang="ja-JP" altLang="en-US" sz="1200" dirty="0" smtClean="0">
                    <a:latin typeface="Meiryo UI" panose="020B0604030504040204" pitchFamily="50" charset="-128"/>
                    <a:ea typeface="Meiryo UI" panose="020B0604030504040204" pitchFamily="50" charset="-128"/>
                  </a:rPr>
                  <a:t>（</a:t>
                </a:r>
                <a:r>
                  <a:rPr kumimoji="1" lang="ja-JP" altLang="en-US" sz="1200" i="0" smtClean="0">
                    <a:latin typeface="Cambria Math" panose="02040503050406030204" pitchFamily="18" charset="0"/>
                  </a:rPr>
                  <a:t>100</a:t>
                </a:r>
                <a:r>
                  <a:rPr lang="en-US" altLang="ja-JP" sz="1200" i="0">
                    <a:latin typeface="Cambria Math" panose="02040503050406030204" pitchFamily="18" charset="0"/>
                  </a:rPr>
                  <a:t>x</a:t>
                </a:r>
                <a:r>
                  <a:rPr kumimoji="1" lang="ja-JP" altLang="en-US" sz="1200" i="0">
                    <a:latin typeface="Cambria Math" panose="02040503050406030204" pitchFamily="18" charset="0"/>
                  </a:rPr>
                  <a:t>〖1.05〗^40</a:t>
                </a:r>
                <a:r>
                  <a:rPr lang="ja-JP" altLang="en-US" sz="1200" i="0" smtClean="0">
                    <a:latin typeface="Cambria Math" panose="02040503050406030204" pitchFamily="18" charset="0"/>
                  </a:rPr>
                  <a:t>）</a:t>
                </a:r>
                <a:endParaRPr kumimoji="1" lang="ja-JP" altLang="en-US" sz="1200" dirty="0">
                  <a:latin typeface="Meiryo UI" panose="020B0604030504040204" pitchFamily="50" charset="-128"/>
                  <a:ea typeface="Meiryo UI" panose="020B0604030504040204"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endParaRPr lang="ja-JP" altLang="en-US" b="0" dirty="0" smtClean="0">
                  <a:latin typeface="HGPｺﾞｼｯｸM" panose="020B0600000000000000" pitchFamily="50" charset="-128"/>
                  <a:ea typeface="HGPｺﾞｼｯｸM" panose="020B0600000000000000" pitchFamily="50" charset="-128"/>
                </a:endParaRPr>
              </a:p>
            </p:txBody>
          </p:sp>
        </mc:Fallback>
      </mc:AlternateContent>
    </p:spTree>
    <p:extLst>
      <p:ext uri="{BB962C8B-B14F-4D97-AF65-F5344CB8AC3E}">
        <p14:creationId xmlns:p14="http://schemas.microsoft.com/office/powerpoint/2010/main" val="3555069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13969" eaLnBrk="0" hangingPunct="0">
              <a:spcBef>
                <a:spcPct val="30000"/>
              </a:spcBef>
              <a:defRPr kumimoji="1" sz="1200">
                <a:solidFill>
                  <a:schemeClr val="tx1"/>
                </a:solidFill>
                <a:latin typeface="Times New Roman" pitchFamily="18" charset="0"/>
                <a:ea typeface="ＭＳ Ｐ明朝" pitchFamily="18" charset="-128"/>
              </a:defRPr>
            </a:lvl1pPr>
            <a:lvl2pPr marL="709086" indent="-267309" algn="l" defTabSz="913969" eaLnBrk="0" hangingPunct="0">
              <a:spcBef>
                <a:spcPct val="30000"/>
              </a:spcBef>
              <a:defRPr kumimoji="1" sz="1200">
                <a:solidFill>
                  <a:schemeClr val="tx1"/>
                </a:solidFill>
                <a:latin typeface="Times New Roman" pitchFamily="18" charset="0"/>
                <a:ea typeface="ＭＳ Ｐ明朝" pitchFamily="18" charset="-128"/>
              </a:defRPr>
            </a:lvl2pPr>
            <a:lvl3pPr marL="1093239" indent="-209685" algn="l" defTabSz="913969" eaLnBrk="0" hangingPunct="0">
              <a:spcBef>
                <a:spcPct val="30000"/>
              </a:spcBef>
              <a:defRPr kumimoji="1" sz="1200">
                <a:solidFill>
                  <a:schemeClr val="tx1"/>
                </a:solidFill>
                <a:latin typeface="Times New Roman" pitchFamily="18" charset="0"/>
                <a:ea typeface="ＭＳ Ｐ明朝" pitchFamily="18" charset="-128"/>
              </a:defRPr>
            </a:lvl3pPr>
            <a:lvl4pPr marL="1536616" indent="-209685" algn="l" defTabSz="913969" eaLnBrk="0" hangingPunct="0">
              <a:spcBef>
                <a:spcPct val="30000"/>
              </a:spcBef>
              <a:defRPr kumimoji="1" sz="1200">
                <a:solidFill>
                  <a:schemeClr val="tx1"/>
                </a:solidFill>
                <a:latin typeface="Times New Roman" pitchFamily="18" charset="0"/>
                <a:ea typeface="ＭＳ Ｐ明朝" pitchFamily="18" charset="-128"/>
              </a:defRPr>
            </a:lvl4pPr>
            <a:lvl5pPr marL="1978395" indent="-209685" algn="l" defTabSz="913969" eaLnBrk="0" hangingPunct="0">
              <a:spcBef>
                <a:spcPct val="30000"/>
              </a:spcBef>
              <a:defRPr kumimoji="1" sz="1200">
                <a:solidFill>
                  <a:schemeClr val="tx1"/>
                </a:solidFill>
                <a:latin typeface="Times New Roman" pitchFamily="18" charset="0"/>
                <a:ea typeface="ＭＳ Ｐ明朝" pitchFamily="18" charset="-128"/>
              </a:defRPr>
            </a:lvl5pPr>
            <a:lvl6pPr marL="2439382" indent="-209685" defTabSz="913969"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00366" indent="-209685" defTabSz="913969"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61352" indent="-209685" defTabSz="913969"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22338" indent="-209685" defTabSz="913969"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marL="0" marR="0" lvl="0" indent="0" algn="r" defTabSz="913969" rtl="0" eaLnBrk="1" fontAlgn="base" latinLnBrk="0" hangingPunct="1">
              <a:lnSpc>
                <a:spcPct val="100000"/>
              </a:lnSpc>
              <a:spcBef>
                <a:spcPct val="0"/>
              </a:spcBef>
              <a:spcAft>
                <a:spcPct val="0"/>
              </a:spcAft>
              <a:buClrTx/>
              <a:buSzTx/>
              <a:buFontTx/>
              <a:buChar char="•"/>
              <a:tabLst/>
              <a:defRPr/>
            </a:pPr>
            <a:fld id="{68AB4CED-4E6D-4198-B474-B74CF3B8B550}" type="slidenum">
              <a:rPr kumimoji="1" lang="en-US" altLang="ja-JP" sz="11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rPr>
              <a:pPr marL="0" marR="0" lvl="0" indent="0" algn="r" defTabSz="913969" rtl="0" eaLnBrk="1" fontAlgn="base" latinLnBrk="0" hangingPunct="1">
                <a:lnSpc>
                  <a:spcPct val="100000"/>
                </a:lnSpc>
                <a:spcBef>
                  <a:spcPct val="0"/>
                </a:spcBef>
                <a:spcAft>
                  <a:spcPct val="0"/>
                </a:spcAft>
                <a:buClrTx/>
                <a:buSzTx/>
                <a:buFontTx/>
                <a:buChar char="•"/>
                <a:tabLst/>
                <a:defRPr/>
              </a:pPr>
              <a:t>4</a:t>
            </a:fld>
            <a:endParaRPr kumimoji="1" lang="en-US" altLang="ja-JP" sz="1100" b="0" i="0"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endParaRPr>
          </a:p>
        </p:txBody>
      </p:sp>
      <p:sp>
        <p:nvSpPr>
          <p:cNvPr id="45059" name="Rectangle 2"/>
          <p:cNvSpPr>
            <a:spLocks noGrp="1" noRot="1" noChangeAspect="1" noChangeArrowheads="1" noTextEdit="1"/>
          </p:cNvSpPr>
          <p:nvPr>
            <p:ph type="sldImg"/>
          </p:nvPr>
        </p:nvSpPr>
        <p:spPr>
          <a:xfrm>
            <a:off x="915988" y="744538"/>
            <a:ext cx="4975225" cy="3730625"/>
          </a:xfrm>
          <a:ln/>
        </p:spPr>
      </p:sp>
      <p:sp>
        <p:nvSpPr>
          <p:cNvPr id="45060" name="Rectangle 3"/>
          <p:cNvSpPr>
            <a:spLocks noGrp="1" noChangeArrowheads="1"/>
          </p:cNvSpPr>
          <p:nvPr>
            <p:ph type="body" idx="1"/>
          </p:nvPr>
        </p:nvSpPr>
        <p:spPr>
          <a:noFill/>
        </p:spPr>
        <p:txBody>
          <a:bodyPr/>
          <a:lstStyle/>
          <a:p>
            <a:pPr eaLnBrk="1" hangingPunct="1"/>
            <a:r>
              <a:rPr lang="ja-JP" altLang="en-US" dirty="0" smtClean="0"/>
              <a:t>ここで、金利が違うと、どれくらいの影響があるのかについて、確認してみたいと思います。</a:t>
            </a:r>
            <a:endParaRPr lang="en-US" altLang="ja-JP" dirty="0" smtClean="0"/>
          </a:p>
          <a:p>
            <a:pPr eaLnBrk="1" hangingPunct="1"/>
            <a:r>
              <a:rPr lang="ja-JP" altLang="en-US" dirty="0" smtClean="0"/>
              <a:t>みなさん、</a:t>
            </a:r>
            <a:r>
              <a:rPr lang="en-US" altLang="ja-JP" dirty="0" smtClean="0"/>
              <a:t>72</a:t>
            </a:r>
            <a:r>
              <a:rPr lang="ja-JP" altLang="en-US" dirty="0" smtClean="0"/>
              <a:t>の法則というものを知ってますか？</a:t>
            </a:r>
            <a:endParaRPr lang="en-US" altLang="ja-JP" dirty="0" smtClean="0"/>
          </a:p>
          <a:p>
            <a:pPr eaLnBrk="1" hangingPunct="1"/>
            <a:r>
              <a:rPr lang="ja-JP" altLang="en-US" dirty="0" smtClean="0"/>
              <a:t>これは、元本が</a:t>
            </a:r>
            <a:r>
              <a:rPr lang="en-US" altLang="ja-JP" dirty="0" smtClean="0"/>
              <a:t>2</a:t>
            </a:r>
            <a:r>
              <a:rPr lang="ja-JP" altLang="en-US" dirty="0" smtClean="0"/>
              <a:t>倍になる金利と年数の関係についての法則で、</a:t>
            </a:r>
            <a:r>
              <a:rPr lang="en-US" altLang="ja-JP" dirty="0" smtClean="0"/>
              <a:t>72</a:t>
            </a:r>
            <a:r>
              <a:rPr lang="ja-JP" altLang="en-US" dirty="0" smtClean="0"/>
              <a:t>わる金利で、お金が</a:t>
            </a:r>
            <a:r>
              <a:rPr lang="en-US" altLang="ja-JP" dirty="0" smtClean="0"/>
              <a:t>2</a:t>
            </a:r>
            <a:r>
              <a:rPr lang="ja-JP" altLang="en-US" dirty="0" smtClean="0"/>
              <a:t>倍になるのに何年かかるかが、大体分かるというものです。</a:t>
            </a:r>
            <a:endParaRPr lang="en-US" altLang="ja-JP" dirty="0" smtClean="0"/>
          </a:p>
          <a:p>
            <a:pPr eaLnBrk="1" hangingPunct="1"/>
            <a:r>
              <a:rPr lang="ja-JP" altLang="en-US" dirty="0" smtClean="0"/>
              <a:t>とっても便利なので、是非、覚えておいてください。</a:t>
            </a:r>
            <a:endParaRPr lang="en-US" altLang="ja-JP" dirty="0" smtClean="0"/>
          </a:p>
          <a:p>
            <a:pPr eaLnBrk="1" hangingPunct="1"/>
            <a:endParaRPr lang="en-US" altLang="ja-JP" dirty="0" smtClean="0"/>
          </a:p>
          <a:p>
            <a:pPr eaLnBrk="1" hangingPunct="1"/>
            <a:r>
              <a:rPr lang="ja-JP" altLang="en-US" b="1" dirty="0" smtClean="0"/>
              <a:t>（クリック）</a:t>
            </a:r>
            <a:r>
              <a:rPr lang="ja-JP" altLang="en-US" dirty="0" smtClean="0"/>
              <a:t>では、過去と、今のケースで預金に預けて倍になるには何年かかるか、考えてみましょう。</a:t>
            </a:r>
            <a:endParaRPr lang="en-US" altLang="ja-JP" dirty="0" smtClean="0"/>
          </a:p>
          <a:p>
            <a:pPr eaLnBrk="1" hangingPunct="1"/>
            <a:r>
              <a:rPr lang="en-US" altLang="ja-JP" dirty="0" smtClean="0"/>
              <a:t>1970</a:t>
            </a:r>
            <a:r>
              <a:rPr lang="ja-JP" altLang="en-US" dirty="0" smtClean="0"/>
              <a:t>年頃の場合、金利が８％ですので、</a:t>
            </a:r>
            <a:r>
              <a:rPr lang="ja-JP" altLang="en-US" b="1" dirty="0" smtClean="0"/>
              <a:t>（クリック）</a:t>
            </a:r>
            <a:r>
              <a:rPr lang="en-US" altLang="ja-JP" dirty="0" smtClean="0"/>
              <a:t>72</a:t>
            </a:r>
            <a:r>
              <a:rPr lang="ja-JP" altLang="en-US" dirty="0" smtClean="0"/>
              <a:t>わる８で</a:t>
            </a:r>
            <a:r>
              <a:rPr lang="ja-JP" altLang="en-US" b="1" dirty="0" smtClean="0"/>
              <a:t>（クリック）</a:t>
            </a:r>
            <a:r>
              <a:rPr lang="ja-JP" altLang="en-US" dirty="0" smtClean="0"/>
              <a:t>約９年</a:t>
            </a:r>
            <a:endParaRPr lang="en-US" altLang="ja-JP" dirty="0" smtClean="0"/>
          </a:p>
          <a:p>
            <a:pPr eaLnBrk="1" hangingPunct="1"/>
            <a:r>
              <a:rPr lang="en-US" altLang="ja-JP" dirty="0" smtClean="0"/>
              <a:t>1990</a:t>
            </a:r>
            <a:r>
              <a:rPr lang="ja-JP" altLang="en-US" dirty="0" smtClean="0"/>
              <a:t>年頃は、</a:t>
            </a:r>
            <a:r>
              <a:rPr lang="ja-JP" altLang="en-US" b="1" dirty="0" smtClean="0"/>
              <a:t>（クリック）</a:t>
            </a:r>
            <a:r>
              <a:rPr lang="en-US" altLang="ja-JP" dirty="0" smtClean="0"/>
              <a:t>72</a:t>
            </a:r>
            <a:r>
              <a:rPr lang="ja-JP" altLang="en-US" dirty="0" smtClean="0"/>
              <a:t>わる６で、</a:t>
            </a:r>
            <a:r>
              <a:rPr lang="ja-JP" altLang="en-US" b="1" dirty="0" smtClean="0"/>
              <a:t>（クリック）</a:t>
            </a:r>
            <a:r>
              <a:rPr lang="ja-JP" altLang="en-US" dirty="0" smtClean="0"/>
              <a:t>約</a:t>
            </a:r>
            <a:r>
              <a:rPr lang="en-US" altLang="ja-JP" dirty="0" smtClean="0"/>
              <a:t>12</a:t>
            </a:r>
            <a:r>
              <a:rPr lang="ja-JP" altLang="en-US" dirty="0" smtClean="0"/>
              <a:t>年</a:t>
            </a:r>
            <a:endParaRPr lang="en-US" altLang="ja-JP" dirty="0" smtClean="0"/>
          </a:p>
          <a:p>
            <a:pPr eaLnBrk="1" hangingPunct="1"/>
            <a:r>
              <a:rPr lang="ja-JP" altLang="en-US" dirty="0" smtClean="0"/>
              <a:t>今は、</a:t>
            </a:r>
            <a:r>
              <a:rPr lang="ja-JP" altLang="en-US" b="1" dirty="0" smtClean="0"/>
              <a:t>（クリック）</a:t>
            </a:r>
            <a:r>
              <a:rPr lang="en-US" altLang="ja-JP" dirty="0" smtClean="0"/>
              <a:t>72</a:t>
            </a:r>
            <a:r>
              <a:rPr lang="ja-JP" altLang="en-US" dirty="0" smtClean="0"/>
              <a:t>わる</a:t>
            </a:r>
            <a:r>
              <a:rPr lang="en-US" altLang="ja-JP" dirty="0" smtClean="0"/>
              <a:t>0.02</a:t>
            </a:r>
            <a:r>
              <a:rPr lang="ja-JP" altLang="en-US" dirty="0" smtClean="0"/>
              <a:t>で、</a:t>
            </a:r>
            <a:r>
              <a:rPr lang="ja-JP" altLang="en-US" b="1" dirty="0" smtClean="0"/>
              <a:t>（クリック）</a:t>
            </a:r>
            <a:r>
              <a:rPr lang="ja-JP" altLang="en-US" b="0" dirty="0" smtClean="0"/>
              <a:t>約</a:t>
            </a:r>
            <a:r>
              <a:rPr lang="en-US" altLang="ja-JP" b="0" dirty="0" smtClean="0"/>
              <a:t>3,600</a:t>
            </a:r>
            <a:r>
              <a:rPr lang="ja-JP" altLang="en-US" dirty="0" smtClean="0"/>
              <a:t>年ということになります。</a:t>
            </a:r>
            <a:endParaRPr lang="en-US" altLang="ja-JP" dirty="0" smtClean="0"/>
          </a:p>
          <a:p>
            <a:pPr eaLnBrk="1" hangingPunct="1"/>
            <a:r>
              <a:rPr lang="ja-JP" altLang="en-US" dirty="0" smtClean="0"/>
              <a:t>おうちの人に、どれくらいの金利だったか聞いてみるのも面白いかもしれませんね。</a:t>
            </a:r>
            <a:endParaRPr lang="en-US" altLang="ja-JP" dirty="0" smtClean="0"/>
          </a:p>
          <a:p>
            <a:pPr eaLnBrk="1" hangingPunct="1"/>
            <a:endParaRPr lang="ja-JP" altLang="ja-JP" dirty="0"/>
          </a:p>
        </p:txBody>
      </p:sp>
    </p:spTree>
    <p:extLst>
      <p:ext uri="{BB962C8B-B14F-4D97-AF65-F5344CB8AC3E}">
        <p14:creationId xmlns:p14="http://schemas.microsoft.com/office/powerpoint/2010/main" val="805730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154" eaLnBrk="0" hangingPunct="0">
              <a:spcBef>
                <a:spcPct val="30000"/>
              </a:spcBef>
              <a:defRPr kumimoji="1" sz="1200">
                <a:solidFill>
                  <a:schemeClr val="tx1"/>
                </a:solidFill>
                <a:latin typeface="Times New Roman" pitchFamily="18" charset="0"/>
                <a:ea typeface="ＭＳ Ｐ明朝" pitchFamily="18" charset="-128"/>
              </a:defRPr>
            </a:lvl1pPr>
            <a:lvl2pPr marL="703024" indent="-265023" algn="l" defTabSz="906154" eaLnBrk="0" hangingPunct="0">
              <a:spcBef>
                <a:spcPct val="30000"/>
              </a:spcBef>
              <a:defRPr kumimoji="1" sz="1200">
                <a:solidFill>
                  <a:schemeClr val="tx1"/>
                </a:solidFill>
                <a:latin typeface="Times New Roman" pitchFamily="18" charset="0"/>
                <a:ea typeface="ＭＳ Ｐ明朝" pitchFamily="18" charset="-128"/>
              </a:defRPr>
            </a:lvl2pPr>
            <a:lvl3pPr marL="1083892" indent="-207891" algn="l" defTabSz="906154" eaLnBrk="0" hangingPunct="0">
              <a:spcBef>
                <a:spcPct val="30000"/>
              </a:spcBef>
              <a:defRPr kumimoji="1" sz="1200">
                <a:solidFill>
                  <a:schemeClr val="tx1"/>
                </a:solidFill>
                <a:latin typeface="Times New Roman" pitchFamily="18" charset="0"/>
                <a:ea typeface="ＭＳ Ｐ明朝" pitchFamily="18" charset="-128"/>
              </a:defRPr>
            </a:lvl3pPr>
            <a:lvl4pPr marL="1523479" indent="-207891" algn="l" defTabSz="906154" eaLnBrk="0" hangingPunct="0">
              <a:spcBef>
                <a:spcPct val="30000"/>
              </a:spcBef>
              <a:defRPr kumimoji="1" sz="1200">
                <a:solidFill>
                  <a:schemeClr val="tx1"/>
                </a:solidFill>
                <a:latin typeface="Times New Roman" pitchFamily="18" charset="0"/>
                <a:ea typeface="ＭＳ Ｐ明朝" pitchFamily="18" charset="-128"/>
              </a:defRPr>
            </a:lvl4pPr>
            <a:lvl5pPr marL="1961479" indent="-207891" algn="l" defTabSz="906154" eaLnBrk="0" hangingPunct="0">
              <a:spcBef>
                <a:spcPct val="30000"/>
              </a:spcBef>
              <a:defRPr kumimoji="1" sz="1200">
                <a:solidFill>
                  <a:schemeClr val="tx1"/>
                </a:solidFill>
                <a:latin typeface="Times New Roman" pitchFamily="18" charset="0"/>
                <a:ea typeface="ＭＳ Ｐ明朝" pitchFamily="18" charset="-128"/>
              </a:defRPr>
            </a:lvl5pPr>
            <a:lvl6pPr marL="2418525" indent="-207891" defTabSz="906154"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568" indent="-207891" defTabSz="906154"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612" indent="-207891" defTabSz="906154"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657" indent="-207891" defTabSz="906154"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marL="0" marR="0" lvl="0" indent="0" algn="r" defTabSz="906154" rtl="0" eaLnBrk="1" fontAlgn="base" latinLnBrk="0" hangingPunct="1">
              <a:lnSpc>
                <a:spcPct val="100000"/>
              </a:lnSpc>
              <a:spcBef>
                <a:spcPct val="0"/>
              </a:spcBef>
              <a:spcAft>
                <a:spcPct val="0"/>
              </a:spcAft>
              <a:buClrTx/>
              <a:buSzTx/>
              <a:buFontTx/>
              <a:buChar char="•"/>
              <a:tabLst/>
              <a:defRPr/>
            </a:pPr>
            <a:fld id="{68AB4CED-4E6D-4198-B474-B74CF3B8B550}" type="slidenum">
              <a:rPr kumimoji="1" lang="en-US" altLang="ja-JP" sz="11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rPr>
              <a:pPr marL="0" marR="0" lvl="0" indent="0" algn="r" defTabSz="906154" rtl="0" eaLnBrk="1" fontAlgn="base" latinLnBrk="0" hangingPunct="1">
                <a:lnSpc>
                  <a:spcPct val="100000"/>
                </a:lnSpc>
                <a:spcBef>
                  <a:spcPct val="0"/>
                </a:spcBef>
                <a:spcAft>
                  <a:spcPct val="0"/>
                </a:spcAft>
                <a:buClrTx/>
                <a:buSzTx/>
                <a:buFontTx/>
                <a:buChar char="•"/>
                <a:tabLst/>
                <a:defRPr/>
              </a:pPr>
              <a:t>5</a:t>
            </a:fld>
            <a:endParaRPr kumimoji="1" lang="en-US" altLang="ja-JP" sz="1100" b="0" i="0"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marL="285750" indent="-285750" eaLnBrk="1" hangingPunct="1">
              <a:lnSpc>
                <a:spcPct val="150000"/>
              </a:lnSpc>
              <a:buFont typeface="Wingdings" panose="05000000000000000000" pitchFamily="2" charset="2"/>
              <a:buChar char="p"/>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こちらは日本の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過去</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年くらいの預金金利</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推移です。</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1970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年代には</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9%</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をつける時もありましたが、皆さんが産まれた</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2000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年以降はずっとゼロになっています。なので、預金においていて、増えるということはあまり期待できなくなりました。</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eaLnBrk="1" hangingPunct="1">
              <a:lnSpc>
                <a:spcPct val="150000"/>
              </a:lnSpc>
              <a:buFont typeface="Wingdings" panose="05000000000000000000" pitchFamily="2" charset="2"/>
              <a:buChar char="p"/>
            </a:pPr>
            <a:r>
              <a:rPr lang="ja-JP" altLang="en-US" sz="1400" b="1" dirty="0" smtClean="0"/>
              <a:t>（クリック）</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銀行に預けるという事は、現在だと安全に保管するという事になりますね。</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endParaRPr lang="ja-JP" altLang="ja-JP" sz="1400" dirty="0" smtClean="0"/>
          </a:p>
        </p:txBody>
      </p:sp>
    </p:spTree>
    <p:extLst>
      <p:ext uri="{BB962C8B-B14F-4D97-AF65-F5344CB8AC3E}">
        <p14:creationId xmlns:p14="http://schemas.microsoft.com/office/powerpoint/2010/main" val="26354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pPr marL="172896" indent="-172896" eaLnBrk="1" fontAlgn="ctr" hangingPunct="1">
              <a:spcBef>
                <a:spcPts val="0"/>
              </a:spcBef>
              <a:spcAft>
                <a:spcPts val="302"/>
              </a:spcAft>
              <a:buFont typeface="Wingdings" panose="05000000000000000000" pitchFamily="2" charset="2"/>
              <a:buChar char="p"/>
            </a:pPr>
            <a:r>
              <a:rPr lang="ja-JP" altLang="en-US" b="1" dirty="0" smtClean="0">
                <a:latin typeface="HGPｺﾞｼｯｸM" panose="020B0600000000000000" pitchFamily="50" charset="-128"/>
                <a:ea typeface="HGPｺﾞｼｯｸM" panose="020B0600000000000000" pitchFamily="50" charset="-128"/>
              </a:rPr>
              <a:t> 資産形成を行うということは、目的に応じて金融商品を選ぶということです。</a:t>
            </a:r>
            <a:endParaRPr lang="en-US" altLang="ja-JP" b="1" dirty="0" smtClean="0">
              <a:latin typeface="HGPｺﾞｼｯｸM" panose="020B0600000000000000" pitchFamily="50" charset="-128"/>
              <a:ea typeface="HGPｺﾞｼｯｸM" panose="020B0600000000000000" pitchFamily="50" charset="-128"/>
            </a:endParaRPr>
          </a:p>
          <a:p>
            <a:pPr marL="172896" indent="-172896" eaLnBrk="1" fontAlgn="ctr" hangingPunct="1">
              <a:spcBef>
                <a:spcPts val="0"/>
              </a:spcBef>
              <a:spcAft>
                <a:spcPts val="302"/>
              </a:spcAft>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金融商品を選ぶときのポイントとしては、</a:t>
            </a:r>
            <a:r>
              <a:rPr lang="ja-JP" altLang="en-US" b="1" dirty="0" smtClean="0">
                <a:latin typeface="HGPｺﾞｼｯｸM" panose="020B0600000000000000" pitchFamily="50" charset="-128"/>
                <a:ea typeface="HGPｺﾞｼｯｸM" panose="020B0600000000000000" pitchFamily="50" charset="-128"/>
              </a:rPr>
              <a:t>安全性、収益性、流動性の３つの観点</a:t>
            </a:r>
            <a:r>
              <a:rPr lang="ja-JP" altLang="en-US" dirty="0" smtClean="0">
                <a:latin typeface="HGPｺﾞｼｯｸM" panose="020B0600000000000000" pitchFamily="50" charset="-128"/>
                <a:ea typeface="HGPｺﾞｼｯｸM" panose="020B0600000000000000" pitchFamily="50" charset="-128"/>
              </a:rPr>
              <a:t>があります。</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fontAlgn="ctr" hangingPunct="1">
              <a:spcBef>
                <a:spcPts val="0"/>
              </a:spcBef>
              <a:spcAft>
                <a:spcPts val="302"/>
              </a:spcAft>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安全性とは、お金が減らないかどうか、収益性とは、どれくらい利益が期待できるか、流動性とは、必要なときにお金を引き出しやすいかどうかです。</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fontAlgn="ctr" hangingPunct="1">
              <a:spcBef>
                <a:spcPts val="0"/>
              </a:spcBef>
              <a:spcAft>
                <a:spcPts val="302"/>
              </a:spcAft>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安全性や流動性が高いものは、収益性が低くなり、一方、収益性が高いものは安全性や流動性が低くなりますので、</a:t>
            </a:r>
            <a:r>
              <a:rPr lang="ja-JP" altLang="en-US" b="1" dirty="0" smtClean="0">
                <a:latin typeface="HGPｺﾞｼｯｸM" panose="020B0600000000000000" pitchFamily="50" charset="-128"/>
                <a:ea typeface="HGPｺﾞｼｯｸM" panose="020B0600000000000000" pitchFamily="50" charset="-128"/>
              </a:rPr>
              <a:t>３つの基準すべてを満たす金融商品はありません</a:t>
            </a:r>
            <a:r>
              <a:rPr lang="ja-JP" altLang="en-US" dirty="0" smtClean="0">
                <a:latin typeface="HGPｺﾞｼｯｸM" panose="020B0600000000000000" pitchFamily="50" charset="-128"/>
                <a:ea typeface="HGPｺﾞｼｯｸM" panose="020B0600000000000000" pitchFamily="50" charset="-128"/>
              </a:rPr>
              <a:t>。</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fontAlgn="ctr" hangingPunct="1">
              <a:spcBef>
                <a:spcPts val="0"/>
              </a:spcBef>
              <a:spcAft>
                <a:spcPts val="302"/>
              </a:spcAft>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金融商品には、それぞれ特徴があり、金融商品を選ぶときは、これらの基準に照らしながら、</a:t>
            </a:r>
            <a:r>
              <a:rPr lang="ja-JP" altLang="en-US" b="1" dirty="0" smtClean="0">
                <a:latin typeface="HGPｺﾞｼｯｸM" panose="020B0600000000000000" pitchFamily="50" charset="-128"/>
                <a:ea typeface="HGPｺﾞｼｯｸM" panose="020B0600000000000000" pitchFamily="50" charset="-128"/>
              </a:rPr>
              <a:t>目的に応じて使い分けたり、組み合わせる</a:t>
            </a:r>
            <a:r>
              <a:rPr lang="ja-JP" altLang="en-US" dirty="0" smtClean="0">
                <a:latin typeface="HGPｺﾞｼｯｸM" panose="020B0600000000000000" pitchFamily="50" charset="-128"/>
                <a:ea typeface="HGPｺﾞｼｯｸM" panose="020B0600000000000000" pitchFamily="50" charset="-128"/>
              </a:rPr>
              <a:t>ことが大切です。</a:t>
            </a:r>
            <a:endParaRPr lang="en-US" altLang="ja-JP"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925464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pPr marL="172896" indent="-172896" eaLnBrk="1" fontAlgn="ctr" hangingPunct="1">
              <a:buFont typeface="Wingdings" panose="05000000000000000000" pitchFamily="2" charset="2"/>
              <a:buChar char="p"/>
            </a:pPr>
            <a:r>
              <a:rPr lang="ja-JP" altLang="ja-JP" dirty="0" smtClean="0">
                <a:latin typeface="HGPｺﾞｼｯｸM" panose="020B0600000000000000" pitchFamily="50" charset="-128"/>
                <a:ea typeface="HGPｺﾞｼｯｸM" panose="020B0600000000000000" pitchFamily="50" charset="-128"/>
              </a:rPr>
              <a:t>資産の持ち方</a:t>
            </a:r>
            <a:r>
              <a:rPr lang="ja-JP" altLang="en-US" dirty="0" smtClean="0">
                <a:latin typeface="HGPｺﾞｼｯｸM" panose="020B0600000000000000" pitchFamily="50" charset="-128"/>
                <a:ea typeface="HGPｺﾞｼｯｸM" panose="020B0600000000000000" pitchFamily="50" charset="-128"/>
              </a:rPr>
              <a:t>として、金融商品ごとの特徴を見てみましょう。</a:t>
            </a:r>
            <a:r>
              <a:rPr lang="ja-JP" altLang="ja-JP" dirty="0" smtClean="0">
                <a:latin typeface="HGPｺﾞｼｯｸM" panose="020B0600000000000000" pitchFamily="50" charset="-128"/>
                <a:ea typeface="HGPｺﾞｼｯｸM" panose="020B0600000000000000" pitchFamily="50" charset="-128"/>
              </a:rPr>
              <a:t>　</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fontAlgn="ctr" hangingPunct="1">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まずは、</a:t>
            </a:r>
            <a:r>
              <a:rPr lang="ja-JP" altLang="en-US" b="1" dirty="0" smtClean="0">
                <a:latin typeface="HGPｺﾞｼｯｸM" panose="020B0600000000000000" pitchFamily="50" charset="-128"/>
                <a:ea typeface="HGPｺﾞｼｯｸM" panose="020B0600000000000000" pitchFamily="50" charset="-128"/>
              </a:rPr>
              <a:t>「預金・貯金」</a:t>
            </a:r>
            <a:r>
              <a:rPr lang="ja-JP" altLang="en-US" dirty="0" smtClean="0">
                <a:latin typeface="HGPｺﾞｼｯｸM" panose="020B0600000000000000" pitchFamily="50" charset="-128"/>
                <a:ea typeface="HGPｺﾞｼｯｸM" panose="020B0600000000000000" pitchFamily="50" charset="-128"/>
              </a:rPr>
              <a:t>。多くの人が日常生活で利用している金融商品です。銀行に預けるものを「預金」、郵便局に預けるものを「貯金」といいます。</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fontAlgn="ctr" hangingPunct="1">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たとえば給与は、預金・貯金口座への振込で受け取るのが一般的です。預金口座から現金をおろしたり、また現金を口座に入れたり、頻繁に使用されます。 また、私たちは預金を「決済」に利用しています。例えば、電気・ガス・水道などの公共料金、電話代、クレジットカードでの買い物代金などの自動引き落としです。預金・貯金は、多くの人の日常生活に利用され、「決済」にも利用されることから、手厚く保護されています。</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fontAlgn="ctr" hangingPunct="1">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預金の特徴は、一般に</a:t>
            </a:r>
            <a:r>
              <a:rPr lang="ja-JP" altLang="en-US" b="1" dirty="0" smtClean="0">
                <a:latin typeface="HGPｺﾞｼｯｸM" panose="020B0600000000000000" pitchFamily="50" charset="-128"/>
                <a:ea typeface="HGPｺﾞｼｯｸM" panose="020B0600000000000000" pitchFamily="50" charset="-128"/>
              </a:rPr>
              <a:t>「安全性」が高く、元本が確保され、「流動性」も高い</a:t>
            </a:r>
            <a:r>
              <a:rPr lang="ja-JP" altLang="en-US" dirty="0" smtClean="0">
                <a:latin typeface="HGPｺﾞｼｯｸM" panose="020B0600000000000000" pitchFamily="50" charset="-128"/>
                <a:ea typeface="HGPｺﾞｼｯｸM" panose="020B0600000000000000" pitchFamily="50" charset="-128"/>
              </a:rPr>
              <a:t>、すなわち、現金に換えやすい点です。一方、</a:t>
            </a:r>
            <a:r>
              <a:rPr lang="ja-JP" altLang="en-US" b="1" dirty="0" smtClean="0">
                <a:latin typeface="HGPｺﾞｼｯｸM" panose="020B0600000000000000" pitchFamily="50" charset="-128"/>
                <a:ea typeface="HGPｺﾞｼｯｸM" panose="020B0600000000000000" pitchFamily="50" charset="-128"/>
              </a:rPr>
              <a:t>「収益性」は低く</a:t>
            </a:r>
            <a:r>
              <a:rPr lang="ja-JP" altLang="en-US" dirty="0" smtClean="0">
                <a:latin typeface="HGPｺﾞｼｯｸM" panose="020B0600000000000000" pitchFamily="50" charset="-128"/>
                <a:ea typeface="HGPｺﾞｼｯｸM" panose="020B0600000000000000" pitchFamily="50" charset="-128"/>
              </a:rPr>
              <a:t>なります。</a:t>
            </a:r>
            <a:r>
              <a:rPr lang="ja-JP" altLang="ja-JP" dirty="0" smtClean="0">
                <a:latin typeface="HGPｺﾞｼｯｸM" panose="020B0600000000000000" pitchFamily="50" charset="-128"/>
                <a:ea typeface="HGPｺﾞｼｯｸM" panose="020B0600000000000000" pitchFamily="50" charset="-128"/>
              </a:rPr>
              <a:t>　　　</a:t>
            </a:r>
            <a:endParaRPr lang="en-US" altLang="ja-JP"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3565341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pPr marL="172896" indent="-172896" eaLnBrk="1" hangingPunct="1">
              <a:buFont typeface="Wingdings" panose="05000000000000000000" pitchFamily="2" charset="2"/>
              <a:buChar char="p"/>
            </a:pPr>
            <a:r>
              <a:rPr lang="ja-JP" altLang="en-US" b="1" dirty="0" smtClean="0">
                <a:latin typeface="HGPｺﾞｼｯｸM" panose="020B0600000000000000" pitchFamily="50" charset="-128"/>
                <a:ea typeface="HGPｺﾞｼｯｸM" panose="020B0600000000000000" pitchFamily="50" charset="-128"/>
              </a:rPr>
              <a:t>「債券」</a:t>
            </a:r>
            <a:r>
              <a:rPr lang="ja-JP" altLang="en-US" dirty="0" smtClean="0">
                <a:latin typeface="HGPｺﾞｼｯｸM" panose="020B0600000000000000" pitchFamily="50" charset="-128"/>
                <a:ea typeface="HGPｺﾞｼｯｸM" panose="020B0600000000000000" pitchFamily="50" charset="-128"/>
              </a:rPr>
              <a:t>とは、国や会社がお金を借りるために発行するものをいいます。企業や国は、お金を借りる代わりに定期的に利子を支払い、満期がくれば借りたお金（元本）を返すことを約束します。</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hangingPunct="1">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債券のうち、企業が発行するものは「社債」、国が発行するものは「国債」と呼ばれます。 </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hangingPunct="1">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発行した会社等が倒産すると、返済されない可能性があります。</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hangingPunct="1">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債券の</a:t>
            </a:r>
            <a:r>
              <a:rPr lang="ja-JP" altLang="en-US" b="1" dirty="0" smtClean="0">
                <a:latin typeface="HGPｺﾞｼｯｸM" panose="020B0600000000000000" pitchFamily="50" charset="-128"/>
                <a:ea typeface="HGPｺﾞｼｯｸM" panose="020B0600000000000000" pitchFamily="50" charset="-128"/>
              </a:rPr>
              <a:t>「安全性」は、国債は国の信用力により高く、社債は発行した会社次第</a:t>
            </a:r>
            <a:r>
              <a:rPr lang="ja-JP" altLang="en-US" dirty="0" smtClean="0">
                <a:latin typeface="HGPｺﾞｼｯｸM" panose="020B0600000000000000" pitchFamily="50" charset="-128"/>
                <a:ea typeface="HGPｺﾞｼｯｸM" panose="020B0600000000000000" pitchFamily="50" charset="-128"/>
              </a:rPr>
              <a:t>です。</a:t>
            </a:r>
            <a:r>
              <a:rPr lang="ja-JP" altLang="en-US" b="1" dirty="0" smtClean="0">
                <a:latin typeface="HGPｺﾞｼｯｸM" panose="020B0600000000000000" pitchFamily="50" charset="-128"/>
                <a:ea typeface="HGPｺﾞｼｯｸM" panose="020B0600000000000000" pitchFamily="50" charset="-128"/>
              </a:rPr>
              <a:t>「収益性」は、一般に預金よりも高い</a:t>
            </a:r>
            <a:r>
              <a:rPr lang="ja-JP" altLang="en-US" dirty="0" smtClean="0">
                <a:latin typeface="HGPｺﾞｼｯｸM" panose="020B0600000000000000" pitchFamily="50" charset="-128"/>
                <a:ea typeface="HGPｺﾞｼｯｸM" panose="020B0600000000000000" pitchFamily="50" charset="-128"/>
              </a:rPr>
              <a:t>ですが、</a:t>
            </a:r>
            <a:r>
              <a:rPr lang="ja-JP" altLang="en-US" b="1" dirty="0" smtClean="0">
                <a:latin typeface="HGPｺﾞｼｯｸM" panose="020B0600000000000000" pitchFamily="50" charset="-128"/>
                <a:ea typeface="HGPｺﾞｼｯｸM" panose="020B0600000000000000" pitchFamily="50" charset="-128"/>
              </a:rPr>
              <a:t>満期前に売る場合には元本割れになる可能性</a:t>
            </a:r>
            <a:r>
              <a:rPr lang="ja-JP" altLang="en-US" dirty="0" smtClean="0">
                <a:latin typeface="HGPｺﾞｼｯｸM" panose="020B0600000000000000" pitchFamily="50" charset="-128"/>
                <a:ea typeface="HGPｺﾞｼｯｸM" panose="020B0600000000000000" pitchFamily="50" charset="-128"/>
              </a:rPr>
              <a:t>もあり得ます。</a:t>
            </a:r>
          </a:p>
        </p:txBody>
      </p:sp>
    </p:spTree>
    <p:extLst>
      <p:ext uri="{BB962C8B-B14F-4D97-AF65-F5344CB8AC3E}">
        <p14:creationId xmlns:p14="http://schemas.microsoft.com/office/powerpoint/2010/main" val="2803978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9"/>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dirty="0"/>
          </a:p>
        </p:txBody>
      </p:sp>
      <p:sp>
        <p:nvSpPr>
          <p:cNvPr id="5" name="フッター プレースホルダー 4"/>
          <p:cNvSpPr>
            <a:spLocks noGrp="1"/>
          </p:cNvSpPr>
          <p:nvPr>
            <p:ph type="ftr" sz="quarter" idx="11"/>
          </p:nvPr>
        </p:nvSpPr>
        <p:spPr/>
        <p:txBody>
          <a:bodyPr/>
          <a:lstStyle/>
          <a:p>
            <a:pPr>
              <a:defRPr/>
            </a:pPr>
            <a:endParaRPr lang="en-US" altLang="ja-JP" dirty="0"/>
          </a:p>
        </p:txBody>
      </p:sp>
    </p:spTree>
    <p:extLst>
      <p:ext uri="{BB962C8B-B14F-4D97-AF65-F5344CB8AC3E}">
        <p14:creationId xmlns:p14="http://schemas.microsoft.com/office/powerpoint/2010/main" val="52082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dirty="0"/>
          </a:p>
        </p:txBody>
      </p:sp>
      <p:sp>
        <p:nvSpPr>
          <p:cNvPr id="5" name="フッター プレースホルダー 4"/>
          <p:cNvSpPr>
            <a:spLocks noGrp="1"/>
          </p:cNvSpPr>
          <p:nvPr>
            <p:ph type="ftr" sz="quarter" idx="11"/>
          </p:nvPr>
        </p:nvSpPr>
        <p:spPr/>
        <p:txBody>
          <a:bodyPr/>
          <a:lstStyle/>
          <a:p>
            <a:pPr>
              <a:defRPr/>
            </a:pPr>
            <a:endParaRPr lang="en-US" altLang="ja-JP" dirty="0"/>
          </a:p>
        </p:txBody>
      </p:sp>
    </p:spTree>
    <p:extLst>
      <p:ext uri="{BB962C8B-B14F-4D97-AF65-F5344CB8AC3E}">
        <p14:creationId xmlns:p14="http://schemas.microsoft.com/office/powerpoint/2010/main" val="386415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dirty="0"/>
          </a:p>
        </p:txBody>
      </p:sp>
      <p:sp>
        <p:nvSpPr>
          <p:cNvPr id="5" name="フッター プレースホルダー 4"/>
          <p:cNvSpPr>
            <a:spLocks noGrp="1"/>
          </p:cNvSpPr>
          <p:nvPr>
            <p:ph type="ftr" sz="quarter" idx="11"/>
          </p:nvPr>
        </p:nvSpPr>
        <p:spPr/>
        <p:txBody>
          <a:bodyPr/>
          <a:lstStyle/>
          <a:p>
            <a:pPr>
              <a:defRPr/>
            </a:pPr>
            <a:endParaRPr lang="en-US" altLang="ja-JP" dirty="0"/>
          </a:p>
        </p:txBody>
      </p:sp>
    </p:spTree>
    <p:extLst>
      <p:ext uri="{BB962C8B-B14F-4D97-AF65-F5344CB8AC3E}">
        <p14:creationId xmlns:p14="http://schemas.microsoft.com/office/powerpoint/2010/main" val="3168082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rgbClr val="7030A0"/>
                </a:solidFill>
              </a:defRPr>
            </a:lvl1pPr>
          </a:lstStyle>
          <a:p>
            <a:r>
              <a:rPr lang="ja-JP" altLang="en-US" dirty="0" smtClean="0"/>
              <a:t>マスタ タイトルの書式設定</a:t>
            </a:r>
            <a:endParaRPr lang="ja-JP"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62837533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ユーザー設定レイアウト">
    <p:spTree>
      <p:nvGrpSpPr>
        <p:cNvPr id="1" name=""/>
        <p:cNvGrpSpPr/>
        <p:nvPr/>
      </p:nvGrpSpPr>
      <p:grpSpPr>
        <a:xfrm>
          <a:off x="0" y="0"/>
          <a:ext cx="0" cy="0"/>
          <a:chOff x="0" y="0"/>
          <a:chExt cx="0" cy="0"/>
        </a:xfrm>
      </p:grpSpPr>
      <p:sp>
        <p:nvSpPr>
          <p:cNvPr id="18" name="タイトル 1"/>
          <p:cNvSpPr>
            <a:spLocks noGrp="1"/>
          </p:cNvSpPr>
          <p:nvPr>
            <p:ph type="title"/>
          </p:nvPr>
        </p:nvSpPr>
        <p:spPr bwMode="gray">
          <a:xfrm>
            <a:off x="252000" y="250015"/>
            <a:ext cx="8308135" cy="424800"/>
          </a:xfrm>
          <a:prstGeom prst="rect">
            <a:avLst/>
          </a:prstGeom>
        </p:spPr>
        <p:txBody>
          <a:bodyPr anchor="ctr"/>
          <a:lstStyle>
            <a:lvl1pPr algn="l">
              <a:defRPr sz="1800" b="1">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smtClean="0"/>
              <a:t>マスター タイトルの書式設定</a:t>
            </a:r>
            <a:endParaRPr kumimoji="1" lang="ja-JP" altLang="en-US" dirty="0"/>
          </a:p>
        </p:txBody>
      </p:sp>
      <p:cxnSp>
        <p:nvCxnSpPr>
          <p:cNvPr id="3" name="直線コネクタ 2"/>
          <p:cNvCxnSpPr/>
          <p:nvPr userDrawn="1"/>
        </p:nvCxnSpPr>
        <p:spPr>
          <a:xfrm>
            <a:off x="0" y="116632"/>
            <a:ext cx="9144000" cy="0"/>
          </a:xfrm>
          <a:prstGeom prst="line">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userDrawn="1"/>
        </p:nvCxnSpPr>
        <p:spPr>
          <a:xfrm>
            <a:off x="2526" y="161208"/>
            <a:ext cx="9144000" cy="0"/>
          </a:xfrm>
          <a:prstGeom prst="line">
            <a:avLst/>
          </a:prstGeom>
          <a:ln w="12700" cmpd="sng">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646853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dirty="0"/>
          </a:p>
        </p:txBody>
      </p:sp>
      <p:sp>
        <p:nvSpPr>
          <p:cNvPr id="5" name="フッター プレースホルダー 4"/>
          <p:cNvSpPr>
            <a:spLocks noGrp="1"/>
          </p:cNvSpPr>
          <p:nvPr>
            <p:ph type="ftr" sz="quarter" idx="11"/>
          </p:nvPr>
        </p:nvSpPr>
        <p:spPr/>
        <p:txBody>
          <a:bodyPr/>
          <a:lstStyle/>
          <a:p>
            <a:pPr>
              <a:defRPr/>
            </a:pPr>
            <a:endParaRPr lang="en-US" altLang="ja-JP" dirty="0"/>
          </a:p>
        </p:txBody>
      </p:sp>
    </p:spTree>
    <p:extLst>
      <p:ext uri="{BB962C8B-B14F-4D97-AF65-F5344CB8AC3E}">
        <p14:creationId xmlns:p14="http://schemas.microsoft.com/office/powerpoint/2010/main" val="38919975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4"/>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pPr>
              <a:defRPr/>
            </a:pPr>
            <a:endParaRPr lang="en-US" altLang="ja-JP" dirty="0"/>
          </a:p>
        </p:txBody>
      </p:sp>
      <p:sp>
        <p:nvSpPr>
          <p:cNvPr id="5" name="フッター プレースホルダー 4"/>
          <p:cNvSpPr>
            <a:spLocks noGrp="1"/>
          </p:cNvSpPr>
          <p:nvPr>
            <p:ph type="ftr" sz="quarter" idx="11"/>
          </p:nvPr>
        </p:nvSpPr>
        <p:spPr/>
        <p:txBody>
          <a:bodyPr/>
          <a:lstStyle/>
          <a:p>
            <a:pPr>
              <a:defRPr/>
            </a:pPr>
            <a:endParaRPr lang="en-US" altLang="ja-JP" dirty="0"/>
          </a:p>
        </p:txBody>
      </p:sp>
      <p:sp>
        <p:nvSpPr>
          <p:cNvPr id="7" name="正方形/長方形 6"/>
          <p:cNvSpPr/>
          <p:nvPr userDrawn="1"/>
        </p:nvSpPr>
        <p:spPr>
          <a:xfrm>
            <a:off x="8689080" y="6554017"/>
            <a:ext cx="432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62066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pPr>
              <a:defRPr/>
            </a:pPr>
            <a:endParaRPr lang="en-US" altLang="ja-JP" dirty="0"/>
          </a:p>
        </p:txBody>
      </p:sp>
      <p:sp>
        <p:nvSpPr>
          <p:cNvPr id="6" name="フッター プレースホルダー 5"/>
          <p:cNvSpPr>
            <a:spLocks noGrp="1"/>
          </p:cNvSpPr>
          <p:nvPr>
            <p:ph type="ftr" sz="quarter" idx="11"/>
          </p:nvPr>
        </p:nvSpPr>
        <p:spPr/>
        <p:txBody>
          <a:bodyPr/>
          <a:lstStyle/>
          <a:p>
            <a:pPr>
              <a:defRPr/>
            </a:pPr>
            <a:endParaRPr lang="en-US" altLang="ja-JP" dirty="0"/>
          </a:p>
        </p:txBody>
      </p:sp>
      <p:sp>
        <p:nvSpPr>
          <p:cNvPr id="8" name="正方形/長方形 7"/>
          <p:cNvSpPr/>
          <p:nvPr userDrawn="1"/>
        </p:nvSpPr>
        <p:spPr>
          <a:xfrm>
            <a:off x="8689080" y="6544873"/>
            <a:ext cx="432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7756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pPr>
              <a:defRPr/>
            </a:pPr>
            <a:endParaRPr lang="en-US" altLang="ja-JP" dirty="0"/>
          </a:p>
        </p:txBody>
      </p:sp>
      <p:sp>
        <p:nvSpPr>
          <p:cNvPr id="8" name="フッター プレースホルダー 7"/>
          <p:cNvSpPr>
            <a:spLocks noGrp="1"/>
          </p:cNvSpPr>
          <p:nvPr>
            <p:ph type="ftr" sz="quarter" idx="11"/>
          </p:nvPr>
        </p:nvSpPr>
        <p:spPr/>
        <p:txBody>
          <a:bodyPr/>
          <a:lstStyle/>
          <a:p>
            <a:pPr>
              <a:defRPr/>
            </a:pPr>
            <a:endParaRPr lang="en-US" altLang="ja-JP" dirty="0"/>
          </a:p>
        </p:txBody>
      </p:sp>
      <p:sp>
        <p:nvSpPr>
          <p:cNvPr id="10" name="正方形/長方形 9"/>
          <p:cNvSpPr/>
          <p:nvPr userDrawn="1"/>
        </p:nvSpPr>
        <p:spPr>
          <a:xfrm>
            <a:off x="8689080" y="6544873"/>
            <a:ext cx="432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0781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pPr>
              <a:defRPr/>
            </a:pPr>
            <a:endParaRPr lang="en-US" altLang="ja-JP" dirty="0"/>
          </a:p>
        </p:txBody>
      </p:sp>
      <p:sp>
        <p:nvSpPr>
          <p:cNvPr id="4" name="フッター プレースホルダー 3"/>
          <p:cNvSpPr>
            <a:spLocks noGrp="1"/>
          </p:cNvSpPr>
          <p:nvPr>
            <p:ph type="ftr" sz="quarter" idx="11"/>
          </p:nvPr>
        </p:nvSpPr>
        <p:spPr/>
        <p:txBody>
          <a:bodyPr/>
          <a:lstStyle/>
          <a:p>
            <a:pPr>
              <a:defRPr/>
            </a:pPr>
            <a:endParaRPr lang="en-US" altLang="ja-JP" dirty="0"/>
          </a:p>
        </p:txBody>
      </p:sp>
    </p:spTree>
    <p:extLst>
      <p:ext uri="{BB962C8B-B14F-4D97-AF65-F5344CB8AC3E}">
        <p14:creationId xmlns:p14="http://schemas.microsoft.com/office/powerpoint/2010/main" val="2881384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endParaRPr lang="en-US" altLang="ja-JP" dirty="0"/>
          </a:p>
        </p:txBody>
      </p:sp>
      <p:sp>
        <p:nvSpPr>
          <p:cNvPr id="3" name="フッター プレースホルダー 2"/>
          <p:cNvSpPr>
            <a:spLocks noGrp="1"/>
          </p:cNvSpPr>
          <p:nvPr>
            <p:ph type="ftr" sz="quarter" idx="11"/>
          </p:nvPr>
        </p:nvSpPr>
        <p:spPr/>
        <p:txBody>
          <a:bodyPr/>
          <a:lstStyle/>
          <a:p>
            <a:pPr>
              <a:defRPr/>
            </a:pPr>
            <a:endParaRPr lang="en-US" altLang="ja-JP" dirty="0"/>
          </a:p>
        </p:txBody>
      </p:sp>
    </p:spTree>
    <p:extLst>
      <p:ext uri="{BB962C8B-B14F-4D97-AF65-F5344CB8AC3E}">
        <p14:creationId xmlns:p14="http://schemas.microsoft.com/office/powerpoint/2010/main" val="3925915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dirty="0"/>
          </a:p>
        </p:txBody>
      </p:sp>
      <p:sp>
        <p:nvSpPr>
          <p:cNvPr id="6" name="フッター プレースホルダー 5"/>
          <p:cNvSpPr>
            <a:spLocks noGrp="1"/>
          </p:cNvSpPr>
          <p:nvPr>
            <p:ph type="ftr" sz="quarter" idx="11"/>
          </p:nvPr>
        </p:nvSpPr>
        <p:spPr/>
        <p:txBody>
          <a:bodyPr/>
          <a:lstStyle/>
          <a:p>
            <a:pPr>
              <a:defRPr/>
            </a:pPr>
            <a:endParaRPr lang="en-US" altLang="ja-JP" dirty="0"/>
          </a:p>
        </p:txBody>
      </p:sp>
    </p:spTree>
    <p:extLst>
      <p:ext uri="{BB962C8B-B14F-4D97-AF65-F5344CB8AC3E}">
        <p14:creationId xmlns:p14="http://schemas.microsoft.com/office/powerpoint/2010/main" val="3419676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dirty="0"/>
          </a:p>
        </p:txBody>
      </p:sp>
      <p:sp>
        <p:nvSpPr>
          <p:cNvPr id="6" name="フッター プレースホルダー 5"/>
          <p:cNvSpPr>
            <a:spLocks noGrp="1"/>
          </p:cNvSpPr>
          <p:nvPr>
            <p:ph type="ftr" sz="quarter" idx="11"/>
          </p:nvPr>
        </p:nvSpPr>
        <p:spPr/>
        <p:txBody>
          <a:bodyPr/>
          <a:lstStyle/>
          <a:p>
            <a:pPr>
              <a:defRPr/>
            </a:pPr>
            <a:endParaRPr lang="en-US" altLang="ja-JP" dirty="0"/>
          </a:p>
        </p:txBody>
      </p:sp>
    </p:spTree>
    <p:extLst>
      <p:ext uri="{BB962C8B-B14F-4D97-AF65-F5344CB8AC3E}">
        <p14:creationId xmlns:p14="http://schemas.microsoft.com/office/powerpoint/2010/main" val="2640556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ja-JP" dirty="0"/>
          </a:p>
        </p:txBody>
      </p:sp>
      <p:sp>
        <p:nvSpPr>
          <p:cNvPr id="5" name="フッター プレースホルダー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ja-JP" dirty="0"/>
          </a:p>
        </p:txBody>
      </p:sp>
    </p:spTree>
    <p:extLst>
      <p:ext uri="{BB962C8B-B14F-4D97-AF65-F5344CB8AC3E}">
        <p14:creationId xmlns:p14="http://schemas.microsoft.com/office/powerpoint/2010/main" val="711859988"/>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 id="2147483736" r:id="rId12"/>
    <p:sldLayoutId id="2147483995" r:id="rId13"/>
    <p:sldLayoutId id="2147484031" r:id="rId14"/>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chart" Target="../charts/char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774924" y="3164094"/>
            <a:ext cx="5809466" cy="621972"/>
            <a:chOff x="1202980" y="1071736"/>
            <a:chExt cx="3598594" cy="191696"/>
          </a:xfrm>
        </p:grpSpPr>
        <p:sp>
          <p:nvSpPr>
            <p:cNvPr id="7" name="テキスト ボックス 6"/>
            <p:cNvSpPr txBox="1"/>
            <p:nvPr/>
          </p:nvSpPr>
          <p:spPr>
            <a:xfrm>
              <a:off x="1615171" y="1081303"/>
              <a:ext cx="3186403" cy="182129"/>
            </a:xfrm>
            <a:prstGeom prst="rect">
              <a:avLst/>
            </a:prstGeom>
            <a:noFill/>
          </p:spPr>
          <p:txBody>
            <a:bodyPr wrap="none" lIns="0" tIns="0" rIns="0" bIns="0" rtlCol="0">
              <a:spAutoFit/>
            </a:bodyPr>
            <a:lstStyle/>
            <a:p>
              <a:r>
                <a:rPr lang="ja-JP" altLang="en-US" sz="3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「貯める・増やす」 ～ 資産形成</a:t>
              </a:r>
            </a:p>
          </p:txBody>
        </p:sp>
        <p:sp>
          <p:nvSpPr>
            <p:cNvPr id="8" name="正方形/長方形 7"/>
            <p:cNvSpPr/>
            <p:nvPr/>
          </p:nvSpPr>
          <p:spPr>
            <a:xfrm>
              <a:off x="1202980" y="1071736"/>
              <a:ext cx="334495" cy="16643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7200" rtlCol="0" anchor="ctr"/>
            <a:lstStyle/>
            <a:p>
              <a:pPr algn="ctr"/>
              <a:r>
                <a:rPr lang="en-US" altLang="ja-JP" sz="2800" b="1" dirty="0">
                  <a:latin typeface="Meiryo UI" panose="020B0604030504040204" pitchFamily="50" charset="-128"/>
                  <a:ea typeface="Meiryo UI" panose="020B0604030504040204" pitchFamily="50" charset="-128"/>
                  <a:cs typeface="Meiryo UI" panose="020B0604030504040204" pitchFamily="50" charset="-128"/>
                </a:rPr>
                <a:t>4</a:t>
              </a:r>
              <a:endParaRPr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6"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0</a:t>
            </a:fld>
            <a:endParaRPr lang="en-US" altLang="ja-JP" dirty="0"/>
          </a:p>
        </p:txBody>
      </p:sp>
      <p:sp>
        <p:nvSpPr>
          <p:cNvPr id="2" name="テキスト ボックス 1"/>
          <p:cNvSpPr txBox="1"/>
          <p:nvPr/>
        </p:nvSpPr>
        <p:spPr>
          <a:xfrm>
            <a:off x="1856096" y="1746913"/>
            <a:ext cx="3398292" cy="748090"/>
          </a:xfrm>
          <a:prstGeom prst="rect">
            <a:avLst/>
          </a:prstGeom>
          <a:solidFill>
            <a:srgbClr val="FFFF00"/>
          </a:solidFill>
        </p:spPr>
        <p:txBody>
          <a:bodyPr wrap="square" rtlCol="0">
            <a:spAutoFit/>
          </a:bodyPr>
          <a:lstStyle/>
          <a:p>
            <a:pPr algn="ctr"/>
            <a:r>
              <a:rPr lang="ja-JP" altLang="en-US" sz="4000" dirty="0">
                <a:latin typeface="Meiryo UI" panose="020B0604030504040204" pitchFamily="50" charset="-128"/>
                <a:ea typeface="Meiryo UI" panose="020B0604030504040204" pitchFamily="50" charset="-128"/>
              </a:rPr>
              <a:t>応用</a:t>
            </a:r>
            <a:r>
              <a:rPr lang="ja-JP" altLang="en-US" sz="4000" dirty="0" smtClean="0">
                <a:latin typeface="Meiryo UI" panose="020B0604030504040204" pitchFamily="50" charset="-128"/>
                <a:ea typeface="Meiryo UI" panose="020B0604030504040204" pitchFamily="50" charset="-128"/>
              </a:rPr>
              <a:t>編</a:t>
            </a:r>
            <a:endParaRPr lang="ja-JP" altLang="en-US" sz="4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938483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a:spLocks/>
          </p:cNvSpPr>
          <p:nvPr/>
        </p:nvSpPr>
        <p:spPr>
          <a:xfrm>
            <a:off x="2159255" y="1247134"/>
            <a:ext cx="6547424" cy="2192543"/>
          </a:xfrm>
          <a:prstGeom prst="rect">
            <a:avLst/>
          </a:prstGeom>
          <a:noFill/>
          <a:ln>
            <a:no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66700" lvl="0" indent="-266700" algn="l">
              <a:spcBef>
                <a:spcPts val="600"/>
              </a:spcBef>
              <a:spcAft>
                <a:spcPts val="400"/>
              </a:spcAft>
            </a:pP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・購入者（株主</a:t>
            </a:r>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は会社の一部を所有することになり、　　会社はお金を返す必要はない</a:t>
            </a:r>
            <a:endPar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endParaRPr>
          </a:p>
          <a:p>
            <a:pPr marL="114300" lvl="0" indent="-114300" algn="dist">
              <a:spcBef>
                <a:spcPts val="600"/>
              </a:spcBef>
              <a:spcAft>
                <a:spcPts val="400"/>
              </a:spcAft>
            </a:pP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会社が上げた利益に応じて配当などを受け取ることができる</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a:p>
            <a:pPr marL="274638" indent="-274638" algn="l">
              <a:spcBef>
                <a:spcPts val="0"/>
              </a:spcBef>
              <a:spcAft>
                <a:spcPts val="0"/>
              </a:spcAft>
            </a:pP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a:t>
            </a:r>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会社の業績や、国内・海外の景気などによって、株式の価値（株価）も変動</a:t>
            </a: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する</a:t>
            </a:r>
            <a:endPar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endParaRPr>
          </a:p>
          <a:p>
            <a:pPr marL="114300" indent="-114300" algn="l">
              <a:spcBef>
                <a:spcPts val="0"/>
              </a:spcBef>
              <a:spcAft>
                <a:spcPts val="0"/>
              </a:spcAft>
            </a:pPr>
            <a:r>
              <a:rPr lang="ja-JP" altLang="en-US" sz="2000" b="1" dirty="0" smtClean="0">
                <a:solidFill>
                  <a:srgbClr val="00B0F0"/>
                </a:solidFill>
                <a:latin typeface="メイリオ" panose="020B0604030504040204" pitchFamily="50" charset="-128"/>
                <a:ea typeface="メイリオ" panose="020B0604030504040204" pitchFamily="50" charset="-128"/>
                <a:cs typeface="Meiryo UI" panose="020B0604030504040204" pitchFamily="50" charset="-128"/>
              </a:rPr>
              <a:t> （</a:t>
            </a:r>
            <a:r>
              <a:rPr lang="ja-JP" altLang="en-US" sz="2000" b="1" dirty="0">
                <a:solidFill>
                  <a:srgbClr val="00B0F0"/>
                </a:solidFill>
                <a:latin typeface="メイリオ" panose="020B0604030504040204" pitchFamily="50" charset="-128"/>
                <a:ea typeface="メイリオ" panose="020B0604030504040204" pitchFamily="50" charset="-128"/>
                <a:cs typeface="Meiryo UI" panose="020B0604030504040204" pitchFamily="50" charset="-128"/>
              </a:rPr>
              <a:t>元本は保証されていない）</a:t>
            </a:r>
            <a:endParaRPr lang="en-US" altLang="ja-JP" sz="2000" b="1" dirty="0">
              <a:solidFill>
                <a:srgbClr val="00B0F0"/>
              </a:solidFill>
              <a:latin typeface="メイリオ" panose="020B0604030504040204" pitchFamily="50" charset="-128"/>
              <a:ea typeface="メイリオ" panose="020B0604030504040204" pitchFamily="50" charset="-128"/>
              <a:cs typeface="Meiryo UI" panose="020B0604030504040204" pitchFamily="50" charset="-128"/>
            </a:endParaRPr>
          </a:p>
          <a:p>
            <a:pPr marL="114300" lvl="0" indent="-114300" algn="l">
              <a:lnSpc>
                <a:spcPct val="100000"/>
              </a:lnSpc>
              <a:spcBef>
                <a:spcPts val="800"/>
              </a:spcBef>
              <a:spcAft>
                <a:spcPts val="200"/>
              </a:spcAft>
            </a:pPr>
            <a:endPar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0" name="正方形/長方形 9"/>
          <p:cNvSpPr/>
          <p:nvPr/>
        </p:nvSpPr>
        <p:spPr>
          <a:xfrm>
            <a:off x="2"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691893365"/>
              </p:ext>
            </p:extLst>
          </p:nvPr>
        </p:nvGraphicFramePr>
        <p:xfrm>
          <a:off x="431814" y="440009"/>
          <a:ext cx="5459320" cy="622592"/>
        </p:xfrm>
        <a:graphic>
          <a:graphicData uri="http://schemas.openxmlformats.org/drawingml/2006/table">
            <a:tbl>
              <a:tblPr firstRow="1" bandRow="1">
                <a:tableStyleId>{5C22544A-7EE6-4342-B048-85BDC9FD1C3A}</a:tableStyleId>
              </a:tblPr>
              <a:tblGrid>
                <a:gridCol w="937679">
                  <a:extLst>
                    <a:ext uri="{9D8B030D-6E8A-4147-A177-3AD203B41FA5}">
                      <a16:colId xmlns:a16="http://schemas.microsoft.com/office/drawing/2014/main" val="20000"/>
                    </a:ext>
                  </a:extLst>
                </a:gridCol>
                <a:gridCol w="4521641">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4-9.</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solidFill>
                        <a:schemeClr val="bg1"/>
                      </a:solidFill>
                      <a:prstDash val="solid"/>
                      <a:round/>
                      <a:headEnd type="none" w="med" len="med"/>
                      <a:tailEnd type="none" w="med" len="med"/>
                    </a:lnL>
                    <a:lnR w="12700" cmpd="sng">
                      <a:noFill/>
                    </a:lnR>
                    <a:lnB w="12700" cap="flat" cmpd="sng" algn="ctr">
                      <a:solidFill>
                        <a:schemeClr val="bg1"/>
                      </a:solidFill>
                      <a:prstDash val="solid"/>
                      <a:round/>
                      <a:headEnd type="none" w="med" len="med"/>
                      <a:tailEnd type="none" w="med" len="med"/>
                    </a:lnB>
                    <a:noFill/>
                  </a:tcPr>
                </a:tc>
                <a:tc>
                  <a:txBody>
                    <a:bodyPr/>
                    <a:lstStyle/>
                    <a:p>
                      <a:pPr algn="l"/>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主な金融商品の特徴②　　　　　　　　　　　　　　　</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円/楕円 10"/>
          <p:cNvSpPr>
            <a:spLocks noChangeAspect="1"/>
          </p:cNvSpPr>
          <p:nvPr/>
        </p:nvSpPr>
        <p:spPr>
          <a:xfrm>
            <a:off x="388272" y="1302134"/>
            <a:ext cx="1630426" cy="1605260"/>
          </a:xfrm>
          <a:prstGeom prst="ellipse">
            <a:avLst/>
          </a:prstGeom>
          <a:solidFill>
            <a:schemeClr val="tx2">
              <a:lumMod val="20000"/>
              <a:lumOff val="80000"/>
              <a:alpha val="24000"/>
            </a:schemeClr>
          </a:solidFill>
          <a:ln>
            <a:solidFill>
              <a:srgbClr val="14AAE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8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株式</a:t>
            </a:r>
            <a:endParaRPr lang="en-US" altLang="ja-JP" sz="28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タイトル 1"/>
          <p:cNvSpPr txBox="1">
            <a:spLocks/>
          </p:cNvSpPr>
          <p:nvPr/>
        </p:nvSpPr>
        <p:spPr>
          <a:xfrm>
            <a:off x="598350" y="5964156"/>
            <a:ext cx="8263052" cy="622022"/>
          </a:xfrm>
          <a:prstGeom prst="rect">
            <a:avLst/>
          </a:prstGeom>
          <a:noFill/>
          <a:ln>
            <a:no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lnSpc>
                <a:spcPct val="100000"/>
              </a:lnSpc>
              <a:spcBef>
                <a:spcPts val="600"/>
              </a:spcBef>
            </a:pPr>
            <a:r>
              <a:rPr lang="ja-JP" altLang="en-US" sz="2200"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　株式は、</a:t>
            </a:r>
            <a:r>
              <a:rPr lang="ja-JP" altLang="en-US" sz="22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安全性は低い（△）</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が、</a:t>
            </a:r>
            <a:r>
              <a:rPr lang="ja-JP" altLang="en-US" sz="22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高い収益性（◎）</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が期待できる。</a:t>
            </a:r>
            <a:endParaRPr lang="en-US" altLang="ja-JP" sz="2200" dirty="0" smtClean="0">
              <a:latin typeface="Meiryo UI" panose="020B0604030504040204" pitchFamily="50" charset="-128"/>
              <a:ea typeface="Meiryo UI" panose="020B0604030504040204" pitchFamily="50" charset="-128"/>
              <a:cs typeface="Meiryo UI" panose="020B0604030504040204" pitchFamily="50" charset="-128"/>
            </a:endParaRPr>
          </a:p>
          <a:p>
            <a:pPr lvl="0" algn="l">
              <a:lnSpc>
                <a:spcPct val="100000"/>
              </a:lnSpc>
              <a:spcBef>
                <a:spcPts val="600"/>
              </a:spcBef>
            </a:pPr>
            <a:r>
              <a:rPr lang="en-US" altLang="ja-JP" sz="2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200" b="1"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流動性は高い（〇）。</a:t>
            </a:r>
            <a:endParaRPr lang="en-US" altLang="ja-JP" sz="2200" b="1"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4" name="直線コネクタ 23"/>
          <p:cNvCxnSpPr/>
          <p:nvPr/>
        </p:nvCxnSpPr>
        <p:spPr>
          <a:xfrm>
            <a:off x="2159255" y="1503441"/>
            <a:ext cx="0" cy="1192649"/>
          </a:xfrm>
          <a:prstGeom prst="line">
            <a:avLst/>
          </a:prstGeom>
          <a:ln w="44450" cmpd="thickThin">
            <a:solidFill>
              <a:srgbClr val="14AAEB"/>
            </a:solidFill>
          </a:ln>
        </p:spPr>
        <p:style>
          <a:lnRef idx="1">
            <a:schemeClr val="accent1"/>
          </a:lnRef>
          <a:fillRef idx="0">
            <a:schemeClr val="accent1"/>
          </a:fillRef>
          <a:effectRef idx="0">
            <a:schemeClr val="accent1"/>
          </a:effectRef>
          <a:fontRef idx="minor">
            <a:schemeClr val="tx1"/>
          </a:fontRef>
        </p:style>
      </p:cxnSp>
      <p:sp>
        <p:nvSpPr>
          <p:cNvPr id="18"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9</a:t>
            </a:fld>
            <a:endParaRPr lang="en-US" altLang="ja-JP" dirty="0"/>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0270" y="3787182"/>
            <a:ext cx="1905814" cy="2105872"/>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8252" y="4237926"/>
            <a:ext cx="2221198" cy="1204383"/>
          </a:xfrm>
          <a:prstGeom prst="rect">
            <a:avLst/>
          </a:prstGeom>
        </p:spPr>
      </p:pic>
    </p:spTree>
    <p:extLst>
      <p:ext uri="{BB962C8B-B14F-4D97-AF65-F5344CB8AC3E}">
        <p14:creationId xmlns:p14="http://schemas.microsoft.com/office/powerpoint/2010/main" val="350099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
          <p:cNvSpPr txBox="1">
            <a:spLocks/>
          </p:cNvSpPr>
          <p:nvPr/>
        </p:nvSpPr>
        <p:spPr>
          <a:xfrm>
            <a:off x="2159255" y="1090533"/>
            <a:ext cx="6507668" cy="2695527"/>
          </a:xfrm>
          <a:prstGeom prst="rect">
            <a:avLst/>
          </a:prstGeom>
          <a:noFill/>
          <a:ln>
            <a:no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177800" lvl="0" indent="-177800" algn="l">
              <a:lnSpc>
                <a:spcPct val="100000"/>
              </a:lnSpc>
              <a:spcBef>
                <a:spcPts val="600"/>
              </a:spcBef>
              <a:spcAft>
                <a:spcPts val="400"/>
              </a:spcAft>
              <a:tabLst>
                <a:tab pos="266700" algn="l"/>
              </a:tabLst>
            </a:pP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・多く</a:t>
            </a:r>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の人から集めたお金を、１つにまとめて大きな</a:t>
            </a: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資金にし、</a:t>
            </a:r>
            <a:r>
              <a:rPr lang="ja-JP" altLang="en-US" sz="2000" b="1" dirty="0" smtClean="0">
                <a:solidFill>
                  <a:srgbClr val="00B0F0"/>
                </a:solidFill>
                <a:latin typeface="メイリオ" panose="020B0604030504040204" pitchFamily="50" charset="-128"/>
                <a:ea typeface="メイリオ" panose="020B0604030504040204" pitchFamily="50" charset="-128"/>
                <a:cs typeface="Meiryo UI" panose="020B0604030504040204" pitchFamily="50" charset="-128"/>
              </a:rPr>
              <a:t>株式</a:t>
            </a: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など</a:t>
            </a:r>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に</a:t>
            </a:r>
            <a:r>
              <a:rPr lang="ja-JP" altLang="en-US" sz="2000" b="1" dirty="0">
                <a:solidFill>
                  <a:srgbClr val="00B0F0"/>
                </a:solidFill>
                <a:latin typeface="メイリオ" panose="020B0604030504040204" pitchFamily="50" charset="-128"/>
                <a:ea typeface="メイリオ" panose="020B0604030504040204" pitchFamily="50" charset="-128"/>
                <a:cs typeface="Meiryo UI" panose="020B0604030504040204" pitchFamily="50" charset="-128"/>
              </a:rPr>
              <a:t>投資する</a:t>
            </a:r>
            <a:r>
              <a:rPr lang="ja-JP" altLang="en-US" sz="2000" b="1" dirty="0" smtClean="0">
                <a:solidFill>
                  <a:srgbClr val="00B0F0"/>
                </a:solidFill>
                <a:latin typeface="メイリオ" panose="020B0604030504040204" pitchFamily="50" charset="-128"/>
                <a:ea typeface="メイリオ" panose="020B0604030504040204" pitchFamily="50" charset="-128"/>
                <a:cs typeface="Meiryo UI" panose="020B0604030504040204" pitchFamily="50" charset="-128"/>
              </a:rPr>
              <a:t>仕組み</a:t>
            </a:r>
            <a:endPar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endParaRPr>
          </a:p>
          <a:p>
            <a:pPr marL="177800" lvl="0" indent="-177800" algn="l">
              <a:lnSpc>
                <a:spcPct val="100000"/>
              </a:lnSpc>
              <a:spcBef>
                <a:spcPts val="600"/>
              </a:spcBef>
              <a:spcAft>
                <a:spcPts val="400"/>
              </a:spcAft>
              <a:tabLst>
                <a:tab pos="266700" algn="l"/>
              </a:tabLst>
            </a:pPr>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ファンドともいう</a:t>
            </a:r>
            <a:endPar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endParaRPr>
          </a:p>
          <a:p>
            <a:pPr marL="177800" lvl="0" indent="-177800" algn="l">
              <a:lnSpc>
                <a:spcPct val="100000"/>
              </a:lnSpc>
              <a:spcBef>
                <a:spcPts val="600"/>
              </a:spcBef>
              <a:spcAft>
                <a:spcPts val="400"/>
              </a:spcAft>
              <a:tabLst>
                <a:tab pos="266700" algn="l"/>
              </a:tabLst>
            </a:pP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a:t>
            </a:r>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株価の変動などによって、価格が日々変動</a:t>
            </a: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する</a:t>
            </a:r>
            <a:r>
              <a:rPr lang="ja-JP" altLang="en-US" sz="2000" dirty="0" smtClean="0">
                <a:solidFill>
                  <a:srgbClr val="FF0000"/>
                </a:solidFill>
                <a:latin typeface="メイリオ" panose="020B0604030504040204" pitchFamily="50" charset="-128"/>
                <a:ea typeface="メイリオ" panose="020B0604030504040204" pitchFamily="50" charset="-128"/>
                <a:cs typeface="Meiryo UI" panose="020B0604030504040204" pitchFamily="50" charset="-128"/>
              </a:rPr>
              <a:t>　</a:t>
            </a:r>
            <a:r>
              <a:rPr lang="ja-JP" altLang="en-US" sz="2000" b="1" dirty="0" smtClean="0">
                <a:solidFill>
                  <a:srgbClr val="00B0F0"/>
                </a:solidFill>
                <a:latin typeface="メイリオ" panose="020B0604030504040204" pitchFamily="50" charset="-128"/>
                <a:ea typeface="メイリオ" panose="020B0604030504040204" pitchFamily="50" charset="-128"/>
                <a:cs typeface="Meiryo UI" panose="020B0604030504040204" pitchFamily="50" charset="-128"/>
              </a:rPr>
              <a:t>（元本は保証されていない）</a:t>
            </a:r>
            <a:endParaRPr lang="en-US" altLang="ja-JP" sz="2000" b="1" dirty="0" smtClean="0">
              <a:solidFill>
                <a:srgbClr val="00B0F0"/>
              </a:solidFill>
              <a:latin typeface="メイリオ" panose="020B0604030504040204" pitchFamily="50" charset="-128"/>
              <a:ea typeface="メイリオ" panose="020B0604030504040204" pitchFamily="50" charset="-128"/>
              <a:cs typeface="Meiryo UI" panose="020B0604030504040204" pitchFamily="50" charset="-128"/>
            </a:endParaRPr>
          </a:p>
          <a:p>
            <a:pPr marL="114300" lvl="0" indent="-114300" algn="l">
              <a:lnSpc>
                <a:spcPct val="100000"/>
              </a:lnSpc>
              <a:spcBef>
                <a:spcPts val="600"/>
              </a:spcBef>
              <a:spcAft>
                <a:spcPts val="400"/>
              </a:spcAft>
            </a:pP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・少ない金額から購入できたり、分散投資もしやすい</a:t>
            </a:r>
            <a:endParaRPr lang="en-US" altLang="ja-JP" sz="20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0" name="正方形/長方形 9"/>
          <p:cNvSpPr/>
          <p:nvPr/>
        </p:nvSpPr>
        <p:spPr>
          <a:xfrm>
            <a:off x="2"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1865485622"/>
              </p:ext>
            </p:extLst>
          </p:nvPr>
        </p:nvGraphicFramePr>
        <p:xfrm>
          <a:off x="431814" y="440009"/>
          <a:ext cx="5877546" cy="622592"/>
        </p:xfrm>
        <a:graphic>
          <a:graphicData uri="http://schemas.openxmlformats.org/drawingml/2006/table">
            <a:tbl>
              <a:tblPr firstRow="1" bandRow="1">
                <a:tableStyleId>{5C22544A-7EE6-4342-B048-85BDC9FD1C3A}</a:tableStyleId>
              </a:tblPr>
              <a:tblGrid>
                <a:gridCol w="1009512">
                  <a:extLst>
                    <a:ext uri="{9D8B030D-6E8A-4147-A177-3AD203B41FA5}">
                      <a16:colId xmlns:a16="http://schemas.microsoft.com/office/drawing/2014/main" val="20000"/>
                    </a:ext>
                  </a:extLst>
                </a:gridCol>
                <a:gridCol w="4868034">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4-10.</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solidFill>
                        <a:schemeClr val="bg1"/>
                      </a:solidFill>
                      <a:prstDash val="solid"/>
                      <a:round/>
                      <a:headEnd type="none" w="med" len="med"/>
                      <a:tailEnd type="none" w="med" len="med"/>
                    </a:lnL>
                    <a:lnR w="12700" cmpd="sng">
                      <a:noFill/>
                    </a:lnR>
                    <a:lnB w="12700" cap="flat" cmpd="sng" algn="ctr">
                      <a:solidFill>
                        <a:schemeClr val="bg1"/>
                      </a:solidFill>
                      <a:prstDash val="solid"/>
                      <a:round/>
                      <a:headEnd type="none" w="med" len="med"/>
                      <a:tailEnd type="none" w="med" len="med"/>
                    </a:lnB>
                    <a:noFill/>
                  </a:tcPr>
                </a:tc>
                <a:tc>
                  <a:txBody>
                    <a:bodyPr/>
                    <a:lstStyle/>
                    <a:p>
                      <a:pPr algn="l"/>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主な金融商品の特徴③　　　　　　　　　　　　　　　</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円/楕円 10"/>
          <p:cNvSpPr>
            <a:spLocks noChangeAspect="1"/>
          </p:cNvSpPr>
          <p:nvPr/>
        </p:nvSpPr>
        <p:spPr>
          <a:xfrm>
            <a:off x="388272" y="1302134"/>
            <a:ext cx="1630426" cy="1605260"/>
          </a:xfrm>
          <a:prstGeom prst="ellipse">
            <a:avLst/>
          </a:prstGeom>
          <a:solidFill>
            <a:schemeClr val="tx2">
              <a:lumMod val="20000"/>
              <a:lumOff val="80000"/>
              <a:alpha val="24000"/>
            </a:schemeClr>
          </a:solidFill>
          <a:ln>
            <a:solidFill>
              <a:srgbClr val="14AAE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8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投資</a:t>
            </a:r>
            <a:r>
              <a:rPr lang="ja-JP" altLang="en-US" sz="2800"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8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信託</a:t>
            </a:r>
            <a:endParaRPr lang="en-US" altLang="ja-JP" sz="28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タイトル 1"/>
          <p:cNvSpPr txBox="1">
            <a:spLocks/>
          </p:cNvSpPr>
          <p:nvPr/>
        </p:nvSpPr>
        <p:spPr>
          <a:xfrm>
            <a:off x="486224" y="5935776"/>
            <a:ext cx="8749216" cy="776923"/>
          </a:xfrm>
          <a:prstGeom prst="rect">
            <a:avLst/>
          </a:prstGeom>
          <a:noFill/>
          <a:ln>
            <a:no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447675" lvl="0" indent="-447675" algn="l">
              <a:spcBef>
                <a:spcPts val="600"/>
              </a:spcBef>
            </a:pPr>
            <a:r>
              <a:rPr lang="ja-JP" altLang="en-US" sz="2200"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　投資信託の</a:t>
            </a:r>
            <a:r>
              <a:rPr lang="ja-JP" altLang="en-US" sz="22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収益性、安全性は、投資対象次第</a:t>
            </a:r>
            <a:r>
              <a:rPr lang="ja-JP" altLang="en-US" sz="2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2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流動性は高い（〇）。</a:t>
            </a:r>
            <a:endParaRPr lang="en-US" altLang="ja-JP" sz="22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6" name="図 15"/>
          <p:cNvPicPr>
            <a:picLocks noChangeAspect="1"/>
          </p:cNvPicPr>
          <p:nvPr/>
        </p:nvPicPr>
        <p:blipFill>
          <a:blip r:embed="rId3"/>
          <a:stretch>
            <a:fillRect/>
          </a:stretch>
        </p:blipFill>
        <p:spPr>
          <a:xfrm>
            <a:off x="1281987" y="3274195"/>
            <a:ext cx="7579415" cy="2696257"/>
          </a:xfrm>
          <a:prstGeom prst="rect">
            <a:avLst/>
          </a:prstGeom>
        </p:spPr>
      </p:pic>
      <p:cxnSp>
        <p:nvCxnSpPr>
          <p:cNvPr id="17" name="直線コネクタ 16"/>
          <p:cNvCxnSpPr/>
          <p:nvPr/>
        </p:nvCxnSpPr>
        <p:spPr>
          <a:xfrm>
            <a:off x="2159255" y="1503441"/>
            <a:ext cx="0" cy="1192649"/>
          </a:xfrm>
          <a:prstGeom prst="line">
            <a:avLst/>
          </a:prstGeom>
          <a:ln w="44450" cmpd="thickThin">
            <a:solidFill>
              <a:srgbClr val="14AAEB"/>
            </a:solidFill>
          </a:ln>
        </p:spPr>
        <p:style>
          <a:lnRef idx="1">
            <a:schemeClr val="accent1"/>
          </a:lnRef>
          <a:fillRef idx="0">
            <a:schemeClr val="accent1"/>
          </a:fillRef>
          <a:effectRef idx="0">
            <a:schemeClr val="accent1"/>
          </a:effectRef>
          <a:fontRef idx="minor">
            <a:schemeClr val="tx1"/>
          </a:fontRef>
        </p:style>
      </p:cxnSp>
      <p:pic>
        <p:nvPicPr>
          <p:cNvPr id="19" name="図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5488" y="4036275"/>
            <a:ext cx="905397" cy="449681"/>
          </a:xfrm>
          <a:prstGeom prst="rect">
            <a:avLst/>
          </a:prstGeom>
        </p:spPr>
      </p:pic>
      <p:sp>
        <p:nvSpPr>
          <p:cNvPr id="11"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10</a:t>
            </a:fld>
            <a:endParaRPr lang="en-US" altLang="ja-JP" dirty="0"/>
          </a:p>
        </p:txBody>
      </p:sp>
    </p:spTree>
    <p:extLst>
      <p:ext uri="{BB962C8B-B14F-4D97-AF65-F5344CB8AC3E}">
        <p14:creationId xmlns:p14="http://schemas.microsoft.com/office/powerpoint/2010/main" val="284346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2"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3083414819"/>
              </p:ext>
            </p:extLst>
          </p:nvPr>
        </p:nvGraphicFramePr>
        <p:xfrm>
          <a:off x="431814" y="440009"/>
          <a:ext cx="5459321" cy="622592"/>
        </p:xfrm>
        <a:graphic>
          <a:graphicData uri="http://schemas.openxmlformats.org/drawingml/2006/table">
            <a:tbl>
              <a:tblPr firstRow="1" bandRow="1">
                <a:tableStyleId>{5C22544A-7EE6-4342-B048-85BDC9FD1C3A}</a:tableStyleId>
              </a:tblPr>
              <a:tblGrid>
                <a:gridCol w="1439849">
                  <a:extLst>
                    <a:ext uri="{9D8B030D-6E8A-4147-A177-3AD203B41FA5}">
                      <a16:colId xmlns:a16="http://schemas.microsoft.com/office/drawing/2014/main" val="20000"/>
                    </a:ext>
                  </a:extLst>
                </a:gridCol>
                <a:gridCol w="4019472">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4-11.</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solidFill>
                        <a:schemeClr val="bg1"/>
                      </a:solidFill>
                      <a:prstDash val="solid"/>
                      <a:round/>
                      <a:headEnd type="none" w="med" len="med"/>
                      <a:tailEnd type="none" w="med" len="med"/>
                    </a:lnL>
                    <a:lnR w="12700" cmpd="sng">
                      <a:noFill/>
                    </a:lnR>
                    <a:lnB w="12700" cap="flat" cmpd="sng" algn="ctr">
                      <a:solidFill>
                        <a:schemeClr val="bg1"/>
                      </a:solidFill>
                      <a:prstDash val="solid"/>
                      <a:round/>
                      <a:headEnd type="none" w="med" len="med"/>
                      <a:tailEnd type="none" w="med" len="med"/>
                    </a:lnB>
                    <a:noFill/>
                  </a:tcPr>
                </a:tc>
                <a:tc>
                  <a:txBody>
                    <a:bodyPr/>
                    <a:lstStyle/>
                    <a:p>
                      <a:pPr algn="l"/>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主な金融商品の特徴まとめ　　　　　　　　　　　　　　　</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タイトル 1"/>
          <p:cNvSpPr txBox="1">
            <a:spLocks/>
          </p:cNvSpPr>
          <p:nvPr/>
        </p:nvSpPr>
        <p:spPr>
          <a:xfrm>
            <a:off x="468024" y="5750253"/>
            <a:ext cx="8065076" cy="776923"/>
          </a:xfrm>
          <a:prstGeom prst="rect">
            <a:avLst/>
          </a:prstGeom>
          <a:noFill/>
          <a:ln>
            <a:no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447675" lvl="0" indent="-447675" algn="l">
              <a:spcBef>
                <a:spcPts val="600"/>
              </a:spcBef>
            </a:pPr>
            <a:r>
              <a:rPr lang="ja-JP" altLang="en-US" sz="2200"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　３つとも</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の金融商品はありません。目的に応じて使い分けましょう。</a:t>
            </a:r>
            <a:endParaRPr lang="en-US" altLang="ja-JP" sz="2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11</a:t>
            </a:fld>
            <a:endParaRPr lang="en-US" altLang="ja-JP" dirty="0"/>
          </a:p>
        </p:txBody>
      </p:sp>
      <p:graphicFrame>
        <p:nvGraphicFramePr>
          <p:cNvPr id="3" name="表 2"/>
          <p:cNvGraphicFramePr>
            <a:graphicFrameLocks noGrp="1"/>
          </p:cNvGraphicFramePr>
          <p:nvPr>
            <p:extLst/>
          </p:nvPr>
        </p:nvGraphicFramePr>
        <p:xfrm>
          <a:off x="1076779" y="1238047"/>
          <a:ext cx="6599300" cy="4169090"/>
        </p:xfrm>
        <a:graphic>
          <a:graphicData uri="http://schemas.openxmlformats.org/drawingml/2006/table">
            <a:tbl>
              <a:tblPr>
                <a:tableStyleId>{5C22544A-7EE6-4342-B048-85BDC9FD1C3A}</a:tableStyleId>
              </a:tblPr>
              <a:tblGrid>
                <a:gridCol w="1867658">
                  <a:extLst>
                    <a:ext uri="{9D8B030D-6E8A-4147-A177-3AD203B41FA5}">
                      <a16:colId xmlns:a16="http://schemas.microsoft.com/office/drawing/2014/main" val="3574052847"/>
                    </a:ext>
                  </a:extLst>
                </a:gridCol>
                <a:gridCol w="1577214">
                  <a:extLst>
                    <a:ext uri="{9D8B030D-6E8A-4147-A177-3AD203B41FA5}">
                      <a16:colId xmlns:a16="http://schemas.microsoft.com/office/drawing/2014/main" val="1523250365"/>
                    </a:ext>
                  </a:extLst>
                </a:gridCol>
                <a:gridCol w="1577214">
                  <a:extLst>
                    <a:ext uri="{9D8B030D-6E8A-4147-A177-3AD203B41FA5}">
                      <a16:colId xmlns:a16="http://schemas.microsoft.com/office/drawing/2014/main" val="4179146359"/>
                    </a:ext>
                  </a:extLst>
                </a:gridCol>
                <a:gridCol w="1577214">
                  <a:extLst>
                    <a:ext uri="{9D8B030D-6E8A-4147-A177-3AD203B41FA5}">
                      <a16:colId xmlns:a16="http://schemas.microsoft.com/office/drawing/2014/main" val="4223062491"/>
                    </a:ext>
                  </a:extLst>
                </a:gridCol>
              </a:tblGrid>
              <a:tr h="804098">
                <a:tc>
                  <a:txBody>
                    <a:bodyPr/>
                    <a:lstStyle/>
                    <a:p>
                      <a:pPr algn="ctr"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lnSpc>
                          <a:spcPct val="150000"/>
                        </a:lnSpc>
                      </a:pPr>
                      <a:r>
                        <a:rPr lang="ja-JP" altLang="en-US" sz="2400" u="none" strike="noStrike" dirty="0">
                          <a:effectLst/>
                          <a:latin typeface="Meiryo UI" panose="020B0604030504040204" pitchFamily="50" charset="-128"/>
                          <a:ea typeface="Meiryo UI" panose="020B0604030504040204" pitchFamily="50" charset="-128"/>
                        </a:rPr>
                        <a:t>安全性</a:t>
                      </a:r>
                      <a:endParaRPr lang="ja-JP" altLang="en-US" sz="2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lnSpc>
                          <a:spcPct val="150000"/>
                        </a:lnSpc>
                      </a:pPr>
                      <a:r>
                        <a:rPr lang="ja-JP" altLang="en-US" sz="2400" u="none" strike="noStrike" dirty="0">
                          <a:effectLst/>
                          <a:latin typeface="Meiryo UI" panose="020B0604030504040204" pitchFamily="50" charset="-128"/>
                          <a:ea typeface="Meiryo UI" panose="020B0604030504040204" pitchFamily="50" charset="-128"/>
                        </a:rPr>
                        <a:t>収益性</a:t>
                      </a:r>
                      <a:endParaRPr lang="ja-JP" altLang="en-US" sz="2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lnSpc>
                          <a:spcPct val="150000"/>
                        </a:lnSpc>
                      </a:pPr>
                      <a:r>
                        <a:rPr lang="ja-JP" altLang="en-US" sz="2400" u="none" strike="noStrike" dirty="0">
                          <a:effectLst/>
                          <a:latin typeface="Meiryo UI" panose="020B0604030504040204" pitchFamily="50" charset="-128"/>
                          <a:ea typeface="Meiryo UI" panose="020B0604030504040204" pitchFamily="50" charset="-128"/>
                        </a:rPr>
                        <a:t>流動性</a:t>
                      </a:r>
                      <a:endParaRPr lang="ja-JP" altLang="en-US" sz="2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52009336"/>
                  </a:ext>
                </a:extLst>
              </a:tr>
              <a:tr h="802657">
                <a:tc>
                  <a:txBody>
                    <a:bodyPr/>
                    <a:lstStyle/>
                    <a:p>
                      <a:pPr algn="ctr" rtl="0" fontAlgn="ctr">
                        <a:lnSpc>
                          <a:spcPct val="150000"/>
                        </a:lnSpc>
                      </a:pPr>
                      <a:r>
                        <a:rPr lang="ja-JP" altLang="en-US" sz="2400" u="none" strike="noStrike" dirty="0">
                          <a:solidFill>
                            <a:schemeClr val="tx1"/>
                          </a:solidFill>
                          <a:effectLst/>
                          <a:latin typeface="Meiryo UI" panose="020B0604030504040204" pitchFamily="50" charset="-128"/>
                          <a:ea typeface="Meiryo UI" panose="020B0604030504040204" pitchFamily="50" charset="-128"/>
                        </a:rPr>
                        <a:t>預金・貯金</a:t>
                      </a:r>
                      <a:endParaRPr lang="ja-JP" altLang="en-US" sz="24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rtl="0" fontAlgn="ctr">
                        <a:lnSpc>
                          <a:spcPct val="150000"/>
                        </a:lnSpc>
                      </a:pPr>
                      <a:r>
                        <a:rPr lang="ja-JP" altLang="en-US" sz="3600" b="1" u="none" strike="noStrike" dirty="0" smtClean="0">
                          <a:solidFill>
                            <a:schemeClr val="tx1"/>
                          </a:solidFill>
                          <a:effectLst/>
                          <a:latin typeface="+mn-ea"/>
                          <a:ea typeface="+mn-ea"/>
                        </a:rPr>
                        <a:t>◎</a:t>
                      </a:r>
                      <a:endParaRPr lang="ja-JP" altLang="en-US" sz="3600" b="1" i="0" u="none" strike="noStrike" dirty="0">
                        <a:solidFill>
                          <a:schemeClr val="tx1"/>
                        </a:solidFill>
                        <a:effectLst/>
                        <a:latin typeface="+mn-ea"/>
                        <a:ea typeface="+mn-ea"/>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rtl="0" fontAlgn="ctr">
                        <a:lnSpc>
                          <a:spcPct val="150000"/>
                        </a:lnSpc>
                      </a:pPr>
                      <a:r>
                        <a:rPr lang="ja-JP" altLang="en-US" sz="2800" b="1" u="none" strike="noStrike" dirty="0">
                          <a:solidFill>
                            <a:schemeClr val="tx1"/>
                          </a:solidFill>
                          <a:effectLst/>
                          <a:latin typeface="+mn-ea"/>
                          <a:ea typeface="+mn-ea"/>
                        </a:rPr>
                        <a:t>△</a:t>
                      </a:r>
                      <a:endParaRPr lang="ja-JP" altLang="en-US" sz="2800" b="1" i="0" u="none" strike="noStrike" dirty="0">
                        <a:solidFill>
                          <a:schemeClr val="tx1"/>
                        </a:solidFill>
                        <a:effectLst/>
                        <a:latin typeface="+mn-ea"/>
                        <a:ea typeface="+mn-ea"/>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rtl="0" fontAlgn="ctr">
                        <a:lnSpc>
                          <a:spcPct val="150000"/>
                        </a:lnSpc>
                      </a:pPr>
                      <a:r>
                        <a:rPr lang="ja-JP" altLang="en-US" sz="3600" b="1" u="none" strike="noStrike" dirty="0">
                          <a:solidFill>
                            <a:schemeClr val="tx1"/>
                          </a:solidFill>
                          <a:effectLst/>
                          <a:latin typeface="+mn-ea"/>
                          <a:ea typeface="+mn-ea"/>
                        </a:rPr>
                        <a:t>◎</a:t>
                      </a:r>
                      <a:endParaRPr lang="ja-JP" altLang="en-US" sz="3600" b="1" i="0" u="none" strike="noStrike" dirty="0">
                        <a:solidFill>
                          <a:schemeClr val="tx1"/>
                        </a:solidFill>
                        <a:effectLst/>
                        <a:latin typeface="+mn-ea"/>
                        <a:ea typeface="+mn-ea"/>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39129201"/>
                  </a:ext>
                </a:extLst>
              </a:tr>
              <a:tr h="568642">
                <a:tc>
                  <a:txBody>
                    <a:bodyPr/>
                    <a:lstStyle/>
                    <a:p>
                      <a:pPr algn="ctr" rtl="0" fontAlgn="ctr">
                        <a:lnSpc>
                          <a:spcPct val="150000"/>
                        </a:lnSpc>
                      </a:pPr>
                      <a:r>
                        <a:rPr lang="ja-JP" altLang="en-US" sz="2400" u="none" strike="noStrike" dirty="0">
                          <a:effectLst/>
                          <a:latin typeface="Meiryo UI" panose="020B0604030504040204" pitchFamily="50" charset="-128"/>
                          <a:ea typeface="Meiryo UI" panose="020B0604030504040204" pitchFamily="50" charset="-128"/>
                        </a:rPr>
                        <a:t>株式</a:t>
                      </a:r>
                      <a:endParaRPr lang="ja-JP" altLang="en-US" sz="2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lnSpc>
                          <a:spcPct val="150000"/>
                        </a:lnSpc>
                      </a:pPr>
                      <a:r>
                        <a:rPr lang="ja-JP" altLang="en-US" sz="2800" b="1" u="none" strike="noStrike" dirty="0" smtClean="0">
                          <a:effectLst/>
                          <a:latin typeface="+mn-ea"/>
                          <a:ea typeface="+mn-ea"/>
                        </a:rPr>
                        <a:t>△</a:t>
                      </a:r>
                      <a:endParaRPr lang="ja-JP" altLang="en-US" sz="2800" b="1"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lnSpc>
                          <a:spcPct val="150000"/>
                        </a:lnSpc>
                      </a:pPr>
                      <a:r>
                        <a:rPr lang="ja-JP" altLang="en-US" sz="3600" b="1" u="none" strike="noStrike" dirty="0" smtClean="0">
                          <a:effectLst/>
                          <a:latin typeface="+mn-ea"/>
                          <a:ea typeface="+mn-ea"/>
                        </a:rPr>
                        <a:t>◎</a:t>
                      </a:r>
                      <a:endParaRPr lang="ja-JP" altLang="en-US" sz="3600" b="1"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lnSpc>
                          <a:spcPct val="150000"/>
                        </a:lnSpc>
                      </a:pPr>
                      <a:r>
                        <a:rPr lang="ja-JP" altLang="en-US" sz="2400" b="1" u="none" strike="noStrike" dirty="0">
                          <a:effectLst/>
                          <a:latin typeface="+mn-ea"/>
                          <a:ea typeface="+mn-ea"/>
                        </a:rPr>
                        <a:t>〇</a:t>
                      </a:r>
                      <a:endParaRPr lang="ja-JP" altLang="en-US" sz="2400" b="1"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5054894"/>
                  </a:ext>
                </a:extLst>
              </a:tr>
              <a:tr h="758571">
                <a:tc>
                  <a:txBody>
                    <a:bodyPr/>
                    <a:lstStyle/>
                    <a:p>
                      <a:pPr algn="ctr" rtl="0" fontAlgn="ctr">
                        <a:lnSpc>
                          <a:spcPct val="150000"/>
                        </a:lnSpc>
                      </a:pPr>
                      <a:r>
                        <a:rPr lang="ja-JP" altLang="en-US" sz="2400" u="none" strike="noStrike" dirty="0">
                          <a:solidFill>
                            <a:schemeClr val="tx1"/>
                          </a:solidFill>
                          <a:effectLst/>
                          <a:latin typeface="Meiryo UI" panose="020B0604030504040204" pitchFamily="50" charset="-128"/>
                          <a:ea typeface="Meiryo UI" panose="020B0604030504040204" pitchFamily="50" charset="-128"/>
                        </a:rPr>
                        <a:t>債券</a:t>
                      </a:r>
                      <a:endParaRPr lang="ja-JP" altLang="en-US" sz="24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rtl="0" fontAlgn="ctr">
                        <a:lnSpc>
                          <a:spcPct val="150000"/>
                        </a:lnSpc>
                      </a:pPr>
                      <a:r>
                        <a:rPr lang="ja-JP" altLang="en-US" sz="2400" b="1" u="none" strike="noStrike" dirty="0">
                          <a:solidFill>
                            <a:schemeClr val="tx1"/>
                          </a:solidFill>
                          <a:effectLst/>
                          <a:latin typeface="+mn-ea"/>
                          <a:ea typeface="+mn-ea"/>
                        </a:rPr>
                        <a:t>〇</a:t>
                      </a:r>
                      <a:endParaRPr lang="ja-JP" altLang="en-US" sz="2400" b="1" i="0" u="none" strike="noStrike" dirty="0">
                        <a:solidFill>
                          <a:schemeClr val="tx1"/>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rtl="0" fontAlgn="ctr">
                        <a:lnSpc>
                          <a:spcPct val="150000"/>
                        </a:lnSpc>
                      </a:pPr>
                      <a:r>
                        <a:rPr lang="ja-JP" altLang="en-US" sz="2400" b="1" u="none" strike="noStrike" dirty="0">
                          <a:solidFill>
                            <a:schemeClr val="tx1"/>
                          </a:solidFill>
                          <a:effectLst/>
                          <a:latin typeface="+mn-ea"/>
                          <a:ea typeface="+mn-ea"/>
                        </a:rPr>
                        <a:t>〇</a:t>
                      </a:r>
                      <a:endParaRPr lang="ja-JP" altLang="en-US" sz="2400" b="1" i="0" u="none" strike="noStrike" dirty="0">
                        <a:solidFill>
                          <a:schemeClr val="tx1"/>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rtl="0" fontAlgn="ctr">
                        <a:lnSpc>
                          <a:spcPct val="150000"/>
                        </a:lnSpc>
                      </a:pPr>
                      <a:r>
                        <a:rPr lang="ja-JP" altLang="en-US" sz="2400" b="1" u="none" strike="noStrike" dirty="0">
                          <a:solidFill>
                            <a:schemeClr val="tx1"/>
                          </a:solidFill>
                          <a:effectLst/>
                          <a:latin typeface="+mn-ea"/>
                          <a:ea typeface="+mn-ea"/>
                        </a:rPr>
                        <a:t>△</a:t>
                      </a:r>
                      <a:endParaRPr lang="ja-JP" altLang="en-US" sz="2400" b="1" i="0" u="none" strike="noStrike" dirty="0">
                        <a:solidFill>
                          <a:schemeClr val="tx1"/>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260198657"/>
                  </a:ext>
                </a:extLst>
              </a:tr>
              <a:tr h="950976">
                <a:tc>
                  <a:txBody>
                    <a:bodyPr/>
                    <a:lstStyle/>
                    <a:p>
                      <a:pPr algn="ctr" rtl="0" fontAlgn="ctr">
                        <a:lnSpc>
                          <a:spcPct val="150000"/>
                        </a:lnSpc>
                      </a:pPr>
                      <a:r>
                        <a:rPr lang="ja-JP" altLang="en-US" sz="2400" u="none" strike="noStrike" dirty="0">
                          <a:effectLst/>
                          <a:latin typeface="Meiryo UI" panose="020B0604030504040204" pitchFamily="50" charset="-128"/>
                          <a:ea typeface="Meiryo UI" panose="020B0604030504040204" pitchFamily="50" charset="-128"/>
                        </a:rPr>
                        <a:t>投資信託</a:t>
                      </a:r>
                      <a:endParaRPr lang="ja-JP" altLang="en-US" sz="2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lnSpc>
                          <a:spcPct val="150000"/>
                        </a:lnSpc>
                      </a:pPr>
                      <a:r>
                        <a:rPr lang="ja-JP" altLang="en-US" sz="2400" b="1" u="none" strike="noStrike" dirty="0">
                          <a:effectLst/>
                          <a:latin typeface="+mn-ea"/>
                          <a:ea typeface="+mn-ea"/>
                        </a:rPr>
                        <a:t>△</a:t>
                      </a:r>
                      <a:r>
                        <a:rPr lang="ja-JP" altLang="en-US" sz="2400" b="1" u="none" strike="noStrike" dirty="0" smtClean="0">
                          <a:effectLst/>
                          <a:latin typeface="Meiryo UI" panose="020B0604030504040204" pitchFamily="50" charset="-128"/>
                          <a:ea typeface="Meiryo UI" panose="020B0604030504040204" pitchFamily="50" charset="-128"/>
                        </a:rPr>
                        <a:t>～</a:t>
                      </a:r>
                      <a:r>
                        <a:rPr lang="ja-JP" altLang="en-US" sz="2400" b="1" u="none" strike="noStrike" dirty="0" smtClean="0">
                          <a:effectLst/>
                          <a:latin typeface="+mn-ea"/>
                          <a:ea typeface="+mn-ea"/>
                        </a:rPr>
                        <a:t>〇</a:t>
                      </a:r>
                      <a:endParaRPr lang="ja-JP" altLang="en-US" sz="2400" b="1"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lnSpc>
                          <a:spcPct val="150000"/>
                        </a:lnSpc>
                      </a:pPr>
                      <a:r>
                        <a:rPr lang="ja-JP" altLang="en-US" sz="2400" b="1" u="none" strike="noStrike" dirty="0">
                          <a:effectLst/>
                          <a:latin typeface="+mn-ea"/>
                          <a:ea typeface="+mn-ea"/>
                        </a:rPr>
                        <a:t>〇</a:t>
                      </a:r>
                      <a:r>
                        <a:rPr lang="ja-JP" altLang="en-US" sz="2400" b="1" u="none" strike="noStrike" dirty="0">
                          <a:effectLst/>
                          <a:latin typeface="Meiryo UI" panose="020B0604030504040204" pitchFamily="50" charset="-128"/>
                          <a:ea typeface="Meiryo UI" panose="020B0604030504040204" pitchFamily="50" charset="-128"/>
                        </a:rPr>
                        <a:t>～</a:t>
                      </a:r>
                      <a:r>
                        <a:rPr lang="ja-JP" altLang="en-US" sz="3600" u="none" strike="noStrike" dirty="0">
                          <a:effectLst/>
                          <a:latin typeface="+mn-ea"/>
                          <a:ea typeface="+mn-ea"/>
                        </a:rPr>
                        <a:t>◎</a:t>
                      </a:r>
                      <a:endParaRPr lang="ja-JP" altLang="en-US" sz="2400" b="0"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lnSpc>
                          <a:spcPct val="150000"/>
                        </a:lnSpc>
                      </a:pPr>
                      <a:r>
                        <a:rPr lang="ja-JP" altLang="en-US" sz="2400" b="1" u="none" strike="noStrike" dirty="0">
                          <a:effectLst/>
                          <a:latin typeface="+mn-ea"/>
                          <a:ea typeface="+mn-ea"/>
                        </a:rPr>
                        <a:t>〇</a:t>
                      </a:r>
                      <a:endParaRPr lang="ja-JP" altLang="en-US" sz="2400" b="1"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93923610"/>
                  </a:ext>
                </a:extLst>
              </a:tr>
            </a:tbl>
          </a:graphicData>
        </a:graphic>
      </p:graphicFrame>
    </p:spTree>
    <p:extLst>
      <p:ext uri="{BB962C8B-B14F-4D97-AF65-F5344CB8AC3E}">
        <p14:creationId xmlns:p14="http://schemas.microsoft.com/office/powerpoint/2010/main" val="985611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角丸四角形 24"/>
          <p:cNvSpPr/>
          <p:nvPr/>
        </p:nvSpPr>
        <p:spPr>
          <a:xfrm>
            <a:off x="1848428" y="3099275"/>
            <a:ext cx="3128920" cy="2181924"/>
          </a:xfrm>
          <a:prstGeom prst="roundRect">
            <a:avLst>
              <a:gd name="adj" fmla="val 1017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2"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a:xfrm>
            <a:off x="5157018" y="3099275"/>
            <a:ext cx="3298168" cy="2181924"/>
          </a:xfrm>
          <a:prstGeom prst="roundRect">
            <a:avLst>
              <a:gd name="adj" fmla="val 1017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9" name="表 8"/>
          <p:cNvGraphicFramePr>
            <a:graphicFrameLocks noGrp="1"/>
          </p:cNvGraphicFramePr>
          <p:nvPr>
            <p:extLst>
              <p:ext uri="{D42A27DB-BD31-4B8C-83A1-F6EECF244321}">
                <p14:modId xmlns:p14="http://schemas.microsoft.com/office/powerpoint/2010/main" val="3105438517"/>
              </p:ext>
            </p:extLst>
          </p:nvPr>
        </p:nvGraphicFramePr>
        <p:xfrm>
          <a:off x="431814" y="440009"/>
          <a:ext cx="5459320" cy="622592"/>
        </p:xfrm>
        <a:graphic>
          <a:graphicData uri="http://schemas.openxmlformats.org/drawingml/2006/table">
            <a:tbl>
              <a:tblPr firstRow="1" bandRow="1">
                <a:tableStyleId>{5C22544A-7EE6-4342-B048-85BDC9FD1C3A}</a:tableStyleId>
              </a:tblPr>
              <a:tblGrid>
                <a:gridCol w="1109119">
                  <a:extLst>
                    <a:ext uri="{9D8B030D-6E8A-4147-A177-3AD203B41FA5}">
                      <a16:colId xmlns:a16="http://schemas.microsoft.com/office/drawing/2014/main" val="20000"/>
                    </a:ext>
                  </a:extLst>
                </a:gridCol>
                <a:gridCol w="4350201">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4-12.</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solidFill>
                        <a:schemeClr val="bg1"/>
                      </a:solidFill>
                      <a:prstDash val="solid"/>
                      <a:round/>
                      <a:headEnd type="none" w="med" len="med"/>
                      <a:tailEnd type="none" w="med" len="med"/>
                    </a:lnL>
                    <a:lnR w="12700" cmpd="sng">
                      <a:noFill/>
                    </a:lnR>
                    <a:lnB w="12700" cap="flat" cmpd="sng" algn="ctr">
                      <a:solidFill>
                        <a:schemeClr val="bg1"/>
                      </a:solidFill>
                      <a:prstDash val="solid"/>
                      <a:round/>
                      <a:headEnd type="none" w="med" len="med"/>
                      <a:tailEnd type="none" w="med" len="med"/>
                    </a:lnB>
                    <a:noFill/>
                  </a:tcPr>
                </a:tc>
                <a:tc>
                  <a:txBody>
                    <a:bodyPr/>
                    <a:lstStyle/>
                    <a:p>
                      <a:pPr algn="l"/>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リスクとは？　　　　　　　　　　　　　　　</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2" name="タイトル 1"/>
          <p:cNvSpPr txBox="1">
            <a:spLocks/>
          </p:cNvSpPr>
          <p:nvPr/>
        </p:nvSpPr>
        <p:spPr>
          <a:xfrm>
            <a:off x="844062" y="1247134"/>
            <a:ext cx="7862617" cy="1796461"/>
          </a:xfrm>
          <a:prstGeom prst="rect">
            <a:avLst/>
          </a:prstGeom>
          <a:noFill/>
          <a:ln>
            <a:no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342900" lvl="0" indent="-342900" algn="l">
              <a:lnSpc>
                <a:spcPct val="100000"/>
              </a:lnSpc>
              <a:spcBef>
                <a:spcPts val="800"/>
              </a:spcBef>
              <a:spcAft>
                <a:spcPts val="200"/>
              </a:spcAft>
              <a:buFont typeface="Arial" panose="020B0604020202020204" pitchFamily="34" charset="0"/>
              <a:buChar char="•"/>
            </a:pPr>
            <a:r>
              <a:rPr lang="ja-JP" altLang="en-US" sz="2400" dirty="0" smtClean="0">
                <a:latin typeface="メイリオ" panose="020B0604030504040204" pitchFamily="50" charset="-128"/>
                <a:ea typeface="メイリオ" panose="020B0604030504040204" pitchFamily="50" charset="-128"/>
                <a:cs typeface="Meiryo UI" panose="020B0604030504040204" pitchFamily="50" charset="-128"/>
              </a:rPr>
              <a:t>お金</a:t>
            </a:r>
            <a:r>
              <a:rPr lang="ja-JP" altLang="en-US" sz="2400" dirty="0">
                <a:latin typeface="メイリオ" panose="020B0604030504040204" pitchFamily="50" charset="-128"/>
                <a:ea typeface="メイリオ" panose="020B0604030504040204" pitchFamily="50" charset="-128"/>
                <a:cs typeface="Meiryo UI" panose="020B0604030504040204" pitchFamily="50" charset="-128"/>
              </a:rPr>
              <a:t>を運用した結果、得られる利益や損失のことを「リターン」</a:t>
            </a:r>
            <a:r>
              <a:rPr lang="ja-JP" altLang="en-US" sz="2400" dirty="0" smtClean="0">
                <a:latin typeface="メイリオ" panose="020B0604030504040204" pitchFamily="50" charset="-128"/>
                <a:ea typeface="メイリオ" panose="020B0604030504040204" pitchFamily="50" charset="-128"/>
                <a:cs typeface="Meiryo UI" panose="020B0604030504040204" pitchFamily="50" charset="-128"/>
              </a:rPr>
              <a:t>といいます。</a:t>
            </a:r>
            <a:endParaRPr lang="en-US" altLang="ja-JP" sz="2400" dirty="0" smtClean="0">
              <a:latin typeface="メイリオ" panose="020B0604030504040204" pitchFamily="50" charset="-128"/>
              <a:ea typeface="メイリオ" panose="020B0604030504040204" pitchFamily="50" charset="-128"/>
              <a:cs typeface="Meiryo UI" panose="020B0604030504040204" pitchFamily="50" charset="-128"/>
            </a:endParaRPr>
          </a:p>
          <a:p>
            <a:pPr marL="342900" lvl="0" indent="-342900" algn="l">
              <a:lnSpc>
                <a:spcPct val="100000"/>
              </a:lnSpc>
              <a:spcBef>
                <a:spcPts val="800"/>
              </a:spcBef>
              <a:spcAft>
                <a:spcPts val="200"/>
              </a:spcAft>
              <a:buFont typeface="Arial" panose="020B0604020202020204" pitchFamily="34" charset="0"/>
              <a:buChar char="•"/>
            </a:pPr>
            <a:r>
              <a:rPr lang="ja-JP" altLang="en-US" sz="2400" dirty="0" smtClean="0">
                <a:latin typeface="メイリオ" panose="020B0604030504040204" pitchFamily="50" charset="-128"/>
                <a:ea typeface="メイリオ" panose="020B0604030504040204" pitchFamily="50" charset="-128"/>
                <a:cs typeface="Meiryo UI" panose="020B0604030504040204" pitchFamily="50" charset="-128"/>
              </a:rPr>
              <a:t>この</a:t>
            </a:r>
            <a:r>
              <a:rPr lang="ja-JP" altLang="en-US" sz="2400" dirty="0">
                <a:latin typeface="メイリオ" panose="020B0604030504040204" pitchFamily="50" charset="-128"/>
                <a:ea typeface="メイリオ" panose="020B0604030504040204" pitchFamily="50" charset="-128"/>
                <a:cs typeface="Meiryo UI" panose="020B0604030504040204" pitchFamily="50" charset="-128"/>
              </a:rPr>
              <a:t>ようなリターンの不確実性の大きさ、振れ幅の大きさのことを「リスク」といいます</a:t>
            </a:r>
            <a:r>
              <a:rPr lang="ja-JP" altLang="en-US" sz="2400" dirty="0" smtClean="0">
                <a:latin typeface="メイリオ" panose="020B0604030504040204" pitchFamily="50" charset="-128"/>
                <a:ea typeface="メイリオ" panose="020B0604030504040204" pitchFamily="50" charset="-128"/>
                <a:cs typeface="Meiryo UI" panose="020B0604030504040204" pitchFamily="50" charset="-128"/>
              </a:rPr>
              <a:t>。</a:t>
            </a:r>
            <a:endParaRPr lang="ja-JP" altLang="en-US" sz="24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4" name="タイトル 1"/>
          <p:cNvSpPr txBox="1">
            <a:spLocks/>
          </p:cNvSpPr>
          <p:nvPr/>
        </p:nvSpPr>
        <p:spPr>
          <a:xfrm>
            <a:off x="2562811" y="3040992"/>
            <a:ext cx="2500568" cy="423012"/>
          </a:xfrm>
          <a:prstGeom prst="rect">
            <a:avLst/>
          </a:prstGeom>
          <a:noFill/>
          <a:ln>
            <a:no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spcBef>
                <a:spcPts val="600"/>
              </a:spcBef>
            </a:pPr>
            <a:r>
              <a:rPr lang="en-US" altLang="ja-JP" sz="2000"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株式</a:t>
            </a:r>
            <a:r>
              <a:rPr lang="en-US" altLang="ja-JP" sz="2000"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5" name="タイトル 1"/>
          <p:cNvSpPr txBox="1">
            <a:spLocks/>
          </p:cNvSpPr>
          <p:nvPr/>
        </p:nvSpPr>
        <p:spPr>
          <a:xfrm>
            <a:off x="5860979" y="3059345"/>
            <a:ext cx="2500568" cy="423012"/>
          </a:xfrm>
          <a:prstGeom prst="rect">
            <a:avLst/>
          </a:prstGeom>
          <a:noFill/>
          <a:ln>
            <a:no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spcBef>
                <a:spcPts val="600"/>
              </a:spcBef>
            </a:pPr>
            <a:r>
              <a:rPr lang="en-US" altLang="ja-JP" sz="2000"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預金</a:t>
            </a:r>
            <a:r>
              <a:rPr lang="en-US" altLang="ja-JP" sz="2000"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p>
        </p:txBody>
      </p:sp>
      <p:cxnSp>
        <p:nvCxnSpPr>
          <p:cNvPr id="16" name="直線矢印コネクタ 15"/>
          <p:cNvCxnSpPr/>
          <p:nvPr/>
        </p:nvCxnSpPr>
        <p:spPr>
          <a:xfrm>
            <a:off x="2461767" y="3804864"/>
            <a:ext cx="14809" cy="1226895"/>
          </a:xfrm>
          <a:prstGeom prst="straightConnector1">
            <a:avLst/>
          </a:prstGeom>
          <a:ln w="76200">
            <a:solidFill>
              <a:srgbClr val="E97B8B"/>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5796515" y="4260908"/>
            <a:ext cx="14809" cy="391533"/>
          </a:xfrm>
          <a:prstGeom prst="straightConnector1">
            <a:avLst/>
          </a:prstGeom>
          <a:ln w="38100">
            <a:solidFill>
              <a:srgbClr val="E97B8B"/>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タイトル 1"/>
          <p:cNvSpPr txBox="1">
            <a:spLocks/>
          </p:cNvSpPr>
          <p:nvPr/>
        </p:nvSpPr>
        <p:spPr>
          <a:xfrm>
            <a:off x="1874694" y="3842238"/>
            <a:ext cx="497630" cy="1151260"/>
          </a:xfrm>
          <a:prstGeom prst="rect">
            <a:avLst/>
          </a:prstGeom>
          <a:noFill/>
          <a:ln>
            <a:noFill/>
          </a:ln>
        </p:spPr>
        <p:txBody>
          <a:bodyPr vert="eaVert"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spcBef>
                <a:spcPts val="600"/>
              </a:spcBef>
            </a:pPr>
            <a:r>
              <a:rPr lang="ja-JP" altLang="en-US" sz="2000" b="1" dirty="0" smtClean="0">
                <a:solidFill>
                  <a:srgbClr val="E97B8B"/>
                </a:solidFill>
                <a:latin typeface="Meiryo UI" panose="020B0604030504040204" pitchFamily="50" charset="-128"/>
                <a:ea typeface="Meiryo UI" panose="020B0604030504040204" pitchFamily="50" charset="-128"/>
                <a:cs typeface="Meiryo UI" panose="020B0604030504040204" pitchFamily="50" charset="-128"/>
              </a:rPr>
              <a:t>リスク大</a:t>
            </a:r>
            <a:endParaRPr lang="en-US" altLang="ja-JP" sz="2000" b="1" dirty="0" smtClean="0">
              <a:solidFill>
                <a:srgbClr val="E97B8B"/>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タイトル 1"/>
          <p:cNvSpPr txBox="1">
            <a:spLocks/>
          </p:cNvSpPr>
          <p:nvPr/>
        </p:nvSpPr>
        <p:spPr>
          <a:xfrm>
            <a:off x="5191851" y="3856549"/>
            <a:ext cx="497630" cy="1151260"/>
          </a:xfrm>
          <a:prstGeom prst="rect">
            <a:avLst/>
          </a:prstGeom>
          <a:noFill/>
          <a:ln>
            <a:noFill/>
          </a:ln>
        </p:spPr>
        <p:txBody>
          <a:bodyPr vert="eaVert"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spcBef>
                <a:spcPts val="600"/>
              </a:spcBef>
            </a:pPr>
            <a:r>
              <a:rPr lang="ja-JP" altLang="en-US" sz="2000" b="1" dirty="0" smtClean="0">
                <a:solidFill>
                  <a:srgbClr val="E97B8B"/>
                </a:solidFill>
                <a:latin typeface="Meiryo UI" panose="020B0604030504040204" pitchFamily="50" charset="-128"/>
                <a:ea typeface="Meiryo UI" panose="020B0604030504040204" pitchFamily="50" charset="-128"/>
                <a:cs typeface="Meiryo UI" panose="020B0604030504040204" pitchFamily="50" charset="-128"/>
              </a:rPr>
              <a:t>リスク小</a:t>
            </a:r>
            <a:endParaRPr lang="en-US" altLang="ja-JP" sz="2000" b="1" dirty="0" smtClean="0">
              <a:solidFill>
                <a:srgbClr val="E97B8B"/>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1" name="図 20"/>
          <p:cNvPicPr>
            <a:picLocks noChangeAspect="1"/>
          </p:cNvPicPr>
          <p:nvPr/>
        </p:nvPicPr>
        <p:blipFill>
          <a:blip r:embed="rId3"/>
          <a:stretch>
            <a:fillRect/>
          </a:stretch>
        </p:blipFill>
        <p:spPr>
          <a:xfrm>
            <a:off x="5993728" y="3495643"/>
            <a:ext cx="1956438" cy="1644241"/>
          </a:xfrm>
          <a:prstGeom prst="rect">
            <a:avLst/>
          </a:prstGeom>
        </p:spPr>
      </p:pic>
      <p:sp>
        <p:nvSpPr>
          <p:cNvPr id="22" name="角丸四角形吹き出し 21"/>
          <p:cNvSpPr/>
          <p:nvPr/>
        </p:nvSpPr>
        <p:spPr>
          <a:xfrm>
            <a:off x="161942" y="3040992"/>
            <a:ext cx="1592847" cy="1133352"/>
          </a:xfrm>
          <a:prstGeom prst="wedgeRoundRectCallout">
            <a:avLst>
              <a:gd name="adj1" fmla="val 51656"/>
              <a:gd name="adj2" fmla="val 82277"/>
              <a:gd name="adj3" fmla="val 16667"/>
            </a:avLst>
          </a:prstGeom>
          <a:solidFill>
            <a:schemeClr val="bg1"/>
          </a:solidFill>
          <a:ln>
            <a:solidFill>
              <a:srgbClr val="E97B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0"/>
              </a:spcBef>
              <a:spcAft>
                <a:spcPts val="0"/>
              </a:spcAft>
            </a:pPr>
            <a:r>
              <a:rPr kumimoji="1" lang="ja-JP" altLang="en-US" sz="2400" dirty="0" smtClean="0">
                <a:solidFill>
                  <a:srgbClr val="E97B8B"/>
                </a:solidFill>
                <a:latin typeface="メイリオ" panose="020B0604030504040204" pitchFamily="50" charset="-128"/>
                <a:ea typeface="メイリオ" panose="020B0604030504040204" pitchFamily="50" charset="-128"/>
              </a:rPr>
              <a:t>リターン</a:t>
            </a:r>
            <a:endParaRPr kumimoji="1" lang="en-US" altLang="ja-JP" sz="2400" dirty="0" smtClean="0">
              <a:solidFill>
                <a:srgbClr val="E97B8B"/>
              </a:solidFill>
              <a:latin typeface="メイリオ" panose="020B0604030504040204" pitchFamily="50" charset="-128"/>
              <a:ea typeface="メイリオ" panose="020B0604030504040204" pitchFamily="50" charset="-128"/>
            </a:endParaRPr>
          </a:p>
          <a:p>
            <a:pPr algn="ctr">
              <a:lnSpc>
                <a:spcPct val="100000"/>
              </a:lnSpc>
              <a:spcBef>
                <a:spcPts val="0"/>
              </a:spcBef>
              <a:spcAft>
                <a:spcPts val="0"/>
              </a:spcAft>
            </a:pPr>
            <a:r>
              <a:rPr kumimoji="1" lang="ja-JP" altLang="en-US" sz="2400" dirty="0" smtClean="0">
                <a:solidFill>
                  <a:srgbClr val="E97B8B"/>
                </a:solidFill>
                <a:latin typeface="メイリオ" panose="020B0604030504040204" pitchFamily="50" charset="-128"/>
                <a:ea typeface="メイリオ" panose="020B0604030504040204" pitchFamily="50" charset="-128"/>
              </a:rPr>
              <a:t>の振れ幅</a:t>
            </a:r>
            <a:endParaRPr kumimoji="1" lang="ja-JP" altLang="en-US" sz="2400" dirty="0">
              <a:solidFill>
                <a:srgbClr val="E97B8B"/>
              </a:solidFill>
              <a:latin typeface="メイリオ" panose="020B0604030504040204" pitchFamily="50" charset="-128"/>
              <a:ea typeface="メイリオ" panose="020B0604030504040204" pitchFamily="50" charset="-128"/>
            </a:endParaRPr>
          </a:p>
        </p:txBody>
      </p:sp>
      <p:pic>
        <p:nvPicPr>
          <p:cNvPr id="23" name="図 22"/>
          <p:cNvPicPr>
            <a:picLocks noChangeAspect="1"/>
          </p:cNvPicPr>
          <p:nvPr/>
        </p:nvPicPr>
        <p:blipFill>
          <a:blip r:embed="rId4"/>
          <a:stretch>
            <a:fillRect/>
          </a:stretch>
        </p:blipFill>
        <p:spPr>
          <a:xfrm>
            <a:off x="2716386" y="3504394"/>
            <a:ext cx="1935612" cy="1626738"/>
          </a:xfrm>
          <a:prstGeom prst="rect">
            <a:avLst/>
          </a:prstGeom>
        </p:spPr>
      </p:pic>
      <p:sp>
        <p:nvSpPr>
          <p:cNvPr id="24" name="タイトル 1"/>
          <p:cNvSpPr txBox="1">
            <a:spLocks/>
          </p:cNvSpPr>
          <p:nvPr/>
        </p:nvSpPr>
        <p:spPr bwMode="auto">
          <a:xfrm>
            <a:off x="714335" y="5643297"/>
            <a:ext cx="7880986" cy="770734"/>
          </a:xfrm>
          <a:prstGeom prst="roundRect">
            <a:avLst/>
          </a:prstGeom>
          <a:solidFill>
            <a:schemeClr val="accent6">
              <a:lumMod val="20000"/>
              <a:lumOff val="80000"/>
            </a:schemeClr>
          </a:solidFill>
          <a:ln w="50800" cmpd="dbl">
            <a:solidFill>
              <a:schemeClr val="accent6"/>
            </a:solidFill>
            <a:miter lim="800000"/>
            <a:headEnd/>
            <a:tailEnd/>
          </a:ln>
          <a:effectLst/>
          <a:extLst/>
        </p:spPr>
        <p:txBody>
          <a:bodyPr lIns="91246" tIns="45622" rIns="91246" bIns="45622" anchor="ctr" anchorCtr="0"/>
          <a:lstStyle>
            <a:lvl1pPr defTabSz="1273175" eaLnBrk="0" hangingPunct="0">
              <a:spcBef>
                <a:spcPct val="20000"/>
              </a:spcBef>
              <a:buChar char="•"/>
              <a:defRPr kumimoji="1" sz="4300">
                <a:solidFill>
                  <a:schemeClr val="tx1"/>
                </a:solidFill>
                <a:latin typeface="Arial" pitchFamily="34" charset="0"/>
                <a:ea typeface="ＭＳ Ｐゴシック" pitchFamily="50" charset="-128"/>
              </a:defRPr>
            </a:lvl1pPr>
            <a:lvl2pPr marL="1033463" indent="-393700" defTabSz="1273175" eaLnBrk="0" hangingPunct="0">
              <a:spcBef>
                <a:spcPct val="20000"/>
              </a:spcBef>
              <a:buChar char="–"/>
              <a:defRPr kumimoji="1" sz="4100">
                <a:solidFill>
                  <a:schemeClr val="tx1"/>
                </a:solidFill>
                <a:latin typeface="Arial" pitchFamily="34" charset="0"/>
                <a:ea typeface="ＭＳ Ｐゴシック" pitchFamily="50" charset="-128"/>
              </a:defRPr>
            </a:lvl2pPr>
            <a:lvl3pPr marL="1593850" indent="-314325" defTabSz="1273175" eaLnBrk="0" hangingPunct="0">
              <a:spcBef>
                <a:spcPct val="20000"/>
              </a:spcBef>
              <a:buChar char="•"/>
              <a:defRPr kumimoji="1" sz="3400">
                <a:solidFill>
                  <a:schemeClr val="tx1"/>
                </a:solidFill>
                <a:latin typeface="Arial" pitchFamily="34" charset="0"/>
                <a:ea typeface="ＭＳ Ｐゴシック" pitchFamily="50" charset="-128"/>
              </a:defRPr>
            </a:lvl3pPr>
            <a:lvl4pPr marL="2233613"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4pPr>
            <a:lvl5pPr marL="2871788"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5pPr>
            <a:lvl6pPr marL="33289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6pPr>
            <a:lvl7pPr marL="37861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7pPr>
            <a:lvl8pPr marL="42433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8pPr>
            <a:lvl9pPr marL="47005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9pPr>
          </a:lstStyle>
          <a:p>
            <a:pPr indent="7938" algn="ctr">
              <a:spcBef>
                <a:spcPct val="0"/>
              </a:spcBef>
              <a:spcAft>
                <a:spcPts val="0"/>
              </a:spcAft>
              <a:buFontTx/>
              <a:buNone/>
              <a:defRPr/>
            </a:pP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金融商品は自分の</a:t>
            </a: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意思</a:t>
            </a: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で選ぶため、</a:t>
            </a:r>
            <a:endParaRPr lang="en-US" altLang="ja-JP" sz="2200" b="1" dirty="0" smtClean="0">
              <a:latin typeface="Meiryo UI" panose="020B0604030504040204" pitchFamily="50" charset="-128"/>
              <a:ea typeface="Meiryo UI" panose="020B0604030504040204" pitchFamily="50" charset="-128"/>
              <a:cs typeface="Meiryo UI" panose="020B0604030504040204" pitchFamily="50" charset="-128"/>
            </a:endParaRPr>
          </a:p>
          <a:p>
            <a:pPr indent="7938" algn="ctr">
              <a:spcBef>
                <a:spcPct val="0"/>
              </a:spcBef>
              <a:spcAft>
                <a:spcPts val="0"/>
              </a:spcAft>
              <a:buFontTx/>
              <a:buNone/>
              <a:defRPr/>
            </a:pP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利益・損失は自己責任です。（自己責任原則）</a:t>
            </a:r>
            <a:endParaRPr lang="ja-JP" altLang="en-US" sz="2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12</a:t>
            </a:fld>
            <a:endParaRPr lang="en-US" altLang="ja-JP" dirty="0"/>
          </a:p>
        </p:txBody>
      </p:sp>
    </p:spTree>
    <p:extLst>
      <p:ext uri="{BB962C8B-B14F-4D97-AF65-F5344CB8AC3E}">
        <p14:creationId xmlns:p14="http://schemas.microsoft.com/office/powerpoint/2010/main" val="341811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2"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4167229733"/>
              </p:ext>
            </p:extLst>
          </p:nvPr>
        </p:nvGraphicFramePr>
        <p:xfrm>
          <a:off x="317989" y="417364"/>
          <a:ext cx="6983020"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5796000">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4-13.</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リスク・リターンの関係</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21" name="直線矢印コネクタ 20"/>
          <p:cNvCxnSpPr/>
          <p:nvPr/>
        </p:nvCxnSpPr>
        <p:spPr>
          <a:xfrm>
            <a:off x="1229144" y="6366004"/>
            <a:ext cx="6487678" cy="7257"/>
          </a:xfrm>
          <a:prstGeom prst="straightConnector1">
            <a:avLst/>
          </a:prstGeom>
          <a:ln w="38100">
            <a:solidFill>
              <a:srgbClr val="14AAEB"/>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flipV="1">
            <a:off x="1248880" y="1955662"/>
            <a:ext cx="0" cy="4410346"/>
          </a:xfrm>
          <a:prstGeom prst="straightConnector1">
            <a:avLst/>
          </a:prstGeom>
          <a:ln w="38100">
            <a:solidFill>
              <a:srgbClr val="14AAEB"/>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bwMode="auto">
          <a:xfrm flipV="1">
            <a:off x="804054" y="2475070"/>
            <a:ext cx="0" cy="1044000"/>
          </a:xfrm>
          <a:prstGeom prst="line">
            <a:avLst/>
          </a:prstGeom>
          <a:ln w="635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bwMode="auto">
          <a:xfrm>
            <a:off x="804054" y="4701072"/>
            <a:ext cx="0" cy="1044000"/>
          </a:xfrm>
          <a:prstGeom prst="line">
            <a:avLst/>
          </a:prstGeom>
          <a:ln w="635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560521" y="2142599"/>
            <a:ext cx="461665" cy="4016484"/>
          </a:xfrm>
          <a:prstGeom prst="rect">
            <a:avLst/>
          </a:prstGeom>
          <a:noFill/>
        </p:spPr>
        <p:txBody>
          <a:bodyPr vert="eaVert" wrap="none" rtlCol="0">
            <a:spAutoFit/>
          </a:bodyPr>
          <a:lstStyle/>
          <a:p>
            <a:pPr fontAlgn="auto">
              <a:lnSpc>
                <a:spcPct val="100000"/>
              </a:lnSpc>
              <a:spcBef>
                <a:spcPts val="0"/>
              </a:spcBef>
              <a:spcAft>
                <a:spcPts val="0"/>
              </a:spcAft>
            </a:pPr>
            <a:r>
              <a:rPr lang="ja-JP" altLang="en-US" b="1" dirty="0" smtClean="0">
                <a:solidFill>
                  <a:srgbClr val="0070C0"/>
                </a:solidFill>
                <a:latin typeface="メイリオ" pitchFamily="50" charset="-128"/>
                <a:ea typeface="メイリオ" pitchFamily="50" charset="-128"/>
                <a:cs typeface="メイリオ" pitchFamily="50" charset="-128"/>
              </a:rPr>
              <a:t>高　　　       リターン     　　　　低</a:t>
            </a:r>
            <a:endParaRPr lang="ja-JP" altLang="en-US" b="1" dirty="0">
              <a:solidFill>
                <a:srgbClr val="0070C0"/>
              </a:solidFill>
              <a:latin typeface="メイリオ" pitchFamily="50" charset="-128"/>
              <a:ea typeface="メイリオ" pitchFamily="50" charset="-128"/>
              <a:cs typeface="メイリオ" pitchFamily="50" charset="-128"/>
            </a:endParaRPr>
          </a:p>
        </p:txBody>
      </p:sp>
      <p:cxnSp>
        <p:nvCxnSpPr>
          <p:cNvPr id="45" name="直線コネクタ 44"/>
          <p:cNvCxnSpPr/>
          <p:nvPr/>
        </p:nvCxnSpPr>
        <p:spPr bwMode="auto">
          <a:xfrm flipH="1">
            <a:off x="2251594" y="6623598"/>
            <a:ext cx="1332000" cy="0"/>
          </a:xfrm>
          <a:prstGeom prst="line">
            <a:avLst/>
          </a:prstGeom>
          <a:ln w="635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bwMode="auto">
          <a:xfrm>
            <a:off x="5037107" y="6639528"/>
            <a:ext cx="1332000" cy="0"/>
          </a:xfrm>
          <a:prstGeom prst="line">
            <a:avLst/>
          </a:prstGeom>
          <a:ln w="635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1721014" y="6431838"/>
            <a:ext cx="5186035" cy="424732"/>
          </a:xfrm>
          <a:prstGeom prst="rect">
            <a:avLst/>
          </a:prstGeom>
          <a:noFill/>
        </p:spPr>
        <p:txBody>
          <a:bodyPr wrap="none" rtlCol="0">
            <a:spAutoFit/>
          </a:bodyPr>
          <a:lstStyle/>
          <a:p>
            <a:r>
              <a:rPr lang="ja-JP" altLang="en-US"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低　　　　　　　 　リスク　　　 　　　　　高</a:t>
            </a:r>
            <a:endParaRPr lang="ja-JP" altLang="en-US" b="1" dirty="0">
              <a:solidFill>
                <a:srgbClr val="0070C0"/>
              </a:solidFill>
            </a:endParaRPr>
          </a:p>
        </p:txBody>
      </p:sp>
      <p:sp>
        <p:nvSpPr>
          <p:cNvPr id="15" name="タイトル 1"/>
          <p:cNvSpPr txBox="1">
            <a:spLocks/>
          </p:cNvSpPr>
          <p:nvPr/>
        </p:nvSpPr>
        <p:spPr>
          <a:xfrm>
            <a:off x="751787" y="1132196"/>
            <a:ext cx="6902286" cy="413991"/>
          </a:xfrm>
          <a:prstGeom prst="rect">
            <a:avLst/>
          </a:prstGeom>
          <a:noFill/>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spcBef>
                <a:spcPts val="600"/>
              </a:spcBef>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（注）あくまでもイメージです。厳密な表現ではありませんので、ご注意ください。</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円/楕円 16"/>
          <p:cNvSpPr>
            <a:spLocks noChangeAspect="1"/>
          </p:cNvSpPr>
          <p:nvPr/>
        </p:nvSpPr>
        <p:spPr>
          <a:xfrm>
            <a:off x="4198802" y="2728824"/>
            <a:ext cx="2052000" cy="2042546"/>
          </a:xfrm>
          <a:prstGeom prst="ellipse">
            <a:avLst/>
          </a:prstGeom>
          <a:solidFill>
            <a:srgbClr val="14AAEB">
              <a:alpha val="24000"/>
            </a:srgbClr>
          </a:solidFill>
          <a:ln>
            <a:solidFill>
              <a:srgbClr val="14AAE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6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投資信託</a:t>
            </a:r>
            <a:endParaRPr lang="en-US" altLang="ja-JP" sz="16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円/楕円 17"/>
          <p:cNvSpPr>
            <a:spLocks noChangeAspect="1"/>
          </p:cNvSpPr>
          <p:nvPr/>
        </p:nvSpPr>
        <p:spPr>
          <a:xfrm>
            <a:off x="1299924" y="4313374"/>
            <a:ext cx="2052000" cy="2020328"/>
          </a:xfrm>
          <a:prstGeom prst="ellipse">
            <a:avLst/>
          </a:prstGeom>
          <a:solidFill>
            <a:srgbClr val="14AAEB">
              <a:alpha val="24000"/>
            </a:srgbClr>
          </a:solidFill>
          <a:ln>
            <a:solidFill>
              <a:srgbClr val="14AAE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預金</a:t>
            </a:r>
            <a:endParaRPr lang="en-US" altLang="ja-JP"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貯金</a:t>
            </a:r>
            <a:endParaRPr lang="en-US" altLang="ja-JP"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円/楕円 18"/>
          <p:cNvSpPr>
            <a:spLocks noChangeAspect="1"/>
          </p:cNvSpPr>
          <p:nvPr/>
        </p:nvSpPr>
        <p:spPr>
          <a:xfrm>
            <a:off x="5688601" y="2011040"/>
            <a:ext cx="2052000" cy="2019733"/>
          </a:xfrm>
          <a:prstGeom prst="ellipse">
            <a:avLst/>
          </a:prstGeom>
          <a:solidFill>
            <a:srgbClr val="14AAEB">
              <a:alpha val="24000"/>
            </a:srgbClr>
          </a:solidFill>
          <a:ln>
            <a:solidFill>
              <a:srgbClr val="14AAE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株式</a:t>
            </a:r>
            <a:endParaRPr lang="en-US" altLang="ja-JP"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円/楕円 19"/>
          <p:cNvSpPr>
            <a:spLocks noChangeAspect="1"/>
          </p:cNvSpPr>
          <p:nvPr/>
        </p:nvSpPr>
        <p:spPr>
          <a:xfrm>
            <a:off x="2739740" y="3497315"/>
            <a:ext cx="2052000" cy="2019137"/>
          </a:xfrm>
          <a:prstGeom prst="ellipse">
            <a:avLst/>
          </a:prstGeom>
          <a:solidFill>
            <a:srgbClr val="14AAEB">
              <a:alpha val="24000"/>
            </a:srgbClr>
          </a:solidFill>
          <a:ln>
            <a:solidFill>
              <a:srgbClr val="14AAE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債券</a:t>
            </a:r>
            <a:endParaRPr lang="en-US" altLang="ja-JP"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タイトル 1"/>
          <p:cNvSpPr txBox="1">
            <a:spLocks/>
          </p:cNvSpPr>
          <p:nvPr/>
        </p:nvSpPr>
        <p:spPr>
          <a:xfrm>
            <a:off x="409084" y="1608570"/>
            <a:ext cx="995123" cy="308992"/>
          </a:xfrm>
          <a:prstGeom prst="rect">
            <a:avLst/>
          </a:prstGeom>
        </p:spPr>
        <p:txBody>
          <a:bodyPr vert="horz" wrap="none"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800"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リターン</a:t>
            </a:r>
            <a:r>
              <a:rPr lang="en-US" altLang="ja-JP" sz="1800"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8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1441330" y="2075086"/>
            <a:ext cx="4172069" cy="419100"/>
          </a:xfrm>
          <a:prstGeom prst="rec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リターン </a:t>
            </a:r>
            <a:r>
              <a:rPr lang="ja-JP" altLang="en-US" sz="14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＝お金を運用した結果としての利益や損失</a:t>
            </a:r>
            <a:endPar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3937000" y="5638694"/>
            <a:ext cx="4317999" cy="419100"/>
          </a:xfrm>
          <a:prstGeom prst="rec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リスク </a:t>
            </a:r>
            <a:r>
              <a:rPr lang="ja-JP" altLang="en-US" sz="14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＝リターン</a:t>
            </a:r>
            <a:r>
              <a:rPr lang="en-US" altLang="ja-JP" sz="14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利益や損失</a:t>
            </a:r>
            <a:r>
              <a:rPr lang="en-US" altLang="ja-JP" sz="14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の不確実性</a:t>
            </a:r>
            <a:r>
              <a:rPr lang="en-US" altLang="ja-JP" sz="14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振れ幅</a:t>
            </a:r>
            <a:r>
              <a:rPr lang="en-US" altLang="ja-JP" sz="14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タイトル 1"/>
          <p:cNvSpPr txBox="1">
            <a:spLocks/>
          </p:cNvSpPr>
          <p:nvPr/>
        </p:nvSpPr>
        <p:spPr>
          <a:xfrm>
            <a:off x="7732799" y="6224135"/>
            <a:ext cx="995123" cy="308992"/>
          </a:xfrm>
          <a:prstGeom prst="rect">
            <a:avLst/>
          </a:prstGeom>
        </p:spPr>
        <p:txBody>
          <a:bodyPr vert="horz" wrap="none"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800"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リスク</a:t>
            </a:r>
            <a:r>
              <a:rPr lang="en-US" altLang="ja-JP" sz="1800"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8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円形吹き出し 1"/>
          <p:cNvSpPr/>
          <p:nvPr/>
        </p:nvSpPr>
        <p:spPr>
          <a:xfrm>
            <a:off x="7229654" y="1339191"/>
            <a:ext cx="1730413" cy="866500"/>
          </a:xfrm>
          <a:prstGeom prst="wedgeEllipseCallout">
            <a:avLst>
              <a:gd name="adj1" fmla="val -60822"/>
              <a:gd name="adj2" fmla="val 128098"/>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0000"/>
                </a:solidFill>
                <a:latin typeface="Meiryo UI" panose="020B0604030504040204" pitchFamily="50" charset="-128"/>
                <a:ea typeface="Meiryo UI" panose="020B0604030504040204" pitchFamily="50" charset="-128"/>
              </a:rPr>
              <a:t>会社を</a:t>
            </a:r>
            <a:endParaRPr kumimoji="1" lang="en-US" altLang="ja-JP" dirty="0" smtClean="0">
              <a:solidFill>
                <a:srgbClr val="FF0000"/>
              </a:solidFill>
              <a:latin typeface="Meiryo UI" panose="020B0604030504040204" pitchFamily="50" charset="-128"/>
              <a:ea typeface="Meiryo UI" panose="020B0604030504040204" pitchFamily="50" charset="-128"/>
            </a:endParaRPr>
          </a:p>
          <a:p>
            <a:pPr algn="ctr"/>
            <a:r>
              <a:rPr kumimoji="1" lang="ja-JP" altLang="en-US" dirty="0" smtClean="0">
                <a:solidFill>
                  <a:srgbClr val="FF0000"/>
                </a:solidFill>
                <a:latin typeface="Meiryo UI" panose="020B0604030504040204" pitchFamily="50" charset="-128"/>
                <a:ea typeface="Meiryo UI" panose="020B0604030504040204" pitchFamily="50" charset="-128"/>
              </a:rPr>
              <a:t>所有する</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23" name="円形吹き出し 22"/>
          <p:cNvSpPr/>
          <p:nvPr/>
        </p:nvSpPr>
        <p:spPr>
          <a:xfrm>
            <a:off x="2326794" y="2605595"/>
            <a:ext cx="1834407" cy="866500"/>
          </a:xfrm>
          <a:prstGeom prst="wedgeEllipseCallout">
            <a:avLst>
              <a:gd name="adj1" fmla="val 23626"/>
              <a:gd name="adj2" fmla="val 13950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FF0000"/>
                </a:solidFill>
                <a:latin typeface="Meiryo UI" panose="020B0604030504040204" pitchFamily="50" charset="-128"/>
                <a:ea typeface="Meiryo UI" panose="020B0604030504040204" pitchFamily="50" charset="-128"/>
              </a:rPr>
              <a:t>国</a:t>
            </a:r>
            <a:r>
              <a:rPr lang="ja-JP" altLang="en-US" dirty="0" smtClean="0">
                <a:solidFill>
                  <a:srgbClr val="FF0000"/>
                </a:solidFill>
                <a:latin typeface="Meiryo UI" panose="020B0604030504040204" pitchFamily="50" charset="-128"/>
                <a:ea typeface="Meiryo UI" panose="020B0604030504040204" pitchFamily="50" charset="-128"/>
              </a:rPr>
              <a:t>や会社にお金を貸す</a:t>
            </a:r>
            <a:endParaRPr kumimoji="1" lang="en-US" altLang="ja-JP" dirty="0" smtClean="0">
              <a:solidFill>
                <a:srgbClr val="FF0000"/>
              </a:solidFill>
              <a:latin typeface="Meiryo UI" panose="020B0604030504040204" pitchFamily="50" charset="-128"/>
              <a:ea typeface="Meiryo UI" panose="020B0604030504040204" pitchFamily="50" charset="-128"/>
            </a:endParaRPr>
          </a:p>
        </p:txBody>
      </p:sp>
      <p:sp>
        <p:nvSpPr>
          <p:cNvPr id="25" name="円形吹き出し 24"/>
          <p:cNvSpPr/>
          <p:nvPr/>
        </p:nvSpPr>
        <p:spPr>
          <a:xfrm>
            <a:off x="5853571" y="4372272"/>
            <a:ext cx="2401428" cy="866500"/>
          </a:xfrm>
          <a:prstGeom prst="wedgeEllipseCallout">
            <a:avLst>
              <a:gd name="adj1" fmla="val -67837"/>
              <a:gd name="adj2" fmla="val -97218"/>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FF0000"/>
                </a:solidFill>
                <a:latin typeface="Meiryo UI" panose="020B0604030504040204" pitchFamily="50" charset="-128"/>
                <a:ea typeface="Meiryo UI" panose="020B0604030504040204" pitchFamily="50" charset="-128"/>
              </a:rPr>
              <a:t>株式や債券に投資する</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27" name="正方形/長方形 26"/>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13</a:t>
            </a:fld>
            <a:endParaRPr lang="en-US" altLang="ja-JP" dirty="0"/>
          </a:p>
        </p:txBody>
      </p:sp>
    </p:spTree>
    <p:extLst>
      <p:ext uri="{BB962C8B-B14F-4D97-AF65-F5344CB8AC3E}">
        <p14:creationId xmlns:p14="http://schemas.microsoft.com/office/powerpoint/2010/main" val="1373570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00"/>
                                        <p:tgtEl>
                                          <p:spTgt spid="1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環状矢印 36"/>
          <p:cNvSpPr/>
          <p:nvPr/>
        </p:nvSpPr>
        <p:spPr>
          <a:xfrm rot="10800000">
            <a:off x="610990" y="2073814"/>
            <a:ext cx="7029103" cy="4981715"/>
          </a:xfrm>
          <a:prstGeom prst="circularArrow">
            <a:avLst>
              <a:gd name="adj1" fmla="val 8600"/>
              <a:gd name="adj2" fmla="val 763617"/>
              <a:gd name="adj3" fmla="val 20638706"/>
              <a:gd name="adj4" fmla="val 12731882"/>
              <a:gd name="adj5" fmla="val 15169"/>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1" name="角丸四角形 40"/>
          <p:cNvSpPr/>
          <p:nvPr/>
        </p:nvSpPr>
        <p:spPr>
          <a:xfrm>
            <a:off x="5878151" y="1968068"/>
            <a:ext cx="3071478" cy="4737532"/>
          </a:xfrm>
          <a:prstGeom prst="roundRect">
            <a:avLst>
              <a:gd name="adj" fmla="val 12535"/>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形吹き出し 24"/>
          <p:cNvSpPr/>
          <p:nvPr/>
        </p:nvSpPr>
        <p:spPr>
          <a:xfrm rot="4030580">
            <a:off x="6629688" y="4627064"/>
            <a:ext cx="1919154" cy="1992503"/>
          </a:xfrm>
          <a:prstGeom prst="wedgeEllipseCallout">
            <a:avLst>
              <a:gd name="adj1" fmla="val -49769"/>
              <a:gd name="adj2" fmla="val 51504"/>
            </a:avLst>
          </a:prstGeom>
          <a:solidFill>
            <a:schemeClr val="bg1"/>
          </a:solidFill>
          <a:ln>
            <a:solidFill>
              <a:srgbClr val="14A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形吹き出し 20"/>
          <p:cNvSpPr/>
          <p:nvPr/>
        </p:nvSpPr>
        <p:spPr>
          <a:xfrm rot="3355895">
            <a:off x="6251595" y="2032940"/>
            <a:ext cx="2595162" cy="2496083"/>
          </a:xfrm>
          <a:prstGeom prst="wedgeEllipseCallout">
            <a:avLst>
              <a:gd name="adj1" fmla="val -30573"/>
              <a:gd name="adj2" fmla="val 56329"/>
            </a:avLst>
          </a:prstGeom>
          <a:solidFill>
            <a:schemeClr val="bg1"/>
          </a:solidFill>
          <a:ln>
            <a:solidFill>
              <a:srgbClr val="14A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6005" y="2577363"/>
            <a:ext cx="1111194" cy="1322723"/>
          </a:xfrm>
          <a:prstGeom prst="rect">
            <a:avLst/>
          </a:prstGeom>
        </p:spPr>
      </p:pic>
      <p:sp>
        <p:nvSpPr>
          <p:cNvPr id="9" name="テキスト ボックス 8"/>
          <p:cNvSpPr txBox="1"/>
          <p:nvPr/>
        </p:nvSpPr>
        <p:spPr>
          <a:xfrm>
            <a:off x="722441" y="4221244"/>
            <a:ext cx="793559" cy="400110"/>
          </a:xfrm>
          <a:prstGeom prst="rect">
            <a:avLst/>
          </a:prstGeom>
          <a:noFill/>
        </p:spPr>
        <p:txBody>
          <a:bodyPr wrap="square" rtlCol="0">
            <a:spAutoFit/>
          </a:bodyPr>
          <a:lstStyle/>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家庭</a:t>
            </a:r>
            <a:endParaRPr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rotWithShape="1">
          <a:blip r:embed="rId4" cstate="print">
            <a:extLst>
              <a:ext uri="{28A0092B-C50C-407E-A947-70E740481C1C}">
                <a14:useLocalDpi xmlns:a14="http://schemas.microsoft.com/office/drawing/2010/main" val="0"/>
              </a:ext>
            </a:extLst>
          </a:blip>
          <a:srcRect t="-515"/>
          <a:stretch/>
        </p:blipFill>
        <p:spPr>
          <a:xfrm>
            <a:off x="145141" y="3089802"/>
            <a:ext cx="1817372" cy="1062253"/>
          </a:xfrm>
          <a:prstGeom prst="rect">
            <a:avLst/>
          </a:prstGeom>
        </p:spPr>
      </p:pic>
      <p:sp>
        <p:nvSpPr>
          <p:cNvPr id="8" name="右矢印 7"/>
          <p:cNvSpPr/>
          <p:nvPr/>
        </p:nvSpPr>
        <p:spPr>
          <a:xfrm>
            <a:off x="2007361" y="2984801"/>
            <a:ext cx="2919880" cy="756000"/>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atin typeface="Meiryo UI" panose="020B0604030504040204" pitchFamily="50" charset="-128"/>
                <a:ea typeface="Meiryo UI" panose="020B0604030504040204" pitchFamily="50" charset="-128"/>
              </a:rPr>
              <a:t>　　　　　</a:t>
            </a:r>
            <a:r>
              <a:rPr lang="en-US" altLang="ja-JP" sz="2000" b="1" dirty="0">
                <a:latin typeface="Meiryo UI" panose="020B0604030504040204" pitchFamily="50" charset="-128"/>
                <a:ea typeface="Meiryo UI" panose="020B0604030504040204" pitchFamily="50" charset="-128"/>
              </a:rPr>
              <a:t> </a:t>
            </a:r>
            <a:r>
              <a:rPr lang="en-US" altLang="ja-JP" sz="2000" b="1" dirty="0" smtClean="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株式・債券</a:t>
            </a:r>
            <a:endParaRPr kumimoji="1" lang="ja-JP" altLang="en-US" sz="2000" b="1"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4501241" y="2676143"/>
            <a:ext cx="758068" cy="400110"/>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企業</a:t>
            </a:r>
            <a:endParaRPr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4658666" y="4057511"/>
            <a:ext cx="697565" cy="400110"/>
          </a:xfrm>
          <a:prstGeom prst="rect">
            <a:avLst/>
          </a:prstGeom>
          <a:noFill/>
        </p:spPr>
        <p:txBody>
          <a:bodyPr wrap="square" rtlCol="0">
            <a:spAutoFit/>
          </a:bodyPr>
          <a:lstStyle/>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政府</a:t>
            </a:r>
            <a:endParaRPr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2" name="図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8357" y="2090048"/>
            <a:ext cx="859573" cy="797436"/>
          </a:xfrm>
          <a:prstGeom prst="rect">
            <a:avLst/>
          </a:prstGeom>
        </p:spPr>
      </p:pic>
      <p:sp>
        <p:nvSpPr>
          <p:cNvPr id="23" name="テキスト ボックス 22"/>
          <p:cNvSpPr txBox="1"/>
          <p:nvPr/>
        </p:nvSpPr>
        <p:spPr>
          <a:xfrm>
            <a:off x="6613619" y="2812325"/>
            <a:ext cx="2366441" cy="1200329"/>
          </a:xfrm>
          <a:prstGeom prst="rect">
            <a:avLst/>
          </a:prstGeom>
          <a:noFill/>
        </p:spPr>
        <p:txBody>
          <a:bodyPr wrap="square" rtlCol="0">
            <a:spAutoFit/>
          </a:bodyPr>
          <a:lstStyle/>
          <a:p>
            <a:pPr>
              <a:lnSpc>
                <a:spcPct val="100000"/>
              </a:lnSpc>
              <a:spcBef>
                <a:spcPts val="0"/>
              </a:spcBef>
              <a:spcAft>
                <a:spcPts val="0"/>
              </a:spcAft>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設備投資</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00000"/>
              </a:lnSpc>
              <a:spcBef>
                <a:spcPts val="0"/>
              </a:spcBef>
              <a:spcAft>
                <a:spcPts val="0"/>
              </a:spcAft>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商品・サービスの提供</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00000"/>
              </a:lnSpc>
              <a:spcBef>
                <a:spcPts val="0"/>
              </a:spcBef>
              <a:spcAft>
                <a:spcPts val="0"/>
              </a:spcAft>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株主への配当</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a:lnSpc>
                <a:spcPct val="100000"/>
              </a:lnSpc>
              <a:spcBef>
                <a:spcPts val="0"/>
              </a:spcBef>
              <a:spcAft>
                <a:spcPts val="0"/>
              </a:spcAft>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従業員への給与　</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6788516" y="5054989"/>
            <a:ext cx="1829414"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公共サービス</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32" name="図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5379" y="5311691"/>
            <a:ext cx="1464612" cy="1063309"/>
          </a:xfrm>
          <a:prstGeom prst="rect">
            <a:avLst/>
          </a:prstGeom>
        </p:spPr>
      </p:pic>
      <p:pic>
        <p:nvPicPr>
          <p:cNvPr id="6" name="図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10174" y="4221244"/>
            <a:ext cx="1592242" cy="991170"/>
          </a:xfrm>
          <a:prstGeom prst="rect">
            <a:avLst/>
          </a:prstGeom>
        </p:spPr>
      </p:pic>
      <p:sp>
        <p:nvSpPr>
          <p:cNvPr id="38" name="テキスト ボックス 37"/>
          <p:cNvSpPr txBox="1"/>
          <p:nvPr/>
        </p:nvSpPr>
        <p:spPr>
          <a:xfrm>
            <a:off x="6040870" y="878232"/>
            <a:ext cx="2998456" cy="1126462"/>
          </a:xfrm>
          <a:prstGeom prst="rect">
            <a:avLst/>
          </a:prstGeom>
          <a:noFill/>
        </p:spPr>
        <p:txBody>
          <a:bodyPr wrap="square" rtlCol="0">
            <a:spAutoFit/>
          </a:bodyPr>
          <a:lstStyle/>
          <a:p>
            <a:r>
              <a:rPr lang="ja-JP" altLang="en-US" sz="24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預金や投資したお金は</a:t>
            </a:r>
            <a:endParaRPr lang="en-US" altLang="ja-JP" sz="24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経済活動に使われる</a:t>
            </a:r>
            <a:endParaRPr lang="en-US" altLang="ja-JP" sz="24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656711" y="5582973"/>
            <a:ext cx="2360729" cy="830997"/>
          </a:xfrm>
          <a:prstGeom prst="rect">
            <a:avLst/>
          </a:prstGeom>
          <a:solidFill>
            <a:schemeClr val="bg1">
              <a:alpha val="50000"/>
            </a:schemeClr>
          </a:solidFill>
        </p:spPr>
        <p:txBody>
          <a:bodyPr wrap="square" rtlCol="0">
            <a:spAutoFit/>
          </a:bodyPr>
          <a:lstStyle/>
          <a:p>
            <a:r>
              <a:rPr lang="ja-JP" altLang="en-US" sz="2400" b="1" dirty="0" smtClean="0">
                <a:solidFill>
                  <a:schemeClr val="accent3">
                    <a:lumMod val="75000"/>
                  </a:schemeClr>
                </a:solidFill>
                <a:latin typeface="Meiryo UI" panose="020B0604030504040204" pitchFamily="50" charset="-128"/>
                <a:ea typeface="Meiryo UI" panose="020B0604030504040204" pitchFamily="50" charset="-128"/>
                <a:cs typeface="Meiryo UI" panose="020B0604030504040204" pitchFamily="50" charset="-128"/>
              </a:rPr>
              <a:t>私たちの生活が</a:t>
            </a:r>
            <a:endParaRPr lang="en-US" altLang="ja-JP" sz="2400" b="1" dirty="0" smtClean="0">
              <a:solidFill>
                <a:schemeClr val="accent3">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smtClean="0">
                <a:solidFill>
                  <a:schemeClr val="accent3">
                    <a:lumMod val="75000"/>
                  </a:schemeClr>
                </a:solidFill>
                <a:latin typeface="Meiryo UI" panose="020B0604030504040204" pitchFamily="50" charset="-128"/>
                <a:ea typeface="Meiryo UI" panose="020B0604030504040204" pitchFamily="50" charset="-128"/>
                <a:cs typeface="Meiryo UI" panose="020B0604030504040204" pitchFamily="50" charset="-128"/>
              </a:rPr>
              <a:t>より豊かで便利に</a:t>
            </a:r>
            <a:endParaRPr lang="en-US" altLang="ja-JP" sz="2400" b="1" dirty="0" smtClean="0">
              <a:solidFill>
                <a:schemeClr val="accent3">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右矢印 39"/>
          <p:cNvSpPr/>
          <p:nvPr/>
        </p:nvSpPr>
        <p:spPr>
          <a:xfrm>
            <a:off x="2007361" y="4222349"/>
            <a:ext cx="2892953" cy="720000"/>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atin typeface="Meiryo UI" panose="020B0604030504040204" pitchFamily="50" charset="-128"/>
                <a:ea typeface="Meiryo UI" panose="020B0604030504040204" pitchFamily="50" charset="-128"/>
              </a:rPr>
              <a:t>　　　　　   国債</a:t>
            </a:r>
            <a:endParaRPr kumimoji="1" lang="ja-JP" altLang="en-US" sz="2000" b="1" dirty="0">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92777" y="3473769"/>
            <a:ext cx="1009449" cy="1009449"/>
          </a:xfrm>
          <a:prstGeom prst="rect">
            <a:avLst/>
          </a:prstGeom>
          <a:effectLst>
            <a:glow rad="38100">
              <a:srgbClr val="FFFFFF"/>
            </a:glow>
          </a:effectLst>
        </p:spPr>
      </p:pic>
      <p:sp>
        <p:nvSpPr>
          <p:cNvPr id="30" name="テキスト ボックス 29"/>
          <p:cNvSpPr txBox="1"/>
          <p:nvPr/>
        </p:nvSpPr>
        <p:spPr>
          <a:xfrm>
            <a:off x="1889097" y="2811168"/>
            <a:ext cx="1625718" cy="369332"/>
          </a:xfrm>
          <a:prstGeom prst="rect">
            <a:avLst/>
          </a:prstGeom>
          <a:noFill/>
        </p:spPr>
        <p:txBody>
          <a:bodyPr wrap="square" rtlCol="0">
            <a:spAutoFit/>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証券会社など</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flipH="1">
            <a:off x="1868531" y="3671420"/>
            <a:ext cx="1226729" cy="461665"/>
          </a:xfrm>
          <a:prstGeom prst="rect">
            <a:avLst/>
          </a:prstGeom>
          <a:noFill/>
        </p:spPr>
        <p:txBody>
          <a:bodyPr wrap="square" rtlCol="0">
            <a:spAutoFit/>
          </a:bodyPr>
          <a:lstStyle/>
          <a:p>
            <a:r>
              <a:rPr lang="ja-JP" altLang="en-US" sz="2400"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投資</a:t>
            </a:r>
            <a:endParaRPr lang="en-US" altLang="ja-JP" sz="24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5" name="表 34"/>
          <p:cNvGraphicFramePr>
            <a:graphicFrameLocks noGrp="1"/>
          </p:cNvGraphicFramePr>
          <p:nvPr>
            <p:extLst>
              <p:ext uri="{D42A27DB-BD31-4B8C-83A1-F6EECF244321}">
                <p14:modId xmlns:p14="http://schemas.microsoft.com/office/powerpoint/2010/main" val="601135523"/>
              </p:ext>
            </p:extLst>
          </p:nvPr>
        </p:nvGraphicFramePr>
        <p:xfrm>
          <a:off x="317988" y="417364"/>
          <a:ext cx="8406911" cy="622592"/>
        </p:xfrm>
        <a:graphic>
          <a:graphicData uri="http://schemas.openxmlformats.org/drawingml/2006/table">
            <a:tbl>
              <a:tblPr firstRow="1" bandRow="1">
                <a:tableStyleId>{5C22544A-7EE6-4342-B048-85BDC9FD1C3A}</a:tableStyleId>
              </a:tblPr>
              <a:tblGrid>
                <a:gridCol w="1339362">
                  <a:extLst>
                    <a:ext uri="{9D8B030D-6E8A-4147-A177-3AD203B41FA5}">
                      <a16:colId xmlns:a16="http://schemas.microsoft.com/office/drawing/2014/main" val="20000"/>
                    </a:ext>
                  </a:extLst>
                </a:gridCol>
                <a:gridCol w="7067549">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4-14.</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spcAft>
                          <a:spcPts val="672"/>
                        </a:spcAft>
                      </a:pP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預金と投資</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2" name="正方形/長方形 41"/>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14</a:t>
            </a:fld>
            <a:endParaRPr lang="en-US" altLang="ja-JP" dirty="0"/>
          </a:p>
        </p:txBody>
      </p:sp>
      <p:cxnSp>
        <p:nvCxnSpPr>
          <p:cNvPr id="48" name="直線矢印コネクタ 47"/>
          <p:cNvCxnSpPr/>
          <p:nvPr/>
        </p:nvCxnSpPr>
        <p:spPr>
          <a:xfrm>
            <a:off x="2064772" y="2729699"/>
            <a:ext cx="2466995" cy="0"/>
          </a:xfrm>
          <a:prstGeom prst="straightConnector1">
            <a:avLst/>
          </a:prstGeom>
          <a:ln w="28575">
            <a:solidFill>
              <a:schemeClr val="accent6">
                <a:lumMod val="75000"/>
              </a:schemeClr>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0" name="グループ化 49"/>
          <p:cNvGrpSpPr/>
          <p:nvPr/>
        </p:nvGrpSpPr>
        <p:grpSpPr>
          <a:xfrm>
            <a:off x="2038468" y="4817231"/>
            <a:ext cx="2466995" cy="369332"/>
            <a:chOff x="2007361" y="4817231"/>
            <a:chExt cx="2466995" cy="369332"/>
          </a:xfrm>
        </p:grpSpPr>
        <p:cxnSp>
          <p:nvCxnSpPr>
            <p:cNvPr id="51" name="直線矢印コネクタ 50"/>
            <p:cNvCxnSpPr/>
            <p:nvPr/>
          </p:nvCxnSpPr>
          <p:spPr>
            <a:xfrm>
              <a:off x="2007361" y="5002666"/>
              <a:ext cx="2466995" cy="0"/>
            </a:xfrm>
            <a:prstGeom prst="straightConnector1">
              <a:avLst/>
            </a:prstGeom>
            <a:ln w="28575">
              <a:solidFill>
                <a:schemeClr val="accent6">
                  <a:lumMod val="75000"/>
                </a:schemeClr>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2975875" y="4817231"/>
              <a:ext cx="704595" cy="369332"/>
            </a:xfrm>
            <a:prstGeom prst="rect">
              <a:avLst/>
            </a:prstGeom>
            <a:solidFill>
              <a:schemeClr val="bg1"/>
            </a:solidFill>
          </p:spPr>
          <p:txBody>
            <a:bodyPr wrap="square" rtlCol="0">
              <a:spAutoFit/>
            </a:bodyPr>
            <a:lstStyle/>
            <a:p>
              <a:pPr algn="ctr"/>
              <a:r>
                <a:rPr lang="ja-JP" altLang="en-US"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利子</a:t>
              </a:r>
              <a:endParaRPr lang="en-US" altLang="ja-JP"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3" name="グループ化 2"/>
          <p:cNvGrpSpPr/>
          <p:nvPr/>
        </p:nvGrpSpPr>
        <p:grpSpPr>
          <a:xfrm>
            <a:off x="564609" y="1016338"/>
            <a:ext cx="5453117" cy="1562130"/>
            <a:chOff x="564609" y="1016338"/>
            <a:chExt cx="5453117" cy="1562130"/>
          </a:xfrm>
        </p:grpSpPr>
        <p:pic>
          <p:nvPicPr>
            <p:cNvPr id="4" name="図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86919" y="1422319"/>
              <a:ext cx="890367" cy="1011782"/>
            </a:xfrm>
            <a:prstGeom prst="rect">
              <a:avLst/>
            </a:prstGeom>
          </p:spPr>
        </p:pic>
        <p:sp>
          <p:nvSpPr>
            <p:cNvPr id="11" name="右矢印 10"/>
            <p:cNvSpPr/>
            <p:nvPr/>
          </p:nvSpPr>
          <p:spPr>
            <a:xfrm>
              <a:off x="1249680" y="1324084"/>
              <a:ext cx="1540058" cy="720000"/>
            </a:xfrm>
            <a:prstGeom prst="rightArrow">
              <a:avLst/>
            </a:prstGeom>
            <a:solidFill>
              <a:srgbClr val="F2A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atin typeface="Meiryo UI" panose="020B0604030504040204" pitchFamily="50" charset="-128"/>
                  <a:ea typeface="Meiryo UI" panose="020B0604030504040204" pitchFamily="50" charset="-128"/>
                </a:rPr>
                <a:t>　預金</a:t>
              </a:r>
              <a:endParaRPr kumimoji="1" lang="ja-JP" altLang="en-US" sz="2000" b="1" dirty="0">
                <a:latin typeface="Meiryo UI" panose="020B0604030504040204" pitchFamily="50" charset="-128"/>
                <a:ea typeface="Meiryo UI" panose="020B0604030504040204" pitchFamily="50" charset="-128"/>
              </a:endParaRPr>
            </a:p>
          </p:txBody>
        </p:sp>
        <p:sp>
          <p:nvSpPr>
            <p:cNvPr id="12" name="正方形/長方形 11"/>
            <p:cNvSpPr/>
            <p:nvPr/>
          </p:nvSpPr>
          <p:spPr>
            <a:xfrm>
              <a:off x="1249680" y="1518920"/>
              <a:ext cx="360000" cy="1015988"/>
            </a:xfrm>
            <a:prstGeom prst="rect">
              <a:avLst/>
            </a:prstGeom>
            <a:solidFill>
              <a:srgbClr val="F2A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矢印 12"/>
            <p:cNvSpPr/>
            <p:nvPr/>
          </p:nvSpPr>
          <p:spPr>
            <a:xfrm rot="5400000">
              <a:off x="4714391" y="1679843"/>
              <a:ext cx="969845" cy="648000"/>
            </a:xfrm>
            <a:prstGeom prst="rightArrow">
              <a:avLst/>
            </a:prstGeom>
            <a:solidFill>
              <a:srgbClr val="F2A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b="1" dirty="0" smtClean="0">
                <a:latin typeface="Meiryo UI" panose="020B0604030504040204" pitchFamily="50" charset="-128"/>
                <a:ea typeface="Meiryo UI" panose="020B0604030504040204" pitchFamily="50" charset="-128"/>
              </a:endParaRPr>
            </a:p>
          </p:txBody>
        </p:sp>
        <p:sp>
          <p:nvSpPr>
            <p:cNvPr id="14" name="正方形/長方形 13"/>
            <p:cNvSpPr/>
            <p:nvPr/>
          </p:nvSpPr>
          <p:spPr>
            <a:xfrm>
              <a:off x="4061189" y="1496608"/>
              <a:ext cx="1301242" cy="360000"/>
            </a:xfrm>
            <a:prstGeom prst="rect">
              <a:avLst/>
            </a:prstGeom>
            <a:solidFill>
              <a:srgbClr val="F2A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latin typeface="Meiryo UI" panose="020B0604030504040204" pitchFamily="50" charset="-128"/>
                  <a:ea typeface="Meiryo UI" panose="020B0604030504040204" pitchFamily="50" charset="-128"/>
                </a:rPr>
                <a:t>貸出</a:t>
              </a:r>
              <a:endParaRPr kumimoji="1" lang="ja-JP" altLang="en-US" sz="2000" b="1"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2868666" y="1016338"/>
              <a:ext cx="1208530" cy="461665"/>
            </a:xfrm>
            <a:prstGeom prst="rect">
              <a:avLst/>
            </a:prstGeom>
            <a:noFill/>
          </p:spPr>
          <p:txBody>
            <a:bodyPr wrap="square" rtlCol="0">
              <a:spAutoFit/>
            </a:bodyPr>
            <a:lstStyle/>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銀行など</a:t>
              </a:r>
              <a:endParaRPr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3" name="グループ化 42"/>
            <p:cNvGrpSpPr/>
            <p:nvPr/>
          </p:nvGrpSpPr>
          <p:grpSpPr>
            <a:xfrm>
              <a:off x="564609" y="1303408"/>
              <a:ext cx="5094069" cy="1275060"/>
              <a:chOff x="533502" y="1303408"/>
              <a:chExt cx="5094069" cy="1275060"/>
            </a:xfrm>
          </p:grpSpPr>
          <p:cxnSp>
            <p:nvCxnSpPr>
              <p:cNvPr id="44" name="直線矢印コネクタ 59"/>
              <p:cNvCxnSpPr/>
              <p:nvPr/>
            </p:nvCxnSpPr>
            <p:spPr>
              <a:xfrm>
                <a:off x="4109009" y="1303408"/>
                <a:ext cx="1518562" cy="1134956"/>
              </a:xfrm>
              <a:prstGeom prst="bentConnector3">
                <a:avLst>
                  <a:gd name="adj1" fmla="val 98782"/>
                </a:avLst>
              </a:prstGeom>
              <a:ln w="28575">
                <a:solidFill>
                  <a:srgbClr val="FCB714"/>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直線矢印コネクタ 59"/>
              <p:cNvCxnSpPr/>
              <p:nvPr/>
            </p:nvCxnSpPr>
            <p:spPr>
              <a:xfrm flipV="1">
                <a:off x="930307" y="1332410"/>
                <a:ext cx="1891245" cy="1246058"/>
              </a:xfrm>
              <a:prstGeom prst="bentConnector3">
                <a:avLst>
                  <a:gd name="adj1" fmla="val -185"/>
                </a:avLst>
              </a:prstGeom>
              <a:ln w="28575">
                <a:solidFill>
                  <a:srgbClr val="FCB714"/>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533502" y="1758241"/>
                <a:ext cx="666982" cy="369332"/>
              </a:xfrm>
              <a:prstGeom prst="rect">
                <a:avLst/>
              </a:prstGeom>
              <a:solidFill>
                <a:schemeClr val="bg1"/>
              </a:solidFill>
            </p:spPr>
            <p:txBody>
              <a:bodyPr wrap="square" rtlCol="0">
                <a:spAutoFit/>
              </a:bodyPr>
              <a:lstStyle/>
              <a:p>
                <a:pPr algn="ctr"/>
                <a:r>
                  <a:rPr lang="ja-JP" altLang="en-US" b="1" dirty="0">
                    <a:solidFill>
                      <a:srgbClr val="FCB714"/>
                    </a:solidFill>
                    <a:latin typeface="Meiryo UI" panose="020B0604030504040204" pitchFamily="50" charset="-128"/>
                    <a:ea typeface="Meiryo UI" panose="020B0604030504040204" pitchFamily="50" charset="-128"/>
                    <a:cs typeface="Meiryo UI" panose="020B0604030504040204" pitchFamily="50" charset="-128"/>
                  </a:rPr>
                  <a:t>利子</a:t>
                </a:r>
                <a:endParaRPr lang="en-US" altLang="ja-JP" b="1" dirty="0">
                  <a:solidFill>
                    <a:srgbClr val="FCB714"/>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3" name="テキスト ボックス 52"/>
            <p:cNvSpPr txBox="1"/>
            <p:nvPr/>
          </p:nvSpPr>
          <p:spPr>
            <a:xfrm>
              <a:off x="5350744" y="1674677"/>
              <a:ext cx="666982" cy="369332"/>
            </a:xfrm>
            <a:prstGeom prst="rect">
              <a:avLst/>
            </a:prstGeom>
            <a:solidFill>
              <a:schemeClr val="bg1"/>
            </a:solidFill>
          </p:spPr>
          <p:txBody>
            <a:bodyPr wrap="square" rtlCol="0">
              <a:spAutoFit/>
            </a:bodyPr>
            <a:lstStyle/>
            <a:p>
              <a:pPr algn="ctr"/>
              <a:r>
                <a:rPr lang="ja-JP" altLang="en-US" b="1" dirty="0">
                  <a:solidFill>
                    <a:srgbClr val="FCB714"/>
                  </a:solidFill>
                  <a:latin typeface="Meiryo UI" panose="020B0604030504040204" pitchFamily="50" charset="-128"/>
                  <a:ea typeface="Meiryo UI" panose="020B0604030504040204" pitchFamily="50" charset="-128"/>
                  <a:cs typeface="Meiryo UI" panose="020B0604030504040204" pitchFamily="50" charset="-128"/>
                </a:rPr>
                <a:t>利子</a:t>
              </a:r>
              <a:endParaRPr lang="en-US" altLang="ja-JP" b="1" dirty="0">
                <a:solidFill>
                  <a:srgbClr val="FCB714"/>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54" name="グループ化 53"/>
          <p:cNvGrpSpPr/>
          <p:nvPr/>
        </p:nvGrpSpPr>
        <p:grpSpPr>
          <a:xfrm>
            <a:off x="2064772" y="2631567"/>
            <a:ext cx="2466995" cy="234174"/>
            <a:chOff x="2007361" y="2735242"/>
            <a:chExt cx="2466995" cy="331450"/>
          </a:xfrm>
        </p:grpSpPr>
        <p:cxnSp>
          <p:nvCxnSpPr>
            <p:cNvPr id="55" name="直線矢印コネクタ 54"/>
            <p:cNvCxnSpPr/>
            <p:nvPr/>
          </p:nvCxnSpPr>
          <p:spPr>
            <a:xfrm>
              <a:off x="2007361" y="2867853"/>
              <a:ext cx="2466995" cy="0"/>
            </a:xfrm>
            <a:prstGeom prst="straightConnector1">
              <a:avLst/>
            </a:prstGeom>
            <a:ln w="28575">
              <a:solidFill>
                <a:schemeClr val="accent6">
                  <a:lumMod val="75000"/>
                </a:schemeClr>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2435366" y="2735242"/>
              <a:ext cx="1676766" cy="331450"/>
            </a:xfrm>
            <a:prstGeom prst="rect">
              <a:avLst/>
            </a:prstGeom>
            <a:solidFill>
              <a:schemeClr val="bg1"/>
            </a:solidFill>
          </p:spPr>
          <p:txBody>
            <a:bodyPr wrap="square" rtlCol="0">
              <a:spAutoFit/>
            </a:bodyPr>
            <a:lstStyle/>
            <a:p>
              <a:pPr algn="ctr">
                <a:lnSpc>
                  <a:spcPct val="50000"/>
                </a:lnSpc>
              </a:pPr>
              <a:r>
                <a:rPr lang="ja-JP" altLang="en-US" b="1" dirty="0" smtClean="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配当・利子など　</a:t>
              </a:r>
              <a:endParaRPr lang="en-US" altLang="ja-JP"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grpSp>
    </p:spTree>
    <p:extLst>
      <p:ext uri="{BB962C8B-B14F-4D97-AF65-F5344CB8AC3E}">
        <p14:creationId xmlns:p14="http://schemas.microsoft.com/office/powerpoint/2010/main" val="425915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1000"/>
                                        <p:tgtEl>
                                          <p:spTgt spid="41"/>
                                        </p:tgtEl>
                                      </p:cBhvr>
                                    </p:animEffect>
                                    <p:anim calcmode="lin" valueType="num">
                                      <p:cBhvr>
                                        <p:cTn id="38" dur="1000" fill="hold"/>
                                        <p:tgtEl>
                                          <p:spTgt spid="41"/>
                                        </p:tgtEl>
                                        <p:attrNameLst>
                                          <p:attrName>ppt_x</p:attrName>
                                        </p:attrNameLst>
                                      </p:cBhvr>
                                      <p:tavLst>
                                        <p:tav tm="0">
                                          <p:val>
                                            <p:strVal val="#ppt_x"/>
                                          </p:val>
                                        </p:tav>
                                        <p:tav tm="100000">
                                          <p:val>
                                            <p:strVal val="#ppt_x"/>
                                          </p:val>
                                        </p:tav>
                                      </p:tavLst>
                                    </p:anim>
                                    <p:anim calcmode="lin" valueType="num">
                                      <p:cBhvr>
                                        <p:cTn id="3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1000"/>
                                        <p:tgtEl>
                                          <p:spTgt spid="30"/>
                                        </p:tgtEl>
                                      </p:cBhvr>
                                    </p:animEffect>
                                    <p:anim calcmode="lin" valueType="num">
                                      <p:cBhvr>
                                        <p:cTn id="45" dur="1000" fill="hold"/>
                                        <p:tgtEl>
                                          <p:spTgt spid="30"/>
                                        </p:tgtEl>
                                        <p:attrNameLst>
                                          <p:attrName>ppt_x</p:attrName>
                                        </p:attrNameLst>
                                      </p:cBhvr>
                                      <p:tavLst>
                                        <p:tav tm="0">
                                          <p:val>
                                            <p:strVal val="#ppt_x"/>
                                          </p:val>
                                        </p:tav>
                                        <p:tav tm="100000">
                                          <p:val>
                                            <p:strVal val="#ppt_x"/>
                                          </p:val>
                                        </p:tav>
                                      </p:tavLst>
                                    </p:anim>
                                    <p:anim calcmode="lin" valueType="num">
                                      <p:cBhvr>
                                        <p:cTn id="46" dur="1000" fill="hold"/>
                                        <p:tgtEl>
                                          <p:spTgt spid="3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1000"/>
                                        <p:tgtEl>
                                          <p:spTgt spid="33"/>
                                        </p:tgtEl>
                                      </p:cBhvr>
                                    </p:animEffect>
                                    <p:anim calcmode="lin" valueType="num">
                                      <p:cBhvr>
                                        <p:cTn id="55" dur="1000" fill="hold"/>
                                        <p:tgtEl>
                                          <p:spTgt spid="33"/>
                                        </p:tgtEl>
                                        <p:attrNameLst>
                                          <p:attrName>ppt_x</p:attrName>
                                        </p:attrNameLst>
                                      </p:cBhvr>
                                      <p:tavLst>
                                        <p:tav tm="0">
                                          <p:val>
                                            <p:strVal val="#ppt_x"/>
                                          </p:val>
                                        </p:tav>
                                        <p:tav tm="100000">
                                          <p:val>
                                            <p:strVal val="#ppt_x"/>
                                          </p:val>
                                        </p:tav>
                                      </p:tavLst>
                                    </p:anim>
                                    <p:anim calcmode="lin" valueType="num">
                                      <p:cBhvr>
                                        <p:cTn id="56" dur="1000" fill="hold"/>
                                        <p:tgtEl>
                                          <p:spTgt spid="33"/>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1000"/>
                                        <p:tgtEl>
                                          <p:spTgt spid="7"/>
                                        </p:tgtEl>
                                      </p:cBhvr>
                                    </p:animEffect>
                                    <p:anim calcmode="lin" valueType="num">
                                      <p:cBhvr>
                                        <p:cTn id="60" dur="1000" fill="hold"/>
                                        <p:tgtEl>
                                          <p:spTgt spid="7"/>
                                        </p:tgtEl>
                                        <p:attrNameLst>
                                          <p:attrName>ppt_x</p:attrName>
                                        </p:attrNameLst>
                                      </p:cBhvr>
                                      <p:tavLst>
                                        <p:tav tm="0">
                                          <p:val>
                                            <p:strVal val="#ppt_x"/>
                                          </p:val>
                                        </p:tav>
                                        <p:tav tm="100000">
                                          <p:val>
                                            <p:strVal val="#ppt_x"/>
                                          </p:val>
                                        </p:tav>
                                      </p:tavLst>
                                    </p:anim>
                                    <p:anim calcmode="lin" valueType="num">
                                      <p:cBhvr>
                                        <p:cTn id="61" dur="1000" fill="hold"/>
                                        <p:tgtEl>
                                          <p:spTgt spid="7"/>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fade">
                                      <p:cBhvr>
                                        <p:cTn id="71" dur="1000"/>
                                        <p:tgtEl>
                                          <p:spTgt spid="38"/>
                                        </p:tgtEl>
                                      </p:cBhvr>
                                    </p:animEffect>
                                    <p:anim calcmode="lin" valueType="num">
                                      <p:cBhvr>
                                        <p:cTn id="72" dur="1000" fill="hold"/>
                                        <p:tgtEl>
                                          <p:spTgt spid="38"/>
                                        </p:tgtEl>
                                        <p:attrNameLst>
                                          <p:attrName>ppt_x</p:attrName>
                                        </p:attrNameLst>
                                      </p:cBhvr>
                                      <p:tavLst>
                                        <p:tav tm="0">
                                          <p:val>
                                            <p:strVal val="#ppt_x"/>
                                          </p:val>
                                        </p:tav>
                                        <p:tav tm="100000">
                                          <p:val>
                                            <p:strVal val="#ppt_x"/>
                                          </p:val>
                                        </p:tav>
                                      </p:tavLst>
                                    </p:anim>
                                    <p:anim calcmode="lin" valueType="num">
                                      <p:cBhvr>
                                        <p:cTn id="73" dur="1000" fill="hold"/>
                                        <p:tgtEl>
                                          <p:spTgt spid="38"/>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1000" fill="hold"/>
                                        <p:tgtEl>
                                          <p:spTgt spid="21"/>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fade">
                                      <p:cBhvr>
                                        <p:cTn id="81" dur="1000"/>
                                        <p:tgtEl>
                                          <p:spTgt spid="23"/>
                                        </p:tgtEl>
                                      </p:cBhvr>
                                    </p:animEffect>
                                    <p:anim calcmode="lin" valueType="num">
                                      <p:cBhvr>
                                        <p:cTn id="82" dur="1000" fill="hold"/>
                                        <p:tgtEl>
                                          <p:spTgt spid="23"/>
                                        </p:tgtEl>
                                        <p:attrNameLst>
                                          <p:attrName>ppt_x</p:attrName>
                                        </p:attrNameLst>
                                      </p:cBhvr>
                                      <p:tavLst>
                                        <p:tav tm="0">
                                          <p:val>
                                            <p:strVal val="#ppt_x"/>
                                          </p:val>
                                        </p:tav>
                                        <p:tav tm="100000">
                                          <p:val>
                                            <p:strVal val="#ppt_x"/>
                                          </p:val>
                                        </p:tav>
                                      </p:tavLst>
                                    </p:anim>
                                    <p:anim calcmode="lin" valueType="num">
                                      <p:cBhvr>
                                        <p:cTn id="83" dur="1000" fill="hold"/>
                                        <p:tgtEl>
                                          <p:spTgt spid="23"/>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fade">
                                      <p:cBhvr>
                                        <p:cTn id="86" dur="1000"/>
                                        <p:tgtEl>
                                          <p:spTgt spid="22"/>
                                        </p:tgtEl>
                                      </p:cBhvr>
                                    </p:animEffect>
                                    <p:anim calcmode="lin" valueType="num">
                                      <p:cBhvr>
                                        <p:cTn id="87" dur="1000" fill="hold"/>
                                        <p:tgtEl>
                                          <p:spTgt spid="22"/>
                                        </p:tgtEl>
                                        <p:attrNameLst>
                                          <p:attrName>ppt_x</p:attrName>
                                        </p:attrNameLst>
                                      </p:cBhvr>
                                      <p:tavLst>
                                        <p:tav tm="0">
                                          <p:val>
                                            <p:strVal val="#ppt_x"/>
                                          </p:val>
                                        </p:tav>
                                        <p:tav tm="100000">
                                          <p:val>
                                            <p:strVal val="#ppt_x"/>
                                          </p:val>
                                        </p:tav>
                                      </p:tavLst>
                                    </p:anim>
                                    <p:anim calcmode="lin" valueType="num">
                                      <p:cBhvr>
                                        <p:cTn id="8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25"/>
                                        </p:tgtEl>
                                        <p:attrNameLst>
                                          <p:attrName>style.visibility</p:attrName>
                                        </p:attrNameLst>
                                      </p:cBhvr>
                                      <p:to>
                                        <p:strVal val="visible"/>
                                      </p:to>
                                    </p:set>
                                    <p:animEffect transition="in" filter="fade">
                                      <p:cBhvr>
                                        <p:cTn id="93" dur="1000"/>
                                        <p:tgtEl>
                                          <p:spTgt spid="25"/>
                                        </p:tgtEl>
                                      </p:cBhvr>
                                    </p:animEffect>
                                    <p:anim calcmode="lin" valueType="num">
                                      <p:cBhvr>
                                        <p:cTn id="94" dur="1000" fill="hold"/>
                                        <p:tgtEl>
                                          <p:spTgt spid="25"/>
                                        </p:tgtEl>
                                        <p:attrNameLst>
                                          <p:attrName>ppt_x</p:attrName>
                                        </p:attrNameLst>
                                      </p:cBhvr>
                                      <p:tavLst>
                                        <p:tav tm="0">
                                          <p:val>
                                            <p:strVal val="#ppt_x"/>
                                          </p:val>
                                        </p:tav>
                                        <p:tav tm="100000">
                                          <p:val>
                                            <p:strVal val="#ppt_x"/>
                                          </p:val>
                                        </p:tav>
                                      </p:tavLst>
                                    </p:anim>
                                    <p:anim calcmode="lin" valueType="num">
                                      <p:cBhvr>
                                        <p:cTn id="95" dur="1000" fill="hold"/>
                                        <p:tgtEl>
                                          <p:spTgt spid="25"/>
                                        </p:tgtEl>
                                        <p:attrNameLst>
                                          <p:attrName>ppt_y</p:attrName>
                                        </p:attrNameLst>
                                      </p:cBhvr>
                                      <p:tavLst>
                                        <p:tav tm="0">
                                          <p:val>
                                            <p:strVal val="#ppt_y+.1"/>
                                          </p:val>
                                        </p:tav>
                                        <p:tav tm="100000">
                                          <p:val>
                                            <p:strVal val="#ppt_y"/>
                                          </p:val>
                                        </p:tav>
                                      </p:tavLst>
                                    </p:anim>
                                  </p:childTnLst>
                                </p:cTn>
                              </p:par>
                              <p:par>
                                <p:cTn id="96" presetID="42" presetClass="entr" presetSubtype="0" fill="hold" nodeType="withEffect">
                                  <p:stCondLst>
                                    <p:cond delay="0"/>
                                  </p:stCondLst>
                                  <p:childTnLst>
                                    <p:set>
                                      <p:cBhvr>
                                        <p:cTn id="97" dur="1" fill="hold">
                                          <p:stCondLst>
                                            <p:cond delay="0"/>
                                          </p:stCondLst>
                                        </p:cTn>
                                        <p:tgtEl>
                                          <p:spTgt spid="32"/>
                                        </p:tgtEl>
                                        <p:attrNameLst>
                                          <p:attrName>style.visibility</p:attrName>
                                        </p:attrNameLst>
                                      </p:cBhvr>
                                      <p:to>
                                        <p:strVal val="visible"/>
                                      </p:to>
                                    </p:set>
                                    <p:animEffect transition="in" filter="fade">
                                      <p:cBhvr>
                                        <p:cTn id="98" dur="1000"/>
                                        <p:tgtEl>
                                          <p:spTgt spid="32"/>
                                        </p:tgtEl>
                                      </p:cBhvr>
                                    </p:animEffect>
                                    <p:anim calcmode="lin" valueType="num">
                                      <p:cBhvr>
                                        <p:cTn id="99" dur="1000" fill="hold"/>
                                        <p:tgtEl>
                                          <p:spTgt spid="32"/>
                                        </p:tgtEl>
                                        <p:attrNameLst>
                                          <p:attrName>ppt_x</p:attrName>
                                        </p:attrNameLst>
                                      </p:cBhvr>
                                      <p:tavLst>
                                        <p:tav tm="0">
                                          <p:val>
                                            <p:strVal val="#ppt_x"/>
                                          </p:val>
                                        </p:tav>
                                        <p:tav tm="100000">
                                          <p:val>
                                            <p:strVal val="#ppt_x"/>
                                          </p:val>
                                        </p:tav>
                                      </p:tavLst>
                                    </p:anim>
                                    <p:anim calcmode="lin" valueType="num">
                                      <p:cBhvr>
                                        <p:cTn id="100" dur="1000" fill="hold"/>
                                        <p:tgtEl>
                                          <p:spTgt spid="32"/>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27"/>
                                        </p:tgtEl>
                                        <p:attrNameLst>
                                          <p:attrName>style.visibility</p:attrName>
                                        </p:attrNameLst>
                                      </p:cBhvr>
                                      <p:to>
                                        <p:strVal val="visible"/>
                                      </p:to>
                                    </p:set>
                                    <p:animEffect transition="in" filter="fade">
                                      <p:cBhvr>
                                        <p:cTn id="103" dur="1000"/>
                                        <p:tgtEl>
                                          <p:spTgt spid="27"/>
                                        </p:tgtEl>
                                      </p:cBhvr>
                                    </p:animEffect>
                                    <p:anim calcmode="lin" valueType="num">
                                      <p:cBhvr>
                                        <p:cTn id="104" dur="1000" fill="hold"/>
                                        <p:tgtEl>
                                          <p:spTgt spid="27"/>
                                        </p:tgtEl>
                                        <p:attrNameLst>
                                          <p:attrName>ppt_x</p:attrName>
                                        </p:attrNameLst>
                                      </p:cBhvr>
                                      <p:tavLst>
                                        <p:tav tm="0">
                                          <p:val>
                                            <p:strVal val="#ppt_x"/>
                                          </p:val>
                                        </p:tav>
                                        <p:tav tm="100000">
                                          <p:val>
                                            <p:strVal val="#ppt_x"/>
                                          </p:val>
                                        </p:tav>
                                      </p:tavLst>
                                    </p:anim>
                                    <p:anim calcmode="lin" valueType="num">
                                      <p:cBhvr>
                                        <p:cTn id="10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grpId="0" nodeType="click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fade">
                                      <p:cBhvr>
                                        <p:cTn id="115" dur="1000"/>
                                        <p:tgtEl>
                                          <p:spTgt spid="37"/>
                                        </p:tgtEl>
                                      </p:cBhvr>
                                    </p:animEffect>
                                    <p:anim calcmode="lin" valueType="num">
                                      <p:cBhvr>
                                        <p:cTn id="116" dur="1000" fill="hold"/>
                                        <p:tgtEl>
                                          <p:spTgt spid="37"/>
                                        </p:tgtEl>
                                        <p:attrNameLst>
                                          <p:attrName>ppt_x</p:attrName>
                                        </p:attrNameLst>
                                      </p:cBhvr>
                                      <p:tavLst>
                                        <p:tav tm="0">
                                          <p:val>
                                            <p:strVal val="#ppt_x"/>
                                          </p:val>
                                        </p:tav>
                                        <p:tav tm="100000">
                                          <p:val>
                                            <p:strVal val="#ppt_x"/>
                                          </p:val>
                                        </p:tav>
                                      </p:tavLst>
                                    </p:anim>
                                    <p:anim calcmode="lin" valueType="num">
                                      <p:cBhvr>
                                        <p:cTn id="117" dur="1000" fill="hold"/>
                                        <p:tgtEl>
                                          <p:spTgt spid="37"/>
                                        </p:tgtEl>
                                        <p:attrNameLst>
                                          <p:attrName>ppt_y</p:attrName>
                                        </p:attrNameLst>
                                      </p:cBhvr>
                                      <p:tavLst>
                                        <p:tav tm="0">
                                          <p:val>
                                            <p:strVal val="#ppt_y+.1"/>
                                          </p:val>
                                        </p:tav>
                                        <p:tav tm="100000">
                                          <p:val>
                                            <p:strVal val="#ppt_y"/>
                                          </p:val>
                                        </p:tav>
                                      </p:tavLst>
                                    </p:anim>
                                  </p:childTnLst>
                                </p:cTn>
                              </p:par>
                              <p:par>
                                <p:cTn id="118" presetID="42" presetClass="entr" presetSubtype="0" fill="hold" nodeType="withEffect">
                                  <p:stCondLst>
                                    <p:cond delay="0"/>
                                  </p:stCondLst>
                                  <p:childTnLst>
                                    <p:set>
                                      <p:cBhvr>
                                        <p:cTn id="119" dur="1" fill="hold">
                                          <p:stCondLst>
                                            <p:cond delay="0"/>
                                          </p:stCondLst>
                                        </p:cTn>
                                        <p:tgtEl>
                                          <p:spTgt spid="50"/>
                                        </p:tgtEl>
                                        <p:attrNameLst>
                                          <p:attrName>style.visibility</p:attrName>
                                        </p:attrNameLst>
                                      </p:cBhvr>
                                      <p:to>
                                        <p:strVal val="visible"/>
                                      </p:to>
                                    </p:set>
                                    <p:animEffect transition="in" filter="fade">
                                      <p:cBhvr>
                                        <p:cTn id="120" dur="1000"/>
                                        <p:tgtEl>
                                          <p:spTgt spid="50"/>
                                        </p:tgtEl>
                                      </p:cBhvr>
                                    </p:animEffect>
                                    <p:anim calcmode="lin" valueType="num">
                                      <p:cBhvr>
                                        <p:cTn id="121" dur="1000" fill="hold"/>
                                        <p:tgtEl>
                                          <p:spTgt spid="50"/>
                                        </p:tgtEl>
                                        <p:attrNameLst>
                                          <p:attrName>ppt_x</p:attrName>
                                        </p:attrNameLst>
                                      </p:cBhvr>
                                      <p:tavLst>
                                        <p:tav tm="0">
                                          <p:val>
                                            <p:strVal val="#ppt_x"/>
                                          </p:val>
                                        </p:tav>
                                        <p:tav tm="100000">
                                          <p:val>
                                            <p:strVal val="#ppt_x"/>
                                          </p:val>
                                        </p:tav>
                                      </p:tavLst>
                                    </p:anim>
                                    <p:anim calcmode="lin" valueType="num">
                                      <p:cBhvr>
                                        <p:cTn id="12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nodeType="clickEffect">
                                  <p:stCondLst>
                                    <p:cond delay="0"/>
                                  </p:stCondLst>
                                  <p:childTnLst>
                                    <p:set>
                                      <p:cBhvr>
                                        <p:cTn id="126" dur="1" fill="hold">
                                          <p:stCondLst>
                                            <p:cond delay="0"/>
                                          </p:stCondLst>
                                        </p:cTn>
                                        <p:tgtEl>
                                          <p:spTgt spid="54"/>
                                        </p:tgtEl>
                                        <p:attrNameLst>
                                          <p:attrName>style.visibility</p:attrName>
                                        </p:attrNameLst>
                                      </p:cBhvr>
                                      <p:to>
                                        <p:strVal val="visible"/>
                                      </p:to>
                                    </p:set>
                                    <p:animEffect transition="in" filter="fade">
                                      <p:cBhvr>
                                        <p:cTn id="127" dur="1000"/>
                                        <p:tgtEl>
                                          <p:spTgt spid="54"/>
                                        </p:tgtEl>
                                      </p:cBhvr>
                                    </p:animEffect>
                                    <p:anim calcmode="lin" valueType="num">
                                      <p:cBhvr>
                                        <p:cTn id="128" dur="1000" fill="hold"/>
                                        <p:tgtEl>
                                          <p:spTgt spid="54"/>
                                        </p:tgtEl>
                                        <p:attrNameLst>
                                          <p:attrName>ppt_x</p:attrName>
                                        </p:attrNameLst>
                                      </p:cBhvr>
                                      <p:tavLst>
                                        <p:tav tm="0">
                                          <p:val>
                                            <p:strVal val="#ppt_x"/>
                                          </p:val>
                                        </p:tav>
                                        <p:tav tm="100000">
                                          <p:val>
                                            <p:strVal val="#ppt_x"/>
                                          </p:val>
                                        </p:tav>
                                      </p:tavLst>
                                    </p:anim>
                                    <p:anim calcmode="lin" valueType="num">
                                      <p:cBhvr>
                                        <p:cTn id="129"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1" grpId="0" animBg="1"/>
      <p:bldP spid="25" grpId="0" animBg="1"/>
      <p:bldP spid="21" grpId="0" animBg="1"/>
      <p:bldP spid="9" grpId="0"/>
      <p:bldP spid="8" grpId="0" animBg="1"/>
      <p:bldP spid="16" grpId="0"/>
      <p:bldP spid="17" grpId="0"/>
      <p:bldP spid="23" grpId="0"/>
      <p:bldP spid="27" grpId="0"/>
      <p:bldP spid="38" grpId="0"/>
      <p:bldP spid="39" grpId="0" animBg="1"/>
      <p:bldP spid="40" grpId="0" animBg="1"/>
      <p:bldP spid="30"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楕円 6"/>
          <p:cNvSpPr/>
          <p:nvPr/>
        </p:nvSpPr>
        <p:spPr>
          <a:xfrm>
            <a:off x="4553743" y="4321734"/>
            <a:ext cx="4261725" cy="175543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タイトル 1"/>
          <p:cNvSpPr txBox="1">
            <a:spLocks/>
          </p:cNvSpPr>
          <p:nvPr/>
        </p:nvSpPr>
        <p:spPr>
          <a:xfrm>
            <a:off x="367643" y="1324167"/>
            <a:ext cx="1968323" cy="476702"/>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1200"/>
              </a:spcBef>
              <a:spcAft>
                <a:spcPts val="3600"/>
              </a:spcAft>
            </a:pPr>
            <a:r>
              <a:rPr lang="en-US" altLang="ja-JP" sz="2400" b="1" dirty="0" smtClean="0">
                <a:solidFill>
                  <a:srgbClr val="14AAEB"/>
                </a:solidFill>
                <a:latin typeface="メイリオ" panose="020B0604030504040204" pitchFamily="50" charset="-128"/>
                <a:ea typeface="メイリオ" panose="020B0604030504040204" pitchFamily="50" charset="-128"/>
                <a:cs typeface="メイリオ" panose="020B0604030504040204" pitchFamily="50" charset="-128"/>
              </a:rPr>
              <a:t>SDGs</a:t>
            </a:r>
            <a:r>
              <a:rPr lang="ja-JP" altLang="en-US" sz="2400" b="1" dirty="0" smtClean="0">
                <a:solidFill>
                  <a:srgbClr val="14AAEB"/>
                </a:solidFill>
                <a:latin typeface="メイリオ" panose="020B0604030504040204" pitchFamily="50" charset="-128"/>
                <a:ea typeface="メイリオ" panose="020B0604030504040204" pitchFamily="50" charset="-128"/>
                <a:cs typeface="メイリオ" panose="020B0604030504040204" pitchFamily="50" charset="-128"/>
              </a:rPr>
              <a:t>とは</a:t>
            </a:r>
            <a:endParaRPr lang="ja-JP" altLang="en-US" sz="2800" b="1" dirty="0">
              <a:solidFill>
                <a:srgbClr val="14AAEB"/>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3937" y="1081650"/>
            <a:ext cx="3641531" cy="2363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正方形/長方形 35"/>
          <p:cNvSpPr>
            <a:spLocks noChangeArrowheads="1"/>
          </p:cNvSpPr>
          <p:nvPr/>
        </p:nvSpPr>
        <p:spPr bwMode="auto">
          <a:xfrm>
            <a:off x="299130" y="1636785"/>
            <a:ext cx="4806294" cy="1920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None/>
              <a:defRPr/>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持続可能な世界を実現</a:t>
            </a:r>
            <a:r>
              <a:rPr lang="ja-JP" altLang="en-US" sz="20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ことを</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目指して、国連サミットで採択された国際</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目標。貧困や飢餓、保健、教育、ジェンダー、環境、生産、雇用など、幅広く</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17</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のゴール・</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169</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ターゲットから構成される。</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6" name="図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5896" y="4559464"/>
            <a:ext cx="941921" cy="1121227"/>
          </a:xfrm>
          <a:prstGeom prst="rect">
            <a:avLst/>
          </a:prstGeom>
        </p:spPr>
      </p:pic>
      <p:sp>
        <p:nvSpPr>
          <p:cNvPr id="18" name="右矢印 17"/>
          <p:cNvSpPr/>
          <p:nvPr/>
        </p:nvSpPr>
        <p:spPr>
          <a:xfrm>
            <a:off x="2493505" y="4598752"/>
            <a:ext cx="1984038" cy="735462"/>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885716" y="5542164"/>
            <a:ext cx="932176" cy="400110"/>
          </a:xfrm>
          <a:prstGeom prst="rect">
            <a:avLst/>
          </a:prstGeom>
          <a:noFill/>
        </p:spPr>
        <p:txBody>
          <a:bodyPr wrap="square" rtlCol="0">
            <a:spAutoFit/>
          </a:bodyPr>
          <a:lstStyle/>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私たち</a:t>
            </a:r>
            <a:endParaRPr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130" y="3873755"/>
            <a:ext cx="2085512" cy="1668409"/>
          </a:xfrm>
          <a:prstGeom prst="rect">
            <a:avLst/>
          </a:prstGeom>
        </p:spPr>
      </p:pic>
      <p:sp>
        <p:nvSpPr>
          <p:cNvPr id="20" name="テキスト ボックス 19"/>
          <p:cNvSpPr txBox="1"/>
          <p:nvPr/>
        </p:nvSpPr>
        <p:spPr>
          <a:xfrm>
            <a:off x="5250137" y="5640379"/>
            <a:ext cx="2763885" cy="400110"/>
          </a:xfrm>
          <a:prstGeom prst="rect">
            <a:avLst/>
          </a:prstGeom>
          <a:noFill/>
        </p:spPr>
        <p:txBody>
          <a:bodyPr wrap="square" rtlCol="0">
            <a:spAutoFit/>
          </a:bodyPr>
          <a:lstStyle/>
          <a:p>
            <a:pPr algn="dist"/>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に取り組む企業</a:t>
            </a:r>
            <a:endParaRPr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円形吹き出し 3"/>
          <p:cNvSpPr/>
          <p:nvPr/>
        </p:nvSpPr>
        <p:spPr>
          <a:xfrm>
            <a:off x="4915581" y="3645831"/>
            <a:ext cx="953978" cy="749242"/>
          </a:xfrm>
          <a:prstGeom prst="wedgeEllipseCallout">
            <a:avLst>
              <a:gd name="adj1" fmla="val -1751"/>
              <a:gd name="adj2" fmla="val 69654"/>
            </a:avLst>
          </a:prstGeom>
          <a:solidFill>
            <a:srgbClr val="47773D"/>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rPr>
              <a:t>環境</a:t>
            </a:r>
            <a:endParaRPr kumimoji="1" lang="en-US" altLang="ja-JP" sz="1400" b="1" dirty="0" smtClean="0">
              <a:latin typeface="Meiryo UI" panose="020B0604030504040204" pitchFamily="50" charset="-128"/>
              <a:ea typeface="Meiryo UI" panose="020B0604030504040204" pitchFamily="50" charset="-128"/>
            </a:endParaRPr>
          </a:p>
          <a:p>
            <a:pPr algn="ctr"/>
            <a:r>
              <a:rPr kumimoji="1" lang="ja-JP" altLang="en-US" sz="1400" b="1" dirty="0" smtClean="0">
                <a:latin typeface="Meiryo UI" panose="020B0604030504040204" pitchFamily="50" charset="-128"/>
                <a:ea typeface="Meiryo UI" panose="020B0604030504040204" pitchFamily="50" charset="-128"/>
              </a:rPr>
              <a:t>保全</a:t>
            </a:r>
            <a:endParaRPr kumimoji="1" lang="ja-JP" altLang="en-US" sz="1400" b="1" dirty="0">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66462" y="4598752"/>
            <a:ext cx="726539" cy="1055308"/>
          </a:xfrm>
          <a:prstGeom prst="rect">
            <a:avLst/>
          </a:prstGeom>
        </p:spPr>
      </p:pic>
      <p:pic>
        <p:nvPicPr>
          <p:cNvPr id="6" name="図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39598" y="4502104"/>
            <a:ext cx="745000" cy="1173939"/>
          </a:xfrm>
          <a:prstGeom prst="rect">
            <a:avLst/>
          </a:prstGeom>
        </p:spPr>
      </p:pic>
      <p:sp>
        <p:nvSpPr>
          <p:cNvPr id="23" name="円形吹き出し 22"/>
          <p:cNvSpPr/>
          <p:nvPr/>
        </p:nvSpPr>
        <p:spPr>
          <a:xfrm>
            <a:off x="7470758" y="3645831"/>
            <a:ext cx="953978" cy="749242"/>
          </a:xfrm>
          <a:prstGeom prst="wedgeEllipseCallout">
            <a:avLst>
              <a:gd name="adj1" fmla="val -1751"/>
              <a:gd name="adj2" fmla="val 71386"/>
            </a:avLst>
          </a:prstGeom>
          <a:solidFill>
            <a:srgbClr val="FCB714"/>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b="1" dirty="0" smtClean="0">
                <a:latin typeface="Meiryo UI" panose="020B0604030504040204" pitchFamily="50" charset="-128"/>
                <a:ea typeface="Meiryo UI" panose="020B0604030504040204" pitchFamily="50" charset="-128"/>
              </a:rPr>
              <a:t>クリーン　エネルギー</a:t>
            </a:r>
            <a:endParaRPr kumimoji="1" lang="ja-JP" altLang="en-US" sz="1200" b="1" dirty="0">
              <a:latin typeface="Meiryo UI" panose="020B0604030504040204" pitchFamily="50" charset="-128"/>
              <a:ea typeface="Meiryo UI" panose="020B0604030504040204" pitchFamily="50" charset="-128"/>
            </a:endParaRPr>
          </a:p>
        </p:txBody>
      </p:sp>
      <p:sp>
        <p:nvSpPr>
          <p:cNvPr id="26" name="円形吹き出し 25"/>
          <p:cNvSpPr/>
          <p:nvPr/>
        </p:nvSpPr>
        <p:spPr>
          <a:xfrm>
            <a:off x="6188391" y="3645831"/>
            <a:ext cx="953978" cy="749242"/>
          </a:xfrm>
          <a:prstGeom prst="wedgeEllipseCallout">
            <a:avLst>
              <a:gd name="adj1" fmla="val -1751"/>
              <a:gd name="adj2" fmla="val 71386"/>
            </a:avLst>
          </a:prstGeom>
          <a:solidFill>
            <a:srgbClr val="EC1B2C"/>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rPr>
              <a:t>貧困対策</a:t>
            </a:r>
            <a:endParaRPr kumimoji="1" lang="ja-JP" altLang="en-US" sz="1400" b="1" dirty="0">
              <a:latin typeface="Meiryo UI" panose="020B0604030504040204" pitchFamily="50" charset="-128"/>
              <a:ea typeface="Meiryo UI" panose="020B0604030504040204" pitchFamily="50" charset="-128"/>
            </a:endParaRPr>
          </a:p>
        </p:txBody>
      </p:sp>
      <p:sp>
        <p:nvSpPr>
          <p:cNvPr id="30" name="タイトル 1"/>
          <p:cNvSpPr txBox="1">
            <a:spLocks/>
          </p:cNvSpPr>
          <p:nvPr/>
        </p:nvSpPr>
        <p:spPr>
          <a:xfrm>
            <a:off x="417170" y="6086680"/>
            <a:ext cx="7855214" cy="524460"/>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320675" indent="-320675" algn="l">
              <a:spcBef>
                <a:spcPts val="600"/>
              </a:spcBef>
            </a:pPr>
            <a:r>
              <a:rPr lang="ja-JP" altLang="en-US" sz="2000" b="1" dirty="0" smtClean="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 消費</a:t>
            </a:r>
            <a:r>
              <a:rPr lang="ja-JP" altLang="en-US" sz="1800" dirty="0" smtClean="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（商品の購入）</a:t>
            </a:r>
            <a:r>
              <a:rPr lang="ja-JP" altLang="en-US" sz="2000" b="1" dirty="0" smtClean="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や投資</a:t>
            </a:r>
            <a:r>
              <a:rPr lang="ja-JP" altLang="en-US" sz="1800" dirty="0" smtClean="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（債券・株式の購入）</a:t>
            </a:r>
            <a:r>
              <a:rPr lang="ja-JP" altLang="en-US" sz="2000" b="1" dirty="0" smtClean="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等による資金提供 を通じて、社会をより良くすることに貢献できる</a:t>
            </a:r>
            <a:endParaRPr lang="en-US" altLang="ja-JP" sz="2000" b="1" dirty="0" smtClean="0">
              <a:solidFill>
                <a:srgbClr val="00B0F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タイトル 1"/>
          <p:cNvSpPr txBox="1">
            <a:spLocks/>
          </p:cNvSpPr>
          <p:nvPr/>
        </p:nvSpPr>
        <p:spPr>
          <a:xfrm>
            <a:off x="2404501" y="4355646"/>
            <a:ext cx="1968323" cy="476702"/>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spcBef>
                <a:spcPts val="1200"/>
              </a:spcBef>
            </a:pPr>
            <a:r>
              <a:rPr lang="ja-JP" altLang="en-US" sz="2000" b="1" dirty="0" smtClean="0">
                <a:solidFill>
                  <a:srgbClr val="14AAEB"/>
                </a:solidFill>
                <a:latin typeface="メイリオ" panose="020B0604030504040204" pitchFamily="50" charset="-128"/>
                <a:ea typeface="メイリオ" panose="020B0604030504040204" pitchFamily="50" charset="-128"/>
                <a:cs typeface="メイリオ" panose="020B0604030504040204" pitchFamily="50" charset="-128"/>
              </a:rPr>
              <a:t>商品の購入</a:t>
            </a:r>
            <a:endParaRPr lang="en-US" altLang="ja-JP" sz="2000" b="1" dirty="0" smtClean="0">
              <a:solidFill>
                <a:srgbClr val="14AAEB"/>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ts val="1200"/>
              </a:spcBef>
            </a:pPr>
            <a:endParaRPr lang="en-US" altLang="ja-JP" sz="2000" b="1" dirty="0" smtClean="0">
              <a:solidFill>
                <a:srgbClr val="14AAEB"/>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ts val="1200"/>
              </a:spcBef>
            </a:pPr>
            <a:r>
              <a:rPr lang="ja-JP" altLang="en-US" sz="2000" b="1" dirty="0" smtClean="0">
                <a:solidFill>
                  <a:srgbClr val="14AAEB"/>
                </a:solidFill>
                <a:latin typeface="メイリオ" panose="020B0604030504040204" pitchFamily="50" charset="-128"/>
                <a:ea typeface="メイリオ" panose="020B0604030504040204" pitchFamily="50" charset="-128"/>
                <a:cs typeface="メイリオ" panose="020B0604030504040204" pitchFamily="50" charset="-128"/>
              </a:rPr>
              <a:t>投資</a:t>
            </a:r>
            <a:endParaRPr lang="ja-JP" altLang="en-US" sz="2400" b="1" dirty="0">
              <a:solidFill>
                <a:srgbClr val="14AAEB"/>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 name="図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04494" y="4647292"/>
            <a:ext cx="408983" cy="408983"/>
          </a:xfrm>
          <a:prstGeom prst="rect">
            <a:avLst/>
          </a:prstGeom>
        </p:spPr>
      </p:pic>
      <p:pic>
        <p:nvPicPr>
          <p:cNvPr id="25" name="図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84018" y="4627510"/>
            <a:ext cx="408983" cy="408983"/>
          </a:xfrm>
          <a:prstGeom prst="rect">
            <a:avLst/>
          </a:prstGeom>
        </p:spPr>
      </p:pic>
      <p:pic>
        <p:nvPicPr>
          <p:cNvPr id="27" name="図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63888" y="4502104"/>
            <a:ext cx="408983" cy="408983"/>
          </a:xfrm>
          <a:prstGeom prst="rect">
            <a:avLst/>
          </a:prstGeom>
        </p:spPr>
      </p:pic>
      <p:graphicFrame>
        <p:nvGraphicFramePr>
          <p:cNvPr id="31" name="表 30"/>
          <p:cNvGraphicFramePr>
            <a:graphicFrameLocks noGrp="1"/>
          </p:cNvGraphicFramePr>
          <p:nvPr>
            <p:extLst>
              <p:ext uri="{D42A27DB-BD31-4B8C-83A1-F6EECF244321}">
                <p14:modId xmlns:p14="http://schemas.microsoft.com/office/powerpoint/2010/main" val="1850349107"/>
              </p:ext>
            </p:extLst>
          </p:nvPr>
        </p:nvGraphicFramePr>
        <p:xfrm>
          <a:off x="317988" y="417364"/>
          <a:ext cx="8406911" cy="622592"/>
        </p:xfrm>
        <a:graphic>
          <a:graphicData uri="http://schemas.openxmlformats.org/drawingml/2006/table">
            <a:tbl>
              <a:tblPr firstRow="1" bandRow="1">
                <a:tableStyleId>{5C22544A-7EE6-4342-B048-85BDC9FD1C3A}</a:tableStyleId>
              </a:tblPr>
              <a:tblGrid>
                <a:gridCol w="1196913">
                  <a:extLst>
                    <a:ext uri="{9D8B030D-6E8A-4147-A177-3AD203B41FA5}">
                      <a16:colId xmlns:a16="http://schemas.microsoft.com/office/drawing/2014/main" val="20000"/>
                    </a:ext>
                  </a:extLst>
                </a:gridCol>
                <a:gridCol w="7209998">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4-15.</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spcAft>
                          <a:spcPts val="672"/>
                        </a:spcAft>
                      </a:pP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投資を通じて社会課題の解決に貢献</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正方形/長方形 28"/>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15</a:t>
            </a:fld>
            <a:endParaRPr lang="en-US" altLang="ja-JP" dirty="0"/>
          </a:p>
        </p:txBody>
      </p:sp>
    </p:spTree>
    <p:extLst>
      <p:ext uri="{BB962C8B-B14F-4D97-AF65-F5344CB8AC3E}">
        <p14:creationId xmlns:p14="http://schemas.microsoft.com/office/powerpoint/2010/main" val="303452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1000"/>
                                        <p:tgtEl>
                                          <p:spTgt spid="2050"/>
                                        </p:tgtEl>
                                      </p:cBhvr>
                                    </p:animEffect>
                                    <p:anim calcmode="lin" valueType="num">
                                      <p:cBhvr>
                                        <p:cTn id="18" dur="1000" fill="hold"/>
                                        <p:tgtEl>
                                          <p:spTgt spid="2050"/>
                                        </p:tgtEl>
                                        <p:attrNameLst>
                                          <p:attrName>ppt_x</p:attrName>
                                        </p:attrNameLst>
                                      </p:cBhvr>
                                      <p:tavLst>
                                        <p:tav tm="0">
                                          <p:val>
                                            <p:strVal val="#ppt_x"/>
                                          </p:val>
                                        </p:tav>
                                        <p:tav tm="100000">
                                          <p:val>
                                            <p:strVal val="#ppt_x"/>
                                          </p:val>
                                        </p:tav>
                                      </p:tavLst>
                                    </p:anim>
                                    <p:anim calcmode="lin" valueType="num">
                                      <p:cBhvr>
                                        <p:cTn id="1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anim calcmode="lin" valueType="num">
                                      <p:cBhvr>
                                        <p:cTn id="40" dur="1000" fill="hold"/>
                                        <p:tgtEl>
                                          <p:spTgt spid="18"/>
                                        </p:tgtEl>
                                        <p:attrNameLst>
                                          <p:attrName>ppt_x</p:attrName>
                                        </p:attrNameLst>
                                      </p:cBhvr>
                                      <p:tavLst>
                                        <p:tav tm="0">
                                          <p:val>
                                            <p:strVal val="#ppt_x"/>
                                          </p:val>
                                        </p:tav>
                                        <p:tav tm="100000">
                                          <p:val>
                                            <p:strVal val="#ppt_x"/>
                                          </p:val>
                                        </p:tav>
                                      </p:tavLst>
                                    </p:anim>
                                    <p:anim calcmode="lin" valueType="num">
                                      <p:cBhvr>
                                        <p:cTn id="4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000"/>
                                        <p:tgtEl>
                                          <p:spTgt spid="4"/>
                                        </p:tgtEl>
                                      </p:cBhvr>
                                    </p:animEffect>
                                    <p:anim calcmode="lin" valueType="num">
                                      <p:cBhvr>
                                        <p:cTn id="52" dur="1000" fill="hold"/>
                                        <p:tgtEl>
                                          <p:spTgt spid="4"/>
                                        </p:tgtEl>
                                        <p:attrNameLst>
                                          <p:attrName>ppt_x</p:attrName>
                                        </p:attrNameLst>
                                      </p:cBhvr>
                                      <p:tavLst>
                                        <p:tav tm="0">
                                          <p:val>
                                            <p:strVal val="#ppt_x"/>
                                          </p:val>
                                        </p:tav>
                                        <p:tav tm="100000">
                                          <p:val>
                                            <p:strVal val="#ppt_x"/>
                                          </p:val>
                                        </p:tav>
                                      </p:tavLst>
                                    </p:anim>
                                    <p:anim calcmode="lin" valueType="num">
                                      <p:cBhvr>
                                        <p:cTn id="53" dur="1000" fill="hold"/>
                                        <p:tgtEl>
                                          <p:spTgt spid="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1000" fill="hold"/>
                                        <p:tgtEl>
                                          <p:spTgt spid="23"/>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fade">
                                      <p:cBhvr>
                                        <p:cTn id="71" dur="1000"/>
                                        <p:tgtEl>
                                          <p:spTgt spid="5"/>
                                        </p:tgtEl>
                                      </p:cBhvr>
                                    </p:animEffect>
                                    <p:anim calcmode="lin" valueType="num">
                                      <p:cBhvr>
                                        <p:cTn id="72" dur="1000" fill="hold"/>
                                        <p:tgtEl>
                                          <p:spTgt spid="5"/>
                                        </p:tgtEl>
                                        <p:attrNameLst>
                                          <p:attrName>ppt_x</p:attrName>
                                        </p:attrNameLst>
                                      </p:cBhvr>
                                      <p:tavLst>
                                        <p:tav tm="0">
                                          <p:val>
                                            <p:strVal val="#ppt_x"/>
                                          </p:val>
                                        </p:tav>
                                        <p:tav tm="100000">
                                          <p:val>
                                            <p:strVal val="#ppt_x"/>
                                          </p:val>
                                        </p:tav>
                                      </p:tavLst>
                                    </p:anim>
                                    <p:anim calcmode="lin" valueType="num">
                                      <p:cBhvr>
                                        <p:cTn id="73" dur="1000" fill="hold"/>
                                        <p:tgtEl>
                                          <p:spTgt spid="5"/>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
                                        </p:tgtEl>
                                        <p:attrNameLst>
                                          <p:attrName>style.visibility</p:attrName>
                                        </p:attrNameLst>
                                      </p:cBhvr>
                                      <p:to>
                                        <p:strVal val="visible"/>
                                      </p:to>
                                    </p:set>
                                    <p:animEffect transition="in" filter="fade">
                                      <p:cBhvr>
                                        <p:cTn id="76" dur="1000"/>
                                        <p:tgtEl>
                                          <p:spTgt spid="6"/>
                                        </p:tgtEl>
                                      </p:cBhvr>
                                    </p:animEffect>
                                    <p:anim calcmode="lin" valueType="num">
                                      <p:cBhvr>
                                        <p:cTn id="77" dur="1000" fill="hold"/>
                                        <p:tgtEl>
                                          <p:spTgt spid="6"/>
                                        </p:tgtEl>
                                        <p:attrNameLst>
                                          <p:attrName>ppt_x</p:attrName>
                                        </p:attrNameLst>
                                      </p:cBhvr>
                                      <p:tavLst>
                                        <p:tav tm="0">
                                          <p:val>
                                            <p:strVal val="#ppt_x"/>
                                          </p:val>
                                        </p:tav>
                                        <p:tav tm="100000">
                                          <p:val>
                                            <p:strVal val="#ppt_x"/>
                                          </p:val>
                                        </p:tav>
                                      </p:tavLst>
                                    </p:anim>
                                    <p:anim calcmode="lin" valueType="num">
                                      <p:cBhvr>
                                        <p:cTn id="78" dur="1000" fill="hold"/>
                                        <p:tgtEl>
                                          <p:spTgt spid="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
                                        </p:tgtEl>
                                        <p:attrNameLst>
                                          <p:attrName>style.visibility</p:attrName>
                                        </p:attrNameLst>
                                      </p:cBhvr>
                                      <p:to>
                                        <p:strVal val="visible"/>
                                      </p:to>
                                    </p:set>
                                    <p:animEffect transition="in" filter="fade">
                                      <p:cBhvr>
                                        <p:cTn id="81" dur="1000"/>
                                        <p:tgtEl>
                                          <p:spTgt spid="3"/>
                                        </p:tgtEl>
                                      </p:cBhvr>
                                    </p:animEffect>
                                    <p:anim calcmode="lin" valueType="num">
                                      <p:cBhvr>
                                        <p:cTn id="82" dur="1000" fill="hold"/>
                                        <p:tgtEl>
                                          <p:spTgt spid="3"/>
                                        </p:tgtEl>
                                        <p:attrNameLst>
                                          <p:attrName>ppt_x</p:attrName>
                                        </p:attrNameLst>
                                      </p:cBhvr>
                                      <p:tavLst>
                                        <p:tav tm="0">
                                          <p:val>
                                            <p:strVal val="#ppt_x"/>
                                          </p:val>
                                        </p:tav>
                                        <p:tav tm="100000">
                                          <p:val>
                                            <p:strVal val="#ppt_x"/>
                                          </p:val>
                                        </p:tav>
                                      </p:tavLst>
                                    </p:anim>
                                    <p:anim calcmode="lin" valueType="num">
                                      <p:cBhvr>
                                        <p:cTn id="83" dur="1000" fill="hold"/>
                                        <p:tgtEl>
                                          <p:spTgt spid="3"/>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fade">
                                      <p:cBhvr>
                                        <p:cTn id="91" dur="1000"/>
                                        <p:tgtEl>
                                          <p:spTgt spid="27"/>
                                        </p:tgtEl>
                                      </p:cBhvr>
                                    </p:animEffect>
                                    <p:anim calcmode="lin" valueType="num">
                                      <p:cBhvr>
                                        <p:cTn id="92" dur="1000" fill="hold"/>
                                        <p:tgtEl>
                                          <p:spTgt spid="27"/>
                                        </p:tgtEl>
                                        <p:attrNameLst>
                                          <p:attrName>ppt_x</p:attrName>
                                        </p:attrNameLst>
                                      </p:cBhvr>
                                      <p:tavLst>
                                        <p:tav tm="0">
                                          <p:val>
                                            <p:strVal val="#ppt_x"/>
                                          </p:val>
                                        </p:tav>
                                        <p:tav tm="100000">
                                          <p:val>
                                            <p:strVal val="#ppt_x"/>
                                          </p:val>
                                        </p:tav>
                                      </p:tavLst>
                                    </p:anim>
                                    <p:anim calcmode="lin" valueType="num">
                                      <p:cBhvr>
                                        <p:cTn id="93" dur="1000" fill="hold"/>
                                        <p:tgtEl>
                                          <p:spTgt spid="2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20"/>
                                        </p:tgtEl>
                                        <p:attrNameLst>
                                          <p:attrName>style.visibility</p:attrName>
                                        </p:attrNameLst>
                                      </p:cBhvr>
                                      <p:to>
                                        <p:strVal val="visible"/>
                                      </p:to>
                                    </p:set>
                                    <p:animEffect transition="in" filter="fade">
                                      <p:cBhvr>
                                        <p:cTn id="96" dur="1000"/>
                                        <p:tgtEl>
                                          <p:spTgt spid="20"/>
                                        </p:tgtEl>
                                      </p:cBhvr>
                                    </p:animEffect>
                                    <p:anim calcmode="lin" valueType="num">
                                      <p:cBhvr>
                                        <p:cTn id="97" dur="1000" fill="hold"/>
                                        <p:tgtEl>
                                          <p:spTgt spid="20"/>
                                        </p:tgtEl>
                                        <p:attrNameLst>
                                          <p:attrName>ppt_x</p:attrName>
                                        </p:attrNameLst>
                                      </p:cBhvr>
                                      <p:tavLst>
                                        <p:tav tm="0">
                                          <p:val>
                                            <p:strVal val="#ppt_x"/>
                                          </p:val>
                                        </p:tav>
                                        <p:tav tm="100000">
                                          <p:val>
                                            <p:strVal val="#ppt_x"/>
                                          </p:val>
                                        </p:tav>
                                      </p:tavLst>
                                    </p:anim>
                                    <p:anim calcmode="lin" valueType="num">
                                      <p:cBhvr>
                                        <p:cTn id="9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15" grpId="0"/>
      <p:bldP spid="18" grpId="0" animBg="1"/>
      <p:bldP spid="19" grpId="0"/>
      <p:bldP spid="20" grpId="0"/>
      <p:bldP spid="4" grpId="0" animBg="1"/>
      <p:bldP spid="23" grpId="0" animBg="1"/>
      <p:bldP spid="26" grpId="0" animBg="1"/>
      <p:bldP spid="30"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94202683"/>
              </p:ext>
            </p:extLst>
          </p:nvPr>
        </p:nvGraphicFramePr>
        <p:xfrm>
          <a:off x="317988" y="417364"/>
          <a:ext cx="8406911" cy="622592"/>
        </p:xfrm>
        <a:graphic>
          <a:graphicData uri="http://schemas.openxmlformats.org/drawingml/2006/table">
            <a:tbl>
              <a:tblPr firstRow="1" bandRow="1">
                <a:tableStyleId>{5C22544A-7EE6-4342-B048-85BDC9FD1C3A}</a:tableStyleId>
              </a:tblPr>
              <a:tblGrid>
                <a:gridCol w="1196913">
                  <a:extLst>
                    <a:ext uri="{9D8B030D-6E8A-4147-A177-3AD203B41FA5}">
                      <a16:colId xmlns:a16="http://schemas.microsoft.com/office/drawing/2014/main" val="20000"/>
                    </a:ext>
                  </a:extLst>
                </a:gridCol>
                <a:gridCol w="7209998">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4-16.</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spcAft>
                          <a:spcPts val="672"/>
                        </a:spcAft>
                      </a:pPr>
                      <a:r>
                        <a:rPr lang="en-US" altLang="ja-JP"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ESG</a:t>
                      </a: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投資とは</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テキスト ボックス 1"/>
          <p:cNvSpPr txBox="1"/>
          <p:nvPr/>
        </p:nvSpPr>
        <p:spPr>
          <a:xfrm>
            <a:off x="548640" y="5875937"/>
            <a:ext cx="5875020" cy="424732"/>
          </a:xfrm>
          <a:prstGeom prst="rect">
            <a:avLst/>
          </a:prstGeom>
          <a:noFill/>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rPr>
              <a:t>（出所）</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年金</a:t>
            </a:r>
            <a:r>
              <a:rPr lang="ja-JP" altLang="en-US" dirty="0">
                <a:latin typeface="Meiryo UI" panose="020B0604030504040204" pitchFamily="50" charset="-128"/>
                <a:ea typeface="Meiryo UI" panose="020B0604030504040204" pitchFamily="50" charset="-128"/>
                <a:cs typeface="Meiryo UI" panose="020B0604030504040204" pitchFamily="50" charset="-128"/>
              </a:rPr>
              <a:t>積立積立金管理運用独立</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法人</a:t>
            </a:r>
            <a:endParaRPr kumimoji="1" lang="ja-JP" altLang="en-US"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6711" y="1522943"/>
            <a:ext cx="4328371" cy="3974887"/>
          </a:xfrm>
          <a:prstGeom prst="rect">
            <a:avLst/>
          </a:prstGeom>
        </p:spPr>
      </p:pic>
      <p:sp>
        <p:nvSpPr>
          <p:cNvPr id="5" name="テキスト ボックス 4"/>
          <p:cNvSpPr txBox="1"/>
          <p:nvPr/>
        </p:nvSpPr>
        <p:spPr>
          <a:xfrm>
            <a:off x="548640" y="1579612"/>
            <a:ext cx="4202278" cy="4093428"/>
          </a:xfrm>
          <a:prstGeom prst="rect">
            <a:avLst/>
          </a:prstGeom>
          <a:noFill/>
        </p:spPr>
        <p:txBody>
          <a:bodyPr wrap="square" rtlCol="0">
            <a:spAutoFit/>
          </a:bodyPr>
          <a:lstStyle/>
          <a:p>
            <a:pPr>
              <a:lnSpc>
                <a:spcPct val="100000"/>
              </a:lnSpc>
              <a:spcBef>
                <a:spcPts val="0"/>
              </a:spcBef>
              <a:spcAft>
                <a:spcPts val="0"/>
              </a:spcAft>
            </a:pPr>
            <a:r>
              <a:rPr lang="en-US" altLang="ja-JP" sz="2000" dirty="0">
                <a:latin typeface="Meiryo UI" panose="020B0604030504040204" pitchFamily="50" charset="-128"/>
                <a:ea typeface="Meiryo UI" panose="020B0604030504040204" pitchFamily="50" charset="-128"/>
              </a:rPr>
              <a:t>ESG</a:t>
            </a:r>
            <a:r>
              <a:rPr lang="ja-JP" altLang="en-US" sz="2000" dirty="0" smtClean="0">
                <a:latin typeface="Meiryo UI" panose="020B0604030504040204" pitchFamily="50" charset="-128"/>
                <a:ea typeface="Meiryo UI" panose="020B0604030504040204" pitchFamily="50" charset="-128"/>
              </a:rPr>
              <a:t>は、</a:t>
            </a:r>
            <a:endParaRPr lang="en-US" altLang="ja-JP" sz="2000" dirty="0" smtClean="0">
              <a:latin typeface="Meiryo UI" panose="020B0604030504040204" pitchFamily="50" charset="-128"/>
              <a:ea typeface="Meiryo UI" panose="020B0604030504040204" pitchFamily="50" charset="-128"/>
            </a:endParaRPr>
          </a:p>
          <a:p>
            <a:pPr>
              <a:lnSpc>
                <a:spcPct val="100000"/>
              </a:lnSpc>
              <a:spcBef>
                <a:spcPts val="0"/>
              </a:spcBef>
              <a:spcAft>
                <a:spcPts val="0"/>
              </a:spcAft>
            </a:pPr>
            <a:r>
              <a:rPr lang="ja-JP" altLang="en-US" sz="2000" b="1" dirty="0" smtClean="0">
                <a:solidFill>
                  <a:schemeClr val="bg1"/>
                </a:solidFill>
                <a:latin typeface="Meiryo UI" panose="020B0604030504040204" pitchFamily="50" charset="-128"/>
                <a:ea typeface="Meiryo UI" panose="020B0604030504040204" pitchFamily="50" charset="-128"/>
              </a:rPr>
              <a:t>環境</a:t>
            </a:r>
            <a:r>
              <a:rPr lang="ja-JP" altLang="en-US" sz="2000" b="1" dirty="0">
                <a:solidFill>
                  <a:schemeClr val="bg1"/>
                </a:solidFill>
                <a:latin typeface="Meiryo UI" panose="020B0604030504040204" pitchFamily="50" charset="-128"/>
                <a:ea typeface="Meiryo UI" panose="020B0604030504040204" pitchFamily="50" charset="-128"/>
              </a:rPr>
              <a:t>（</a:t>
            </a:r>
            <a:r>
              <a:rPr lang="en-US" altLang="ja-JP" sz="2000" b="1" dirty="0">
                <a:solidFill>
                  <a:schemeClr val="bg1"/>
                </a:solidFill>
                <a:latin typeface="Meiryo UI" panose="020B0604030504040204" pitchFamily="50" charset="-128"/>
                <a:ea typeface="Meiryo UI" panose="020B0604030504040204" pitchFamily="50" charset="-128"/>
              </a:rPr>
              <a:t>Environment</a:t>
            </a:r>
            <a:r>
              <a:rPr lang="ja-JP" altLang="en-US" sz="2000" b="1" dirty="0" smtClean="0">
                <a:solidFill>
                  <a:schemeClr val="bg1"/>
                </a:solidFill>
                <a:latin typeface="Meiryo UI" panose="020B0604030504040204" pitchFamily="50" charset="-128"/>
                <a:ea typeface="Meiryo UI" panose="020B0604030504040204" pitchFamily="50" charset="-128"/>
              </a:rPr>
              <a:t>）</a:t>
            </a:r>
            <a:endParaRPr lang="en-US" altLang="ja-JP" sz="2000" b="1" dirty="0" smtClean="0">
              <a:solidFill>
                <a:schemeClr val="bg1"/>
              </a:solidFill>
              <a:latin typeface="Meiryo UI" panose="020B0604030504040204" pitchFamily="50" charset="-128"/>
              <a:ea typeface="Meiryo UI" panose="020B0604030504040204" pitchFamily="50" charset="-128"/>
            </a:endParaRPr>
          </a:p>
          <a:p>
            <a:pPr>
              <a:lnSpc>
                <a:spcPct val="100000"/>
              </a:lnSpc>
              <a:spcBef>
                <a:spcPts val="0"/>
              </a:spcBef>
              <a:spcAft>
                <a:spcPts val="0"/>
              </a:spcAft>
            </a:pPr>
            <a:r>
              <a:rPr lang="ja-JP" altLang="en-US" sz="2000" b="1" dirty="0" smtClean="0">
                <a:solidFill>
                  <a:schemeClr val="bg1"/>
                </a:solidFill>
                <a:latin typeface="Meiryo UI" panose="020B0604030504040204" pitchFamily="50" charset="-128"/>
                <a:ea typeface="Meiryo UI" panose="020B0604030504040204" pitchFamily="50" charset="-128"/>
              </a:rPr>
              <a:t>社会（</a:t>
            </a:r>
            <a:r>
              <a:rPr lang="en-US" altLang="ja-JP" sz="2000" b="1" dirty="0" smtClean="0">
                <a:solidFill>
                  <a:schemeClr val="bg1"/>
                </a:solidFill>
                <a:latin typeface="Meiryo UI" panose="020B0604030504040204" pitchFamily="50" charset="-128"/>
                <a:ea typeface="Meiryo UI" panose="020B0604030504040204" pitchFamily="50" charset="-128"/>
              </a:rPr>
              <a:t>Social</a:t>
            </a:r>
            <a:r>
              <a:rPr lang="ja-JP" altLang="en-US" sz="2000" b="1" dirty="0" smtClean="0">
                <a:solidFill>
                  <a:schemeClr val="bg1"/>
                </a:solidFill>
                <a:latin typeface="Meiryo UI" panose="020B0604030504040204" pitchFamily="50" charset="-128"/>
                <a:ea typeface="Meiryo UI" panose="020B0604030504040204" pitchFamily="50" charset="-128"/>
              </a:rPr>
              <a:t>）</a:t>
            </a:r>
            <a:endParaRPr lang="en-US" altLang="ja-JP" sz="2000" dirty="0">
              <a:solidFill>
                <a:schemeClr val="bg1"/>
              </a:solidFill>
              <a:latin typeface="Meiryo UI" panose="020B0604030504040204" pitchFamily="50" charset="-128"/>
              <a:ea typeface="Meiryo UI" panose="020B0604030504040204" pitchFamily="50" charset="-128"/>
            </a:endParaRPr>
          </a:p>
          <a:p>
            <a:pPr>
              <a:lnSpc>
                <a:spcPct val="100000"/>
              </a:lnSpc>
              <a:spcBef>
                <a:spcPts val="0"/>
              </a:spcBef>
              <a:spcAft>
                <a:spcPts val="0"/>
              </a:spcAft>
            </a:pPr>
            <a:r>
              <a:rPr lang="ja-JP" altLang="en-US" sz="2000" b="1" dirty="0" smtClean="0">
                <a:solidFill>
                  <a:schemeClr val="bg1"/>
                </a:solidFill>
                <a:latin typeface="Meiryo UI" panose="020B0604030504040204" pitchFamily="50" charset="-128"/>
                <a:ea typeface="Meiryo UI" panose="020B0604030504040204" pitchFamily="50" charset="-128"/>
              </a:rPr>
              <a:t>ガバナンス</a:t>
            </a:r>
            <a:r>
              <a:rPr lang="ja-JP" altLang="en-US" sz="2000" b="1" dirty="0">
                <a:solidFill>
                  <a:schemeClr val="bg1"/>
                </a:solidFill>
                <a:latin typeface="Meiryo UI" panose="020B0604030504040204" pitchFamily="50" charset="-128"/>
                <a:ea typeface="Meiryo UI" panose="020B0604030504040204" pitchFamily="50" charset="-128"/>
              </a:rPr>
              <a:t>（</a:t>
            </a:r>
            <a:r>
              <a:rPr lang="en-US" altLang="ja-JP" sz="2000" b="1" dirty="0" smtClean="0">
                <a:solidFill>
                  <a:schemeClr val="bg1"/>
                </a:solidFill>
                <a:latin typeface="Meiryo UI" panose="020B0604030504040204" pitchFamily="50" charset="-128"/>
                <a:ea typeface="Meiryo UI" panose="020B0604030504040204" pitchFamily="50" charset="-128"/>
              </a:rPr>
              <a:t>Governance</a:t>
            </a:r>
            <a:r>
              <a:rPr lang="ja-JP" altLang="en-US" sz="2000" b="1" dirty="0" smtClean="0">
                <a:solidFill>
                  <a:schemeClr val="bg1"/>
                </a:solidFill>
                <a:latin typeface="Meiryo UI" panose="020B0604030504040204" pitchFamily="50" charset="-128"/>
                <a:ea typeface="Meiryo UI" panose="020B0604030504040204" pitchFamily="50" charset="-128"/>
              </a:rPr>
              <a:t>）</a:t>
            </a:r>
            <a:endParaRPr lang="en-US" altLang="ja-JP" sz="2000" b="1" dirty="0" smtClean="0">
              <a:solidFill>
                <a:schemeClr val="bg1"/>
              </a:solidFill>
              <a:latin typeface="Meiryo UI" panose="020B0604030504040204" pitchFamily="50" charset="-128"/>
              <a:ea typeface="Meiryo UI" panose="020B0604030504040204" pitchFamily="50" charset="-128"/>
            </a:endParaRPr>
          </a:p>
          <a:p>
            <a:pPr>
              <a:lnSpc>
                <a:spcPct val="100000"/>
              </a:lnSpc>
              <a:spcBef>
                <a:spcPts val="0"/>
              </a:spcBef>
              <a:spcAft>
                <a:spcPts val="0"/>
              </a:spcAft>
            </a:pPr>
            <a:r>
              <a:rPr lang="ja-JP" altLang="en-US" sz="2000" dirty="0" smtClean="0">
                <a:latin typeface="Meiryo UI" panose="020B0604030504040204" pitchFamily="50" charset="-128"/>
                <a:ea typeface="Meiryo UI" panose="020B0604030504040204" pitchFamily="50" charset="-128"/>
              </a:rPr>
              <a:t>の</a:t>
            </a:r>
            <a:r>
              <a:rPr lang="ja-JP" altLang="en-US" sz="2000" dirty="0">
                <a:latin typeface="Meiryo UI" panose="020B0604030504040204" pitchFamily="50" charset="-128"/>
                <a:ea typeface="Meiryo UI" panose="020B0604030504040204" pitchFamily="50" charset="-128"/>
              </a:rPr>
              <a:t>英語の頭文字を合わせた言葉です</a:t>
            </a:r>
            <a:r>
              <a:rPr lang="ja-JP" altLang="en-US" sz="2000" dirty="0" smtClean="0">
                <a:latin typeface="Meiryo UI" panose="020B0604030504040204" pitchFamily="50" charset="-128"/>
                <a:ea typeface="Meiryo UI" panose="020B0604030504040204" pitchFamily="50" charset="-128"/>
              </a:rPr>
              <a:t>。</a:t>
            </a:r>
            <a:endParaRPr lang="en-US" altLang="ja-JP" sz="2000" dirty="0" smtClean="0">
              <a:latin typeface="Meiryo UI" panose="020B0604030504040204" pitchFamily="50" charset="-128"/>
              <a:ea typeface="Meiryo UI" panose="020B0604030504040204" pitchFamily="50" charset="-128"/>
            </a:endParaRPr>
          </a:p>
          <a:p>
            <a:pPr>
              <a:lnSpc>
                <a:spcPct val="100000"/>
              </a:lnSpc>
              <a:spcBef>
                <a:spcPts val="0"/>
              </a:spcBef>
              <a:spcAft>
                <a:spcPts val="0"/>
              </a:spcAft>
            </a:pPr>
            <a:endParaRPr lang="ja-JP" altLang="en-US" sz="2000" dirty="0">
              <a:latin typeface="Meiryo UI" panose="020B0604030504040204" pitchFamily="50" charset="-128"/>
              <a:ea typeface="Meiryo UI" panose="020B0604030504040204" pitchFamily="50" charset="-128"/>
            </a:endParaRPr>
          </a:p>
          <a:p>
            <a:pPr>
              <a:lnSpc>
                <a:spcPct val="100000"/>
              </a:lnSpc>
              <a:spcBef>
                <a:spcPts val="0"/>
              </a:spcBef>
              <a:spcAft>
                <a:spcPts val="0"/>
              </a:spcAft>
            </a:pPr>
            <a:r>
              <a:rPr lang="ja-JP" altLang="en-US" sz="2000" dirty="0">
                <a:latin typeface="Meiryo UI" panose="020B0604030504040204" pitchFamily="50" charset="-128"/>
                <a:ea typeface="Meiryo UI" panose="020B0604030504040204" pitchFamily="50" charset="-128"/>
              </a:rPr>
              <a:t>投資するために企業の価値を測る材料として、これまではキャッシュフローや利益率などの定量的な財務情報が主に使われてきました。それに加え、非財務情報である</a:t>
            </a:r>
            <a:r>
              <a:rPr lang="en-US" altLang="ja-JP" sz="2000" dirty="0">
                <a:latin typeface="Meiryo UI" panose="020B0604030504040204" pitchFamily="50" charset="-128"/>
                <a:ea typeface="Meiryo UI" panose="020B0604030504040204" pitchFamily="50" charset="-128"/>
              </a:rPr>
              <a:t>ESG</a:t>
            </a:r>
            <a:r>
              <a:rPr lang="ja-JP" altLang="en-US" sz="2000" dirty="0">
                <a:latin typeface="Meiryo UI" panose="020B0604030504040204" pitchFamily="50" charset="-128"/>
                <a:ea typeface="Meiryo UI" panose="020B0604030504040204" pitchFamily="50" charset="-128"/>
              </a:rPr>
              <a:t>要素を考慮する投資を</a:t>
            </a:r>
            <a:r>
              <a:rPr lang="ja-JP" altLang="en-US" sz="2000" b="1" dirty="0">
                <a:solidFill>
                  <a:schemeClr val="bg1"/>
                </a:solidFill>
                <a:latin typeface="Meiryo UI" panose="020B0604030504040204" pitchFamily="50" charset="-128"/>
                <a:ea typeface="Meiryo UI" panose="020B0604030504040204" pitchFamily="50" charset="-128"/>
              </a:rPr>
              <a:t>「</a:t>
            </a:r>
            <a:r>
              <a:rPr lang="en-US" altLang="ja-JP" sz="2000" b="1" dirty="0">
                <a:solidFill>
                  <a:schemeClr val="bg1"/>
                </a:solidFill>
                <a:latin typeface="Meiryo UI" panose="020B0604030504040204" pitchFamily="50" charset="-128"/>
                <a:ea typeface="Meiryo UI" panose="020B0604030504040204" pitchFamily="50" charset="-128"/>
              </a:rPr>
              <a:t>ESG</a:t>
            </a:r>
            <a:r>
              <a:rPr lang="ja-JP" altLang="en-US" sz="2000" b="1" dirty="0">
                <a:solidFill>
                  <a:schemeClr val="bg1"/>
                </a:solidFill>
                <a:latin typeface="Meiryo UI" panose="020B0604030504040204" pitchFamily="50" charset="-128"/>
                <a:ea typeface="Meiryo UI" panose="020B0604030504040204" pitchFamily="50" charset="-128"/>
              </a:rPr>
              <a:t>投資」</a:t>
            </a:r>
            <a:r>
              <a:rPr lang="ja-JP" altLang="en-US" sz="2000" dirty="0">
                <a:latin typeface="Meiryo UI" panose="020B0604030504040204" pitchFamily="50" charset="-128"/>
                <a:ea typeface="Meiryo UI" panose="020B0604030504040204" pitchFamily="50" charset="-128"/>
              </a:rPr>
              <a:t>といいます。</a:t>
            </a:r>
          </a:p>
          <a:p>
            <a:pPr>
              <a:lnSpc>
                <a:spcPct val="100000"/>
              </a:lnSpc>
              <a:spcBef>
                <a:spcPts val="0"/>
              </a:spcBef>
              <a:spcAft>
                <a:spcPts val="0"/>
              </a:spcAft>
            </a:pPr>
            <a:endParaRPr kumimoji="1" lang="ja-JP" altLang="en-US" sz="2000" dirty="0"/>
          </a:p>
        </p:txBody>
      </p:sp>
      <p:sp>
        <p:nvSpPr>
          <p:cNvPr id="3" name="テキスト ボックス 2"/>
          <p:cNvSpPr txBox="1"/>
          <p:nvPr/>
        </p:nvSpPr>
        <p:spPr>
          <a:xfrm>
            <a:off x="548640" y="1907822"/>
            <a:ext cx="3510845" cy="1403461"/>
          </a:xfrm>
          <a:prstGeom prst="rect">
            <a:avLst/>
          </a:prstGeom>
          <a:noFill/>
        </p:spPr>
        <p:txBody>
          <a:bodyPr wrap="square" rtlCol="0">
            <a:spAutoFit/>
          </a:bodyPr>
          <a:lstStyle/>
          <a:p>
            <a:pPr>
              <a:lnSpc>
                <a:spcPct val="100000"/>
              </a:lnSpc>
              <a:spcBef>
                <a:spcPts val="0"/>
              </a:spcBef>
              <a:spcAft>
                <a:spcPts val="0"/>
              </a:spcAft>
            </a:pPr>
            <a:r>
              <a:rPr lang="ja-JP" altLang="en-US" sz="2000" b="1" dirty="0">
                <a:solidFill>
                  <a:srgbClr val="14AAEB"/>
                </a:solidFill>
                <a:latin typeface="Meiryo UI" panose="020B0604030504040204" pitchFamily="50" charset="-128"/>
                <a:ea typeface="Meiryo UI" panose="020B0604030504040204" pitchFamily="50" charset="-128"/>
              </a:rPr>
              <a:t>環境（</a:t>
            </a:r>
            <a:r>
              <a:rPr lang="en-US" altLang="ja-JP" sz="2000" b="1" dirty="0">
                <a:solidFill>
                  <a:srgbClr val="14AAEB"/>
                </a:solidFill>
                <a:latin typeface="Meiryo UI" panose="020B0604030504040204" pitchFamily="50" charset="-128"/>
                <a:ea typeface="Meiryo UI" panose="020B0604030504040204" pitchFamily="50" charset="-128"/>
              </a:rPr>
              <a:t>Environment</a:t>
            </a:r>
            <a:r>
              <a:rPr lang="ja-JP" altLang="en-US" sz="2000" b="1" dirty="0">
                <a:solidFill>
                  <a:srgbClr val="14AAEB"/>
                </a:solidFill>
                <a:latin typeface="Meiryo UI" panose="020B0604030504040204" pitchFamily="50" charset="-128"/>
                <a:ea typeface="Meiryo UI" panose="020B0604030504040204" pitchFamily="50" charset="-128"/>
              </a:rPr>
              <a:t>）</a:t>
            </a:r>
            <a:endParaRPr lang="en-US" altLang="ja-JP" sz="2000" b="1" dirty="0">
              <a:solidFill>
                <a:srgbClr val="14AAEB"/>
              </a:solidFill>
              <a:latin typeface="Meiryo UI" panose="020B0604030504040204" pitchFamily="50" charset="-128"/>
              <a:ea typeface="Meiryo UI" panose="020B0604030504040204" pitchFamily="50" charset="-128"/>
            </a:endParaRPr>
          </a:p>
          <a:p>
            <a:pPr>
              <a:lnSpc>
                <a:spcPct val="100000"/>
              </a:lnSpc>
              <a:spcBef>
                <a:spcPts val="0"/>
              </a:spcBef>
              <a:spcAft>
                <a:spcPts val="0"/>
              </a:spcAft>
            </a:pPr>
            <a:r>
              <a:rPr lang="ja-JP" altLang="en-US" sz="2000" b="1" dirty="0">
                <a:solidFill>
                  <a:srgbClr val="14AAEB"/>
                </a:solidFill>
                <a:latin typeface="Meiryo UI" panose="020B0604030504040204" pitchFamily="50" charset="-128"/>
                <a:ea typeface="Meiryo UI" panose="020B0604030504040204" pitchFamily="50" charset="-128"/>
              </a:rPr>
              <a:t>社会（</a:t>
            </a:r>
            <a:r>
              <a:rPr lang="en-US" altLang="ja-JP" sz="2000" b="1" dirty="0">
                <a:solidFill>
                  <a:srgbClr val="14AAEB"/>
                </a:solidFill>
                <a:latin typeface="Meiryo UI" panose="020B0604030504040204" pitchFamily="50" charset="-128"/>
                <a:ea typeface="Meiryo UI" panose="020B0604030504040204" pitchFamily="50" charset="-128"/>
              </a:rPr>
              <a:t>Social</a:t>
            </a:r>
            <a:r>
              <a:rPr lang="ja-JP" altLang="en-US" sz="2000" b="1" dirty="0">
                <a:solidFill>
                  <a:srgbClr val="14AAEB"/>
                </a:solidFill>
                <a:latin typeface="Meiryo UI" panose="020B0604030504040204" pitchFamily="50" charset="-128"/>
                <a:ea typeface="Meiryo UI" panose="020B0604030504040204" pitchFamily="50" charset="-128"/>
              </a:rPr>
              <a:t>）</a:t>
            </a:r>
            <a:endParaRPr lang="en-US" altLang="ja-JP" sz="2000" dirty="0">
              <a:latin typeface="Meiryo UI" panose="020B0604030504040204" pitchFamily="50" charset="-128"/>
              <a:ea typeface="Meiryo UI" panose="020B0604030504040204" pitchFamily="50" charset="-128"/>
            </a:endParaRPr>
          </a:p>
          <a:p>
            <a:pPr>
              <a:lnSpc>
                <a:spcPct val="100000"/>
              </a:lnSpc>
              <a:spcBef>
                <a:spcPts val="0"/>
              </a:spcBef>
              <a:spcAft>
                <a:spcPts val="0"/>
              </a:spcAft>
            </a:pPr>
            <a:r>
              <a:rPr lang="ja-JP" altLang="en-US" sz="2000" b="1" dirty="0">
                <a:solidFill>
                  <a:srgbClr val="14AAEB"/>
                </a:solidFill>
                <a:latin typeface="Meiryo UI" panose="020B0604030504040204" pitchFamily="50" charset="-128"/>
                <a:ea typeface="Meiryo UI" panose="020B0604030504040204" pitchFamily="50" charset="-128"/>
              </a:rPr>
              <a:t>ガバナンス（</a:t>
            </a:r>
            <a:r>
              <a:rPr lang="en-US" altLang="ja-JP" sz="2000" b="1" dirty="0">
                <a:solidFill>
                  <a:srgbClr val="14AAEB"/>
                </a:solidFill>
                <a:latin typeface="Meiryo UI" panose="020B0604030504040204" pitchFamily="50" charset="-128"/>
                <a:ea typeface="Meiryo UI" panose="020B0604030504040204" pitchFamily="50" charset="-128"/>
              </a:rPr>
              <a:t>Governance</a:t>
            </a:r>
            <a:r>
              <a:rPr lang="ja-JP" altLang="en-US" sz="2000" b="1" dirty="0">
                <a:solidFill>
                  <a:srgbClr val="14AAEB"/>
                </a:solidFill>
                <a:latin typeface="Meiryo UI" panose="020B0604030504040204" pitchFamily="50" charset="-128"/>
                <a:ea typeface="Meiryo UI" panose="020B0604030504040204" pitchFamily="50" charset="-128"/>
              </a:rPr>
              <a:t>）</a:t>
            </a:r>
            <a:endParaRPr lang="en-US" altLang="ja-JP" sz="2000" b="1" dirty="0">
              <a:solidFill>
                <a:srgbClr val="14AAEB"/>
              </a:solidFill>
              <a:latin typeface="Meiryo UI" panose="020B0604030504040204" pitchFamily="50" charset="-128"/>
              <a:ea typeface="Meiryo UI" panose="020B0604030504040204" pitchFamily="50" charset="-128"/>
            </a:endParaRPr>
          </a:p>
          <a:p>
            <a:endParaRPr kumimoji="1" lang="ja-JP" altLang="en-US" dirty="0"/>
          </a:p>
        </p:txBody>
      </p:sp>
      <p:sp>
        <p:nvSpPr>
          <p:cNvPr id="9" name="テキスト ボックス 8"/>
          <p:cNvSpPr txBox="1"/>
          <p:nvPr/>
        </p:nvSpPr>
        <p:spPr>
          <a:xfrm>
            <a:off x="548640" y="4931506"/>
            <a:ext cx="1495779" cy="400110"/>
          </a:xfrm>
          <a:prstGeom prst="rect">
            <a:avLst/>
          </a:prstGeom>
          <a:noFill/>
        </p:spPr>
        <p:txBody>
          <a:bodyPr wrap="square" rtlCol="0">
            <a:spAutoFit/>
          </a:bodyPr>
          <a:lstStyle/>
          <a:p>
            <a:pPr>
              <a:lnSpc>
                <a:spcPct val="100000"/>
              </a:lnSpc>
              <a:spcBef>
                <a:spcPts val="0"/>
              </a:spcBef>
              <a:spcAft>
                <a:spcPts val="0"/>
              </a:spcAft>
            </a:pPr>
            <a:r>
              <a:rPr lang="ja-JP" altLang="en-US" sz="2000" b="1" dirty="0">
                <a:solidFill>
                  <a:srgbClr val="14AAEB"/>
                </a:solidFill>
                <a:latin typeface="Meiryo UI" panose="020B0604030504040204" pitchFamily="50" charset="-128"/>
                <a:ea typeface="Meiryo UI" panose="020B0604030504040204" pitchFamily="50" charset="-128"/>
              </a:rPr>
              <a:t>「</a:t>
            </a:r>
            <a:r>
              <a:rPr lang="en-US" altLang="ja-JP" sz="2000" b="1" dirty="0">
                <a:solidFill>
                  <a:srgbClr val="14AAEB"/>
                </a:solidFill>
                <a:latin typeface="Meiryo UI" panose="020B0604030504040204" pitchFamily="50" charset="-128"/>
                <a:ea typeface="Meiryo UI" panose="020B0604030504040204" pitchFamily="50" charset="-128"/>
              </a:rPr>
              <a:t>ESG</a:t>
            </a:r>
            <a:r>
              <a:rPr lang="ja-JP" altLang="en-US" sz="2000" b="1" dirty="0">
                <a:solidFill>
                  <a:srgbClr val="14AAEB"/>
                </a:solidFill>
                <a:latin typeface="Meiryo UI" panose="020B0604030504040204" pitchFamily="50" charset="-128"/>
                <a:ea typeface="Meiryo UI" panose="020B0604030504040204" pitchFamily="50" charset="-128"/>
              </a:rPr>
              <a:t>投資」</a:t>
            </a:r>
            <a:endParaRPr kumimoji="1" lang="ja-JP" altLang="en-US" dirty="0"/>
          </a:p>
        </p:txBody>
      </p:sp>
      <p:sp>
        <p:nvSpPr>
          <p:cNvPr id="11" name="正方形/長方形 10"/>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16</a:t>
            </a:fld>
            <a:endParaRPr lang="en-US" altLang="ja-JP" dirty="0"/>
          </a:p>
        </p:txBody>
      </p:sp>
    </p:spTree>
    <p:extLst>
      <p:ext uri="{BB962C8B-B14F-4D97-AF65-F5344CB8AC3E}">
        <p14:creationId xmlns:p14="http://schemas.microsoft.com/office/powerpoint/2010/main" val="4395464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3826830091"/>
              </p:ext>
            </p:extLst>
          </p:nvPr>
        </p:nvGraphicFramePr>
        <p:xfrm>
          <a:off x="317988" y="417364"/>
          <a:ext cx="6680689" cy="622592"/>
        </p:xfrm>
        <a:graphic>
          <a:graphicData uri="http://schemas.openxmlformats.org/drawingml/2006/table">
            <a:tbl>
              <a:tblPr firstRow="1" bandRow="1">
                <a:tableStyleId>{5C22544A-7EE6-4342-B048-85BDC9FD1C3A}</a:tableStyleId>
              </a:tblPr>
              <a:tblGrid>
                <a:gridCol w="1286223">
                  <a:extLst>
                    <a:ext uri="{9D8B030D-6E8A-4147-A177-3AD203B41FA5}">
                      <a16:colId xmlns:a16="http://schemas.microsoft.com/office/drawing/2014/main" val="20000"/>
                    </a:ext>
                  </a:extLst>
                </a:gridCol>
                <a:gridCol w="5394466">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4-17.</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リスクを軽減するためにできること</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3544166908"/>
              </p:ext>
            </p:extLst>
          </p:nvPr>
        </p:nvGraphicFramePr>
        <p:xfrm>
          <a:off x="182880" y="1367478"/>
          <a:ext cx="8686421" cy="4996746"/>
        </p:xfrm>
        <a:graphic>
          <a:graphicData uri="http://schemas.openxmlformats.org/drawingml/2006/table">
            <a:tbl>
              <a:tblPr firstRow="1" bandRow="1">
                <a:tableStyleId>{5C22544A-7EE6-4342-B048-85BDC9FD1C3A}</a:tableStyleId>
              </a:tblPr>
              <a:tblGrid>
                <a:gridCol w="1149176">
                  <a:extLst>
                    <a:ext uri="{9D8B030D-6E8A-4147-A177-3AD203B41FA5}">
                      <a16:colId xmlns:a16="http://schemas.microsoft.com/office/drawing/2014/main" val="20000"/>
                    </a:ext>
                  </a:extLst>
                </a:gridCol>
                <a:gridCol w="7537245">
                  <a:extLst>
                    <a:ext uri="{9D8B030D-6E8A-4147-A177-3AD203B41FA5}">
                      <a16:colId xmlns:a16="http://schemas.microsoft.com/office/drawing/2014/main" val="20001"/>
                    </a:ext>
                  </a:extLst>
                </a:gridCol>
              </a:tblGrid>
              <a:tr h="753930">
                <a:tc>
                  <a:txBody>
                    <a:bodyPr/>
                    <a:lstStyle/>
                    <a:p>
                      <a:pPr algn="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50000"/>
                        </a:lnSpc>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低金利のもとでは、預金・貯金だけでは資産は増えません。</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0"/>
                  </a:ext>
                </a:extLst>
              </a:tr>
              <a:tr h="1865376">
                <a:tc>
                  <a:txBody>
                    <a:bodyPr/>
                    <a:lstStyle/>
                    <a:p>
                      <a:pPr algn="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50000"/>
                        </a:lnSpc>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確かに、株式や投資信託などの投資運用商品は元本割れの可能性がありますが、ちょっとした工夫で、元本割れの可能性を軽減することが期待できます。</a:t>
                      </a:r>
                    </a:p>
                  </a:txBody>
                  <a:tcPr marL="166154" marR="84406"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2"/>
                  </a:ext>
                </a:extLst>
              </a:tr>
              <a:tr h="466952">
                <a:tc>
                  <a:txBody>
                    <a:bodyPr/>
                    <a:lstStyle/>
                    <a:p>
                      <a:pPr marL="0" algn="r" defTabSz="914400" rtl="0" eaLnBrk="1" latinLnBrk="0" hangingPunct="1"/>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nSpc>
                          <a:spcPct val="150000"/>
                        </a:lnSpc>
                        <a:spcBef>
                          <a:spcPts val="3000"/>
                        </a:spcBef>
                        <a:buNone/>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キーワードは、</a:t>
                      </a:r>
                      <a:r>
                        <a:rPr lang="ja-JP" altLang="en-US" sz="2400" b="1"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「長期」「積立」「分散」</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投資。そして、</a:t>
                      </a:r>
                      <a:r>
                        <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「非課税制度」</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です。</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rgbClr val="14AAEB"/>
                      </a:solidFill>
                      <a:prstDash val="solid"/>
                      <a:round/>
                      <a:headEnd type="none" w="med" len="med"/>
                      <a:tailEnd type="none" w="med" len="med"/>
                    </a:lnB>
                    <a:noFill/>
                  </a:tcPr>
                </a:tc>
                <a:extLst>
                  <a:ext uri="{0D108BD9-81ED-4DB2-BD59-A6C34878D82A}">
                    <a16:rowId xmlns:a16="http://schemas.microsoft.com/office/drawing/2014/main" val="10004"/>
                  </a:ext>
                </a:extLst>
              </a:tr>
              <a:tr h="40024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gn="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50000"/>
                        </a:lnSpc>
                      </a:pPr>
                      <a:r>
                        <a:rPr kumimoji="1" lang="ja-JP" altLang="en-US" sz="2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「長期」「積立」「分散」</a:t>
                      </a:r>
                      <a:r>
                        <a:rPr kumimoji="1" lang="ja-JP" altLang="en-US" sz="2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がリスクと向き合うにあたって、いかに重要かを見ていきます</a:t>
                      </a:r>
                      <a:r>
                        <a:rPr kumimoji="1" lang="en-US" altLang="ja-JP" sz="2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12700" cap="flat" cmpd="sng" algn="ctr">
                      <a:solidFill>
                        <a:srgbClr val="14AAEB"/>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9" name="正方形/長方形 8"/>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17</a:t>
            </a:fld>
            <a:endParaRPr lang="en-US" altLang="ja-JP" dirty="0"/>
          </a:p>
        </p:txBody>
      </p:sp>
    </p:spTree>
    <p:extLst>
      <p:ext uri="{BB962C8B-B14F-4D97-AF65-F5344CB8AC3E}">
        <p14:creationId xmlns:p14="http://schemas.microsoft.com/office/powerpoint/2010/main" val="7012118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グラフ 24"/>
          <p:cNvGraphicFramePr>
            <a:graphicFrameLocks/>
          </p:cNvGraphicFramePr>
          <p:nvPr>
            <p:extLst/>
          </p:nvPr>
        </p:nvGraphicFramePr>
        <p:xfrm>
          <a:off x="4197096" y="3134848"/>
          <a:ext cx="2555338" cy="26454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表 5"/>
          <p:cNvGraphicFramePr>
            <a:graphicFrameLocks noGrp="1"/>
          </p:cNvGraphicFramePr>
          <p:nvPr>
            <p:extLst/>
          </p:nvPr>
        </p:nvGraphicFramePr>
        <p:xfrm>
          <a:off x="317989" y="417364"/>
          <a:ext cx="2843020"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1656000">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4-18.</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長期投資</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正方形/長方形 10"/>
          <p:cNvSpPr/>
          <p:nvPr/>
        </p:nvSpPr>
        <p:spPr bwMode="auto">
          <a:xfrm>
            <a:off x="4748371" y="2688024"/>
            <a:ext cx="1858903" cy="294138"/>
          </a:xfrm>
          <a:prstGeom prst="rect">
            <a:avLst/>
          </a:prstGeom>
          <a:solidFill>
            <a:schemeClr val="accent5">
              <a:lumMod val="20000"/>
              <a:lumOff val="8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保有期間５年</a:t>
            </a:r>
          </a:p>
        </p:txBody>
      </p:sp>
      <p:sp>
        <p:nvSpPr>
          <p:cNvPr id="12" name="テキスト ボックス 8"/>
          <p:cNvSpPr txBox="1">
            <a:spLocks noChangeArrowheads="1"/>
          </p:cNvSpPr>
          <p:nvPr/>
        </p:nvSpPr>
        <p:spPr bwMode="auto">
          <a:xfrm>
            <a:off x="4499079" y="5803229"/>
            <a:ext cx="2213447" cy="523220"/>
          </a:xfrm>
          <a:prstGeom prst="rect">
            <a:avLst/>
          </a:prstGeom>
          <a:noFill/>
          <a:ln w="38100">
            <a:solidFill>
              <a:srgbClr val="0070C0"/>
            </a:solidFill>
            <a:miter lim="800000"/>
            <a:headEnd/>
            <a:tailEnd/>
          </a:ln>
          <a:extLst/>
        </p:spPr>
        <p:txBody>
          <a:bodyPr wrap="square" anchor="ctr">
            <a:spAutoFit/>
          </a:bodyPr>
          <a:lstStyle>
            <a:lvl1pPr>
              <a:spcBef>
                <a:spcPct val="20000"/>
              </a:spcBef>
              <a:buFont typeface="Arial" pitchFamily="34" charset="0"/>
              <a:buChar char="•"/>
              <a:defRPr kumimoji="1" sz="33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fontAlgn="base">
              <a:spcBef>
                <a:spcPct val="0"/>
              </a:spcBef>
              <a:buNone/>
              <a:defRPr/>
            </a:pP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万円が</a:t>
            </a: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年後に</a:t>
            </a: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base">
              <a:spcBef>
                <a:spcPct val="0"/>
              </a:spcBef>
              <a:buNone/>
              <a:defRPr/>
            </a:pPr>
            <a:r>
              <a:rPr lang="en-US" altLang="ja-JP"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74</a:t>
            </a:r>
            <a:r>
              <a:rPr lang="ja-JP" altLang="en-US"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万円～</a:t>
            </a:r>
            <a:r>
              <a:rPr lang="en-US" altLang="ja-JP"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176</a:t>
            </a:r>
            <a:r>
              <a:rPr lang="ja-JP" altLang="en-US"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万円</a:t>
            </a:r>
            <a:endParaRPr lang="en-US" altLang="ja-JP"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8"/>
          <p:cNvSpPr txBox="1">
            <a:spLocks noChangeArrowheads="1"/>
          </p:cNvSpPr>
          <p:nvPr/>
        </p:nvSpPr>
        <p:spPr bwMode="auto">
          <a:xfrm>
            <a:off x="7024483" y="5810906"/>
            <a:ext cx="2065649" cy="523220"/>
          </a:xfrm>
          <a:prstGeom prst="rect">
            <a:avLst/>
          </a:prstGeom>
          <a:noFill/>
          <a:ln w="38100">
            <a:solidFill>
              <a:srgbClr val="0070C0"/>
            </a:solidFill>
            <a:miter lim="800000"/>
            <a:headEnd/>
            <a:tailEnd/>
          </a:ln>
          <a:extLst>
            <a:ext uri="{909E8E84-426E-40dd-AFC4-6F175D3DCCD1}">
              <a14:hiddenFill xmlns:a14="http://schemas.microsoft.com/office/drawing/2010/main" xmlns="">
                <a:solidFill>
                  <a:srgbClr val="FFFFFF"/>
                </a:solidFill>
              </a14:hiddenFill>
            </a:ext>
          </a:extLst>
        </p:spPr>
        <p:txBody>
          <a:bodyPr wrap="square" anchor="ctr">
            <a:spAutoFit/>
          </a:bodyPr>
          <a:lstStyle>
            <a:lvl1pPr>
              <a:spcBef>
                <a:spcPct val="20000"/>
              </a:spcBef>
              <a:buFont typeface="Arial" pitchFamily="34" charset="0"/>
              <a:buChar char="•"/>
              <a:defRPr kumimoji="1" sz="33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fontAlgn="base">
              <a:spcBef>
                <a:spcPct val="0"/>
              </a:spcBef>
              <a:buNone/>
              <a:defRPr/>
            </a:pPr>
            <a:r>
              <a:rPr lang="en-US" altLang="ja-JP" sz="14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sz="14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万円が</a:t>
            </a:r>
            <a:r>
              <a:rPr lang="en-US" altLang="ja-JP" sz="14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14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年後に</a:t>
            </a:r>
            <a:endParaRPr lang="en-US" altLang="ja-JP" sz="14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base">
              <a:spcBef>
                <a:spcPct val="0"/>
              </a:spcBef>
              <a:buNone/>
              <a:defRPr/>
            </a:pPr>
            <a:r>
              <a:rPr lang="en-US" altLang="ja-JP"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186</a:t>
            </a:r>
            <a:r>
              <a:rPr lang="ja-JP" altLang="en-US"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万円～</a:t>
            </a:r>
            <a:r>
              <a:rPr lang="en-US" altLang="ja-JP"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331</a:t>
            </a:r>
            <a:r>
              <a:rPr lang="ja-JP" altLang="en-US"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万円</a:t>
            </a:r>
            <a:endParaRPr lang="en-US" altLang="ja-JP"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爆発 1 17"/>
          <p:cNvSpPr/>
          <p:nvPr/>
        </p:nvSpPr>
        <p:spPr>
          <a:xfrm rot="20563029">
            <a:off x="4446652" y="3904138"/>
            <a:ext cx="1150732" cy="716370"/>
          </a:xfrm>
          <a:prstGeom prst="irregularSeal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lnSpc>
                <a:spcPct val="120000"/>
              </a:lnSpc>
              <a:spcBef>
                <a:spcPct val="20000"/>
              </a:spcBef>
              <a:spcAft>
                <a:spcPct val="20000"/>
              </a:spcAft>
              <a:defRPr/>
            </a:pPr>
            <a:r>
              <a:rPr lang="ja-JP" altLang="en-US" sz="1200"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元本割れ</a:t>
            </a:r>
          </a:p>
        </p:txBody>
      </p:sp>
      <p:sp>
        <p:nvSpPr>
          <p:cNvPr id="20" name="テキスト ボックス 8"/>
          <p:cNvSpPr txBox="1">
            <a:spLocks noChangeArrowheads="1"/>
          </p:cNvSpPr>
          <p:nvPr/>
        </p:nvSpPr>
        <p:spPr bwMode="auto">
          <a:xfrm>
            <a:off x="4095147" y="2972957"/>
            <a:ext cx="893500"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spcBef>
                <a:spcPct val="20000"/>
              </a:spcBef>
              <a:buFont typeface="Arial" pitchFamily="34" charset="0"/>
              <a:buChar char="•"/>
              <a:defRPr kumimoji="1" sz="33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fontAlgn="base">
              <a:spcBef>
                <a:spcPct val="0"/>
              </a:spcBef>
              <a:buNone/>
              <a:defRPr/>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出現頻度</a:t>
            </a:r>
          </a:p>
        </p:txBody>
      </p:sp>
      <p:sp>
        <p:nvSpPr>
          <p:cNvPr id="22" name="正方形/長方形 21"/>
          <p:cNvSpPr/>
          <p:nvPr/>
        </p:nvSpPr>
        <p:spPr>
          <a:xfrm>
            <a:off x="4753723" y="2260257"/>
            <a:ext cx="4291891" cy="360000"/>
          </a:xfrm>
          <a:prstGeom prst="rec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120000"/>
              </a:lnSpc>
              <a:spcBef>
                <a:spcPct val="20000"/>
              </a:spcBef>
              <a:spcAft>
                <a:spcPct val="20000"/>
              </a:spcAft>
              <a:defRPr/>
            </a:pPr>
            <a:r>
              <a:rPr lang="ja-JP" altLang="en-US"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長期投資の運用成果＊</a:t>
            </a:r>
          </a:p>
        </p:txBody>
      </p:sp>
      <p:sp>
        <p:nvSpPr>
          <p:cNvPr id="23" name="正方形/長方形 22"/>
          <p:cNvSpPr/>
          <p:nvPr/>
        </p:nvSpPr>
        <p:spPr bwMode="auto">
          <a:xfrm>
            <a:off x="7186711" y="2692944"/>
            <a:ext cx="1858903" cy="294138"/>
          </a:xfrm>
          <a:prstGeom prst="rect">
            <a:avLst/>
          </a:prstGeom>
          <a:solidFill>
            <a:schemeClr val="accent5">
              <a:lumMod val="20000"/>
              <a:lumOff val="8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保有期間</a:t>
            </a: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p>
        </p:txBody>
      </p:sp>
      <p:sp>
        <p:nvSpPr>
          <p:cNvPr id="24" name="テキスト ボックス 8"/>
          <p:cNvSpPr txBox="1">
            <a:spLocks noChangeArrowheads="1"/>
          </p:cNvSpPr>
          <p:nvPr/>
        </p:nvSpPr>
        <p:spPr bwMode="auto">
          <a:xfrm>
            <a:off x="6529814" y="2959513"/>
            <a:ext cx="893500"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spcBef>
                <a:spcPct val="20000"/>
              </a:spcBef>
              <a:buFont typeface="Arial" pitchFamily="34" charset="0"/>
              <a:buChar char="•"/>
              <a:defRPr kumimoji="1" sz="33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fontAlgn="base">
              <a:spcBef>
                <a:spcPct val="0"/>
              </a:spcBef>
              <a:buNone/>
              <a:defRPr/>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出現頻度</a:t>
            </a:r>
          </a:p>
        </p:txBody>
      </p:sp>
      <p:graphicFrame>
        <p:nvGraphicFramePr>
          <p:cNvPr id="26" name="表 25"/>
          <p:cNvGraphicFramePr>
            <a:graphicFrameLocks noGrp="1"/>
          </p:cNvGraphicFramePr>
          <p:nvPr>
            <p:extLst/>
          </p:nvPr>
        </p:nvGraphicFramePr>
        <p:xfrm>
          <a:off x="107390" y="1257096"/>
          <a:ext cx="8665551" cy="972000"/>
        </p:xfrm>
        <a:graphic>
          <a:graphicData uri="http://schemas.openxmlformats.org/drawingml/2006/table">
            <a:tbl>
              <a:tblPr firstRow="1" bandRow="1">
                <a:tableStyleId>{5C22544A-7EE6-4342-B048-85BDC9FD1C3A}</a:tableStyleId>
              </a:tblPr>
              <a:tblGrid>
                <a:gridCol w="953768">
                  <a:extLst>
                    <a:ext uri="{9D8B030D-6E8A-4147-A177-3AD203B41FA5}">
                      <a16:colId xmlns:a16="http://schemas.microsoft.com/office/drawing/2014/main" val="20000"/>
                    </a:ext>
                  </a:extLst>
                </a:gridCol>
                <a:gridCol w="7711783">
                  <a:extLst>
                    <a:ext uri="{9D8B030D-6E8A-4147-A177-3AD203B41FA5}">
                      <a16:colId xmlns:a16="http://schemas.microsoft.com/office/drawing/2014/main" val="20001"/>
                    </a:ext>
                  </a:extLst>
                </a:gridCol>
              </a:tblGrid>
              <a:tr h="756000">
                <a:tc>
                  <a:txBody>
                    <a:bodyPr/>
                    <a:lstStyle/>
                    <a:p>
                      <a:pPr algn="l"/>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投資を長期間続けると、分散投資（後述）や複利の効果等とあいまって、結果的に元本割れする可能性の低減が期待できます。</a:t>
                      </a:r>
                    </a:p>
                  </a:txBody>
                  <a:tcPr marL="166154" marR="84406" marT="36000">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0"/>
                  </a:ext>
                </a:extLst>
              </a:tr>
              <a:tr h="216000">
                <a:tc>
                  <a:txBody>
                    <a:bodyPr/>
                    <a:lstStyle/>
                    <a:p>
                      <a:pPr algn="ctr"/>
                      <a:endParaRPr kumimoji="1"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kumimoji="1" lang="ja-JP" altLang="en-US" sz="8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27" name="表 26"/>
          <p:cNvGraphicFramePr>
            <a:graphicFrameLocks noGrp="1"/>
          </p:cNvGraphicFramePr>
          <p:nvPr>
            <p:extLst/>
          </p:nvPr>
        </p:nvGraphicFramePr>
        <p:xfrm>
          <a:off x="124327" y="2278014"/>
          <a:ext cx="3948514" cy="1212120"/>
        </p:xfrm>
        <a:graphic>
          <a:graphicData uri="http://schemas.openxmlformats.org/drawingml/2006/table">
            <a:tbl>
              <a:tblPr firstRow="1" bandRow="1">
                <a:tableStyleId>{5C22544A-7EE6-4342-B048-85BDC9FD1C3A}</a:tableStyleId>
              </a:tblPr>
              <a:tblGrid>
                <a:gridCol w="960514">
                  <a:extLst>
                    <a:ext uri="{9D8B030D-6E8A-4147-A177-3AD203B41FA5}">
                      <a16:colId xmlns:a16="http://schemas.microsoft.com/office/drawing/2014/main" val="20000"/>
                    </a:ext>
                  </a:extLst>
                </a:gridCol>
                <a:gridCol w="2988000">
                  <a:extLst>
                    <a:ext uri="{9D8B030D-6E8A-4147-A177-3AD203B41FA5}">
                      <a16:colId xmlns:a16="http://schemas.microsoft.com/office/drawing/2014/main" val="20001"/>
                    </a:ext>
                  </a:extLst>
                </a:gridCol>
              </a:tblGrid>
              <a:tr h="756000">
                <a:tc>
                  <a:txBody>
                    <a:bodyPr/>
                    <a:lstStyle/>
                    <a:p>
                      <a:pPr algn="ct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ただし、途中で売ったり　　積立投資をやめてしまうと、こうした効果は弱くなります。</a:t>
                      </a:r>
                    </a:p>
                  </a:txBody>
                  <a:tcPr marL="166154" marR="84406" marT="36000">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0"/>
                  </a:ext>
                </a:extLst>
              </a:tr>
              <a:tr h="216000">
                <a:tc>
                  <a:txBody>
                    <a:bodyPr/>
                    <a:lstStyle/>
                    <a:p>
                      <a:pPr algn="ctr"/>
                      <a:endParaRPr kumimoji="1"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kumimoji="1" lang="ja-JP" altLang="en-US" sz="8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28" name="表 27"/>
          <p:cNvGraphicFramePr>
            <a:graphicFrameLocks noGrp="1"/>
          </p:cNvGraphicFramePr>
          <p:nvPr>
            <p:extLst/>
          </p:nvPr>
        </p:nvGraphicFramePr>
        <p:xfrm>
          <a:off x="55983" y="3539052"/>
          <a:ext cx="4020514" cy="3040920"/>
        </p:xfrm>
        <a:graphic>
          <a:graphicData uri="http://schemas.openxmlformats.org/drawingml/2006/table">
            <a:tbl>
              <a:tblPr firstRow="1" bandRow="1">
                <a:tableStyleId>{5C22544A-7EE6-4342-B048-85BDC9FD1C3A}</a:tableStyleId>
              </a:tblPr>
              <a:tblGrid>
                <a:gridCol w="960514">
                  <a:extLst>
                    <a:ext uri="{9D8B030D-6E8A-4147-A177-3AD203B41FA5}">
                      <a16:colId xmlns:a16="http://schemas.microsoft.com/office/drawing/2014/main" val="20000"/>
                    </a:ext>
                  </a:extLst>
                </a:gridCol>
                <a:gridCol w="3060000">
                  <a:extLst>
                    <a:ext uri="{9D8B030D-6E8A-4147-A177-3AD203B41FA5}">
                      <a16:colId xmlns:a16="http://schemas.microsoft.com/office/drawing/2014/main" val="20001"/>
                    </a:ext>
                  </a:extLst>
                </a:gridCol>
              </a:tblGrid>
              <a:tr h="756000">
                <a:tc>
                  <a:txBody>
                    <a:bodyPr/>
                    <a:lstStyle/>
                    <a:p>
                      <a:pPr algn="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tab pos="2781300" algn="l"/>
                        </a:tabLst>
                      </a:pP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例えば、投資信託の価格</a:t>
                      </a:r>
                      <a:b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kumimoji="1" lang="en-US" altLang="ja-JP"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基準価額</a:t>
                      </a:r>
                      <a:r>
                        <a:rPr kumimoji="1" lang="en-US" altLang="ja-JP"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は上がったり</a:t>
                      </a:r>
                      <a:b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下がったりしますが、こうした動きに過度に一喜一憂することなく、後述する</a:t>
                      </a:r>
                      <a:endParaRPr kumimoji="1" lang="en-US" altLang="ja-JP"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algn="l" defTabSz="914400" rtl="0" eaLnBrk="1" latinLnBrk="0" hangingPunct="1">
                        <a:tabLst>
                          <a:tab pos="2781300" algn="l"/>
                        </a:tabLst>
                      </a:pPr>
                      <a:r>
                        <a:rPr kumimoji="1" lang="ja-JP" altLang="en-US" sz="2000" b="1" kern="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積立・分散投資を長期間にわたって続ける</a:t>
                      </a: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方が結果的にパフォーマンスが上がるのが過去の実績です。</a:t>
                      </a:r>
                    </a:p>
                  </a:txBody>
                  <a:tcPr marL="166154" marR="84406" marT="36000">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0"/>
                  </a:ext>
                </a:extLst>
              </a:tr>
              <a:tr h="216000">
                <a:tc>
                  <a:txBody>
                    <a:bodyPr/>
                    <a:lstStyle/>
                    <a:p>
                      <a:pPr algn="ctr"/>
                      <a:endParaRPr kumimoji="1"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kumimoji="1" lang="ja-JP" altLang="en-US" sz="8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29" name="テキスト ボックス 8"/>
          <p:cNvSpPr txBox="1">
            <a:spLocks noChangeArrowheads="1"/>
          </p:cNvSpPr>
          <p:nvPr/>
        </p:nvSpPr>
        <p:spPr bwMode="auto">
          <a:xfrm>
            <a:off x="1072313" y="6389976"/>
            <a:ext cx="8315299" cy="692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spcBef>
                <a:spcPct val="20000"/>
              </a:spcBef>
              <a:buFont typeface="Arial" pitchFamily="34" charset="0"/>
              <a:buChar char="•"/>
              <a:defRPr kumimoji="1" sz="33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spcBef>
                <a:spcPct val="0"/>
              </a:spcBef>
              <a:buNone/>
            </a:pPr>
            <a:r>
              <a:rPr lang="ja-JP" altLang="en-US" sz="1300" dirty="0">
                <a:solidFill>
                  <a:prstClr val="black"/>
                </a:solidFill>
                <a:latin typeface="Meiryo UI" panose="020B0604030504040204" pitchFamily="50" charset="-128"/>
                <a:ea typeface="Meiryo UI" panose="020B0604030504040204" pitchFamily="50" charset="-128"/>
              </a:rPr>
              <a:t>＊</a:t>
            </a:r>
            <a:r>
              <a:rPr lang="en-US" altLang="ja-JP" sz="1300" dirty="0">
                <a:solidFill>
                  <a:prstClr val="black"/>
                </a:solidFill>
                <a:latin typeface="Meiryo UI" panose="020B0604030504040204" pitchFamily="50" charset="-128"/>
                <a:ea typeface="Meiryo UI" panose="020B0604030504040204" pitchFamily="50" charset="-128"/>
              </a:rPr>
              <a:t>1989</a:t>
            </a:r>
            <a:r>
              <a:rPr lang="ja-JP" altLang="en-US" sz="1300" dirty="0">
                <a:solidFill>
                  <a:prstClr val="black"/>
                </a:solidFill>
                <a:latin typeface="Meiryo UI" panose="020B0604030504040204" pitchFamily="50" charset="-128"/>
                <a:ea typeface="Meiryo UI" panose="020B0604030504040204" pitchFamily="50" charset="-128"/>
              </a:rPr>
              <a:t>年以降、毎月同じ金額ずつ</a:t>
            </a:r>
            <a:r>
              <a:rPr lang="ja-JP" altLang="en-US" sz="1300" dirty="0">
                <a:latin typeface="Meiryo UI" panose="020B0604030504040204" pitchFamily="50" charset="-128"/>
                <a:ea typeface="Meiryo UI" panose="020B0604030504040204" pitchFamily="50" charset="-128"/>
              </a:rPr>
              <a:t>国内外の株式と債券に積立投資を行い、</a:t>
            </a:r>
            <a:endParaRPr lang="en-US" altLang="ja-JP" sz="1300" dirty="0">
              <a:latin typeface="Meiryo UI" panose="020B0604030504040204" pitchFamily="50" charset="-128"/>
              <a:ea typeface="Meiryo UI" panose="020B0604030504040204" pitchFamily="50" charset="-128"/>
            </a:endParaRPr>
          </a:p>
          <a:p>
            <a:pPr>
              <a:spcBef>
                <a:spcPct val="0"/>
              </a:spcBef>
              <a:buNone/>
            </a:pPr>
            <a:r>
              <a:rPr lang="en-US" altLang="ja-JP" sz="1300" dirty="0">
                <a:latin typeface="Meiryo UI" panose="020B0604030504040204" pitchFamily="50" charset="-128"/>
                <a:ea typeface="Meiryo UI" panose="020B0604030504040204" pitchFamily="50" charset="-128"/>
              </a:rPr>
              <a:t>5</a:t>
            </a:r>
            <a:r>
              <a:rPr lang="ja-JP" altLang="en-US" sz="1300" dirty="0">
                <a:latin typeface="Meiryo UI" panose="020B0604030504040204" pitchFamily="50" charset="-128"/>
                <a:ea typeface="Meiryo UI" panose="020B0604030504040204" pitchFamily="50" charset="-128"/>
              </a:rPr>
              <a:t>年間と</a:t>
            </a:r>
            <a:r>
              <a:rPr lang="en-US" altLang="ja-JP" sz="1300" dirty="0">
                <a:latin typeface="Meiryo UI" panose="020B0604030504040204" pitchFamily="50" charset="-128"/>
                <a:ea typeface="Meiryo UI" panose="020B0604030504040204" pitchFamily="50" charset="-128"/>
              </a:rPr>
              <a:t>20</a:t>
            </a:r>
            <a:r>
              <a:rPr lang="ja-JP" altLang="en-US" sz="1300" dirty="0">
                <a:latin typeface="Meiryo UI" panose="020B0604030504040204" pitchFamily="50" charset="-128"/>
                <a:ea typeface="Meiryo UI" panose="020B0604030504040204" pitchFamily="50" charset="-128"/>
              </a:rPr>
              <a:t>年間それぞれ保有した場合についての年間</a:t>
            </a:r>
            <a:r>
              <a:rPr lang="ja-JP" altLang="en-US" sz="1300" dirty="0" smtClean="0">
                <a:latin typeface="Meiryo UI" panose="020B0604030504040204" pitchFamily="50" charset="-128"/>
                <a:ea typeface="Meiryo UI" panose="020B0604030504040204" pitchFamily="50" charset="-128"/>
              </a:rPr>
              <a:t>収益率と運用結果を</a:t>
            </a:r>
            <a:r>
              <a:rPr lang="ja-JP" altLang="en-US" sz="1300" dirty="0">
                <a:latin typeface="Meiryo UI" panose="020B0604030504040204" pitchFamily="50" charset="-128"/>
                <a:ea typeface="Meiryo UI" panose="020B0604030504040204" pitchFamily="50" charset="-128"/>
              </a:rPr>
              <a:t>計算したもの</a:t>
            </a:r>
            <a:r>
              <a:rPr lang="en-US" altLang="ja-JP" sz="1300" dirty="0">
                <a:latin typeface="Meiryo UI" panose="020B0604030504040204" pitchFamily="50" charset="-128"/>
                <a:ea typeface="Meiryo UI" panose="020B0604030504040204" pitchFamily="50" charset="-128"/>
              </a:rPr>
              <a:t>(</a:t>
            </a:r>
            <a:r>
              <a:rPr lang="ja-JP" altLang="en-US" sz="1300" dirty="0">
                <a:latin typeface="Meiryo UI" panose="020B0604030504040204" pitchFamily="50" charset="-128"/>
                <a:ea typeface="Meiryo UI" panose="020B0604030504040204" pitchFamily="50" charset="-128"/>
              </a:rPr>
              <a:t>金融庁作成）</a:t>
            </a:r>
            <a:endParaRPr lang="ja-JP" altLang="en-US" sz="1300" dirty="0"/>
          </a:p>
          <a:p>
            <a:pPr fontAlgn="base">
              <a:spcBef>
                <a:spcPct val="0"/>
              </a:spcBef>
              <a:buNone/>
              <a:defRPr/>
            </a:pPr>
            <a:endPar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1072313" y="4978211"/>
            <a:ext cx="2921303" cy="707886"/>
          </a:xfrm>
          <a:prstGeom prst="rect">
            <a:avLst/>
          </a:prstGeom>
          <a:noFill/>
        </p:spPr>
        <p:txBody>
          <a:bodyPr wrap="square" rtlCol="0">
            <a:spAutoFit/>
          </a:bodyPr>
          <a:lstStyle/>
          <a:p>
            <a:pPr fontAlgn="base">
              <a:defRPr/>
            </a:pPr>
            <a:r>
              <a:rPr lang="ja-JP" altLang="en-US" sz="20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積立・分散投資を長期間にわたって続ける</a:t>
            </a:r>
            <a:endParaRPr lang="ja-JP" altLang="en-US" sz="2000" dirty="0">
              <a:solidFill>
                <a:prstClr val="black"/>
              </a:solidFill>
              <a:latin typeface="Arial" charset="0"/>
              <a:ea typeface="ＭＳ Ｐゴシック" charset="-128"/>
            </a:endParaRPr>
          </a:p>
        </p:txBody>
      </p:sp>
      <p:sp>
        <p:nvSpPr>
          <p:cNvPr id="30" name="正方形/長方形 29"/>
          <p:cNvSpPr/>
          <p:nvPr/>
        </p:nvSpPr>
        <p:spPr>
          <a:xfrm>
            <a:off x="2"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lnSpc>
                <a:spcPct val="120000"/>
              </a:lnSpc>
              <a:spcBef>
                <a:spcPct val="20000"/>
              </a:spcBef>
              <a:spcAft>
                <a:spcPct val="20000"/>
              </a:spcAft>
              <a:defRPr/>
            </a:pPr>
            <a:r>
              <a:rPr lang="ja-JP" altLang="en-US" sz="26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26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p>
        </p:txBody>
      </p:sp>
      <p:sp>
        <p:nvSpPr>
          <p:cNvPr id="32" name="スライド番号プレースホルダー 1"/>
          <p:cNvSpPr txBox="1">
            <a:spLocks/>
          </p:cNvSpPr>
          <p:nvPr/>
        </p:nvSpPr>
        <p:spPr>
          <a:xfrm>
            <a:off x="7010400" y="6492877"/>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a:solidFill>
                  <a:prstClr val="black"/>
                </a:solidFill>
              </a:rPr>
              <a:pPr algn="r">
                <a:defRPr/>
              </a:pPr>
              <a:t>18</a:t>
            </a:fld>
            <a:endParaRPr lang="en-US" altLang="ja-JP" dirty="0">
              <a:solidFill>
                <a:prstClr val="black"/>
              </a:solidFill>
            </a:endParaRPr>
          </a:p>
        </p:txBody>
      </p:sp>
      <p:graphicFrame>
        <p:nvGraphicFramePr>
          <p:cNvPr id="34" name="グラフ 33"/>
          <p:cNvGraphicFramePr>
            <a:graphicFrameLocks/>
          </p:cNvGraphicFramePr>
          <p:nvPr>
            <p:extLst/>
          </p:nvPr>
        </p:nvGraphicFramePr>
        <p:xfrm>
          <a:off x="6607273" y="3059140"/>
          <a:ext cx="2536728" cy="272824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7244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1000"/>
                                        <p:tgtEl>
                                          <p:spTgt spid="28"/>
                                        </p:tgtEl>
                                      </p:cBhvr>
                                    </p:animEffect>
                                    <p:anim calcmode="lin" valueType="num">
                                      <p:cBhvr>
                                        <p:cTn id="22" dur="1000" fill="hold"/>
                                        <p:tgtEl>
                                          <p:spTgt spid="28"/>
                                        </p:tgtEl>
                                        <p:attrNameLst>
                                          <p:attrName>ppt_x</p:attrName>
                                        </p:attrNameLst>
                                      </p:cBhvr>
                                      <p:tavLst>
                                        <p:tav tm="0">
                                          <p:val>
                                            <p:strVal val="#ppt_x"/>
                                          </p:val>
                                        </p:tav>
                                        <p:tav tm="100000">
                                          <p:val>
                                            <p:strVal val="#ppt_x"/>
                                          </p:val>
                                        </p:tav>
                                      </p:tavLst>
                                    </p:anim>
                                    <p:anim calcmode="lin" valueType="num">
                                      <p:cBhvr>
                                        <p:cTn id="23" dur="1000" fill="hold"/>
                                        <p:tgtEl>
                                          <p:spTgt spid="2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1000"/>
                                        <p:tgtEl>
                                          <p:spTgt spid="20"/>
                                        </p:tgtEl>
                                      </p:cBhvr>
                                    </p:animEffect>
                                    <p:anim calcmode="lin" valueType="num">
                                      <p:cBhvr>
                                        <p:cTn id="53" dur="1000" fill="hold"/>
                                        <p:tgtEl>
                                          <p:spTgt spid="20"/>
                                        </p:tgtEl>
                                        <p:attrNameLst>
                                          <p:attrName>ppt_x</p:attrName>
                                        </p:attrNameLst>
                                      </p:cBhvr>
                                      <p:tavLst>
                                        <p:tav tm="0">
                                          <p:val>
                                            <p:strVal val="#ppt_x"/>
                                          </p:val>
                                        </p:tav>
                                        <p:tav tm="100000">
                                          <p:val>
                                            <p:strVal val="#ppt_x"/>
                                          </p:val>
                                        </p:tav>
                                      </p:tavLst>
                                    </p:anim>
                                    <p:anim calcmode="lin" valueType="num">
                                      <p:cBhvr>
                                        <p:cTn id="5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1000"/>
                                        <p:tgtEl>
                                          <p:spTgt spid="23"/>
                                        </p:tgtEl>
                                      </p:cBhvr>
                                    </p:animEffect>
                                    <p:anim calcmode="lin" valueType="num">
                                      <p:cBhvr>
                                        <p:cTn id="65" dur="1000" fill="hold"/>
                                        <p:tgtEl>
                                          <p:spTgt spid="23"/>
                                        </p:tgtEl>
                                        <p:attrNameLst>
                                          <p:attrName>ppt_x</p:attrName>
                                        </p:attrNameLst>
                                      </p:cBhvr>
                                      <p:tavLst>
                                        <p:tav tm="0">
                                          <p:val>
                                            <p:strVal val="#ppt_x"/>
                                          </p:val>
                                        </p:tav>
                                        <p:tav tm="100000">
                                          <p:val>
                                            <p:strVal val="#ppt_x"/>
                                          </p:val>
                                        </p:tav>
                                      </p:tavLst>
                                    </p:anim>
                                    <p:anim calcmode="lin" valueType="num">
                                      <p:cBhvr>
                                        <p:cTn id="66" dur="1000" fill="hold"/>
                                        <p:tgtEl>
                                          <p:spTgt spid="23"/>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1000"/>
                                        <p:tgtEl>
                                          <p:spTgt spid="24"/>
                                        </p:tgtEl>
                                      </p:cBhvr>
                                    </p:animEffect>
                                    <p:anim calcmode="lin" valueType="num">
                                      <p:cBhvr>
                                        <p:cTn id="70" dur="1000" fill="hold"/>
                                        <p:tgtEl>
                                          <p:spTgt spid="24"/>
                                        </p:tgtEl>
                                        <p:attrNameLst>
                                          <p:attrName>ppt_x</p:attrName>
                                        </p:attrNameLst>
                                      </p:cBhvr>
                                      <p:tavLst>
                                        <p:tav tm="0">
                                          <p:val>
                                            <p:strVal val="#ppt_x"/>
                                          </p:val>
                                        </p:tav>
                                        <p:tav tm="100000">
                                          <p:val>
                                            <p:strVal val="#ppt_x"/>
                                          </p:val>
                                        </p:tav>
                                      </p:tavLst>
                                    </p:anim>
                                    <p:anim calcmode="lin" valueType="num">
                                      <p:cBhvr>
                                        <p:cTn id="7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7" grpId="0" animBg="1"/>
      <p:bldP spid="18" grpId="0" animBg="1"/>
      <p:bldP spid="20" grpId="0"/>
      <p:bldP spid="22" grpId="0" animBg="1"/>
      <p:bldP spid="23" grpId="0" animBg="1"/>
      <p:bldP spid="24"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nvPr>
        </p:nvGraphicFramePr>
        <p:xfrm>
          <a:off x="317988" y="430144"/>
          <a:ext cx="6139083" cy="622592"/>
        </p:xfrm>
        <a:graphic>
          <a:graphicData uri="http://schemas.openxmlformats.org/drawingml/2006/table">
            <a:tbl>
              <a:tblPr firstRow="1" bandRow="1">
                <a:tableStyleId>{5C22544A-7EE6-4342-B048-85BDC9FD1C3A}</a:tableStyleId>
              </a:tblPr>
              <a:tblGrid>
                <a:gridCol w="1018443">
                  <a:extLst>
                    <a:ext uri="{9D8B030D-6E8A-4147-A177-3AD203B41FA5}">
                      <a16:colId xmlns:a16="http://schemas.microsoft.com/office/drawing/2014/main" val="20000"/>
                    </a:ext>
                  </a:extLst>
                </a:gridCol>
                <a:gridCol w="5120640">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4-1.</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どうして資産形成が必要なのか？</a:t>
                      </a:r>
                    </a:p>
                  </a:txBody>
                  <a:tcPr marL="166154" marR="84406" anchor="ctr">
                    <a:lnL w="12700" cmpd="sng">
                      <a:noFill/>
                    </a:lnL>
                    <a:lnR w="63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8" name="タイトル 1"/>
          <p:cNvSpPr txBox="1">
            <a:spLocks/>
          </p:cNvSpPr>
          <p:nvPr/>
        </p:nvSpPr>
        <p:spPr>
          <a:xfrm>
            <a:off x="1605169" y="5181442"/>
            <a:ext cx="7599792" cy="1542047"/>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85750" lvl="0" indent="-285750" algn="l">
              <a:spcBef>
                <a:spcPts val="0"/>
              </a:spcBef>
              <a:buFont typeface="Arial" panose="020B0604020202020204" pitchFamily="34" charset="0"/>
              <a:buChar char="•"/>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タイトル 1"/>
          <p:cNvSpPr txBox="1">
            <a:spLocks/>
          </p:cNvSpPr>
          <p:nvPr/>
        </p:nvSpPr>
        <p:spPr bwMode="auto">
          <a:xfrm>
            <a:off x="575236" y="4458368"/>
            <a:ext cx="8044108" cy="2035524"/>
          </a:xfrm>
          <a:prstGeom prst="roundRect">
            <a:avLst/>
          </a:prstGeom>
          <a:solidFill>
            <a:schemeClr val="accent6">
              <a:lumMod val="20000"/>
              <a:lumOff val="80000"/>
            </a:schemeClr>
          </a:solidFill>
          <a:ln w="50800" cmpd="dbl">
            <a:solidFill>
              <a:schemeClr val="accent6"/>
            </a:solidFill>
            <a:miter lim="800000"/>
            <a:headEnd/>
            <a:tailEnd/>
          </a:ln>
          <a:effectLst/>
          <a:extLst/>
        </p:spPr>
        <p:txBody>
          <a:bodyPr lIns="91246" tIns="45622" rIns="91246" bIns="45622" anchor="ctr" anchorCtr="0"/>
          <a:lstStyle>
            <a:lvl1pPr defTabSz="1273175" eaLnBrk="0" hangingPunct="0">
              <a:spcBef>
                <a:spcPct val="20000"/>
              </a:spcBef>
              <a:buChar char="•"/>
              <a:defRPr kumimoji="1" sz="4300">
                <a:solidFill>
                  <a:schemeClr val="tx1"/>
                </a:solidFill>
                <a:latin typeface="Arial" pitchFamily="34" charset="0"/>
                <a:ea typeface="ＭＳ Ｐゴシック" pitchFamily="50" charset="-128"/>
              </a:defRPr>
            </a:lvl1pPr>
            <a:lvl2pPr marL="1033463" indent="-393700" defTabSz="1273175" eaLnBrk="0" hangingPunct="0">
              <a:spcBef>
                <a:spcPct val="20000"/>
              </a:spcBef>
              <a:buChar char="–"/>
              <a:defRPr kumimoji="1" sz="4100">
                <a:solidFill>
                  <a:schemeClr val="tx1"/>
                </a:solidFill>
                <a:latin typeface="Arial" pitchFamily="34" charset="0"/>
                <a:ea typeface="ＭＳ Ｐゴシック" pitchFamily="50" charset="-128"/>
              </a:defRPr>
            </a:lvl2pPr>
            <a:lvl3pPr marL="1593850" indent="-314325" defTabSz="1273175" eaLnBrk="0" hangingPunct="0">
              <a:spcBef>
                <a:spcPct val="20000"/>
              </a:spcBef>
              <a:buChar char="•"/>
              <a:defRPr kumimoji="1" sz="3400">
                <a:solidFill>
                  <a:schemeClr val="tx1"/>
                </a:solidFill>
                <a:latin typeface="Arial" pitchFamily="34" charset="0"/>
                <a:ea typeface="ＭＳ Ｐゴシック" pitchFamily="50" charset="-128"/>
              </a:defRPr>
            </a:lvl3pPr>
            <a:lvl4pPr marL="2233613"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4pPr>
            <a:lvl5pPr marL="2871788"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5pPr>
            <a:lvl6pPr marL="33289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6pPr>
            <a:lvl7pPr marL="37861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7pPr>
            <a:lvl8pPr marL="42433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8pPr>
            <a:lvl9pPr marL="47005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9pPr>
          </a:lstStyle>
          <a:p>
            <a:pPr indent="7938" algn="just">
              <a:spcBef>
                <a:spcPct val="0"/>
              </a:spcBef>
              <a:spcAft>
                <a:spcPts val="0"/>
              </a:spcAft>
              <a:buFontTx/>
              <a:buNone/>
              <a:defRPr/>
            </a:pP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目的別に金融商品を</a:t>
            </a: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活用</a:t>
            </a: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しながら、皆さん</a:t>
            </a: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一人一人</a:t>
            </a: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が自分に合った資産形成を行い、将来に向けて準備していきましょう。</a:t>
            </a:r>
            <a:endParaRPr lang="en-US" altLang="ja-JP" sz="2200" b="1" dirty="0" smtClean="0">
              <a:latin typeface="Meiryo UI" panose="020B0604030504040204" pitchFamily="50" charset="-128"/>
              <a:ea typeface="Meiryo UI" panose="020B0604030504040204" pitchFamily="50" charset="-128"/>
              <a:cs typeface="Meiryo UI" panose="020B0604030504040204" pitchFamily="50" charset="-128"/>
            </a:endParaRPr>
          </a:p>
          <a:p>
            <a:pPr indent="7938" algn="just">
              <a:spcBef>
                <a:spcPct val="0"/>
              </a:spcBef>
              <a:spcAft>
                <a:spcPts val="0"/>
              </a:spcAft>
              <a:buFontTx/>
              <a:buNone/>
              <a:defRPr/>
            </a:pP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語学や</a:t>
            </a:r>
            <a:r>
              <a:rPr lang="en-US" altLang="ja-JP" sz="2200" b="1" dirty="0" smtClean="0">
                <a:latin typeface="Meiryo UI" panose="020B0604030504040204" pitchFamily="50" charset="-128"/>
                <a:ea typeface="Meiryo UI" panose="020B0604030504040204" pitchFamily="50" charset="-128"/>
                <a:cs typeface="Meiryo UI" panose="020B0604030504040204" pitchFamily="50" charset="-128"/>
              </a:rPr>
              <a:t>PC</a:t>
            </a: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スキルを学ぶ、資格を取得するなど自己投資を行い、稼ぐ力を高めることも大切です。</a:t>
            </a:r>
            <a:endParaRPr lang="ja-JP" altLang="en-US" sz="2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736979" y="1375525"/>
            <a:ext cx="7882365" cy="2431435"/>
          </a:xfrm>
          <a:prstGeom prst="rect">
            <a:avLst/>
          </a:prstGeom>
          <a:noFill/>
        </p:spPr>
        <p:txBody>
          <a:bodyPr wrap="square" rtlCol="0">
            <a:spAutoFit/>
          </a:bodyPr>
          <a:lstStyle/>
          <a:p>
            <a:pPr marL="342900" indent="-342900">
              <a:buFont typeface="Arial" panose="020B0604020202020204" pitchFamily="34" charset="0"/>
              <a:buChar char="•"/>
            </a:pPr>
            <a:r>
              <a:rPr lang="ja-JP" altLang="en-US" sz="2000" dirty="0" smtClean="0">
                <a:latin typeface="Meiryo UI" panose="020B0604030504040204" pitchFamily="50" charset="-128"/>
                <a:ea typeface="Meiryo UI" panose="020B0604030504040204" pitchFamily="50" charset="-128"/>
              </a:rPr>
              <a:t>まずは家計管理をしっかり行い、貯蓄しましょう</a:t>
            </a:r>
            <a:endParaRPr lang="en-US" altLang="ja-JP" sz="2000" dirty="0" smtClean="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sz="2000" dirty="0" smtClean="0">
                <a:latin typeface="Meiryo UI" panose="020B0604030504040204" pitchFamily="50" charset="-128"/>
                <a:ea typeface="Meiryo UI" panose="020B0604030504040204" pitchFamily="50" charset="-128"/>
              </a:rPr>
              <a:t>ただ</a:t>
            </a:r>
            <a:r>
              <a:rPr lang="ja-JP" altLang="en-US" sz="2000" dirty="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超</a:t>
            </a:r>
            <a:r>
              <a:rPr lang="ja-JP" altLang="en-US" sz="2000" dirty="0">
                <a:latin typeface="Meiryo UI" panose="020B0604030504040204" pitchFamily="50" charset="-128"/>
                <a:ea typeface="Meiryo UI" panose="020B0604030504040204" pitchFamily="50" charset="-128"/>
              </a:rPr>
              <a:t>低金利のもとでは、預貯金では</a:t>
            </a:r>
            <a:r>
              <a:rPr lang="ja-JP" altLang="en-US" sz="2000" dirty="0" smtClean="0">
                <a:latin typeface="Meiryo UI" panose="020B0604030504040204" pitchFamily="50" charset="-128"/>
                <a:ea typeface="Meiryo UI" panose="020B0604030504040204" pitchFamily="50" charset="-128"/>
              </a:rPr>
              <a:t>お金は増えません</a:t>
            </a:r>
            <a:endParaRPr lang="en-US" altLang="ja-JP" sz="2000" dirty="0" smtClean="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sz="2000" dirty="0" smtClean="0">
                <a:latin typeface="Meiryo UI" panose="020B0604030504040204" pitchFamily="50" charset="-128"/>
                <a:ea typeface="Meiryo UI" panose="020B0604030504040204" pitchFamily="50" charset="-128"/>
              </a:rPr>
              <a:t>物価上昇（インフレ）すると、貯蓄の価値が目減りする可能性があります</a:t>
            </a:r>
            <a:endParaRPr lang="en-US" altLang="ja-JP" sz="2000" dirty="0" smtClean="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sz="2000" dirty="0" smtClean="0">
                <a:latin typeface="Meiryo UI" panose="020B0604030504040204" pitchFamily="50" charset="-128"/>
                <a:ea typeface="Meiryo UI" panose="020B0604030504040204" pitchFamily="50" charset="-128"/>
              </a:rPr>
              <a:t>ライフプランの選択肢が多様化し、一人一人が自由に生きる時代です</a:t>
            </a:r>
            <a:endParaRPr kumimoji="1" lang="en-US" altLang="ja-JP" sz="2000" dirty="0" smtClean="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endParaRPr lang="en-US" altLang="ja-JP" sz="2000" dirty="0" smtClean="0">
              <a:latin typeface="Meiryo UI" panose="020B0604030504040204" pitchFamily="50" charset="-128"/>
              <a:ea typeface="Meiryo UI" panose="020B0604030504040204" pitchFamily="50" charset="-128"/>
            </a:endParaRPr>
          </a:p>
        </p:txBody>
      </p:sp>
      <p:sp>
        <p:nvSpPr>
          <p:cNvPr id="2" name="下矢印 1"/>
          <p:cNvSpPr/>
          <p:nvPr/>
        </p:nvSpPr>
        <p:spPr>
          <a:xfrm>
            <a:off x="3784209" y="3456606"/>
            <a:ext cx="1463040" cy="858129"/>
          </a:xfrm>
          <a:prstGeom prst="downArrow">
            <a:avLst/>
          </a:prstGeom>
          <a:solidFill>
            <a:srgbClr val="14AAEB"/>
          </a:solidFill>
          <a:ln>
            <a:solidFill>
              <a:srgbClr val="14A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1</a:t>
            </a:fld>
            <a:endParaRPr lang="en-US" altLang="ja-JP" dirty="0"/>
          </a:p>
        </p:txBody>
      </p:sp>
    </p:spTree>
    <p:extLst>
      <p:ext uri="{BB962C8B-B14F-4D97-AF65-F5344CB8AC3E}">
        <p14:creationId xmlns:p14="http://schemas.microsoft.com/office/powerpoint/2010/main" val="946200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705351" y="3862456"/>
            <a:ext cx="3855426" cy="1825381"/>
          </a:xfrm>
          <a:prstGeom prst="rect">
            <a:avLst/>
          </a:prstGeom>
          <a:solidFill>
            <a:schemeClr val="bg1"/>
          </a:solidFill>
          <a:ln w="50800" cmpd="sng">
            <a:solidFill>
              <a:srgbClr val="00CC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846" b="1" dirty="0" smtClean="0">
                <a:solidFill>
                  <a:srgbClr val="0070C0"/>
                </a:solidFill>
                <a:latin typeface="メイリオ" panose="020B0604030504040204" pitchFamily="50" charset="-128"/>
                <a:ea typeface="メイリオ" panose="020B0604030504040204" pitchFamily="50" charset="-128"/>
              </a:rPr>
              <a:t>「</a:t>
            </a:r>
            <a:r>
              <a:rPr lang="ja-JP" altLang="en-US" sz="1846" b="1" dirty="0">
                <a:solidFill>
                  <a:srgbClr val="0070C0"/>
                </a:solidFill>
                <a:latin typeface="メイリオ" panose="020B0604030504040204" pitchFamily="50" charset="-128"/>
                <a:ea typeface="メイリオ" panose="020B0604030504040204" pitchFamily="50" charset="-128"/>
              </a:rPr>
              <a:t>あらかじめ決まった金額」</a:t>
            </a:r>
            <a:r>
              <a:rPr lang="ja-JP" altLang="en-US" sz="1846" b="1" dirty="0">
                <a:solidFill>
                  <a:schemeClr val="tx1"/>
                </a:solidFill>
                <a:latin typeface="メイリオ" panose="020B0604030504040204" pitchFamily="50" charset="-128"/>
                <a:ea typeface="メイリオ" panose="020B0604030504040204" pitchFamily="50" charset="-128"/>
              </a:rPr>
              <a:t>を</a:t>
            </a:r>
            <a:endParaRPr lang="en-US" altLang="ja-JP" sz="1846" b="1" dirty="0">
              <a:solidFill>
                <a:schemeClr val="tx1"/>
              </a:solidFill>
              <a:latin typeface="メイリオ" panose="020B0604030504040204" pitchFamily="50" charset="-128"/>
              <a:ea typeface="メイリオ" panose="020B0604030504040204" pitchFamily="50" charset="-128"/>
            </a:endParaRPr>
          </a:p>
          <a:p>
            <a:pPr>
              <a:defRPr/>
            </a:pPr>
            <a:r>
              <a:rPr lang="ja-JP" altLang="en-US" sz="1846" b="1" dirty="0">
                <a:solidFill>
                  <a:srgbClr val="0070C0"/>
                </a:solidFill>
                <a:latin typeface="メイリオ" panose="020B0604030504040204" pitchFamily="50" charset="-128"/>
                <a:ea typeface="メイリオ" panose="020B0604030504040204" pitchFamily="50" charset="-128"/>
              </a:rPr>
              <a:t>「続けて」</a:t>
            </a:r>
            <a:r>
              <a:rPr lang="ja-JP" altLang="en-US" sz="1846" b="1" dirty="0">
                <a:solidFill>
                  <a:schemeClr val="tx1"/>
                </a:solidFill>
                <a:latin typeface="メイリオ" panose="020B0604030504040204" pitchFamily="50" charset="-128"/>
                <a:ea typeface="メイリオ" panose="020B0604030504040204" pitchFamily="50" charset="-128"/>
              </a:rPr>
              <a:t>投資する</a:t>
            </a:r>
            <a:r>
              <a:rPr lang="ja-JP" altLang="en-US" sz="1846" b="1" dirty="0" smtClean="0">
                <a:solidFill>
                  <a:schemeClr val="tx1"/>
                </a:solidFill>
                <a:latin typeface="メイリオ" panose="020B0604030504040204" pitchFamily="50" charset="-128"/>
                <a:ea typeface="メイリオ" panose="020B0604030504040204" pitchFamily="50" charset="-128"/>
              </a:rPr>
              <a:t>こと</a:t>
            </a:r>
            <a:endParaRPr lang="en-US" altLang="ja-JP" dirty="0">
              <a:solidFill>
                <a:schemeClr val="tx1"/>
              </a:solidFill>
              <a:latin typeface="メイリオ" panose="020B0604030504040204" pitchFamily="50" charset="-128"/>
              <a:ea typeface="メイリオ" panose="020B0604030504040204" pitchFamily="50" charset="-128"/>
            </a:endParaRPr>
          </a:p>
          <a:p>
            <a:pPr algn="ctr">
              <a:defRPr/>
            </a:pPr>
            <a:r>
              <a:rPr lang="ja-JP" altLang="en-US" dirty="0">
                <a:solidFill>
                  <a:schemeClr val="tx1"/>
                </a:solidFill>
                <a:latin typeface="メイリオ" panose="020B0604030504040204" pitchFamily="50" charset="-128"/>
                <a:ea typeface="メイリオ" panose="020B0604030504040204" pitchFamily="50" charset="-128"/>
              </a:rPr>
              <a:t>→安いときに買わなかったり、高いときにだけ買ってしまうことを防ぐ</a:t>
            </a:r>
          </a:p>
        </p:txBody>
      </p:sp>
      <p:sp>
        <p:nvSpPr>
          <p:cNvPr id="12" name="角丸四角形 11"/>
          <p:cNvSpPr/>
          <p:nvPr/>
        </p:nvSpPr>
        <p:spPr>
          <a:xfrm>
            <a:off x="650631" y="1255836"/>
            <a:ext cx="3465635" cy="38979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投資のイメージ</a:t>
            </a:r>
          </a:p>
        </p:txBody>
      </p:sp>
      <p:sp>
        <p:nvSpPr>
          <p:cNvPr id="67589" name="コンテンツ プレースホルダー 2"/>
          <p:cNvSpPr txBox="1">
            <a:spLocks/>
          </p:cNvSpPr>
          <p:nvPr/>
        </p:nvSpPr>
        <p:spPr bwMode="auto">
          <a:xfrm>
            <a:off x="5155224" y="1437543"/>
            <a:ext cx="3988777" cy="1065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3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ja-JP" altLang="en-US" sz="2215" b="1" dirty="0">
                <a:latin typeface="メイリオ" panose="020B0604030504040204" pitchFamily="50" charset="-128"/>
                <a:ea typeface="メイリオ" panose="020B0604030504040204" pitchFamily="50" charset="-128"/>
              </a:rPr>
              <a:t>投資のタイミングを</a:t>
            </a:r>
            <a:endParaRPr lang="en-US" altLang="ja-JP" sz="2215" b="1" dirty="0">
              <a:latin typeface="メイリオ" panose="020B0604030504040204" pitchFamily="50" charset="-128"/>
              <a:ea typeface="メイリオ" panose="020B0604030504040204" pitchFamily="50" charset="-128"/>
            </a:endParaRPr>
          </a:p>
          <a:p>
            <a:pPr eaLnBrk="1" hangingPunct="1">
              <a:buFont typeface="Arial" panose="020B0604020202020204" pitchFamily="34" charset="0"/>
              <a:buNone/>
            </a:pPr>
            <a:r>
              <a:rPr lang="ja-JP" altLang="en-US" sz="2215" b="1" dirty="0">
                <a:latin typeface="メイリオ" panose="020B0604030504040204" pitchFamily="50" charset="-128"/>
                <a:ea typeface="メイリオ" panose="020B0604030504040204" pitchFamily="50" charset="-128"/>
              </a:rPr>
              <a:t>とらえるのは難しい</a:t>
            </a:r>
            <a:r>
              <a:rPr lang="en-US" altLang="ja-JP" sz="2215" b="1" dirty="0">
                <a:latin typeface="メイリオ" panose="020B0604030504040204" pitchFamily="50" charset="-128"/>
                <a:ea typeface="メイリオ" panose="020B0604030504040204" pitchFamily="50" charset="-128"/>
              </a:rPr>
              <a:t>…</a:t>
            </a:r>
          </a:p>
          <a:p>
            <a:pPr eaLnBrk="1" hangingPunct="1">
              <a:buFont typeface="Arial" panose="020B0604020202020204" pitchFamily="34" charset="0"/>
              <a:buNone/>
            </a:pPr>
            <a:endParaRPr lang="en-US" altLang="ja-JP" sz="2215" b="1" dirty="0">
              <a:latin typeface="メイリオ" panose="020B0604030504040204" pitchFamily="50" charset="-128"/>
              <a:ea typeface="メイリオ" panose="020B0604030504040204" pitchFamily="50" charset="-128"/>
            </a:endParaRPr>
          </a:p>
        </p:txBody>
      </p:sp>
      <p:sp>
        <p:nvSpPr>
          <p:cNvPr id="15" name="角丸四角形 14"/>
          <p:cNvSpPr/>
          <p:nvPr/>
        </p:nvSpPr>
        <p:spPr>
          <a:xfrm>
            <a:off x="5519370" y="3476912"/>
            <a:ext cx="1894743" cy="509954"/>
          </a:xfrm>
          <a:prstGeom prst="roundRect">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585" b="1" dirty="0">
                <a:latin typeface="メイリオ" panose="020B0604030504040204" pitchFamily="50" charset="-128"/>
                <a:ea typeface="メイリオ" panose="020B0604030504040204" pitchFamily="50" charset="-128"/>
                <a:cs typeface="Meiryo UI" panose="020B0604030504040204" pitchFamily="50" charset="-128"/>
              </a:rPr>
              <a:t>積立投資</a:t>
            </a:r>
            <a:endParaRPr lang="ja-JP" altLang="en-US" sz="1846" dirty="0">
              <a:latin typeface="メイリオ" panose="020B0604030504040204" pitchFamily="50" charset="-128"/>
              <a:ea typeface="メイリオ" panose="020B0604030504040204" pitchFamily="50" charset="-128"/>
              <a:cs typeface="Meiryo UI" panose="020B0604030504040204" pitchFamily="50" charset="-128"/>
            </a:endParaRPr>
          </a:p>
        </p:txBody>
      </p:sp>
      <p:pic>
        <p:nvPicPr>
          <p:cNvPr id="67591"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990" y="1900605"/>
            <a:ext cx="4022480" cy="3855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下矢印 2"/>
          <p:cNvSpPr/>
          <p:nvPr/>
        </p:nvSpPr>
        <p:spPr>
          <a:xfrm>
            <a:off x="5436577" y="2567355"/>
            <a:ext cx="2060331" cy="731227"/>
          </a:xfrm>
          <a:prstGeom prst="downArrow">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aphicFrame>
        <p:nvGraphicFramePr>
          <p:cNvPr id="14" name="表 13"/>
          <p:cNvGraphicFramePr>
            <a:graphicFrameLocks noGrp="1"/>
          </p:cNvGraphicFramePr>
          <p:nvPr>
            <p:extLst>
              <p:ext uri="{D42A27DB-BD31-4B8C-83A1-F6EECF244321}">
                <p14:modId xmlns:p14="http://schemas.microsoft.com/office/powerpoint/2010/main" val="3465010411"/>
              </p:ext>
            </p:extLst>
          </p:nvPr>
        </p:nvGraphicFramePr>
        <p:xfrm>
          <a:off x="317989" y="417364"/>
          <a:ext cx="6983020"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5796000">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4-19.</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積立投資①</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正方形/長方形 15"/>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19</a:t>
            </a:fld>
            <a:endParaRPr lang="en-US" altLang="ja-JP" dirty="0"/>
          </a:p>
        </p:txBody>
      </p:sp>
    </p:spTree>
    <p:extLst>
      <p:ext uri="{BB962C8B-B14F-4D97-AF65-F5344CB8AC3E}">
        <p14:creationId xmlns:p14="http://schemas.microsoft.com/office/powerpoint/2010/main" val="113203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0"/>
                                  </p:stCondLst>
                                  <p:childTnLst>
                                    <p:set>
                                      <p:cBhvr>
                                        <p:cTn id="11" dur="1" fill="hold">
                                          <p:stCondLst>
                                            <p:cond delay="0"/>
                                          </p:stCondLst>
                                        </p:cTn>
                                        <p:tgtEl>
                                          <p:spTgt spid="67591"/>
                                        </p:tgtEl>
                                        <p:attrNameLst>
                                          <p:attrName>style.visibility</p:attrName>
                                        </p:attrNameLst>
                                      </p:cBhvr>
                                      <p:to>
                                        <p:strVal val="visible"/>
                                      </p:to>
                                    </p:set>
                                    <p:animEffect transition="in" filter="wipe(left)">
                                      <p:cBhvr>
                                        <p:cTn id="12" dur="2000"/>
                                        <p:tgtEl>
                                          <p:spTgt spid="6759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7589"/>
                                        </p:tgtEl>
                                        <p:attrNameLst>
                                          <p:attrName>style.visibility</p:attrName>
                                        </p:attrNameLst>
                                      </p:cBhvr>
                                      <p:to>
                                        <p:strVal val="visible"/>
                                      </p:to>
                                    </p:set>
                                    <p:animEffect transition="in" filter="fade">
                                      <p:cBhvr>
                                        <p:cTn id="17" dur="1000"/>
                                        <p:tgtEl>
                                          <p:spTgt spid="67589"/>
                                        </p:tgtEl>
                                      </p:cBhvr>
                                    </p:animEffect>
                                    <p:anim calcmode="lin" valueType="num">
                                      <p:cBhvr>
                                        <p:cTn id="18" dur="1000" fill="hold"/>
                                        <p:tgtEl>
                                          <p:spTgt spid="67589"/>
                                        </p:tgtEl>
                                        <p:attrNameLst>
                                          <p:attrName>ppt_x</p:attrName>
                                        </p:attrNameLst>
                                      </p:cBhvr>
                                      <p:tavLst>
                                        <p:tav tm="0">
                                          <p:val>
                                            <p:strVal val="#ppt_x"/>
                                          </p:val>
                                        </p:tav>
                                        <p:tav tm="100000">
                                          <p:val>
                                            <p:strVal val="#ppt_x"/>
                                          </p:val>
                                        </p:tav>
                                      </p:tavLst>
                                    </p:anim>
                                    <p:anim calcmode="lin" valueType="num">
                                      <p:cBhvr>
                                        <p:cTn id="19" dur="1000" fill="hold"/>
                                        <p:tgtEl>
                                          <p:spTgt spid="6758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67589" grpId="0"/>
      <p:bldP spid="15"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634" name="グループ化 4"/>
          <p:cNvGrpSpPr>
            <a:grpSpLocks/>
          </p:cNvGrpSpPr>
          <p:nvPr/>
        </p:nvGrpSpPr>
        <p:grpSpPr bwMode="auto">
          <a:xfrm>
            <a:off x="301870" y="1452614"/>
            <a:ext cx="7442689" cy="4239111"/>
            <a:chOff x="327025" y="900947"/>
            <a:chExt cx="8062125" cy="4591162"/>
          </a:xfrm>
        </p:grpSpPr>
        <p:grpSp>
          <p:nvGrpSpPr>
            <p:cNvPr id="69642" name="グループ化 59397"/>
            <p:cNvGrpSpPr>
              <a:grpSpLocks/>
            </p:cNvGrpSpPr>
            <p:nvPr/>
          </p:nvGrpSpPr>
          <p:grpSpPr bwMode="auto">
            <a:xfrm>
              <a:off x="327025" y="900947"/>
              <a:ext cx="8062125" cy="3845566"/>
              <a:chOff x="326761" y="1104384"/>
              <a:chExt cx="9378767" cy="4529107"/>
            </a:xfrm>
          </p:grpSpPr>
          <p:sp>
            <p:nvSpPr>
              <p:cNvPr id="58" name="角丸四角形 57"/>
              <p:cNvSpPr/>
              <p:nvPr/>
            </p:nvSpPr>
            <p:spPr>
              <a:xfrm>
                <a:off x="7369607" y="4175239"/>
                <a:ext cx="2335921" cy="134206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ja-JP" altLang="en-US" sz="1477" b="1" dirty="0">
                    <a:solidFill>
                      <a:schemeClr val="tx1"/>
                    </a:solidFill>
                    <a:latin typeface="游ゴシック" panose="020B0400000000000000" pitchFamily="50" charset="-128"/>
                    <a:ea typeface="游ゴシック" panose="020B0400000000000000" pitchFamily="50" charset="-128"/>
                  </a:rPr>
                  <a:t>購入総額　４万円</a:t>
                </a:r>
                <a:endParaRPr lang="en-US" altLang="ja-JP" sz="1477" b="1" dirty="0">
                  <a:solidFill>
                    <a:schemeClr val="tx1"/>
                  </a:solidFill>
                  <a:latin typeface="游ゴシック" panose="020B0400000000000000" pitchFamily="50" charset="-128"/>
                  <a:ea typeface="游ゴシック" panose="020B0400000000000000" pitchFamily="50" charset="-128"/>
                </a:endParaRPr>
              </a:p>
              <a:p>
                <a:pPr algn="ctr">
                  <a:defRPr/>
                </a:pPr>
                <a:endParaRPr lang="en-US" altLang="ja-JP" sz="1477" b="1" dirty="0">
                  <a:solidFill>
                    <a:schemeClr val="tx1"/>
                  </a:solidFill>
                  <a:latin typeface="游ゴシック" panose="020B0400000000000000" pitchFamily="50" charset="-128"/>
                  <a:ea typeface="游ゴシック" panose="020B0400000000000000" pitchFamily="50" charset="-128"/>
                </a:endParaRPr>
              </a:p>
              <a:p>
                <a:pPr algn="ctr">
                  <a:defRPr/>
                </a:pPr>
                <a:r>
                  <a:rPr lang="ja-JP" altLang="en-US" sz="1477" b="1" dirty="0">
                    <a:solidFill>
                      <a:schemeClr val="tx1"/>
                    </a:solidFill>
                    <a:latin typeface="游ゴシック" panose="020B0400000000000000" pitchFamily="50" charset="-128"/>
                    <a:ea typeface="游ゴシック" panose="020B0400000000000000" pitchFamily="50" charset="-128"/>
                  </a:rPr>
                  <a:t>  購入口数</a:t>
                </a:r>
                <a:r>
                  <a:rPr lang="ja-JP" altLang="en-US" sz="1292" b="1" dirty="0">
                    <a:solidFill>
                      <a:schemeClr val="tx1"/>
                    </a:solidFill>
                    <a:latin typeface="游ゴシック" panose="020B0400000000000000" pitchFamily="50" charset="-128"/>
                    <a:ea typeface="游ゴシック" panose="020B0400000000000000" pitchFamily="50" charset="-128"/>
                  </a:rPr>
                  <a:t>  </a:t>
                </a:r>
                <a:r>
                  <a:rPr lang="en-US" altLang="ja-JP" b="1" dirty="0">
                    <a:solidFill>
                      <a:srgbClr val="C00000"/>
                    </a:solidFill>
                    <a:latin typeface="游ゴシック" panose="020B0400000000000000" pitchFamily="50" charset="-128"/>
                    <a:ea typeface="游ゴシック" panose="020B0400000000000000" pitchFamily="50" charset="-128"/>
                  </a:rPr>
                  <a:t>4.5</a:t>
                </a:r>
                <a:r>
                  <a:rPr lang="ja-JP" altLang="en-US" b="1" dirty="0">
                    <a:solidFill>
                      <a:srgbClr val="C00000"/>
                    </a:solidFill>
                    <a:latin typeface="游ゴシック" panose="020B0400000000000000" pitchFamily="50" charset="-128"/>
                    <a:ea typeface="游ゴシック" panose="020B0400000000000000" pitchFamily="50" charset="-128"/>
                  </a:rPr>
                  <a:t>万口</a:t>
                </a:r>
                <a:endParaRPr lang="ja-JP" altLang="en-US" sz="1477" b="1" dirty="0">
                  <a:solidFill>
                    <a:srgbClr val="C00000"/>
                  </a:solidFill>
                  <a:latin typeface="游ゴシック" panose="020B0400000000000000" pitchFamily="50" charset="-128"/>
                  <a:ea typeface="游ゴシック" panose="020B0400000000000000" pitchFamily="50" charset="-128"/>
                </a:endParaRPr>
              </a:p>
            </p:txBody>
          </p:sp>
          <p:grpSp>
            <p:nvGrpSpPr>
              <p:cNvPr id="69646" name="グループ化 59395"/>
              <p:cNvGrpSpPr>
                <a:grpSpLocks/>
              </p:cNvGrpSpPr>
              <p:nvPr/>
            </p:nvGrpSpPr>
            <p:grpSpPr bwMode="auto">
              <a:xfrm>
                <a:off x="326761" y="1104384"/>
                <a:ext cx="7126562" cy="4529107"/>
                <a:chOff x="416496" y="1104384"/>
                <a:chExt cx="7126562" cy="4529107"/>
              </a:xfrm>
            </p:grpSpPr>
            <p:grpSp>
              <p:nvGrpSpPr>
                <p:cNvPr id="69648" name="グループ化 59393"/>
                <p:cNvGrpSpPr>
                  <a:grpSpLocks/>
                </p:cNvGrpSpPr>
                <p:nvPr/>
              </p:nvGrpSpPr>
              <p:grpSpPr bwMode="auto">
                <a:xfrm>
                  <a:off x="416496" y="1278453"/>
                  <a:ext cx="7126562" cy="4355038"/>
                  <a:chOff x="416496" y="1278453"/>
                  <a:chExt cx="7126562" cy="4355038"/>
                </a:xfrm>
              </p:grpSpPr>
              <p:grpSp>
                <p:nvGrpSpPr>
                  <p:cNvPr id="28" name="グループ化 27"/>
                  <p:cNvGrpSpPr/>
                  <p:nvPr/>
                </p:nvGrpSpPr>
                <p:grpSpPr>
                  <a:xfrm>
                    <a:off x="664942" y="1426450"/>
                    <a:ext cx="6878116" cy="1361347"/>
                    <a:chOff x="664942" y="2790452"/>
                    <a:chExt cx="6878116" cy="1361347"/>
                  </a:xfrm>
                  <a:noFill/>
                  <a:effectLst/>
                </p:grpSpPr>
                <p:sp>
                  <p:nvSpPr>
                    <p:cNvPr id="29" name="角丸四角形 28"/>
                    <p:cNvSpPr/>
                    <p:nvPr/>
                  </p:nvSpPr>
                  <p:spPr>
                    <a:xfrm>
                      <a:off x="664942" y="2852935"/>
                      <a:ext cx="6878116" cy="123638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92" b="1" dirty="0">
                          <a:solidFill>
                            <a:schemeClr val="bg1">
                              <a:lumMod val="50000"/>
                            </a:schemeClr>
                          </a:solidFill>
                          <a:latin typeface="游ゴシック" panose="020B0400000000000000" pitchFamily="50" charset="-128"/>
                          <a:ea typeface="游ゴシック" panose="020B0400000000000000" pitchFamily="50" charset="-128"/>
                        </a:rPr>
                        <a:t>投資信託の</a:t>
                      </a:r>
                      <a:endParaRPr lang="en-US" altLang="ja-JP" sz="1292" b="1" dirty="0">
                        <a:solidFill>
                          <a:schemeClr val="bg1">
                            <a:lumMod val="50000"/>
                          </a:schemeClr>
                        </a:solidFill>
                        <a:latin typeface="游ゴシック" panose="020B0400000000000000" pitchFamily="50" charset="-128"/>
                        <a:ea typeface="游ゴシック" panose="020B0400000000000000" pitchFamily="50" charset="-128"/>
                      </a:endParaRPr>
                    </a:p>
                    <a:p>
                      <a:pPr>
                        <a:defRPr/>
                      </a:pPr>
                      <a:r>
                        <a:rPr lang="ja-JP" altLang="en-US" sz="1292" b="1" dirty="0">
                          <a:solidFill>
                            <a:schemeClr val="bg1">
                              <a:lumMod val="50000"/>
                            </a:schemeClr>
                          </a:solidFill>
                          <a:latin typeface="游ゴシック" panose="020B0400000000000000" pitchFamily="50" charset="-128"/>
                          <a:ea typeface="游ゴシック" panose="020B0400000000000000" pitchFamily="50" charset="-128"/>
                        </a:rPr>
                        <a:t>価格の推移</a:t>
                      </a:r>
                      <a:endParaRPr lang="en-US" altLang="ja-JP" sz="1292" b="1" dirty="0">
                        <a:solidFill>
                          <a:schemeClr val="bg1">
                            <a:lumMod val="50000"/>
                          </a:schemeClr>
                        </a:solidFill>
                        <a:latin typeface="游ゴシック" panose="020B0400000000000000" pitchFamily="50" charset="-128"/>
                        <a:ea typeface="游ゴシック" panose="020B0400000000000000" pitchFamily="50" charset="-128"/>
                      </a:endParaRPr>
                    </a:p>
                    <a:p>
                      <a:pPr>
                        <a:defRPr/>
                      </a:pPr>
                      <a:r>
                        <a:rPr lang="ja-JP" altLang="en-US" sz="1015" b="1" dirty="0">
                          <a:solidFill>
                            <a:schemeClr val="bg1">
                              <a:lumMod val="50000"/>
                            </a:schemeClr>
                          </a:solidFill>
                          <a:latin typeface="游ゴシック" panose="020B0400000000000000" pitchFamily="50" charset="-128"/>
                          <a:ea typeface="游ゴシック" panose="020B0400000000000000" pitchFamily="50" charset="-128"/>
                        </a:rPr>
                        <a:t>（１万口あたり）</a:t>
                      </a:r>
                      <a:endParaRPr lang="en-US" altLang="ja-JP" sz="1015" b="1" dirty="0">
                        <a:solidFill>
                          <a:schemeClr val="bg1">
                            <a:lumMod val="50000"/>
                          </a:schemeClr>
                        </a:solidFill>
                        <a:latin typeface="游ゴシック" panose="020B0400000000000000" pitchFamily="50" charset="-128"/>
                        <a:ea typeface="游ゴシック" panose="020B0400000000000000" pitchFamily="50" charset="-128"/>
                      </a:endParaRPr>
                    </a:p>
                  </p:txBody>
                </p:sp>
                <p:sp>
                  <p:nvSpPr>
                    <p:cNvPr id="30" name="テキスト ボックス 29"/>
                    <p:cNvSpPr txBox="1"/>
                    <p:nvPr/>
                  </p:nvSpPr>
                  <p:spPr>
                    <a:xfrm>
                      <a:off x="2343386" y="2790452"/>
                      <a:ext cx="1008112" cy="1361347"/>
                    </a:xfrm>
                    <a:prstGeom prst="rect">
                      <a:avLst/>
                    </a:prstGeom>
                    <a:grpFill/>
                    <a:ln w="9525" cap="flat" cmpd="sng" algn="ctr">
                      <a:noFill/>
                      <a:prstDash val="solid"/>
                    </a:ln>
                    <a:effectLst/>
                  </p:spPr>
                  <p:txBody>
                    <a:bodyPr lIns="33231" tIns="33231" rIns="33231" bIns="33231" anchor="ctr" anchorCtr="1">
                      <a:spAutoFit/>
                    </a:bodyPr>
                    <a:lstStyle/>
                    <a:p>
                      <a:pPr algn="ctr">
                        <a:defRPr/>
                      </a:pPr>
                      <a:endParaRPr lang="en-US" altLang="ja-JP" sz="1477" b="1" dirty="0">
                        <a:solidFill>
                          <a:schemeClr val="bg1">
                            <a:lumMod val="50000"/>
                          </a:schemeClr>
                        </a:solidFill>
                        <a:latin typeface="游ゴシック" panose="020B0400000000000000" pitchFamily="50" charset="-128"/>
                        <a:ea typeface="游ゴシック" panose="020B0400000000000000" pitchFamily="50" charset="-128"/>
                      </a:endParaRPr>
                    </a:p>
                    <a:p>
                      <a:pPr algn="ctr">
                        <a:defRPr/>
                      </a:pPr>
                      <a:endParaRPr lang="en-US" altLang="ja-JP" sz="1477" b="1" dirty="0">
                        <a:solidFill>
                          <a:schemeClr val="bg1">
                            <a:lumMod val="50000"/>
                          </a:schemeClr>
                        </a:solidFill>
                        <a:latin typeface="游ゴシック" panose="020B0400000000000000" pitchFamily="50" charset="-128"/>
                        <a:ea typeface="游ゴシック" panose="020B0400000000000000" pitchFamily="50" charset="-128"/>
                      </a:endParaRPr>
                    </a:p>
                    <a:p>
                      <a:pPr algn="ctr">
                        <a:defRPr/>
                      </a:pPr>
                      <a:r>
                        <a:rPr lang="ja-JP" altLang="en-US" sz="1477" b="1" dirty="0">
                          <a:solidFill>
                            <a:schemeClr val="bg1">
                              <a:lumMod val="50000"/>
                            </a:schemeClr>
                          </a:solidFill>
                          <a:latin typeface="游ゴシック" panose="020B0400000000000000" pitchFamily="50" charset="-128"/>
                          <a:ea typeface="游ゴシック" panose="020B0400000000000000" pitchFamily="50" charset="-128"/>
                        </a:rPr>
                        <a:t>１万円</a:t>
                      </a:r>
                      <a:endParaRPr lang="en-US" altLang="ja-JP" sz="1477" b="1" dirty="0">
                        <a:solidFill>
                          <a:schemeClr val="bg1">
                            <a:lumMod val="50000"/>
                          </a:schemeClr>
                        </a:solidFill>
                        <a:latin typeface="游ゴシック" panose="020B0400000000000000" pitchFamily="50" charset="-128"/>
                        <a:ea typeface="游ゴシック" panose="020B0400000000000000" pitchFamily="50" charset="-128"/>
                      </a:endParaRPr>
                    </a:p>
                  </p:txBody>
                </p:sp>
              </p:grpSp>
              <p:grpSp>
                <p:nvGrpSpPr>
                  <p:cNvPr id="25" name="グループ化 24"/>
                  <p:cNvGrpSpPr/>
                  <p:nvPr/>
                </p:nvGrpSpPr>
                <p:grpSpPr>
                  <a:xfrm>
                    <a:off x="416496" y="4175239"/>
                    <a:ext cx="6878116" cy="1458252"/>
                    <a:chOff x="416496" y="2747323"/>
                    <a:chExt cx="6878116" cy="1458252"/>
                  </a:xfrm>
                  <a:solidFill>
                    <a:schemeClr val="accent3">
                      <a:lumMod val="20000"/>
                      <a:lumOff val="80000"/>
                    </a:schemeClr>
                  </a:solidFill>
                </p:grpSpPr>
                <p:sp>
                  <p:nvSpPr>
                    <p:cNvPr id="26" name="角丸四角形 25"/>
                    <p:cNvSpPr/>
                    <p:nvPr/>
                  </p:nvSpPr>
                  <p:spPr>
                    <a:xfrm>
                      <a:off x="416496" y="2747323"/>
                      <a:ext cx="6878116" cy="1458252"/>
                    </a:xfrm>
                    <a:prstGeom prst="round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b="1" dirty="0">
                          <a:solidFill>
                            <a:srgbClr val="0000FF"/>
                          </a:solidFill>
                          <a:latin typeface="游ゴシック" panose="020B0400000000000000" pitchFamily="50" charset="-128"/>
                          <a:ea typeface="游ゴシック" panose="020B0400000000000000" pitchFamily="50" charset="-128"/>
                        </a:rPr>
                        <a:t>毎月</a:t>
                      </a:r>
                      <a:endParaRPr lang="en-US" altLang="ja-JP" b="1" dirty="0">
                        <a:solidFill>
                          <a:srgbClr val="0000FF"/>
                        </a:solidFill>
                        <a:latin typeface="游ゴシック" panose="020B0400000000000000" pitchFamily="50" charset="-128"/>
                        <a:ea typeface="游ゴシック" panose="020B0400000000000000" pitchFamily="50" charset="-128"/>
                      </a:endParaRPr>
                    </a:p>
                    <a:p>
                      <a:pPr>
                        <a:defRPr/>
                      </a:pPr>
                      <a:r>
                        <a:rPr lang="ja-JP" altLang="en-US" b="1" dirty="0">
                          <a:solidFill>
                            <a:srgbClr val="0000FF"/>
                          </a:solidFill>
                          <a:latin typeface="游ゴシック" panose="020B0400000000000000" pitchFamily="50" charset="-128"/>
                          <a:ea typeface="游ゴシック" panose="020B0400000000000000" pitchFamily="50" charset="-128"/>
                        </a:rPr>
                        <a:t>１万円ずつ</a:t>
                      </a:r>
                      <a:endParaRPr lang="en-US" altLang="ja-JP" sz="1477" b="1" dirty="0">
                        <a:solidFill>
                          <a:srgbClr val="0000FF"/>
                        </a:solidFill>
                        <a:latin typeface="游ゴシック" panose="020B0400000000000000" pitchFamily="50" charset="-128"/>
                        <a:ea typeface="游ゴシック" panose="020B0400000000000000" pitchFamily="50" charset="-128"/>
                      </a:endParaRPr>
                    </a:p>
                    <a:p>
                      <a:pPr>
                        <a:defRPr/>
                      </a:pPr>
                      <a:r>
                        <a:rPr lang="ja-JP" altLang="en-US" sz="1292" b="1" dirty="0">
                          <a:solidFill>
                            <a:schemeClr val="tx1"/>
                          </a:solidFill>
                          <a:latin typeface="游ゴシック" panose="020B0400000000000000" pitchFamily="50" charset="-128"/>
                          <a:ea typeface="游ゴシック" panose="020B0400000000000000" pitchFamily="50" charset="-128"/>
                        </a:rPr>
                        <a:t>購入した場合</a:t>
                      </a:r>
                      <a:endParaRPr lang="en-US" altLang="ja-JP" sz="1292" b="1" dirty="0">
                        <a:solidFill>
                          <a:schemeClr val="tx1"/>
                        </a:solidFill>
                        <a:latin typeface="游ゴシック" panose="020B0400000000000000" pitchFamily="50" charset="-128"/>
                        <a:ea typeface="游ゴシック" panose="020B0400000000000000" pitchFamily="50" charset="-128"/>
                      </a:endParaRPr>
                    </a:p>
                  </p:txBody>
                </p:sp>
                <p:sp>
                  <p:nvSpPr>
                    <p:cNvPr id="27" name="テキスト ボックス 26"/>
                    <p:cNvSpPr txBox="1"/>
                    <p:nvPr/>
                  </p:nvSpPr>
                  <p:spPr>
                    <a:xfrm>
                      <a:off x="2343385" y="2792826"/>
                      <a:ext cx="1008112" cy="1361347"/>
                    </a:xfrm>
                    <a:prstGeom prst="rect">
                      <a:avLst/>
                    </a:prstGeom>
                    <a:solidFill>
                      <a:schemeClr val="accent6">
                        <a:lumMod val="20000"/>
                        <a:lumOff val="80000"/>
                      </a:schemeClr>
                    </a:solidFill>
                    <a:ln w="9525" cap="flat" cmpd="sng" algn="ctr">
                      <a:noFill/>
                      <a:prstDash val="solid"/>
                    </a:ln>
                    <a:effectLst/>
                  </p:spPr>
                  <p:txBody>
                    <a:bodyPr lIns="33231" tIns="33231" rIns="33231" bIns="33231" anchor="ctr" anchorCtr="1">
                      <a:spAutoFit/>
                    </a:bodyPr>
                    <a:lstStyle/>
                    <a:p>
                      <a:pPr algn="ctr">
                        <a:defRPr/>
                      </a:pPr>
                      <a:r>
                        <a:rPr lang="ja-JP" altLang="en-US" sz="1477" b="1" dirty="0">
                          <a:solidFill>
                            <a:srgbClr val="0000FF"/>
                          </a:solidFill>
                          <a:latin typeface="游ゴシック" panose="020B0400000000000000" pitchFamily="50" charset="-128"/>
                          <a:ea typeface="游ゴシック" panose="020B0400000000000000" pitchFamily="50" charset="-128"/>
                        </a:rPr>
                        <a:t>１万円</a:t>
                      </a:r>
                      <a:endParaRPr lang="en-US" altLang="ja-JP" sz="1477" b="1" dirty="0">
                        <a:solidFill>
                          <a:srgbClr val="0000FF"/>
                        </a:solidFill>
                        <a:latin typeface="游ゴシック" panose="020B0400000000000000" pitchFamily="50" charset="-128"/>
                        <a:ea typeface="游ゴシック" panose="020B0400000000000000" pitchFamily="50" charset="-128"/>
                      </a:endParaRPr>
                    </a:p>
                    <a:p>
                      <a:pPr algn="ctr">
                        <a:defRPr/>
                      </a:pPr>
                      <a:endParaRPr lang="en-US" altLang="ja-JP" sz="1477" b="1" dirty="0">
                        <a:solidFill>
                          <a:schemeClr val="accent3">
                            <a:lumMod val="75000"/>
                          </a:schemeClr>
                        </a:solidFill>
                        <a:latin typeface="游ゴシック" panose="020B0400000000000000" pitchFamily="50" charset="-128"/>
                        <a:ea typeface="游ゴシック" panose="020B0400000000000000" pitchFamily="50" charset="-128"/>
                      </a:endParaRPr>
                    </a:p>
                    <a:p>
                      <a:pPr algn="ctr">
                        <a:defRPr/>
                      </a:pPr>
                      <a:r>
                        <a:rPr lang="ja-JP" altLang="en-US" sz="1477" b="1" dirty="0">
                          <a:latin typeface="游ゴシック" panose="020B0400000000000000" pitchFamily="50" charset="-128"/>
                          <a:ea typeface="游ゴシック" panose="020B0400000000000000" pitchFamily="50" charset="-128"/>
                        </a:rPr>
                        <a:t>１万口</a:t>
                      </a:r>
                    </a:p>
                  </p:txBody>
                </p:sp>
              </p:grpSp>
              <p:grpSp>
                <p:nvGrpSpPr>
                  <p:cNvPr id="69655" name="グループ化 5"/>
                  <p:cNvGrpSpPr>
                    <a:grpSpLocks/>
                  </p:cNvGrpSpPr>
                  <p:nvPr/>
                </p:nvGrpSpPr>
                <p:grpSpPr bwMode="auto">
                  <a:xfrm>
                    <a:off x="416496" y="2784331"/>
                    <a:ext cx="6847110" cy="1361347"/>
                    <a:chOff x="416496" y="2784331"/>
                    <a:chExt cx="6847110" cy="1361347"/>
                  </a:xfrm>
                </p:grpSpPr>
                <p:sp>
                  <p:nvSpPr>
                    <p:cNvPr id="18" name="角丸四角形 17"/>
                    <p:cNvSpPr/>
                    <p:nvPr/>
                  </p:nvSpPr>
                  <p:spPr>
                    <a:xfrm>
                      <a:off x="416496" y="2853725"/>
                      <a:ext cx="6847110" cy="1235529"/>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77" b="1" dirty="0">
                          <a:solidFill>
                            <a:schemeClr val="tx1"/>
                          </a:solidFill>
                          <a:latin typeface="游ゴシック" panose="020B0400000000000000" pitchFamily="50" charset="-128"/>
                          <a:ea typeface="游ゴシック" panose="020B0400000000000000" pitchFamily="50" charset="-128"/>
                        </a:rPr>
                        <a:t>最初に</a:t>
                      </a:r>
                      <a:endParaRPr lang="en-US" altLang="ja-JP" sz="1477" b="1" dirty="0">
                        <a:solidFill>
                          <a:schemeClr val="tx1"/>
                        </a:solidFill>
                        <a:latin typeface="游ゴシック" panose="020B0400000000000000" pitchFamily="50" charset="-128"/>
                        <a:ea typeface="游ゴシック" panose="020B0400000000000000" pitchFamily="50" charset="-128"/>
                      </a:endParaRPr>
                    </a:p>
                    <a:p>
                      <a:pPr>
                        <a:defRPr/>
                      </a:pPr>
                      <a:r>
                        <a:rPr lang="ja-JP" altLang="en-US" sz="1477" b="1" dirty="0">
                          <a:solidFill>
                            <a:schemeClr val="tx1"/>
                          </a:solidFill>
                          <a:latin typeface="游ゴシック" panose="020B0400000000000000" pitchFamily="50" charset="-128"/>
                          <a:ea typeface="游ゴシック" panose="020B0400000000000000" pitchFamily="50" charset="-128"/>
                        </a:rPr>
                        <a:t>４万円分</a:t>
                      </a:r>
                      <a:endParaRPr lang="en-US" altLang="ja-JP" sz="1477" b="1" dirty="0">
                        <a:solidFill>
                          <a:schemeClr val="tx1"/>
                        </a:solidFill>
                        <a:latin typeface="游ゴシック" panose="020B0400000000000000" pitchFamily="50" charset="-128"/>
                        <a:ea typeface="游ゴシック" panose="020B0400000000000000" pitchFamily="50" charset="-128"/>
                      </a:endParaRPr>
                    </a:p>
                    <a:p>
                      <a:pPr>
                        <a:defRPr/>
                      </a:pPr>
                      <a:r>
                        <a:rPr lang="ja-JP" altLang="en-US" sz="1292" b="1" dirty="0">
                          <a:solidFill>
                            <a:schemeClr val="tx1"/>
                          </a:solidFill>
                          <a:latin typeface="游ゴシック" panose="020B0400000000000000" pitchFamily="50" charset="-128"/>
                          <a:ea typeface="游ゴシック" panose="020B0400000000000000" pitchFamily="50" charset="-128"/>
                        </a:rPr>
                        <a:t>購入した場合</a:t>
                      </a:r>
                      <a:endParaRPr lang="en-US" altLang="ja-JP" sz="1292" b="1" dirty="0">
                        <a:solidFill>
                          <a:schemeClr val="tx1"/>
                        </a:solidFill>
                        <a:latin typeface="游ゴシック" panose="020B0400000000000000" pitchFamily="50" charset="-128"/>
                        <a:ea typeface="游ゴシック" panose="020B0400000000000000" pitchFamily="50" charset="-128"/>
                      </a:endParaRPr>
                    </a:p>
                  </p:txBody>
                </p:sp>
                <p:sp>
                  <p:nvSpPr>
                    <p:cNvPr id="69674" name="テキスト ボックス 4"/>
                    <p:cNvSpPr txBox="1">
                      <a:spLocks noChangeArrowheads="1"/>
                    </p:cNvSpPr>
                    <p:nvPr/>
                  </p:nvSpPr>
                  <p:spPr bwMode="auto">
                    <a:xfrm>
                      <a:off x="2343385" y="2784331"/>
                      <a:ext cx="1008112" cy="1361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3231" tIns="33231" rIns="33231" bIns="33231"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477" b="1">
                          <a:latin typeface="游ゴシック" panose="020B0400000000000000" pitchFamily="50" charset="-128"/>
                          <a:ea typeface="游ゴシック" panose="020B0400000000000000" pitchFamily="50" charset="-128"/>
                        </a:rPr>
                        <a:t>4</a:t>
                      </a:r>
                      <a:r>
                        <a:rPr lang="ja-JP" altLang="en-US" sz="1477" b="1">
                          <a:latin typeface="游ゴシック" panose="020B0400000000000000" pitchFamily="50" charset="-128"/>
                          <a:ea typeface="游ゴシック" panose="020B0400000000000000" pitchFamily="50" charset="-128"/>
                        </a:rPr>
                        <a:t>万円</a:t>
                      </a:r>
                      <a:endParaRPr lang="en-US" altLang="ja-JP" sz="1477" b="1">
                        <a:latin typeface="游ゴシック" panose="020B0400000000000000" pitchFamily="50" charset="-128"/>
                        <a:ea typeface="游ゴシック" panose="020B0400000000000000" pitchFamily="50" charset="-128"/>
                      </a:endParaRPr>
                    </a:p>
                    <a:p>
                      <a:pPr algn="ctr"/>
                      <a:endParaRPr lang="en-US" altLang="ja-JP" sz="1477" b="1">
                        <a:latin typeface="游ゴシック" panose="020B0400000000000000" pitchFamily="50" charset="-128"/>
                        <a:ea typeface="游ゴシック" panose="020B0400000000000000" pitchFamily="50" charset="-128"/>
                      </a:endParaRPr>
                    </a:p>
                    <a:p>
                      <a:pPr algn="ctr"/>
                      <a:r>
                        <a:rPr lang="ja-JP" altLang="en-US" sz="1477" b="1">
                          <a:latin typeface="游ゴシック" panose="020B0400000000000000" pitchFamily="50" charset="-128"/>
                          <a:ea typeface="游ゴシック" panose="020B0400000000000000" pitchFamily="50" charset="-128"/>
                        </a:rPr>
                        <a:t>４万口</a:t>
                      </a:r>
                    </a:p>
                  </p:txBody>
                </p:sp>
              </p:grpSp>
              <p:cxnSp>
                <p:nvCxnSpPr>
                  <p:cNvPr id="4" name="直線コネクタ 3"/>
                  <p:cNvCxnSpPr/>
                  <p:nvPr/>
                </p:nvCxnSpPr>
                <p:spPr>
                  <a:xfrm>
                    <a:off x="2216910" y="1390155"/>
                    <a:ext cx="0" cy="41271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3513207" y="1390155"/>
                    <a:ext cx="0" cy="41271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4809504" y="1390155"/>
                    <a:ext cx="0" cy="41271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6102109" y="1390155"/>
                    <a:ext cx="0" cy="41271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3638773" y="4177303"/>
                    <a:ext cx="1008231" cy="1450088"/>
                  </a:xfrm>
                  <a:prstGeom prst="rect">
                    <a:avLst/>
                  </a:prstGeom>
                  <a:solidFill>
                    <a:schemeClr val="accent6">
                      <a:lumMod val="20000"/>
                      <a:lumOff val="80000"/>
                    </a:schemeClr>
                  </a:solidFill>
                  <a:ln w="9525" cap="flat" cmpd="sng" algn="ctr">
                    <a:noFill/>
                    <a:prstDash val="solid"/>
                  </a:ln>
                  <a:effectLst/>
                </p:spPr>
                <p:txBody>
                  <a:bodyPr lIns="33231" tIns="33231" rIns="33231" bIns="33231" anchor="ctr" anchorCtr="1">
                    <a:spAutoFit/>
                  </a:bodyPr>
                  <a:lstStyle/>
                  <a:p>
                    <a:pPr algn="ctr">
                      <a:defRPr/>
                    </a:pPr>
                    <a:r>
                      <a:rPr lang="ja-JP" altLang="en-US" sz="1477" b="1" dirty="0">
                        <a:solidFill>
                          <a:srgbClr val="0000FF"/>
                        </a:solidFill>
                        <a:latin typeface="游ゴシック" panose="020B0400000000000000" pitchFamily="50" charset="-128"/>
                        <a:ea typeface="游ゴシック" panose="020B0400000000000000" pitchFamily="50" charset="-128"/>
                      </a:rPr>
                      <a:t>１万円</a:t>
                    </a:r>
                    <a:endParaRPr lang="en-US" altLang="ja-JP" sz="1477" b="1" dirty="0">
                      <a:solidFill>
                        <a:srgbClr val="0000FF"/>
                      </a:solidFill>
                      <a:latin typeface="游ゴシック" panose="020B0400000000000000" pitchFamily="50" charset="-128"/>
                      <a:ea typeface="游ゴシック" panose="020B0400000000000000" pitchFamily="50" charset="-128"/>
                    </a:endParaRPr>
                  </a:p>
                  <a:p>
                    <a:pPr algn="ctr">
                      <a:defRPr/>
                    </a:pPr>
                    <a:endParaRPr lang="en-US" altLang="ja-JP" sz="1477" b="1" dirty="0">
                      <a:solidFill>
                        <a:schemeClr val="accent3">
                          <a:lumMod val="75000"/>
                        </a:schemeClr>
                      </a:solidFill>
                      <a:latin typeface="游ゴシック" panose="020B0400000000000000" pitchFamily="50" charset="-128"/>
                      <a:ea typeface="游ゴシック" panose="020B0400000000000000" pitchFamily="50" charset="-128"/>
                    </a:endParaRPr>
                  </a:p>
                  <a:p>
                    <a:pPr algn="ctr">
                      <a:defRPr/>
                    </a:pPr>
                    <a:r>
                      <a:rPr lang="ja-JP" altLang="en-US" b="1" dirty="0">
                        <a:solidFill>
                          <a:srgbClr val="C00000"/>
                        </a:solidFill>
                        <a:latin typeface="游ゴシック" panose="020B0400000000000000" pitchFamily="50" charset="-128"/>
                        <a:ea typeface="游ゴシック" panose="020B0400000000000000" pitchFamily="50" charset="-128"/>
                      </a:rPr>
                      <a:t>５千口</a:t>
                    </a:r>
                  </a:p>
                </p:txBody>
              </p:sp>
              <p:sp>
                <p:nvSpPr>
                  <p:cNvPr id="32" name="テキスト ボックス 31"/>
                  <p:cNvSpPr txBox="1"/>
                  <p:nvPr/>
                </p:nvSpPr>
                <p:spPr>
                  <a:xfrm>
                    <a:off x="4927685" y="4177303"/>
                    <a:ext cx="1008231" cy="1450088"/>
                  </a:xfrm>
                  <a:prstGeom prst="rect">
                    <a:avLst/>
                  </a:prstGeom>
                  <a:solidFill>
                    <a:schemeClr val="accent6">
                      <a:lumMod val="20000"/>
                      <a:lumOff val="80000"/>
                    </a:schemeClr>
                  </a:solidFill>
                  <a:ln w="9525" cap="flat" cmpd="sng" algn="ctr">
                    <a:noFill/>
                    <a:prstDash val="solid"/>
                  </a:ln>
                  <a:effectLst/>
                </p:spPr>
                <p:txBody>
                  <a:bodyPr lIns="33231" tIns="33231" rIns="33231" bIns="33231" anchor="ctr" anchorCtr="1">
                    <a:spAutoFit/>
                  </a:bodyPr>
                  <a:lstStyle/>
                  <a:p>
                    <a:pPr algn="ctr">
                      <a:defRPr/>
                    </a:pPr>
                    <a:r>
                      <a:rPr lang="ja-JP" altLang="en-US" sz="1477" b="1" dirty="0">
                        <a:solidFill>
                          <a:srgbClr val="0000FF"/>
                        </a:solidFill>
                        <a:latin typeface="游ゴシック" panose="020B0400000000000000" pitchFamily="50" charset="-128"/>
                        <a:ea typeface="游ゴシック" panose="020B0400000000000000" pitchFamily="50" charset="-128"/>
                      </a:rPr>
                      <a:t>１万円</a:t>
                    </a:r>
                    <a:endParaRPr lang="en-US" altLang="ja-JP" sz="1477" b="1" dirty="0">
                      <a:solidFill>
                        <a:srgbClr val="0000FF"/>
                      </a:solidFill>
                      <a:latin typeface="游ゴシック" panose="020B0400000000000000" pitchFamily="50" charset="-128"/>
                      <a:ea typeface="游ゴシック" panose="020B0400000000000000" pitchFamily="50" charset="-128"/>
                    </a:endParaRPr>
                  </a:p>
                  <a:p>
                    <a:pPr algn="ctr">
                      <a:defRPr/>
                    </a:pPr>
                    <a:endParaRPr lang="en-US" altLang="ja-JP" sz="1477" b="1" dirty="0">
                      <a:solidFill>
                        <a:schemeClr val="accent3">
                          <a:lumMod val="75000"/>
                        </a:schemeClr>
                      </a:solidFill>
                      <a:latin typeface="游ゴシック" panose="020B0400000000000000" pitchFamily="50" charset="-128"/>
                      <a:ea typeface="游ゴシック" panose="020B0400000000000000" pitchFamily="50" charset="-128"/>
                    </a:endParaRPr>
                  </a:p>
                  <a:p>
                    <a:pPr algn="ctr">
                      <a:defRPr/>
                    </a:pPr>
                    <a:r>
                      <a:rPr lang="ja-JP" altLang="en-US" b="1" dirty="0">
                        <a:solidFill>
                          <a:srgbClr val="C00000"/>
                        </a:solidFill>
                        <a:latin typeface="游ゴシック" panose="020B0400000000000000" pitchFamily="50" charset="-128"/>
                        <a:ea typeface="游ゴシック" panose="020B0400000000000000" pitchFamily="50" charset="-128"/>
                      </a:rPr>
                      <a:t>２万口</a:t>
                    </a:r>
                  </a:p>
                </p:txBody>
              </p:sp>
              <p:sp>
                <p:nvSpPr>
                  <p:cNvPr id="33" name="テキスト ボックス 32"/>
                  <p:cNvSpPr txBox="1"/>
                  <p:nvPr/>
                </p:nvSpPr>
                <p:spPr>
                  <a:xfrm>
                    <a:off x="6142733" y="4220741"/>
                    <a:ext cx="1008231" cy="1361348"/>
                  </a:xfrm>
                  <a:prstGeom prst="rect">
                    <a:avLst/>
                  </a:prstGeom>
                  <a:solidFill>
                    <a:schemeClr val="accent6">
                      <a:lumMod val="20000"/>
                      <a:lumOff val="80000"/>
                    </a:schemeClr>
                  </a:solidFill>
                  <a:ln w="9525" cap="flat" cmpd="sng" algn="ctr">
                    <a:noFill/>
                    <a:prstDash val="solid"/>
                  </a:ln>
                  <a:effectLst/>
                </p:spPr>
                <p:txBody>
                  <a:bodyPr lIns="33231" tIns="33231" rIns="33231" bIns="33231" anchor="ctr" anchorCtr="1">
                    <a:spAutoFit/>
                  </a:bodyPr>
                  <a:lstStyle/>
                  <a:p>
                    <a:pPr algn="ctr">
                      <a:defRPr/>
                    </a:pPr>
                    <a:r>
                      <a:rPr lang="ja-JP" altLang="en-US" sz="1477" b="1" dirty="0">
                        <a:solidFill>
                          <a:srgbClr val="0000FF"/>
                        </a:solidFill>
                        <a:latin typeface="游ゴシック" panose="020B0400000000000000" pitchFamily="50" charset="-128"/>
                        <a:ea typeface="游ゴシック" panose="020B0400000000000000" pitchFamily="50" charset="-128"/>
                      </a:rPr>
                      <a:t>１万円</a:t>
                    </a:r>
                    <a:endParaRPr lang="en-US" altLang="ja-JP" sz="1477" b="1" dirty="0">
                      <a:solidFill>
                        <a:srgbClr val="0000FF"/>
                      </a:solidFill>
                      <a:latin typeface="游ゴシック" panose="020B0400000000000000" pitchFamily="50" charset="-128"/>
                      <a:ea typeface="游ゴシック" panose="020B0400000000000000" pitchFamily="50" charset="-128"/>
                    </a:endParaRPr>
                  </a:p>
                  <a:p>
                    <a:pPr algn="ctr">
                      <a:defRPr/>
                    </a:pPr>
                    <a:endParaRPr lang="en-US" altLang="ja-JP" sz="1477" b="1" dirty="0">
                      <a:solidFill>
                        <a:schemeClr val="accent3">
                          <a:lumMod val="75000"/>
                        </a:schemeClr>
                      </a:solidFill>
                      <a:latin typeface="游ゴシック" panose="020B0400000000000000" pitchFamily="50" charset="-128"/>
                      <a:ea typeface="游ゴシック" panose="020B0400000000000000" pitchFamily="50" charset="-128"/>
                    </a:endParaRPr>
                  </a:p>
                  <a:p>
                    <a:pPr algn="ctr">
                      <a:defRPr/>
                    </a:pPr>
                    <a:r>
                      <a:rPr lang="ja-JP" altLang="en-US" sz="1477" b="1" dirty="0">
                        <a:latin typeface="游ゴシック" panose="020B0400000000000000" pitchFamily="50" charset="-128"/>
                        <a:ea typeface="游ゴシック" panose="020B0400000000000000" pitchFamily="50" charset="-128"/>
                      </a:rPr>
                      <a:t>１万口</a:t>
                    </a:r>
                  </a:p>
                </p:txBody>
              </p:sp>
              <p:sp>
                <p:nvSpPr>
                  <p:cNvPr id="34" name="テキスト ボックス 33"/>
                  <p:cNvSpPr txBox="1"/>
                  <p:nvPr/>
                </p:nvSpPr>
                <p:spPr>
                  <a:xfrm>
                    <a:off x="3638773" y="1426313"/>
                    <a:ext cx="1008231" cy="1361348"/>
                  </a:xfrm>
                  <a:prstGeom prst="rect">
                    <a:avLst/>
                  </a:prstGeom>
                  <a:noFill/>
                  <a:ln w="9525" cap="flat" cmpd="sng" algn="ctr">
                    <a:noFill/>
                    <a:prstDash val="solid"/>
                  </a:ln>
                  <a:effectLst/>
                </p:spPr>
                <p:txBody>
                  <a:bodyPr lIns="33231" tIns="33231" rIns="33231" bIns="33231" anchor="ctr" anchorCtr="1">
                    <a:spAutoFit/>
                  </a:bodyPr>
                  <a:lstStyle/>
                  <a:p>
                    <a:pPr algn="ctr">
                      <a:defRPr/>
                    </a:pPr>
                    <a:endParaRPr lang="en-US" altLang="ja-JP" sz="1477" b="1" dirty="0">
                      <a:solidFill>
                        <a:schemeClr val="bg1">
                          <a:lumMod val="50000"/>
                        </a:schemeClr>
                      </a:solidFill>
                      <a:latin typeface="游ゴシック" panose="020B0400000000000000" pitchFamily="50" charset="-128"/>
                      <a:ea typeface="游ゴシック" panose="020B0400000000000000" pitchFamily="50" charset="-128"/>
                    </a:endParaRPr>
                  </a:p>
                  <a:p>
                    <a:pPr algn="ctr">
                      <a:defRPr/>
                    </a:pPr>
                    <a:r>
                      <a:rPr lang="ja-JP" altLang="en-US" sz="1477" b="1" dirty="0">
                        <a:solidFill>
                          <a:schemeClr val="bg1">
                            <a:lumMod val="50000"/>
                          </a:schemeClr>
                        </a:solidFill>
                        <a:latin typeface="游ゴシック" panose="020B0400000000000000" pitchFamily="50" charset="-128"/>
                        <a:ea typeface="游ゴシック" panose="020B0400000000000000" pitchFamily="50" charset="-128"/>
                      </a:rPr>
                      <a:t>２万円</a:t>
                    </a:r>
                    <a:endParaRPr lang="en-US" altLang="ja-JP" sz="1477" b="1" dirty="0">
                      <a:solidFill>
                        <a:schemeClr val="bg1">
                          <a:lumMod val="50000"/>
                        </a:schemeClr>
                      </a:solidFill>
                      <a:latin typeface="游ゴシック" panose="020B0400000000000000" pitchFamily="50" charset="-128"/>
                      <a:ea typeface="游ゴシック" panose="020B0400000000000000" pitchFamily="50" charset="-128"/>
                    </a:endParaRPr>
                  </a:p>
                  <a:p>
                    <a:pPr algn="ctr">
                      <a:defRPr/>
                    </a:pPr>
                    <a:endParaRPr lang="ja-JP" altLang="en-US" sz="1477" b="1" dirty="0">
                      <a:solidFill>
                        <a:schemeClr val="bg1">
                          <a:lumMod val="50000"/>
                        </a:schemeClr>
                      </a:solidFill>
                      <a:latin typeface="游ゴシック" panose="020B0400000000000000" pitchFamily="50" charset="-128"/>
                      <a:ea typeface="游ゴシック" panose="020B0400000000000000" pitchFamily="50" charset="-128"/>
                    </a:endParaRPr>
                  </a:p>
                </p:txBody>
              </p:sp>
              <p:sp>
                <p:nvSpPr>
                  <p:cNvPr id="35" name="テキスト ボックス 34"/>
                  <p:cNvSpPr txBox="1"/>
                  <p:nvPr/>
                </p:nvSpPr>
                <p:spPr>
                  <a:xfrm>
                    <a:off x="4986776" y="1884612"/>
                    <a:ext cx="1008231" cy="433534"/>
                  </a:xfrm>
                  <a:prstGeom prst="rect">
                    <a:avLst/>
                  </a:prstGeom>
                  <a:noFill/>
                  <a:ln w="9525" cap="flat" cmpd="sng" algn="ctr">
                    <a:noFill/>
                    <a:prstDash val="solid"/>
                  </a:ln>
                  <a:effectLst/>
                </p:spPr>
                <p:txBody>
                  <a:bodyPr lIns="33231" tIns="33231" rIns="33231" bIns="33231" anchor="ctr" anchorCtr="1">
                    <a:spAutoFit/>
                  </a:bodyPr>
                  <a:lstStyle/>
                  <a:p>
                    <a:pPr algn="ctr">
                      <a:defRPr/>
                    </a:pPr>
                    <a:r>
                      <a:rPr lang="en-US" altLang="ja-JP" sz="1477" b="1" dirty="0">
                        <a:solidFill>
                          <a:schemeClr val="bg1">
                            <a:lumMod val="50000"/>
                          </a:schemeClr>
                        </a:solidFill>
                        <a:latin typeface="游ゴシック" panose="020B0400000000000000" pitchFamily="50" charset="-128"/>
                        <a:ea typeface="游ゴシック" panose="020B0400000000000000" pitchFamily="50" charset="-128"/>
                      </a:rPr>
                      <a:t>5</a:t>
                    </a:r>
                    <a:r>
                      <a:rPr lang="ja-JP" altLang="en-US" sz="1477" b="1" dirty="0">
                        <a:solidFill>
                          <a:schemeClr val="bg1">
                            <a:lumMod val="50000"/>
                          </a:schemeClr>
                        </a:solidFill>
                        <a:latin typeface="游ゴシック" panose="020B0400000000000000" pitchFamily="50" charset="-128"/>
                        <a:ea typeface="游ゴシック" panose="020B0400000000000000" pitchFamily="50" charset="-128"/>
                      </a:rPr>
                      <a:t>千円</a:t>
                    </a:r>
                    <a:endParaRPr lang="en-US" altLang="ja-JP" sz="1477" b="1" dirty="0">
                      <a:solidFill>
                        <a:schemeClr val="bg1">
                          <a:lumMod val="50000"/>
                        </a:schemeClr>
                      </a:solidFill>
                      <a:latin typeface="游ゴシック" panose="020B0400000000000000" pitchFamily="50" charset="-128"/>
                      <a:ea typeface="游ゴシック" panose="020B0400000000000000" pitchFamily="50" charset="-128"/>
                    </a:endParaRPr>
                  </a:p>
                </p:txBody>
              </p:sp>
              <p:sp>
                <p:nvSpPr>
                  <p:cNvPr id="36" name="テキスト ボックス 35"/>
                  <p:cNvSpPr txBox="1"/>
                  <p:nvPr/>
                </p:nvSpPr>
                <p:spPr>
                  <a:xfrm>
                    <a:off x="6137193" y="1278453"/>
                    <a:ext cx="1008231" cy="1640247"/>
                  </a:xfrm>
                  <a:prstGeom prst="rect">
                    <a:avLst/>
                  </a:prstGeom>
                  <a:noFill/>
                  <a:ln w="9525" cap="flat" cmpd="sng" algn="ctr">
                    <a:noFill/>
                    <a:prstDash val="solid"/>
                  </a:ln>
                  <a:effectLst/>
                </p:spPr>
                <p:txBody>
                  <a:bodyPr lIns="33231" tIns="33231" rIns="33231" bIns="33231" anchor="ctr" anchorCtr="1">
                    <a:spAutoFit/>
                  </a:bodyPr>
                  <a:lstStyle/>
                  <a:p>
                    <a:pPr algn="ctr">
                      <a:defRPr/>
                    </a:pPr>
                    <a:endParaRPr lang="en-US" altLang="ja-JP" b="1" dirty="0">
                      <a:solidFill>
                        <a:schemeClr val="bg1">
                          <a:lumMod val="50000"/>
                        </a:schemeClr>
                      </a:solidFill>
                      <a:latin typeface="游ゴシック" panose="020B0400000000000000" pitchFamily="50" charset="-128"/>
                      <a:ea typeface="游ゴシック" panose="020B0400000000000000" pitchFamily="50" charset="-128"/>
                    </a:endParaRPr>
                  </a:p>
                  <a:p>
                    <a:pPr algn="ctr">
                      <a:defRPr/>
                    </a:pPr>
                    <a:endParaRPr lang="en-US" altLang="ja-JP" b="1" dirty="0">
                      <a:solidFill>
                        <a:schemeClr val="bg1">
                          <a:lumMod val="50000"/>
                        </a:schemeClr>
                      </a:solidFill>
                      <a:latin typeface="游ゴシック" panose="020B0400000000000000" pitchFamily="50" charset="-128"/>
                      <a:ea typeface="游ゴシック" panose="020B0400000000000000" pitchFamily="50" charset="-128"/>
                    </a:endParaRPr>
                  </a:p>
                  <a:p>
                    <a:pPr algn="ctr">
                      <a:defRPr/>
                    </a:pPr>
                    <a:r>
                      <a:rPr lang="ja-JP" altLang="en-US" b="1" dirty="0">
                        <a:solidFill>
                          <a:schemeClr val="bg1">
                            <a:lumMod val="50000"/>
                          </a:schemeClr>
                        </a:solidFill>
                        <a:latin typeface="游ゴシック" panose="020B0400000000000000" pitchFamily="50" charset="-128"/>
                        <a:ea typeface="游ゴシック" panose="020B0400000000000000" pitchFamily="50" charset="-128"/>
                      </a:rPr>
                      <a:t>１万円</a:t>
                    </a:r>
                    <a:endParaRPr lang="en-US" altLang="ja-JP" b="1" dirty="0">
                      <a:solidFill>
                        <a:schemeClr val="bg1">
                          <a:lumMod val="50000"/>
                        </a:schemeClr>
                      </a:solidFill>
                      <a:latin typeface="游ゴシック" panose="020B0400000000000000" pitchFamily="50" charset="-128"/>
                      <a:ea typeface="游ゴシック" panose="020B0400000000000000" pitchFamily="50" charset="-128"/>
                    </a:endParaRPr>
                  </a:p>
                </p:txBody>
              </p:sp>
              <p:sp>
                <p:nvSpPr>
                  <p:cNvPr id="7" name="フローチャート: 結合子 6"/>
                  <p:cNvSpPr/>
                  <p:nvPr/>
                </p:nvSpPr>
                <p:spPr>
                  <a:xfrm>
                    <a:off x="2807814" y="1978948"/>
                    <a:ext cx="107101" cy="108413"/>
                  </a:xfrm>
                  <a:prstGeom prst="flowChartConnector">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8" name="フローチャート: 結合子 37"/>
                  <p:cNvSpPr/>
                  <p:nvPr/>
                </p:nvSpPr>
                <p:spPr>
                  <a:xfrm>
                    <a:off x="4104112" y="1620065"/>
                    <a:ext cx="107101" cy="108413"/>
                  </a:xfrm>
                  <a:prstGeom prst="flowChartConnector">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9" name="フローチャート: 結合子 38"/>
                  <p:cNvSpPr/>
                  <p:nvPr/>
                </p:nvSpPr>
                <p:spPr>
                  <a:xfrm>
                    <a:off x="5400409" y="2412598"/>
                    <a:ext cx="107101" cy="106543"/>
                  </a:xfrm>
                  <a:prstGeom prst="flowChartConnector">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0" name="フローチャート: 結合子 39"/>
                  <p:cNvSpPr/>
                  <p:nvPr/>
                </p:nvSpPr>
                <p:spPr>
                  <a:xfrm>
                    <a:off x="6587758" y="1978948"/>
                    <a:ext cx="107101" cy="108413"/>
                  </a:xfrm>
                  <a:prstGeom prst="flowChartConnector">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9" name="直線コネクタ 8"/>
                  <p:cNvCxnSpPr/>
                  <p:nvPr/>
                </p:nvCxnSpPr>
                <p:spPr>
                  <a:xfrm flipV="1">
                    <a:off x="2879830" y="1670532"/>
                    <a:ext cx="1285218" cy="358883"/>
                  </a:xfrm>
                  <a:prstGeom prst="line">
                    <a:avLst/>
                  </a:prstGeom>
                  <a:ln w="285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flipV="1">
                    <a:off x="5400409" y="2020070"/>
                    <a:ext cx="1285218" cy="467295"/>
                  </a:xfrm>
                  <a:prstGeom prst="line">
                    <a:avLst/>
                  </a:prstGeom>
                  <a:ln w="285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4111498" y="1646234"/>
                    <a:ext cx="1349848" cy="828047"/>
                  </a:xfrm>
                  <a:prstGeom prst="line">
                    <a:avLst/>
                  </a:prstGeom>
                  <a:ln w="285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69649" name="テキスト ボックス 59394"/>
                <p:cNvSpPr>
                  <a:spLocks noChangeArrowheads="1"/>
                </p:cNvSpPr>
                <p:nvPr/>
              </p:nvSpPr>
              <p:spPr bwMode="auto">
                <a:xfrm>
                  <a:off x="2357944" y="1104384"/>
                  <a:ext cx="1008112" cy="393689"/>
                </a:xfrm>
                <a:prstGeom prst="flowChartAlternateProcess">
                  <a:avLst/>
                </a:prstGeom>
                <a:noFill/>
                <a:ln w="19050" algn="ctr">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lIns="33231" tIns="33231" rIns="33231" bIns="33231"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292" b="1" dirty="0">
                      <a:solidFill>
                        <a:schemeClr val="bg1">
                          <a:lumMod val="50000"/>
                        </a:schemeClr>
                      </a:solidFill>
                      <a:latin typeface="Meiryo UI" panose="020B0604030504040204" pitchFamily="50" charset="-128"/>
                      <a:ea typeface="Meiryo UI" panose="020B0604030504040204" pitchFamily="50" charset="-128"/>
                    </a:rPr>
                    <a:t>１ヶ月目</a:t>
                  </a:r>
                </a:p>
              </p:txBody>
            </p:sp>
            <p:sp>
              <p:nvSpPr>
                <p:cNvPr id="69650" name="テキスト ボックス 52"/>
                <p:cNvSpPr>
                  <a:spLocks noChangeArrowheads="1"/>
                </p:cNvSpPr>
                <p:nvPr/>
              </p:nvSpPr>
              <p:spPr bwMode="auto">
                <a:xfrm>
                  <a:off x="3653942" y="1104384"/>
                  <a:ext cx="1008112" cy="393689"/>
                </a:xfrm>
                <a:prstGeom prst="flowChartAlternateProcess">
                  <a:avLst/>
                </a:prstGeom>
                <a:noFill/>
                <a:ln w="19050" algn="ctr">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lIns="33231" tIns="33231" rIns="33231" bIns="33231"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292" b="1" dirty="0">
                      <a:solidFill>
                        <a:schemeClr val="bg1">
                          <a:lumMod val="50000"/>
                        </a:schemeClr>
                      </a:solidFill>
                      <a:latin typeface="Meiryo UI" panose="020B0604030504040204" pitchFamily="50" charset="-128"/>
                      <a:ea typeface="Meiryo UI" panose="020B0604030504040204" pitchFamily="50" charset="-128"/>
                    </a:rPr>
                    <a:t>２ヶ月目</a:t>
                  </a:r>
                </a:p>
              </p:txBody>
            </p:sp>
            <p:sp>
              <p:nvSpPr>
                <p:cNvPr id="69651" name="テキスト ボックス 53"/>
                <p:cNvSpPr>
                  <a:spLocks noChangeArrowheads="1"/>
                </p:cNvSpPr>
                <p:nvPr/>
              </p:nvSpPr>
              <p:spPr bwMode="auto">
                <a:xfrm>
                  <a:off x="4949944" y="1104384"/>
                  <a:ext cx="1008112" cy="393689"/>
                </a:xfrm>
                <a:prstGeom prst="flowChartAlternateProcess">
                  <a:avLst/>
                </a:prstGeom>
                <a:noFill/>
                <a:ln w="19050" algn="ctr">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lIns="33231" tIns="33231" rIns="33231" bIns="33231"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292" b="1" dirty="0">
                      <a:solidFill>
                        <a:schemeClr val="bg1">
                          <a:lumMod val="50000"/>
                        </a:schemeClr>
                      </a:solidFill>
                      <a:latin typeface="Meiryo UI" panose="020B0604030504040204" pitchFamily="50" charset="-128"/>
                      <a:ea typeface="Meiryo UI" panose="020B0604030504040204" pitchFamily="50" charset="-128"/>
                    </a:rPr>
                    <a:t>３ヶ月目</a:t>
                  </a:r>
                </a:p>
              </p:txBody>
            </p:sp>
            <p:sp>
              <p:nvSpPr>
                <p:cNvPr id="69652" name="テキスト ボックス 54"/>
                <p:cNvSpPr>
                  <a:spLocks noChangeArrowheads="1"/>
                </p:cNvSpPr>
                <p:nvPr/>
              </p:nvSpPr>
              <p:spPr bwMode="auto">
                <a:xfrm>
                  <a:off x="6182771" y="1105995"/>
                  <a:ext cx="1008112" cy="393689"/>
                </a:xfrm>
                <a:prstGeom prst="flowChartAlternateProcess">
                  <a:avLst/>
                </a:prstGeom>
                <a:noFill/>
                <a:ln w="19050" algn="ctr">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lIns="33231" tIns="33231" rIns="33231" bIns="33231"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292" b="1" dirty="0">
                      <a:solidFill>
                        <a:schemeClr val="bg1">
                          <a:lumMod val="50000"/>
                        </a:schemeClr>
                      </a:solidFill>
                      <a:latin typeface="Meiryo UI" panose="020B0604030504040204" pitchFamily="50" charset="-128"/>
                      <a:ea typeface="Meiryo UI" panose="020B0604030504040204" pitchFamily="50" charset="-128"/>
                    </a:rPr>
                    <a:t>４ヶ月目</a:t>
                  </a:r>
                </a:p>
              </p:txBody>
            </p:sp>
          </p:grpSp>
          <p:sp>
            <p:nvSpPr>
              <p:cNvPr id="59397" name="角丸四角形 59396"/>
              <p:cNvSpPr/>
              <p:nvPr/>
            </p:nvSpPr>
            <p:spPr>
              <a:xfrm>
                <a:off x="7365914" y="2848116"/>
                <a:ext cx="2339614" cy="1235529"/>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ja-JP" altLang="en-US" sz="1477" b="1" dirty="0">
                    <a:solidFill>
                      <a:schemeClr val="tx1"/>
                    </a:solidFill>
                    <a:latin typeface="游ゴシック" panose="020B0400000000000000" pitchFamily="50" charset="-128"/>
                    <a:ea typeface="游ゴシック" panose="020B0400000000000000" pitchFamily="50" charset="-128"/>
                  </a:rPr>
                  <a:t>購入総額　４万円</a:t>
                </a:r>
                <a:endParaRPr lang="en-US" altLang="ja-JP" sz="1477" b="1" dirty="0">
                  <a:solidFill>
                    <a:schemeClr val="tx1"/>
                  </a:solidFill>
                  <a:latin typeface="游ゴシック" panose="020B0400000000000000" pitchFamily="50" charset="-128"/>
                  <a:ea typeface="游ゴシック" panose="020B0400000000000000" pitchFamily="50" charset="-128"/>
                </a:endParaRPr>
              </a:p>
              <a:p>
                <a:pPr algn="ctr">
                  <a:defRPr/>
                </a:pPr>
                <a:endParaRPr lang="en-US" altLang="ja-JP" sz="1477" b="1" dirty="0">
                  <a:solidFill>
                    <a:schemeClr val="tx1"/>
                  </a:solidFill>
                  <a:latin typeface="游ゴシック" panose="020B0400000000000000" pitchFamily="50" charset="-128"/>
                  <a:ea typeface="游ゴシック" panose="020B0400000000000000" pitchFamily="50" charset="-128"/>
                </a:endParaRPr>
              </a:p>
              <a:p>
                <a:pPr algn="ctr">
                  <a:defRPr/>
                </a:pPr>
                <a:r>
                  <a:rPr lang="ja-JP" altLang="en-US" sz="1477" b="1" dirty="0">
                    <a:solidFill>
                      <a:schemeClr val="tx1"/>
                    </a:solidFill>
                    <a:latin typeface="游ゴシック" panose="020B0400000000000000" pitchFamily="50" charset="-128"/>
                    <a:ea typeface="游ゴシック" panose="020B0400000000000000" pitchFamily="50" charset="-128"/>
                  </a:rPr>
                  <a:t>購入口数　４万口</a:t>
                </a:r>
              </a:p>
            </p:txBody>
          </p:sp>
        </p:grpSp>
        <p:sp>
          <p:nvSpPr>
            <p:cNvPr id="59408" name="角丸四角形吹き出し 59407"/>
            <p:cNvSpPr/>
            <p:nvPr/>
          </p:nvSpPr>
          <p:spPr>
            <a:xfrm>
              <a:off x="1608805" y="4802057"/>
              <a:ext cx="2250855" cy="679271"/>
            </a:xfrm>
            <a:prstGeom prst="wedgeRoundRectCallout">
              <a:avLst>
                <a:gd name="adj1" fmla="val 36474"/>
                <a:gd name="adj2" fmla="val -72960"/>
                <a:gd name="adj3" fmla="val 16667"/>
              </a:avLst>
            </a:prstGeom>
            <a:solidFill>
              <a:schemeClr val="bg1"/>
            </a:solidFill>
            <a:ln>
              <a:solidFill>
                <a:srgbClr val="14AAE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0000"/>
                </a:lnSpc>
                <a:spcBef>
                  <a:spcPts val="0"/>
                </a:spcBef>
                <a:spcAft>
                  <a:spcPts val="0"/>
                </a:spcAft>
                <a:defRPr/>
              </a:pPr>
              <a:r>
                <a:rPr lang="ja-JP" altLang="en-US" sz="1477" b="1" dirty="0">
                  <a:solidFill>
                    <a:schemeClr val="tx1"/>
                  </a:solidFill>
                  <a:latin typeface="游ゴシック" panose="020B0400000000000000" pitchFamily="50" charset="-128"/>
                  <a:ea typeface="游ゴシック" panose="020B0400000000000000" pitchFamily="50" charset="-128"/>
                </a:rPr>
                <a:t>価格が</a:t>
              </a:r>
              <a:r>
                <a:rPr lang="ja-JP" altLang="en-US" b="1" dirty="0">
                  <a:solidFill>
                    <a:srgbClr val="0000FF"/>
                  </a:solidFill>
                  <a:latin typeface="游ゴシック" panose="020B0400000000000000" pitchFamily="50" charset="-128"/>
                  <a:ea typeface="游ゴシック" panose="020B0400000000000000" pitchFamily="50" charset="-128"/>
                </a:rPr>
                <a:t>高い</a:t>
              </a:r>
              <a:r>
                <a:rPr lang="ja-JP" altLang="en-US" sz="1477" b="1" dirty="0">
                  <a:solidFill>
                    <a:schemeClr val="tx1"/>
                  </a:solidFill>
                  <a:latin typeface="游ゴシック" panose="020B0400000000000000" pitchFamily="50" charset="-128"/>
                  <a:ea typeface="游ゴシック" panose="020B0400000000000000" pitchFamily="50" charset="-128"/>
                </a:rPr>
                <a:t>とき</a:t>
              </a:r>
              <a:r>
                <a:rPr lang="ja-JP" altLang="en-US" sz="1477" b="1" dirty="0" smtClean="0">
                  <a:solidFill>
                    <a:schemeClr val="tx1"/>
                  </a:solidFill>
                  <a:latin typeface="游ゴシック" panose="020B0400000000000000" pitchFamily="50" charset="-128"/>
                  <a:ea typeface="游ゴシック" panose="020B0400000000000000" pitchFamily="50" charset="-128"/>
                </a:rPr>
                <a:t>は</a:t>
              </a:r>
              <a:endParaRPr lang="en-US" altLang="ja-JP" sz="1292" b="1" dirty="0" smtClean="0">
                <a:solidFill>
                  <a:schemeClr val="tx1"/>
                </a:solidFill>
                <a:latin typeface="游ゴシック" panose="020B0400000000000000" pitchFamily="50" charset="-128"/>
                <a:ea typeface="游ゴシック" panose="020B0400000000000000" pitchFamily="50" charset="-128"/>
              </a:endParaRPr>
            </a:p>
            <a:p>
              <a:pPr algn="ctr">
                <a:lnSpc>
                  <a:spcPct val="100000"/>
                </a:lnSpc>
                <a:spcBef>
                  <a:spcPts val="0"/>
                </a:spcBef>
                <a:spcAft>
                  <a:spcPts val="0"/>
                </a:spcAft>
                <a:defRPr/>
              </a:pPr>
              <a:r>
                <a:rPr lang="ja-JP" altLang="en-US" b="1" dirty="0" smtClean="0">
                  <a:solidFill>
                    <a:srgbClr val="0000FF"/>
                  </a:solidFill>
                  <a:latin typeface="游ゴシック" panose="020B0400000000000000" pitchFamily="50" charset="-128"/>
                  <a:ea typeface="游ゴシック" panose="020B0400000000000000" pitchFamily="50" charset="-128"/>
                </a:rPr>
                <a:t>少なく</a:t>
              </a:r>
              <a:r>
                <a:rPr lang="ja-JP" altLang="en-US" sz="1477" b="1" dirty="0" smtClean="0">
                  <a:solidFill>
                    <a:schemeClr val="tx1"/>
                  </a:solidFill>
                  <a:latin typeface="游ゴシック" panose="020B0400000000000000" pitchFamily="50" charset="-128"/>
                  <a:ea typeface="游ゴシック" panose="020B0400000000000000" pitchFamily="50" charset="-128"/>
                </a:rPr>
                <a:t>購入</a:t>
              </a:r>
              <a:endParaRPr lang="ja-JP" altLang="en-US" sz="1477" b="1" dirty="0">
                <a:solidFill>
                  <a:schemeClr val="tx1"/>
                </a:solidFill>
                <a:latin typeface="游ゴシック" panose="020B0400000000000000" pitchFamily="50" charset="-128"/>
                <a:ea typeface="游ゴシック" panose="020B0400000000000000" pitchFamily="50" charset="-128"/>
              </a:endParaRPr>
            </a:p>
          </p:txBody>
        </p:sp>
        <p:sp>
          <p:nvSpPr>
            <p:cNvPr id="63" name="角丸四角形吹き出し 62"/>
            <p:cNvSpPr/>
            <p:nvPr/>
          </p:nvSpPr>
          <p:spPr>
            <a:xfrm>
              <a:off x="4403859" y="4812838"/>
              <a:ext cx="2049263" cy="679271"/>
            </a:xfrm>
            <a:prstGeom prst="wedgeRoundRectCallout">
              <a:avLst>
                <a:gd name="adj1" fmla="val -37885"/>
                <a:gd name="adj2" fmla="val -73447"/>
                <a:gd name="adj3" fmla="val 16667"/>
              </a:avLst>
            </a:prstGeom>
            <a:solidFill>
              <a:schemeClr val="bg1"/>
            </a:solidFill>
            <a:ln>
              <a:solidFill>
                <a:srgbClr val="14AAE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0000"/>
                </a:lnSpc>
                <a:spcBef>
                  <a:spcPts val="0"/>
                </a:spcBef>
                <a:spcAft>
                  <a:spcPts val="0"/>
                </a:spcAft>
                <a:defRPr/>
              </a:pPr>
              <a:r>
                <a:rPr lang="ja-JP" altLang="en-US" sz="1477" b="1" dirty="0">
                  <a:solidFill>
                    <a:schemeClr val="tx1"/>
                  </a:solidFill>
                  <a:latin typeface="游ゴシック" panose="020B0400000000000000" pitchFamily="50" charset="-128"/>
                  <a:ea typeface="游ゴシック" panose="020B0400000000000000" pitchFamily="50" charset="-128"/>
                </a:rPr>
                <a:t>価格が</a:t>
              </a:r>
              <a:r>
                <a:rPr lang="ja-JP" altLang="en-US" b="1" dirty="0">
                  <a:solidFill>
                    <a:srgbClr val="0000FF"/>
                  </a:solidFill>
                  <a:latin typeface="游ゴシック" panose="020B0400000000000000" pitchFamily="50" charset="-128"/>
                  <a:ea typeface="游ゴシック" panose="020B0400000000000000" pitchFamily="50" charset="-128"/>
                </a:rPr>
                <a:t>低い</a:t>
              </a:r>
              <a:r>
                <a:rPr lang="ja-JP" altLang="en-US" sz="1477" b="1" dirty="0">
                  <a:solidFill>
                    <a:schemeClr val="tx1"/>
                  </a:solidFill>
                  <a:latin typeface="游ゴシック" panose="020B0400000000000000" pitchFamily="50" charset="-128"/>
                  <a:ea typeface="游ゴシック" panose="020B0400000000000000" pitchFamily="50" charset="-128"/>
                </a:rPr>
                <a:t>ときは</a:t>
              </a:r>
              <a:r>
                <a:rPr lang="ja-JP" altLang="en-US" b="1" dirty="0">
                  <a:solidFill>
                    <a:srgbClr val="0000FF"/>
                  </a:solidFill>
                  <a:latin typeface="游ゴシック" panose="020B0400000000000000" pitchFamily="50" charset="-128"/>
                  <a:ea typeface="游ゴシック" panose="020B0400000000000000" pitchFamily="50" charset="-128"/>
                </a:rPr>
                <a:t>多く</a:t>
              </a:r>
              <a:r>
                <a:rPr lang="ja-JP" altLang="en-US" sz="1477" b="1" dirty="0">
                  <a:solidFill>
                    <a:schemeClr val="tx1"/>
                  </a:solidFill>
                  <a:latin typeface="游ゴシック" panose="020B0400000000000000" pitchFamily="50" charset="-128"/>
                  <a:ea typeface="游ゴシック" panose="020B0400000000000000" pitchFamily="50" charset="-128"/>
                </a:rPr>
                <a:t>購入</a:t>
              </a:r>
            </a:p>
          </p:txBody>
        </p:sp>
      </p:grpSp>
      <p:sp>
        <p:nvSpPr>
          <p:cNvPr id="2" name="角丸四角形吹き出し 1"/>
          <p:cNvSpPr/>
          <p:nvPr/>
        </p:nvSpPr>
        <p:spPr>
          <a:xfrm>
            <a:off x="6597162" y="5816363"/>
            <a:ext cx="2060331" cy="671146"/>
          </a:xfrm>
          <a:prstGeom prst="wedgeRoundRectCallout">
            <a:avLst>
              <a:gd name="adj1" fmla="val 32470"/>
              <a:gd name="adj2" fmla="val -207761"/>
              <a:gd name="adj3" fmla="val 16667"/>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9406" name="角丸四角形 59405"/>
          <p:cNvSpPr/>
          <p:nvPr/>
        </p:nvSpPr>
        <p:spPr bwMode="auto">
          <a:xfrm>
            <a:off x="499697" y="5757747"/>
            <a:ext cx="8181242" cy="959826"/>
          </a:xfrm>
          <a:prstGeom prst="roundRect">
            <a:avLst/>
          </a:prstGeom>
          <a:solidFill>
            <a:srgbClr val="CCECFF"/>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846" b="1" dirty="0">
                <a:solidFill>
                  <a:schemeClr val="tx1"/>
                </a:solidFill>
                <a:latin typeface="Meiryo UI" panose="020B0604030504040204" pitchFamily="50" charset="-128"/>
                <a:ea typeface="Meiryo UI" panose="020B0604030504040204" pitchFamily="50" charset="-128"/>
              </a:rPr>
              <a:t>この例では、</a:t>
            </a:r>
            <a:r>
              <a:rPr lang="ja-JP" altLang="en-US" sz="1846" b="1" dirty="0">
                <a:solidFill>
                  <a:srgbClr val="0000FF"/>
                </a:solidFill>
                <a:latin typeface="Meiryo UI" panose="020B0604030504040204" pitchFamily="50" charset="-128"/>
                <a:ea typeface="Meiryo UI" panose="020B0604030504040204" pitchFamily="50" charset="-128"/>
              </a:rPr>
              <a:t>毎月１万円ずつ購入していた場合</a:t>
            </a:r>
            <a:r>
              <a:rPr lang="ja-JP" altLang="en-US" sz="1846" b="1" dirty="0">
                <a:solidFill>
                  <a:schemeClr val="tx1"/>
                </a:solidFill>
                <a:latin typeface="Meiryo UI" panose="020B0604030504040204" pitchFamily="50" charset="-128"/>
                <a:ea typeface="Meiryo UI" panose="020B0604030504040204" pitchFamily="50" charset="-128"/>
              </a:rPr>
              <a:t>の方が、</a:t>
            </a:r>
            <a:endParaRPr lang="en-US" altLang="ja-JP" sz="1846" b="1" dirty="0">
              <a:solidFill>
                <a:schemeClr val="tx1"/>
              </a:solidFill>
              <a:latin typeface="Meiryo UI" panose="020B0604030504040204" pitchFamily="50" charset="-128"/>
              <a:ea typeface="Meiryo UI" panose="020B0604030504040204" pitchFamily="50" charset="-128"/>
            </a:endParaRPr>
          </a:p>
          <a:p>
            <a:pPr>
              <a:defRPr/>
            </a:pPr>
            <a:r>
              <a:rPr lang="ja-JP" altLang="en-US" sz="1846" b="1" dirty="0">
                <a:solidFill>
                  <a:srgbClr val="0000FF"/>
                </a:solidFill>
                <a:latin typeface="Meiryo UI" panose="020B0604030504040204" pitchFamily="50" charset="-128"/>
                <a:ea typeface="Meiryo UI" panose="020B0604030504040204" pitchFamily="50" charset="-128"/>
              </a:rPr>
              <a:t>平均購入単価を安く</a:t>
            </a:r>
            <a:r>
              <a:rPr lang="ja-JP" altLang="en-US" sz="1846" b="1" dirty="0">
                <a:solidFill>
                  <a:schemeClr val="tx1"/>
                </a:solidFill>
                <a:latin typeface="Meiryo UI" panose="020B0604030504040204" pitchFamily="50" charset="-128"/>
                <a:ea typeface="Meiryo UI" panose="020B0604030504040204" pitchFamily="50" charset="-128"/>
              </a:rPr>
              <a:t>することができた</a:t>
            </a:r>
          </a:p>
        </p:txBody>
      </p:sp>
      <p:sp>
        <p:nvSpPr>
          <p:cNvPr id="69638" name="テキスト ボックス 5"/>
          <p:cNvSpPr txBox="1">
            <a:spLocks noChangeArrowheads="1"/>
          </p:cNvSpPr>
          <p:nvPr/>
        </p:nvSpPr>
        <p:spPr bwMode="auto">
          <a:xfrm>
            <a:off x="7627327" y="3956959"/>
            <a:ext cx="1516673" cy="941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3231" tIns="33231" rIns="33231" bIns="33231"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ja-JP" altLang="en-US" sz="1292">
                <a:latin typeface="游ゴシック" panose="020B0400000000000000" pitchFamily="50" charset="-128"/>
                <a:ea typeface="游ゴシック" panose="020B0400000000000000" pitchFamily="50" charset="-128"/>
              </a:rPr>
              <a:t>平均購入単価</a:t>
            </a:r>
            <a:endParaRPr lang="en-US" altLang="ja-JP" sz="1292">
              <a:latin typeface="游ゴシック" panose="020B0400000000000000" pitchFamily="50" charset="-128"/>
              <a:ea typeface="游ゴシック" panose="020B0400000000000000" pitchFamily="50" charset="-128"/>
            </a:endParaRPr>
          </a:p>
          <a:p>
            <a:pPr algn="ctr"/>
            <a:r>
              <a:rPr lang="ja-JP" altLang="en-US" sz="1292">
                <a:latin typeface="游ゴシック" panose="020B0400000000000000" pitchFamily="50" charset="-128"/>
                <a:ea typeface="游ゴシック" panose="020B0400000000000000" pitchFamily="50" charset="-128"/>
              </a:rPr>
              <a:t>（１万口あたり）</a:t>
            </a:r>
            <a:endParaRPr lang="en-US" altLang="ja-JP" sz="1292">
              <a:latin typeface="游ゴシック" panose="020B0400000000000000" pitchFamily="50" charset="-128"/>
              <a:ea typeface="游ゴシック" panose="020B0400000000000000" pitchFamily="50" charset="-128"/>
            </a:endParaRPr>
          </a:p>
          <a:p>
            <a:pPr algn="ctr"/>
            <a:r>
              <a:rPr lang="ja-JP" altLang="en-US" sz="1292" b="1">
                <a:solidFill>
                  <a:schemeClr val="accent2"/>
                </a:solidFill>
                <a:latin typeface="游ゴシック" panose="020B0400000000000000" pitchFamily="50" charset="-128"/>
                <a:ea typeface="游ゴシック" panose="020B0400000000000000" pitchFamily="50" charset="-128"/>
              </a:rPr>
              <a:t>約９千円</a:t>
            </a:r>
          </a:p>
        </p:txBody>
      </p:sp>
      <p:sp>
        <p:nvSpPr>
          <p:cNvPr id="69639" name="テキスト ボックス 45"/>
          <p:cNvSpPr txBox="1">
            <a:spLocks noChangeArrowheads="1"/>
          </p:cNvSpPr>
          <p:nvPr/>
        </p:nvSpPr>
        <p:spPr bwMode="auto">
          <a:xfrm>
            <a:off x="7628793" y="2972953"/>
            <a:ext cx="1516674" cy="941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3231" tIns="33231" rIns="33231" bIns="33231"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ja-JP" altLang="en-US" sz="1292">
                <a:latin typeface="游ゴシック" panose="020B0400000000000000" pitchFamily="50" charset="-128"/>
                <a:ea typeface="游ゴシック" panose="020B0400000000000000" pitchFamily="50" charset="-128"/>
              </a:rPr>
              <a:t>平均購入単価</a:t>
            </a:r>
            <a:endParaRPr lang="en-US" altLang="ja-JP" sz="1292">
              <a:latin typeface="游ゴシック" panose="020B0400000000000000" pitchFamily="50" charset="-128"/>
              <a:ea typeface="游ゴシック" panose="020B0400000000000000" pitchFamily="50" charset="-128"/>
            </a:endParaRPr>
          </a:p>
          <a:p>
            <a:pPr algn="ctr"/>
            <a:r>
              <a:rPr lang="ja-JP" altLang="en-US" sz="1292">
                <a:latin typeface="游ゴシック" panose="020B0400000000000000" pitchFamily="50" charset="-128"/>
                <a:ea typeface="游ゴシック" panose="020B0400000000000000" pitchFamily="50" charset="-128"/>
              </a:rPr>
              <a:t>（１万口あたり）</a:t>
            </a:r>
            <a:endParaRPr lang="en-US" altLang="ja-JP" sz="1292">
              <a:latin typeface="游ゴシック" panose="020B0400000000000000" pitchFamily="50" charset="-128"/>
              <a:ea typeface="游ゴシック" panose="020B0400000000000000" pitchFamily="50" charset="-128"/>
            </a:endParaRPr>
          </a:p>
          <a:p>
            <a:pPr algn="ctr"/>
            <a:r>
              <a:rPr lang="ja-JP" altLang="en-US" sz="1292">
                <a:latin typeface="游ゴシック" panose="020B0400000000000000" pitchFamily="50" charset="-128"/>
                <a:ea typeface="游ゴシック" panose="020B0400000000000000" pitchFamily="50" charset="-128"/>
              </a:rPr>
              <a:t>１万円</a:t>
            </a:r>
          </a:p>
        </p:txBody>
      </p:sp>
      <p:sp>
        <p:nvSpPr>
          <p:cNvPr id="69640" name="コンテンツ プレースホルダー 2"/>
          <p:cNvSpPr txBox="1">
            <a:spLocks/>
          </p:cNvSpPr>
          <p:nvPr/>
        </p:nvSpPr>
        <p:spPr bwMode="auto">
          <a:xfrm>
            <a:off x="301869" y="1050741"/>
            <a:ext cx="4444512" cy="331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3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ja-JP" altLang="en-US" sz="1846" b="1" dirty="0">
                <a:latin typeface="メイリオ" panose="020B0604030504040204" pitchFamily="50" charset="-128"/>
                <a:ea typeface="メイリオ" panose="020B0604030504040204" pitchFamily="50" charset="-128"/>
              </a:rPr>
              <a:t>例えば、合計４万円の投資金額では</a:t>
            </a:r>
            <a:endParaRPr lang="en-US" altLang="ja-JP" sz="1846" b="1" dirty="0">
              <a:latin typeface="メイリオ" panose="020B0604030504040204" pitchFamily="50" charset="-128"/>
              <a:ea typeface="メイリオ" panose="020B0604030504040204" pitchFamily="50" charset="-128"/>
            </a:endParaRPr>
          </a:p>
        </p:txBody>
      </p:sp>
      <p:graphicFrame>
        <p:nvGraphicFramePr>
          <p:cNvPr id="50" name="表 49"/>
          <p:cNvGraphicFramePr>
            <a:graphicFrameLocks noGrp="1"/>
          </p:cNvGraphicFramePr>
          <p:nvPr>
            <p:extLst>
              <p:ext uri="{D42A27DB-BD31-4B8C-83A1-F6EECF244321}">
                <p14:modId xmlns:p14="http://schemas.microsoft.com/office/powerpoint/2010/main" val="3202182639"/>
              </p:ext>
            </p:extLst>
          </p:nvPr>
        </p:nvGraphicFramePr>
        <p:xfrm>
          <a:off x="317989" y="417364"/>
          <a:ext cx="6983020"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5796000">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4-20.</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積立投資②</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1" name="正方形/長方形 50"/>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20</a:t>
            </a:fld>
            <a:endParaRPr lang="en-US" altLang="ja-JP" dirty="0"/>
          </a:p>
        </p:txBody>
      </p:sp>
    </p:spTree>
    <p:extLst>
      <p:ext uri="{BB962C8B-B14F-4D97-AF65-F5344CB8AC3E}">
        <p14:creationId xmlns:p14="http://schemas.microsoft.com/office/powerpoint/2010/main" val="4092086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9406"/>
                                        </p:tgtEl>
                                        <p:attrNameLst>
                                          <p:attrName>style.visibility</p:attrName>
                                        </p:attrNameLst>
                                      </p:cBhvr>
                                      <p:to>
                                        <p:strVal val="visible"/>
                                      </p:to>
                                    </p:set>
                                    <p:animEffect transition="in" filter="fade">
                                      <p:cBhvr>
                                        <p:cTn id="7" dur="1000"/>
                                        <p:tgtEl>
                                          <p:spTgt spid="59406"/>
                                        </p:tgtEl>
                                      </p:cBhvr>
                                    </p:animEffect>
                                    <p:anim calcmode="lin" valueType="num">
                                      <p:cBhvr>
                                        <p:cTn id="8" dur="1000" fill="hold"/>
                                        <p:tgtEl>
                                          <p:spTgt spid="59406"/>
                                        </p:tgtEl>
                                        <p:attrNameLst>
                                          <p:attrName>ppt_x</p:attrName>
                                        </p:attrNameLst>
                                      </p:cBhvr>
                                      <p:tavLst>
                                        <p:tav tm="0">
                                          <p:val>
                                            <p:strVal val="#ppt_x"/>
                                          </p:val>
                                        </p:tav>
                                        <p:tav tm="100000">
                                          <p:val>
                                            <p:strVal val="#ppt_x"/>
                                          </p:val>
                                        </p:tav>
                                      </p:tavLst>
                                    </p:anim>
                                    <p:anim calcmode="lin" valueType="num">
                                      <p:cBhvr>
                                        <p:cTn id="9" dur="1000" fill="hold"/>
                                        <p:tgtEl>
                                          <p:spTgt spid="5940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940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9"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73415" y="2036885"/>
            <a:ext cx="4589585" cy="3770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角丸四角形 11"/>
          <p:cNvSpPr/>
          <p:nvPr/>
        </p:nvSpPr>
        <p:spPr>
          <a:xfrm>
            <a:off x="4637943" y="1460990"/>
            <a:ext cx="3465634" cy="389792"/>
          </a:xfrm>
          <a:prstGeom prst="roundRect">
            <a:avLst/>
          </a:prstGeom>
          <a:solidFill>
            <a:srgbClr val="73BED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分散投資の効果（イメージ）</a:t>
            </a:r>
          </a:p>
        </p:txBody>
      </p:sp>
      <p:sp>
        <p:nvSpPr>
          <p:cNvPr id="65541" name="コンテンツ プレースホルダー 2"/>
          <p:cNvSpPr txBox="1">
            <a:spLocks/>
          </p:cNvSpPr>
          <p:nvPr/>
        </p:nvSpPr>
        <p:spPr bwMode="auto">
          <a:xfrm>
            <a:off x="317989" y="1701312"/>
            <a:ext cx="3722077" cy="2046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3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en-US" altLang="ja-JP" sz="1846" dirty="0" smtClean="0">
                <a:latin typeface="メイリオ" panose="020B0604030504040204" pitchFamily="50" charset="-128"/>
                <a:ea typeface="メイリオ" panose="020B0604030504040204" pitchFamily="50" charset="-128"/>
              </a:rPr>
              <a:t>1</a:t>
            </a:r>
            <a:r>
              <a:rPr lang="ja-JP" altLang="en-US" sz="1846" dirty="0" err="1" smtClean="0">
                <a:latin typeface="メイリオ" panose="020B0604030504040204" pitchFamily="50" charset="-128"/>
                <a:ea typeface="メイリオ" panose="020B0604030504040204" pitchFamily="50" charset="-128"/>
              </a:rPr>
              <a:t>つの</a:t>
            </a:r>
            <a:r>
              <a:rPr lang="ja-JP" altLang="en-US" sz="1846" dirty="0" smtClean="0">
                <a:latin typeface="メイリオ" panose="020B0604030504040204" pitchFamily="50" charset="-128"/>
                <a:ea typeface="メイリオ" panose="020B0604030504040204" pitchFamily="50" charset="-128"/>
              </a:rPr>
              <a:t>資産だけに投資するより、</a:t>
            </a:r>
            <a:r>
              <a:rPr lang="ja-JP" altLang="en-US" sz="1846" b="1" dirty="0" smtClean="0">
                <a:latin typeface="メイリオ" panose="020B0604030504040204" pitchFamily="50" charset="-128"/>
                <a:ea typeface="メイリオ" panose="020B0604030504040204" pitchFamily="50" charset="-128"/>
              </a:rPr>
              <a:t>値動きの異なる複数の資産</a:t>
            </a:r>
            <a:r>
              <a:rPr lang="ja-JP" altLang="en-US" sz="1846" dirty="0" smtClean="0">
                <a:latin typeface="メイリオ" panose="020B0604030504040204" pitchFamily="50" charset="-128"/>
                <a:ea typeface="メイリオ" panose="020B0604030504040204" pitchFamily="50" charset="-128"/>
              </a:rPr>
              <a:t>に分散投資を行うことで、価格の変動が小さくなる</a:t>
            </a:r>
            <a:endParaRPr lang="en-US" altLang="ja-JP" sz="1846" dirty="0" smtClean="0">
              <a:latin typeface="メイリオ" panose="020B0604030504040204" pitchFamily="50" charset="-128"/>
              <a:ea typeface="メイリオ" panose="020B0604030504040204" pitchFamily="50" charset="-128"/>
            </a:endParaRPr>
          </a:p>
          <a:p>
            <a:pPr eaLnBrk="1" hangingPunct="1">
              <a:buFont typeface="Arial" panose="020B0604020202020204" pitchFamily="34" charset="0"/>
              <a:buNone/>
            </a:pPr>
            <a:r>
              <a:rPr lang="ja-JP" altLang="en-US" sz="1846" b="1" dirty="0" smtClean="0">
                <a:latin typeface="メイリオ" panose="020B0604030504040204" pitchFamily="50" charset="-128"/>
                <a:ea typeface="メイリオ" panose="020B0604030504040204" pitchFamily="50" charset="-128"/>
              </a:rPr>
              <a:t>→リスクを軽減</a:t>
            </a:r>
            <a:endParaRPr lang="en-US" altLang="ja-JP" sz="1846" dirty="0" smtClean="0">
              <a:latin typeface="メイリオ" panose="020B0604030504040204" pitchFamily="50" charset="-128"/>
              <a:ea typeface="メイリオ" panose="020B0604030504040204" pitchFamily="50" charset="-128"/>
            </a:endParaRPr>
          </a:p>
        </p:txBody>
      </p:sp>
      <p:sp>
        <p:nvSpPr>
          <p:cNvPr id="15" name="角丸四角形 14"/>
          <p:cNvSpPr/>
          <p:nvPr/>
        </p:nvSpPr>
        <p:spPr>
          <a:xfrm>
            <a:off x="383931" y="1214804"/>
            <a:ext cx="1729154" cy="486508"/>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215" b="1" dirty="0">
                <a:latin typeface="メイリオ" panose="020B0604030504040204" pitchFamily="50" charset="-128"/>
                <a:ea typeface="メイリオ" panose="020B0604030504040204" pitchFamily="50" charset="-128"/>
                <a:cs typeface="Meiryo UI" panose="020B0604030504040204" pitchFamily="50" charset="-128"/>
              </a:rPr>
              <a:t>資産 </a:t>
            </a:r>
            <a:r>
              <a:rPr lang="ja-JP" altLang="en-US" dirty="0">
                <a:latin typeface="メイリオ" panose="020B0604030504040204" pitchFamily="50" charset="-128"/>
                <a:ea typeface="メイリオ" panose="020B0604030504040204" pitchFamily="50" charset="-128"/>
                <a:cs typeface="Meiryo UI" panose="020B0604030504040204" pitchFamily="50" charset="-128"/>
              </a:rPr>
              <a:t>の分散</a:t>
            </a:r>
          </a:p>
        </p:txBody>
      </p:sp>
      <p:sp>
        <p:nvSpPr>
          <p:cNvPr id="17" name="角丸四角形 16"/>
          <p:cNvSpPr/>
          <p:nvPr/>
        </p:nvSpPr>
        <p:spPr>
          <a:xfrm>
            <a:off x="383931" y="3973362"/>
            <a:ext cx="1729154" cy="492369"/>
          </a:xfrm>
          <a:prstGeom prst="roundRect">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215" b="1" dirty="0">
                <a:latin typeface="メイリオ" panose="020B0604030504040204" pitchFamily="50" charset="-128"/>
                <a:ea typeface="メイリオ" panose="020B0604030504040204" pitchFamily="50" charset="-128"/>
                <a:cs typeface="Meiryo UI" panose="020B0604030504040204" pitchFamily="50" charset="-128"/>
              </a:rPr>
              <a:t>地域 </a:t>
            </a:r>
            <a:r>
              <a:rPr lang="ja-JP" altLang="en-US" dirty="0">
                <a:latin typeface="メイリオ" panose="020B0604030504040204" pitchFamily="50" charset="-128"/>
                <a:ea typeface="メイリオ" panose="020B0604030504040204" pitchFamily="50" charset="-128"/>
                <a:cs typeface="Meiryo UI" panose="020B0604030504040204" pitchFamily="50" charset="-128"/>
              </a:rPr>
              <a:t>の分散</a:t>
            </a:r>
          </a:p>
        </p:txBody>
      </p:sp>
      <p:graphicFrame>
        <p:nvGraphicFramePr>
          <p:cNvPr id="10" name="表 9"/>
          <p:cNvGraphicFramePr>
            <a:graphicFrameLocks noGrp="1"/>
          </p:cNvGraphicFramePr>
          <p:nvPr>
            <p:extLst>
              <p:ext uri="{D42A27DB-BD31-4B8C-83A1-F6EECF244321}">
                <p14:modId xmlns:p14="http://schemas.microsoft.com/office/powerpoint/2010/main" val="3883645847"/>
              </p:ext>
            </p:extLst>
          </p:nvPr>
        </p:nvGraphicFramePr>
        <p:xfrm>
          <a:off x="317989" y="417364"/>
          <a:ext cx="6983020"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5796000">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4-21.</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分散投資</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コンテンツ プレースホルダー 2"/>
          <p:cNvSpPr txBox="1">
            <a:spLocks/>
          </p:cNvSpPr>
          <p:nvPr/>
        </p:nvSpPr>
        <p:spPr bwMode="auto">
          <a:xfrm>
            <a:off x="384663" y="4654005"/>
            <a:ext cx="3722077" cy="1468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3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ja-JP" altLang="en-US" sz="1846" dirty="0" smtClean="0">
                <a:latin typeface="メイリオ" panose="020B0604030504040204" pitchFamily="50" charset="-128"/>
                <a:ea typeface="メイリオ" panose="020B0604030504040204" pitchFamily="50" charset="-128"/>
              </a:rPr>
              <a:t>投資先の地域を分散することで、より安定的に</a:t>
            </a:r>
            <a:r>
              <a:rPr lang="ja-JP" altLang="en-US" sz="1846" b="1" dirty="0" smtClean="0">
                <a:latin typeface="メイリオ" panose="020B0604030504040204" pitchFamily="50" charset="-128"/>
                <a:ea typeface="メイリオ" panose="020B0604030504040204" pitchFamily="50" charset="-128"/>
              </a:rPr>
              <a:t>世界経済の成長の 果実（利益）</a:t>
            </a:r>
            <a:r>
              <a:rPr lang="ja-JP" altLang="en-US" sz="1846" dirty="0" smtClean="0">
                <a:latin typeface="メイリオ" panose="020B0604030504040204" pitchFamily="50" charset="-128"/>
                <a:ea typeface="メイリオ" panose="020B0604030504040204" pitchFamily="50" charset="-128"/>
              </a:rPr>
              <a:t>を得ることが期待 できる</a:t>
            </a:r>
            <a:endParaRPr lang="en-US" altLang="ja-JP" sz="1846" dirty="0">
              <a:latin typeface="メイリオ" panose="020B0604030504040204" pitchFamily="50" charset="-128"/>
              <a:ea typeface="メイリオ" panose="020B0604030504040204" pitchFamily="50" charset="-128"/>
            </a:endParaRPr>
          </a:p>
        </p:txBody>
      </p:sp>
      <p:sp>
        <p:nvSpPr>
          <p:cNvPr id="11" name="正方形/長方形 10"/>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21</a:t>
            </a:fld>
            <a:endParaRPr lang="en-US" altLang="ja-JP" dirty="0"/>
          </a:p>
        </p:txBody>
      </p:sp>
    </p:spTree>
    <p:extLst>
      <p:ext uri="{BB962C8B-B14F-4D97-AF65-F5344CB8AC3E}">
        <p14:creationId xmlns:p14="http://schemas.microsoft.com/office/powerpoint/2010/main" val="97564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5539"/>
                                        </p:tgtEl>
                                        <p:attrNameLst>
                                          <p:attrName>style.visibility</p:attrName>
                                        </p:attrNameLst>
                                      </p:cBhvr>
                                      <p:to>
                                        <p:strVal val="visible"/>
                                      </p:to>
                                    </p:set>
                                    <p:animEffect transition="in" filter="wipe(left)">
                                      <p:cBhvr>
                                        <p:cTn id="7" dur="2000"/>
                                        <p:tgtEl>
                                          <p:spTgt spid="655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5541"/>
                                        </p:tgtEl>
                                        <p:attrNameLst>
                                          <p:attrName>style.visibility</p:attrName>
                                        </p:attrNameLst>
                                      </p:cBhvr>
                                      <p:to>
                                        <p:strVal val="visible"/>
                                      </p:to>
                                    </p:set>
                                    <p:animEffect transition="in" filter="fade">
                                      <p:cBhvr>
                                        <p:cTn id="15" dur="1000"/>
                                        <p:tgtEl>
                                          <p:spTgt spid="65541"/>
                                        </p:tgtEl>
                                      </p:cBhvr>
                                    </p:animEffect>
                                    <p:anim calcmode="lin" valueType="num">
                                      <p:cBhvr>
                                        <p:cTn id="16" dur="1000" fill="hold"/>
                                        <p:tgtEl>
                                          <p:spTgt spid="65541"/>
                                        </p:tgtEl>
                                        <p:attrNameLst>
                                          <p:attrName>ppt_x</p:attrName>
                                        </p:attrNameLst>
                                      </p:cBhvr>
                                      <p:tavLst>
                                        <p:tav tm="0">
                                          <p:val>
                                            <p:strVal val="#ppt_x"/>
                                          </p:val>
                                        </p:tav>
                                        <p:tav tm="100000">
                                          <p:val>
                                            <p:strVal val="#ppt_x"/>
                                          </p:val>
                                        </p:tav>
                                      </p:tavLst>
                                    </p:anim>
                                    <p:anim calcmode="lin" valueType="num">
                                      <p:cBhvr>
                                        <p:cTn id="17" dur="1000" fill="hold"/>
                                        <p:tgtEl>
                                          <p:spTgt spid="65541"/>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5541" grpId="0"/>
      <p:bldP spid="15" grpId="0" animBg="1"/>
      <p:bldP spid="17" grpId="0" animBg="1"/>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nvPr>
        </p:nvGraphicFramePr>
        <p:xfrm>
          <a:off x="317989" y="417364"/>
          <a:ext cx="5471020"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4284000">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4-22.</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長期・積立・分散投資の効果</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2" name="Rectangle 9"/>
          <p:cNvSpPr>
            <a:spLocks noChangeArrowheads="1"/>
          </p:cNvSpPr>
          <p:nvPr/>
        </p:nvSpPr>
        <p:spPr bwMode="auto">
          <a:xfrm>
            <a:off x="381190" y="5807612"/>
            <a:ext cx="8409316" cy="8509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30" tIns="45715" rIns="91430" bIns="45715"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hangingPunct="1">
              <a:lnSpc>
                <a:spcPts val="1500"/>
              </a:lnSpc>
              <a:spcBef>
                <a:spcPct val="0"/>
              </a:spcBef>
              <a:buFontTx/>
              <a:buNone/>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注</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各計数</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は、毎年同額を投資した場合の各年末時点での累積リターン</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。株式</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は、各国の代表的</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な株価</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指数を基に</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500"/>
              </a:lnSpc>
              <a:spcBef>
                <a:spcPct val="0"/>
              </a:spcBef>
              <a:buFontTx/>
              <a:buNone/>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市場</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規模等に応じ各国</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のウェイト</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をかけたもの</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。債券</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は、各国の国債を基に</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、市場</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規模等に応じ各国のウェイトをかけたもの</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資料</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 Bloomberg</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より、金融庁</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作成</a:t>
            </a:r>
            <a:endParaRPr lang="ja-JP"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1843313" y="1240651"/>
            <a:ext cx="5776687" cy="360000"/>
          </a:xfrm>
          <a:prstGeom prst="rec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長期・積立・分散投資の効果（実績）</a:t>
            </a:r>
          </a:p>
        </p:txBody>
      </p:sp>
      <p:sp>
        <p:nvSpPr>
          <p:cNvPr id="18" name="テキスト ボックス 13"/>
          <p:cNvSpPr txBox="1">
            <a:spLocks noChangeArrowheads="1"/>
          </p:cNvSpPr>
          <p:nvPr/>
        </p:nvSpPr>
        <p:spPr bwMode="auto">
          <a:xfrm>
            <a:off x="6393518" y="1879880"/>
            <a:ext cx="2656082" cy="830956"/>
          </a:xfrm>
          <a:prstGeom prst="rect">
            <a:avLst/>
          </a:prstGeom>
          <a:solidFill>
            <a:srgbClr val="0000FF"/>
          </a:solidFill>
          <a:ln>
            <a:noFill/>
          </a:ln>
          <a:extLst/>
        </p:spPr>
        <p:txBody>
          <a:bodyPr wrap="square" lIns="91397" tIns="45700" rIns="0" bIns="4570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6194" indent="-176194">
              <a:lnSpc>
                <a:spcPct val="100000"/>
              </a:lnSpc>
              <a:spcBef>
                <a:spcPts val="0"/>
              </a:spcBef>
              <a:spcAft>
                <a:spcPts val="0"/>
              </a:spcAft>
              <a:defRPr/>
            </a:pP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Ｃ：国内・先進国・新興国の株・債券に</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1/6</a:t>
            </a:r>
            <a:r>
              <a:rPr lang="ja-JP" altLang="en-US" sz="1600" b="1" dirty="0" err="1">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ずつ</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投資</a:t>
            </a:r>
          </a:p>
          <a:p>
            <a:pPr marL="176194" indent="-176194">
              <a:lnSpc>
                <a:spcPct val="100000"/>
              </a:lnSpc>
              <a:spcBef>
                <a:spcPts val="0"/>
              </a:spcBef>
              <a:spcAft>
                <a:spcPts val="0"/>
              </a:spcAft>
              <a:defRPr/>
            </a:pPr>
            <a: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82.84%</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a:t>
            </a:r>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平均</a:t>
            </a:r>
            <a: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3.06%]</a:t>
            </a:r>
            <a:endPar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2"/>
          <p:cNvSpPr txBox="1">
            <a:spLocks noChangeArrowheads="1"/>
          </p:cNvSpPr>
          <p:nvPr/>
        </p:nvSpPr>
        <p:spPr bwMode="auto">
          <a:xfrm>
            <a:off x="6393517" y="2952178"/>
            <a:ext cx="2656083" cy="830956"/>
          </a:xfrm>
          <a:prstGeom prst="rect">
            <a:avLst/>
          </a:prstGeom>
          <a:solidFill>
            <a:srgbClr val="00B0F0"/>
          </a:solidFill>
          <a:ln>
            <a:noFill/>
          </a:ln>
          <a:extLst/>
        </p:spPr>
        <p:txBody>
          <a:bodyPr wrap="square" lIns="91397" tIns="45700" rIns="0" bIns="4570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6194" indent="-176194">
              <a:lnSpc>
                <a:spcPct val="100000"/>
              </a:lnSpc>
              <a:spcBef>
                <a:spcPts val="0"/>
              </a:spcBef>
              <a:spcAft>
                <a:spcPts val="0"/>
              </a:spcAft>
              <a:defRPr/>
            </a:pP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Ｂ：国内の株・債券に</a:t>
            </a:r>
          </a:p>
          <a:p>
            <a:pPr marL="176194" indent="-176194">
              <a:lnSpc>
                <a:spcPct val="100000"/>
              </a:lnSpc>
              <a:spcBef>
                <a:spcPts val="0"/>
              </a:spcBef>
              <a:spcAft>
                <a:spcPts val="0"/>
              </a:spcAft>
              <a:defRPr/>
            </a:pP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半分ずつ</a:t>
            </a:r>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投資</a:t>
            </a:r>
            <a:endPar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176194" indent="-176194">
              <a:lnSpc>
                <a:spcPct val="100000"/>
              </a:lnSpc>
              <a:spcBef>
                <a:spcPts val="0"/>
              </a:spcBef>
              <a:spcAft>
                <a:spcPts val="0"/>
              </a:spcAft>
              <a:defRPr/>
            </a:pPr>
            <a: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50.28%</a:t>
            </a:r>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年平均 </a:t>
            </a:r>
            <a: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2.06%]</a:t>
            </a:r>
            <a:endPar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1"/>
          <p:cNvSpPr txBox="1">
            <a:spLocks noChangeArrowheads="1"/>
          </p:cNvSpPr>
          <p:nvPr/>
        </p:nvSpPr>
        <p:spPr bwMode="auto">
          <a:xfrm>
            <a:off x="6393516" y="4386487"/>
            <a:ext cx="2656083" cy="584764"/>
          </a:xfrm>
          <a:prstGeom prst="rect">
            <a:avLst/>
          </a:prstGeom>
          <a:solidFill>
            <a:schemeClr val="accent3">
              <a:lumMod val="60000"/>
              <a:lumOff val="40000"/>
            </a:schemeClr>
          </a:solidFill>
          <a:ln w="9525">
            <a:noFill/>
            <a:miter lim="800000"/>
            <a:headEnd/>
            <a:tailEnd/>
          </a:ln>
          <a:extLst/>
        </p:spPr>
        <p:txBody>
          <a:bodyPr wrap="square" lIns="91397" tIns="45700" rIns="36000" bIns="4570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00000"/>
              </a:lnSpc>
              <a:spcBef>
                <a:spcPts val="0"/>
              </a:spcBef>
              <a:spcAft>
                <a:spcPts val="0"/>
              </a:spcAft>
              <a:defRPr/>
            </a:pPr>
            <a:r>
              <a:rPr lang="ja-JP" altLang="en-US" sz="1600" b="1" dirty="0">
                <a:solidFill>
                  <a:schemeClr val="tx1">
                    <a:lumMod val="75000"/>
                    <a:lumOff val="25000"/>
                  </a:schemeClr>
                </a:solidFill>
                <a:effectLst/>
                <a:latin typeface="Meiryo UI" panose="020B0604030504040204" pitchFamily="50" charset="-128"/>
                <a:ea typeface="Meiryo UI" panose="020B0604030504040204" pitchFamily="50" charset="-128"/>
                <a:cs typeface="Meiryo UI" panose="020B0604030504040204" pitchFamily="50" charset="-128"/>
              </a:rPr>
              <a:t>Ａ</a:t>
            </a:r>
            <a:r>
              <a:rPr lang="ja-JP" altLang="en-US" sz="1600" b="1" dirty="0" smtClean="0">
                <a:solidFill>
                  <a:schemeClr val="tx1">
                    <a:lumMod val="75000"/>
                    <a:lumOff val="25000"/>
                  </a:schemeClr>
                </a:solidFill>
                <a:effectLst/>
                <a:latin typeface="Meiryo UI" panose="020B0604030504040204" pitchFamily="50" charset="-128"/>
                <a:ea typeface="Meiryo UI" panose="020B0604030504040204" pitchFamily="50" charset="-128"/>
                <a:cs typeface="Meiryo UI" panose="020B0604030504040204" pitchFamily="50" charset="-128"/>
              </a:rPr>
              <a:t>：</a:t>
            </a:r>
            <a:r>
              <a:rPr lang="zh-TW" altLang="en-US" sz="16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定期預金</a:t>
            </a:r>
          </a:p>
          <a:p>
            <a:pPr>
              <a:lnSpc>
                <a:spcPct val="100000"/>
              </a:lnSpc>
              <a:spcBef>
                <a:spcPts val="0"/>
              </a:spcBef>
              <a:spcAft>
                <a:spcPts val="0"/>
              </a:spcAft>
              <a:defRPr/>
            </a:pPr>
            <a:r>
              <a:rPr lang="en-US" altLang="zh-TW" sz="16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0.71%</a:t>
            </a:r>
            <a:r>
              <a:rPr lang="zh-TW" altLang="en-US" sz="16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zh-TW" sz="16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6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年平均 </a:t>
            </a:r>
            <a:r>
              <a:rPr lang="en-US" altLang="zh-TW" sz="16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0.04%]</a:t>
            </a:r>
          </a:p>
        </p:txBody>
      </p:sp>
      <p:sp>
        <p:nvSpPr>
          <p:cNvPr id="15" name="正方形/長方形 14"/>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22</a:t>
            </a:fld>
            <a:endParaRPr lang="en-US" altLang="ja-JP" dirty="0"/>
          </a:p>
        </p:txBody>
      </p:sp>
      <p:graphicFrame>
        <p:nvGraphicFramePr>
          <p:cNvPr id="17" name="グラフ 16"/>
          <p:cNvGraphicFramePr>
            <a:graphicFrameLocks noGrp="1"/>
          </p:cNvGraphicFramePr>
          <p:nvPr>
            <p:extLst/>
          </p:nvPr>
        </p:nvGraphicFramePr>
        <p:xfrm>
          <a:off x="781493" y="1774574"/>
          <a:ext cx="6025046" cy="38335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1579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813943453"/>
              </p:ext>
            </p:extLst>
          </p:nvPr>
        </p:nvGraphicFramePr>
        <p:xfrm>
          <a:off x="124690" y="1085116"/>
          <a:ext cx="8766711" cy="4909391"/>
        </p:xfrm>
        <a:graphic>
          <a:graphicData uri="http://schemas.openxmlformats.org/drawingml/2006/table">
            <a:tbl>
              <a:tblPr firstRow="1" bandRow="1">
                <a:tableStyleId>{6E25E649-3F16-4E02-A733-19D2CDBF48F0}</a:tableStyleId>
              </a:tblPr>
              <a:tblGrid>
                <a:gridCol w="1664463">
                  <a:extLst>
                    <a:ext uri="{9D8B030D-6E8A-4147-A177-3AD203B41FA5}">
                      <a16:colId xmlns:a16="http://schemas.microsoft.com/office/drawing/2014/main" val="2767728465"/>
                    </a:ext>
                  </a:extLst>
                </a:gridCol>
                <a:gridCol w="2256877">
                  <a:extLst>
                    <a:ext uri="{9D8B030D-6E8A-4147-A177-3AD203B41FA5}">
                      <a16:colId xmlns:a16="http://schemas.microsoft.com/office/drawing/2014/main" val="3546085170"/>
                    </a:ext>
                  </a:extLst>
                </a:gridCol>
                <a:gridCol w="1883434">
                  <a:extLst>
                    <a:ext uri="{9D8B030D-6E8A-4147-A177-3AD203B41FA5}">
                      <a16:colId xmlns:a16="http://schemas.microsoft.com/office/drawing/2014/main" val="2847744769"/>
                    </a:ext>
                  </a:extLst>
                </a:gridCol>
                <a:gridCol w="2961937">
                  <a:extLst>
                    <a:ext uri="{9D8B030D-6E8A-4147-A177-3AD203B41FA5}">
                      <a16:colId xmlns:a16="http://schemas.microsoft.com/office/drawing/2014/main" val="2251539925"/>
                    </a:ext>
                  </a:extLst>
                </a:gridCol>
              </a:tblGrid>
              <a:tr h="752671">
                <a:tc>
                  <a:txBody>
                    <a:bodyPr/>
                    <a:lstStyle/>
                    <a:p>
                      <a:endParaRPr kumimoji="1" lang="ja-JP" altLang="en-US" dirty="0">
                        <a:latin typeface="Meiryo UI" panose="020B0604030504040204" pitchFamily="50" charset="-128"/>
                        <a:ea typeface="Meiryo UI" panose="020B0604030504040204" pitchFamily="50" charset="-128"/>
                      </a:endParaRPr>
                    </a:p>
                  </a:txBody>
                  <a:tcP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solidFill>
                      <a:srgbClr val="14AAE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NISA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（少額投資非課税制度）</a:t>
                      </a:r>
                      <a:endParaRPr kumimoji="1"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txBody>
                  <a:tcPr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rgbClr val="14AAEB"/>
                    </a:solidFill>
                  </a:tcPr>
                </a:tc>
                <a:tc hMerge="1">
                  <a:txBody>
                    <a:bodyPr/>
                    <a:lstStyle/>
                    <a:p>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dirty="0" err="1">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iDeCo</a:t>
                      </a:r>
                      <a:r>
                        <a:rPr kumimoji="1" lang="en-US" altLang="ja-JP" sz="1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kumimoji="1" lang="ja-JP" altLang="en-US" sz="1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イデコ</a:t>
                      </a:r>
                      <a:r>
                        <a:rPr kumimoji="1" lang="en-US" altLang="ja-JP" sz="1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（個人型確定拠出年金）</a:t>
                      </a:r>
                      <a:endParaRPr kumimoji="1"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txBody>
                  <a:tcPr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rgbClr val="14AAEB"/>
                    </a:solidFill>
                  </a:tcPr>
                </a:tc>
                <a:extLst>
                  <a:ext uri="{0D108BD9-81ED-4DB2-BD59-A6C34878D82A}">
                    <a16:rowId xmlns:a16="http://schemas.microsoft.com/office/drawing/2014/main" val="3111430986"/>
                  </a:ext>
                </a:extLst>
              </a:tr>
              <a:tr h="7547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dirty="0" smtClean="0">
                          <a:latin typeface="Meiryo UI" panose="020B0604030504040204" pitchFamily="50" charset="-128"/>
                          <a:ea typeface="Meiryo UI" panose="020B0604030504040204" pitchFamily="50" charset="-128"/>
                        </a:rPr>
                        <a:t>税の優遇</a:t>
                      </a:r>
                      <a:endParaRPr lang="en-US" altLang="ja-JP" sz="1600" dirty="0" smtClean="0">
                        <a:latin typeface="Meiryo UI" panose="020B0604030504040204" pitchFamily="50" charset="-128"/>
                        <a:ea typeface="Meiryo UI" panose="020B0604030504040204" pitchFamily="50" charset="-128"/>
                      </a:endParaRPr>
                    </a:p>
                  </a:txBody>
                  <a:tcPr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chemeClr val="accent5">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Meiryo UI" panose="020B0604030504040204" pitchFamily="50" charset="-128"/>
                          <a:ea typeface="Meiryo UI" panose="020B0604030504040204" pitchFamily="50" charset="-128"/>
                        </a:rPr>
                        <a:t>運用益が非課税　　　　　</a:t>
                      </a:r>
                      <a:endParaRPr lang="ja-JP" altLang="en-US" sz="1400" dirty="0">
                        <a:latin typeface="Meiryo UI" panose="020B0604030504040204" pitchFamily="50" charset="-128"/>
                        <a:ea typeface="Meiryo UI" panose="020B0604030504040204" pitchFamily="50" charset="-128"/>
                      </a:endParaRPr>
                    </a:p>
                  </a:txBody>
                  <a:tcPr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r>
                        <a:rPr lang="ja-JP" altLang="en-US" sz="1400" dirty="0" smtClean="0">
                          <a:latin typeface="Meiryo UI" panose="020B0604030504040204" pitchFamily="50" charset="-128"/>
                          <a:ea typeface="Meiryo UI" panose="020B0604030504040204" pitchFamily="50" charset="-128"/>
                        </a:rPr>
                        <a:t>運用益が非課税</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毎年の所得税や住民税が少なくなる</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受け取り時に支払う税金が少なくなる</a:t>
                      </a:r>
                      <a:endParaRPr lang="ja-JP" altLang="en-US" dirty="0"/>
                    </a:p>
                  </a:txBody>
                  <a:tcPr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chemeClr val="bg1"/>
                    </a:solidFill>
                  </a:tcPr>
                </a:tc>
                <a:extLst>
                  <a:ext uri="{0D108BD9-81ED-4DB2-BD59-A6C34878D82A}">
                    <a16:rowId xmlns:a16="http://schemas.microsoft.com/office/drawing/2014/main" val="1517687447"/>
                  </a:ext>
                </a:extLst>
              </a:tr>
              <a:tr h="4874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tx1"/>
                          </a:solidFill>
                          <a:latin typeface="Meiryo UI" panose="020B0604030504040204" pitchFamily="50" charset="-128"/>
                          <a:ea typeface="Meiryo UI" panose="020B0604030504040204" pitchFamily="50" charset="-128"/>
                        </a:rPr>
                        <a:t>対象者</a:t>
                      </a:r>
                      <a:endParaRPr kumimoji="1" lang="en-US" altLang="ja-JP" sz="1600" b="0" dirty="0">
                        <a:solidFill>
                          <a:schemeClr val="tx1"/>
                        </a:solidFill>
                        <a:latin typeface="Meiryo UI" panose="020B0604030504040204" pitchFamily="50" charset="-128"/>
                        <a:ea typeface="Meiryo UI" panose="020B0604030504040204" pitchFamily="50" charset="-128"/>
                      </a:endParaRPr>
                    </a:p>
                  </a:txBody>
                  <a:tcPr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chemeClr val="accent5">
                        <a:lumMod val="20000"/>
                        <a:lumOff val="80000"/>
                      </a:schemeClr>
                    </a:solidFill>
                  </a:tcPr>
                </a:tc>
                <a:tc gridSpan="2">
                  <a:txBody>
                    <a:bodyPr/>
                    <a:lstStyle/>
                    <a:p>
                      <a:pPr algn="l"/>
                      <a:r>
                        <a:rPr kumimoji="1" lang="ja-JP" altLang="en-US" sz="1400" dirty="0">
                          <a:latin typeface="Meiryo UI" panose="020B0604030504040204" pitchFamily="50" charset="-128"/>
                          <a:ea typeface="Meiryo UI" panose="020B0604030504040204" pitchFamily="50" charset="-128"/>
                        </a:rPr>
                        <a:t>　　　　　　　　　　　　　　１８歳以上</a:t>
                      </a:r>
                      <a:endParaRPr kumimoji="1" lang="ja-JP" altLang="en-US" sz="1400" strike="noStrike" baseline="30000" dirty="0">
                        <a:latin typeface="Meiryo UI" panose="020B0604030504040204" pitchFamily="50" charset="-128"/>
                        <a:ea typeface="Meiryo UI" panose="020B0604030504040204" pitchFamily="50" charset="-128"/>
                      </a:endParaRPr>
                    </a:p>
                  </a:txBody>
                  <a:tcPr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rPr>
                        <a:t>原則２０歳以上６５歳未満</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（公的年金被保険者）</a:t>
                      </a:r>
                      <a:endParaRPr kumimoji="1" lang="ja-JP" altLang="en-US" sz="1600" strike="noStrike" baseline="30000" dirty="0">
                        <a:solidFill>
                          <a:schemeClr val="tx1"/>
                        </a:solidFill>
                        <a:latin typeface="Meiryo UI" panose="020B0604030504040204" pitchFamily="50" charset="-128"/>
                        <a:ea typeface="Meiryo UI" panose="020B0604030504040204" pitchFamily="50" charset="-128"/>
                      </a:endParaRPr>
                    </a:p>
                  </a:txBody>
                  <a:tcPr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chemeClr val="bg1"/>
                    </a:solidFill>
                  </a:tcPr>
                </a:tc>
                <a:extLst>
                  <a:ext uri="{0D108BD9-81ED-4DB2-BD59-A6C34878D82A}">
                    <a16:rowId xmlns:a16="http://schemas.microsoft.com/office/drawing/2014/main" val="3975817752"/>
                  </a:ext>
                </a:extLst>
              </a:tr>
              <a:tr h="314473">
                <a:tc rowSpan="2">
                  <a:txBody>
                    <a:bodyPr/>
                    <a:lstStyle/>
                    <a:p>
                      <a:pPr algn="ctr"/>
                      <a:r>
                        <a:rPr kumimoji="1" lang="ja-JP" altLang="en-US" sz="1600" b="0" dirty="0">
                          <a:solidFill>
                            <a:schemeClr val="tx1"/>
                          </a:solidFill>
                          <a:latin typeface="Meiryo UI" panose="020B0604030504040204" pitchFamily="50" charset="-128"/>
                          <a:ea typeface="Meiryo UI" panose="020B0604030504040204" pitchFamily="50" charset="-128"/>
                        </a:rPr>
                        <a:t>拠出限度額</a:t>
                      </a:r>
                      <a:endParaRPr kumimoji="1" lang="en-US" altLang="ja-JP" sz="1600" b="0" dirty="0">
                        <a:solidFill>
                          <a:schemeClr val="tx1"/>
                        </a:solidFill>
                        <a:latin typeface="Meiryo UI" panose="020B0604030504040204" pitchFamily="50" charset="-128"/>
                        <a:ea typeface="Meiryo UI" panose="020B0604030504040204" pitchFamily="50" charset="-128"/>
                      </a:endParaRPr>
                    </a:p>
                    <a:p>
                      <a:pPr algn="ctr"/>
                      <a:r>
                        <a:rPr kumimoji="1" lang="ja-JP" altLang="en-US" sz="1600" b="0" dirty="0">
                          <a:solidFill>
                            <a:schemeClr val="tx1"/>
                          </a:solidFill>
                          <a:latin typeface="Meiryo UI" panose="020B0604030504040204" pitchFamily="50" charset="-128"/>
                          <a:ea typeface="Meiryo UI" panose="020B0604030504040204" pitchFamily="50" charset="-128"/>
                        </a:rPr>
                        <a:t>（年間）</a:t>
                      </a:r>
                      <a:endParaRPr kumimoji="1" lang="en-US" altLang="ja-JP" sz="1600" b="0" dirty="0">
                        <a:solidFill>
                          <a:schemeClr val="tx1"/>
                        </a:solidFill>
                        <a:latin typeface="Meiryo UI" panose="020B0604030504040204" pitchFamily="50" charset="-128"/>
                        <a:ea typeface="Meiryo UI" panose="020B0604030504040204" pitchFamily="50" charset="-128"/>
                      </a:endParaRPr>
                    </a:p>
                  </a:txBody>
                  <a:tcPr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rPr>
                        <a:t>つみたて投資枠</a:t>
                      </a:r>
                      <a:r>
                        <a:rPr kumimoji="1" lang="zh-TW" altLang="en-US" sz="1400" dirty="0">
                          <a:latin typeface="Meiryo UI" panose="020B0604030504040204" pitchFamily="50" charset="-128"/>
                          <a:ea typeface="Meiryo UI" panose="020B0604030504040204" pitchFamily="50" charset="-128"/>
                        </a:rPr>
                        <a:t>　</a:t>
                      </a:r>
                      <a:endParaRPr kumimoji="1" lang="en-US" altLang="ja-JP" sz="1400" dirty="0">
                        <a:latin typeface="Meiryo UI" panose="020B0604030504040204" pitchFamily="50" charset="-128"/>
                        <a:ea typeface="Meiryo UI" panose="020B0604030504040204" pitchFamily="50" charset="-128"/>
                      </a:endParaRPr>
                    </a:p>
                  </a:txBody>
                  <a:tcPr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chemeClr val="bg1"/>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rPr>
                        <a:t>成長投資枠</a:t>
                      </a:r>
                      <a:endParaRPr kumimoji="1" lang="ja-JP" altLang="en-US" sz="1400" dirty="0">
                        <a:latin typeface="Meiryo UI" panose="020B0604030504040204" pitchFamily="50" charset="-128"/>
                        <a:ea typeface="Meiryo UI" panose="020B0604030504040204" pitchFamily="50" charset="-128"/>
                      </a:endParaRPr>
                    </a:p>
                  </a:txBody>
                  <a:tcPr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chemeClr val="accent1">
                        <a:lumMod val="20000"/>
                        <a:lumOff val="80000"/>
                      </a:schemeClr>
                    </a:solidFill>
                  </a:tcPr>
                </a:tc>
                <a:tc rowSpan="2">
                  <a:txBody>
                    <a:bodyPr/>
                    <a:lstStyle/>
                    <a:p>
                      <a:pPr algn="ctr"/>
                      <a:r>
                        <a:rPr kumimoji="1" lang="ja-JP" altLang="en-US" sz="1400" dirty="0">
                          <a:latin typeface="Meiryo UI" panose="020B0604030504040204" pitchFamily="50" charset="-128"/>
                          <a:ea typeface="Meiryo UI" panose="020B0604030504040204" pitchFamily="50" charset="-128"/>
                        </a:rPr>
                        <a:t>年間</a:t>
                      </a:r>
                      <a:r>
                        <a:rPr kumimoji="1" lang="en-US" altLang="ja-JP" sz="1400" dirty="0">
                          <a:latin typeface="Meiryo UI" panose="020B0604030504040204" pitchFamily="50" charset="-128"/>
                          <a:ea typeface="Meiryo UI" panose="020B0604030504040204" pitchFamily="50" charset="-128"/>
                        </a:rPr>
                        <a:t>14.4</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81.6</a:t>
                      </a:r>
                      <a:r>
                        <a:rPr kumimoji="1" lang="ja-JP" altLang="en-US" sz="1400" dirty="0">
                          <a:latin typeface="Meiryo UI" panose="020B0604030504040204" pitchFamily="50" charset="-128"/>
                          <a:ea typeface="Meiryo UI" panose="020B0604030504040204" pitchFamily="50" charset="-128"/>
                        </a:rPr>
                        <a:t>万円</a:t>
                      </a:r>
                      <a:endParaRPr kumimoji="1" lang="ja-JP" altLang="en-US" sz="1400" baseline="30000" dirty="0">
                        <a:latin typeface="Meiryo UI" panose="020B0604030504040204" pitchFamily="50" charset="-128"/>
                        <a:ea typeface="Meiryo UI" panose="020B0604030504040204" pitchFamily="50" charset="-128"/>
                      </a:endParaRPr>
                    </a:p>
                  </a:txBody>
                  <a:tcPr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chemeClr val="bg1"/>
                    </a:solidFill>
                  </a:tcPr>
                </a:tc>
                <a:extLst>
                  <a:ext uri="{0D108BD9-81ED-4DB2-BD59-A6C34878D82A}">
                    <a16:rowId xmlns:a16="http://schemas.microsoft.com/office/drawing/2014/main" val="2415591850"/>
                  </a:ext>
                </a:extLst>
              </a:tr>
              <a:tr h="314473">
                <a:tc vMerge="1">
                  <a:txBody>
                    <a:bodyPr/>
                    <a:lstStyle/>
                    <a:p>
                      <a:endParaRPr kumimoji="1" lang="ja-JP" altLang="en-US"/>
                    </a:p>
                  </a:txBody>
                  <a:tcPr/>
                </a:tc>
                <a:tc>
                  <a:txBody>
                    <a:bodyPr/>
                    <a:lstStyle/>
                    <a:p>
                      <a:pPr algn="ctr"/>
                      <a:r>
                        <a:rPr kumimoji="1" lang="zh-TW" altLang="en-US" sz="1400" dirty="0" smtClean="0">
                          <a:latin typeface="Meiryo UI" panose="020B0604030504040204" pitchFamily="50" charset="-128"/>
                          <a:ea typeface="Meiryo UI" panose="020B0604030504040204" pitchFamily="50" charset="-128"/>
                        </a:rPr>
                        <a:t>年間　　</a:t>
                      </a:r>
                      <a:r>
                        <a:rPr kumimoji="1" lang="en-US" altLang="ja-JP" sz="1400" dirty="0" smtClean="0">
                          <a:latin typeface="Meiryo UI" panose="020B0604030504040204" pitchFamily="50" charset="-128"/>
                          <a:ea typeface="Meiryo UI" panose="020B0604030504040204" pitchFamily="50" charset="-128"/>
                        </a:rPr>
                        <a:t>120</a:t>
                      </a:r>
                      <a:r>
                        <a:rPr kumimoji="1" lang="zh-TW" altLang="en-US" sz="1400" dirty="0" smtClean="0">
                          <a:latin typeface="Meiryo UI" panose="020B0604030504040204" pitchFamily="50" charset="-128"/>
                          <a:ea typeface="Meiryo UI" panose="020B0604030504040204" pitchFamily="50" charset="-128"/>
                        </a:rPr>
                        <a:t>万円</a:t>
                      </a:r>
                      <a:endParaRPr kumimoji="1" lang="en-US" altLang="ja-JP" sz="1400" dirty="0">
                        <a:latin typeface="Meiryo UI" panose="020B0604030504040204" pitchFamily="50" charset="-128"/>
                        <a:ea typeface="Meiryo UI" panose="020B0604030504040204" pitchFamily="50" charset="-128"/>
                      </a:endParaRPr>
                    </a:p>
                  </a:txBody>
                  <a:tcPr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rPr>
                        <a:t>年間　</a:t>
                      </a:r>
                      <a:r>
                        <a:rPr kumimoji="1" lang="en-US" altLang="ja-JP" sz="1400" dirty="0" smtClean="0">
                          <a:latin typeface="Meiryo UI" panose="020B0604030504040204" pitchFamily="50" charset="-128"/>
                          <a:ea typeface="Meiryo UI" panose="020B0604030504040204" pitchFamily="50" charset="-128"/>
                        </a:rPr>
                        <a:t>240</a:t>
                      </a:r>
                      <a:r>
                        <a:rPr kumimoji="1" lang="ja-JP" altLang="en-US" sz="1400" dirty="0" smtClean="0">
                          <a:latin typeface="Meiryo UI" panose="020B0604030504040204" pitchFamily="50" charset="-128"/>
                          <a:ea typeface="Meiryo UI" panose="020B0604030504040204" pitchFamily="50" charset="-128"/>
                        </a:rPr>
                        <a:t>万円</a:t>
                      </a:r>
                      <a:endParaRPr kumimoji="1" lang="ja-JP" altLang="en-US" sz="1400" dirty="0">
                        <a:latin typeface="Meiryo UI" panose="020B0604030504040204" pitchFamily="50" charset="-128"/>
                        <a:ea typeface="Meiryo UI" panose="020B0604030504040204" pitchFamily="50" charset="-128"/>
                      </a:endParaRPr>
                    </a:p>
                  </a:txBody>
                  <a:tcPr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chemeClr val="accent1">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2884602340"/>
                  </a:ext>
                </a:extLst>
              </a:tr>
              <a:tr h="761209">
                <a:tc>
                  <a:txBody>
                    <a:bodyPr/>
                    <a:lstStyle/>
                    <a:p>
                      <a:pPr algn="ctr"/>
                      <a:r>
                        <a:rPr kumimoji="1" lang="ja-JP" altLang="en-US" sz="1400" dirty="0">
                          <a:latin typeface="Meiryo UI" panose="020B0604030504040204" pitchFamily="50" charset="-128"/>
                          <a:ea typeface="Meiryo UI" panose="020B0604030504040204" pitchFamily="50" charset="-128"/>
                        </a:rPr>
                        <a:t>非課税保有限度額</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600" dirty="0">
                          <a:latin typeface="Meiryo UI" panose="020B0604030504040204" pitchFamily="50" charset="-128"/>
                          <a:ea typeface="Meiryo UI" panose="020B0604030504040204" pitchFamily="50" charset="-128"/>
                        </a:rPr>
                        <a:t>（総枠）</a:t>
                      </a:r>
                    </a:p>
                  </a:txBody>
                  <a:tcPr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ja-JP" altLang="en-US" sz="1400" dirty="0" smtClean="0">
                          <a:latin typeface="Meiryo UI" panose="020B0604030504040204" pitchFamily="50" charset="-128"/>
                          <a:ea typeface="Meiryo UI" panose="020B0604030504040204" pitchFamily="50" charset="-128"/>
                        </a:rPr>
                        <a:t>　　　　　</a:t>
                      </a:r>
                      <a:r>
                        <a:rPr kumimoji="1" lang="en-US" altLang="ja-JP" sz="1400" dirty="0" smtClean="0">
                          <a:latin typeface="Meiryo UI" panose="020B0604030504040204" pitchFamily="50" charset="-128"/>
                          <a:ea typeface="Meiryo UI" panose="020B0604030504040204" pitchFamily="50" charset="-128"/>
                        </a:rPr>
                        <a:t>1,800</a:t>
                      </a:r>
                      <a:r>
                        <a:rPr kumimoji="1" lang="ja-JP" altLang="en-US" sz="1400" dirty="0" smtClean="0">
                          <a:latin typeface="Meiryo UI" panose="020B0604030504040204" pitchFamily="50" charset="-128"/>
                          <a:ea typeface="Meiryo UI" panose="020B0604030504040204" pitchFamily="50" charset="-128"/>
                        </a:rPr>
                        <a:t>万円　</a:t>
                      </a:r>
                      <a:r>
                        <a:rPr kumimoji="1" lang="en-US" altLang="ja-JP" sz="1400" dirty="0"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うち成長投資枠は</a:t>
                      </a:r>
                      <a:r>
                        <a:rPr kumimoji="1" lang="en-US" altLang="ja-JP" sz="1400" dirty="0" smtClean="0">
                          <a:latin typeface="Meiryo UI" panose="020B0604030504040204" pitchFamily="50" charset="-128"/>
                          <a:ea typeface="Meiryo UI" panose="020B0604030504040204" pitchFamily="50" charset="-128"/>
                        </a:rPr>
                        <a:t>1,200</a:t>
                      </a:r>
                      <a:r>
                        <a:rPr kumimoji="1" lang="ja-JP" altLang="en-US" sz="1400" dirty="0" smtClean="0">
                          <a:latin typeface="Meiryo UI" panose="020B0604030504040204" pitchFamily="50" charset="-128"/>
                          <a:ea typeface="Meiryo UI" panose="020B0604030504040204" pitchFamily="50" charset="-128"/>
                        </a:rPr>
                        <a:t>万円）</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000" dirty="0" smtClean="0">
                          <a:latin typeface="Meiryo UI" panose="020B0604030504040204" pitchFamily="50" charset="-128"/>
                          <a:ea typeface="Meiryo UI" panose="020B0604030504040204" pitchFamily="50" charset="-128"/>
                        </a:rPr>
                        <a:t>購入商品を売却した場合、購入時の買値分だけ翌年以降、枠</a:t>
                      </a:r>
                      <a:r>
                        <a:rPr kumimoji="1" lang="ja-JP" altLang="en-US" sz="1000" dirty="0">
                          <a:latin typeface="Meiryo UI" panose="020B0604030504040204" pitchFamily="50" charset="-128"/>
                          <a:ea typeface="Meiryo UI" panose="020B0604030504040204" pitchFamily="50" charset="-128"/>
                        </a:rPr>
                        <a:t>の再利用が</a:t>
                      </a:r>
                      <a:r>
                        <a:rPr kumimoji="1" lang="ja-JP" altLang="en-US" sz="1000" dirty="0" smtClean="0">
                          <a:latin typeface="Meiryo UI" panose="020B0604030504040204" pitchFamily="50" charset="-128"/>
                          <a:ea typeface="Meiryo UI" panose="020B0604030504040204" pitchFamily="50" charset="-128"/>
                        </a:rPr>
                        <a:t>可能</a:t>
                      </a:r>
                      <a:endParaRPr kumimoji="1" lang="ja-JP" altLang="en-US" sz="1000" dirty="0">
                        <a:latin typeface="Meiryo UI" panose="020B0604030504040204" pitchFamily="50" charset="-128"/>
                        <a:ea typeface="Meiryo UI" panose="020B0604030504040204" pitchFamily="50" charset="-128"/>
                      </a:endParaRPr>
                    </a:p>
                  </a:txBody>
                  <a:tcPr marL="36000" marR="36000"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gn="ctr"/>
                      <a:r>
                        <a:rPr kumimoji="1" lang="en-US" altLang="ja-JP" smtClean="0"/>
                        <a:t>―</a:t>
                      </a:r>
                      <a:endParaRPr kumimoji="1" lang="ja-JP" altLang="en-US" dirty="0"/>
                    </a:p>
                  </a:txBody>
                  <a:tcPr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chemeClr val="bg1"/>
                    </a:solidFill>
                  </a:tcPr>
                </a:tc>
                <a:extLst>
                  <a:ext uri="{0D108BD9-81ED-4DB2-BD59-A6C34878D82A}">
                    <a16:rowId xmlns:a16="http://schemas.microsoft.com/office/drawing/2014/main" val="584612953"/>
                  </a:ext>
                </a:extLst>
              </a:tr>
              <a:tr h="7425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tx1"/>
                          </a:solidFill>
                          <a:latin typeface="Meiryo UI" panose="020B0604030504040204" pitchFamily="50" charset="-128"/>
                          <a:ea typeface="Meiryo UI" panose="020B0604030504040204" pitchFamily="50" charset="-128"/>
                        </a:rPr>
                        <a:t>投資可能商品</a:t>
                      </a:r>
                    </a:p>
                  </a:txBody>
                  <a:tcPr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長期の積立・分散投資</a:t>
                      </a:r>
                    </a:p>
                    <a:p>
                      <a:pPr algn="ctr"/>
                      <a:r>
                        <a:rPr kumimoji="1" lang="ja-JP" altLang="en-US" sz="1400" dirty="0">
                          <a:solidFill>
                            <a:schemeClr val="tx1"/>
                          </a:solidFill>
                          <a:latin typeface="Meiryo UI" panose="020B0604030504040204" pitchFamily="50" charset="-128"/>
                          <a:ea typeface="Meiryo UI" panose="020B0604030504040204" pitchFamily="50" charset="-128"/>
                        </a:rPr>
                        <a:t>に適した一定の投資信託</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金融庁の基準を</a:t>
                      </a:r>
                      <a:r>
                        <a:rPr kumimoji="1" lang="ja-JP" altLang="en-US" sz="1100" dirty="0" smtClean="0">
                          <a:solidFill>
                            <a:schemeClr val="tx1"/>
                          </a:solidFill>
                          <a:latin typeface="Meiryo UI" panose="020B0604030504040204" pitchFamily="50" charset="-128"/>
                          <a:ea typeface="Meiryo UI" panose="020B0604030504040204" pitchFamily="50" charset="-128"/>
                        </a:rPr>
                        <a:t>満たしたものに</a:t>
                      </a:r>
                      <a:r>
                        <a:rPr kumimoji="1" lang="ja-JP" altLang="en-US" sz="1100" dirty="0">
                          <a:solidFill>
                            <a:schemeClr val="tx1"/>
                          </a:solidFill>
                          <a:latin typeface="Meiryo UI" panose="020B0604030504040204" pitchFamily="50" charset="-128"/>
                          <a:ea typeface="Meiryo UI" panose="020B0604030504040204" pitchFamily="50" charset="-128"/>
                        </a:rPr>
                        <a:t>限定</a:t>
                      </a:r>
                      <a:r>
                        <a:rPr kumimoji="1" lang="en-US" altLang="ja-JP" sz="1100" dirty="0">
                          <a:solidFill>
                            <a:schemeClr val="tx1"/>
                          </a:solidFill>
                          <a:latin typeface="Meiryo UI" panose="020B0604030504040204" pitchFamily="50" charset="-128"/>
                          <a:ea typeface="Meiryo UI" panose="020B0604030504040204" pitchFamily="50" charset="-128"/>
                        </a:rPr>
                        <a:t>)</a:t>
                      </a:r>
                    </a:p>
                  </a:txBody>
                  <a:tcPr marL="72000" marR="72000"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chemeClr val="bg1"/>
                    </a:solidFill>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上場株式・投資信託</a:t>
                      </a:r>
                      <a:r>
                        <a:rPr kumimoji="1" lang="ja-JP" altLang="en-US" sz="1400" dirty="0" smtClean="0">
                          <a:solidFill>
                            <a:schemeClr val="tx1"/>
                          </a:solidFill>
                          <a:latin typeface="Meiryo UI" panose="020B0604030504040204" pitchFamily="50" charset="-128"/>
                          <a:ea typeface="Meiryo UI" panose="020B0604030504040204" pitchFamily="50" charset="-128"/>
                        </a:rPr>
                        <a:t>等</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dirty="0" smtClean="0">
                          <a:solidFill>
                            <a:schemeClr val="tx1"/>
                          </a:solidFill>
                          <a:latin typeface="Meiryo UI" panose="020B0604030504040204" pitchFamily="50" charset="-128"/>
                          <a:ea typeface="Meiryo UI" panose="020B0604030504040204" pitchFamily="50" charset="-128"/>
                        </a:rPr>
                        <a:t>（一部の商品を除く）</a:t>
                      </a:r>
                      <a:endParaRPr kumimoji="1" lang="en-US" altLang="ja-JP" sz="110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400" dirty="0">
                          <a:latin typeface="Meiryo UI" panose="020B0604030504040204" pitchFamily="50" charset="-128"/>
                          <a:ea typeface="Meiryo UI" panose="020B0604030504040204" pitchFamily="50" charset="-128"/>
                        </a:rPr>
                        <a:t>投資信託　保険商品</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定期預金</a:t>
                      </a:r>
                      <a:r>
                        <a:rPr kumimoji="1" lang="ja-JP" altLang="en-US" sz="1400" dirty="0" smtClean="0">
                          <a:latin typeface="Meiryo UI" panose="020B0604030504040204" pitchFamily="50" charset="-128"/>
                          <a:ea typeface="Meiryo UI" panose="020B0604030504040204" pitchFamily="50" charset="-128"/>
                        </a:rPr>
                        <a:t>等</a:t>
                      </a:r>
                      <a:endParaRPr kumimoji="1" lang="en-US" altLang="ja-JP" sz="1400"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金融機関が提示する商品の中から選択</a:t>
                      </a:r>
                      <a:endParaRPr kumimoji="1" lang="en-US" altLang="ja-JP" sz="1100" dirty="0" smtClean="0">
                        <a:latin typeface="Meiryo UI" panose="020B0604030504040204" pitchFamily="50" charset="-128"/>
                        <a:ea typeface="Meiryo UI" panose="020B0604030504040204" pitchFamily="50" charset="-128"/>
                      </a:endParaRPr>
                    </a:p>
                  </a:txBody>
                  <a:tcPr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chemeClr val="bg1"/>
                    </a:solidFill>
                  </a:tcPr>
                </a:tc>
                <a:extLst>
                  <a:ext uri="{0D108BD9-81ED-4DB2-BD59-A6C34878D82A}">
                    <a16:rowId xmlns:a16="http://schemas.microsoft.com/office/drawing/2014/main" val="4053563641"/>
                  </a:ext>
                </a:extLst>
              </a:tr>
              <a:tr h="435968">
                <a:tc>
                  <a:txBody>
                    <a:bodyPr/>
                    <a:lstStyle/>
                    <a:p>
                      <a:pPr algn="ctr"/>
                      <a:r>
                        <a:rPr kumimoji="1" lang="ja-JP" altLang="en-US" sz="1600" b="0" dirty="0" smtClean="0">
                          <a:solidFill>
                            <a:schemeClr val="tx1"/>
                          </a:solidFill>
                          <a:latin typeface="Meiryo UI" panose="020B0604030504040204" pitchFamily="50" charset="-128"/>
                          <a:ea typeface="Meiryo UI" panose="020B0604030504040204" pitchFamily="50" charset="-128"/>
                        </a:rPr>
                        <a:t>投資方法</a:t>
                      </a:r>
                      <a:endParaRPr kumimoji="1" lang="en-US" altLang="ja-JP" sz="1600" b="0" dirty="0">
                        <a:solidFill>
                          <a:schemeClr val="tx1"/>
                        </a:solidFill>
                        <a:latin typeface="Meiryo UI" panose="020B0604030504040204" pitchFamily="50" charset="-128"/>
                        <a:ea typeface="Meiryo UI" panose="020B0604030504040204" pitchFamily="50" charset="-128"/>
                      </a:endParaRPr>
                    </a:p>
                  </a:txBody>
                  <a:tcPr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rPr>
                        <a:t>定期的に定額を積み立て</a:t>
                      </a:r>
                      <a:endParaRPr kumimoji="1" lang="ja-JP" altLang="en-US" sz="1400" dirty="0">
                        <a:latin typeface="Meiryo UI" panose="020B0604030504040204" pitchFamily="50" charset="-128"/>
                        <a:ea typeface="Meiryo UI" panose="020B0604030504040204" pitchFamily="50" charset="-128"/>
                      </a:endParaRPr>
                    </a:p>
                  </a:txBody>
                  <a:tcPr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chemeClr val="bg1"/>
                    </a:solidFill>
                  </a:tcPr>
                </a:tc>
                <a:tc>
                  <a:txBody>
                    <a:bodyPr/>
                    <a:lstStyle/>
                    <a:p>
                      <a:pPr algn="ctr"/>
                      <a:r>
                        <a:rPr kumimoji="1" lang="ja-JP" altLang="en-US" sz="1400" dirty="0">
                          <a:latin typeface="Meiryo UI" panose="020B0604030504040204" pitchFamily="50" charset="-128"/>
                          <a:ea typeface="Meiryo UI" panose="020B0604030504040204" pitchFamily="50" charset="-128"/>
                        </a:rPr>
                        <a:t>自由</a:t>
                      </a:r>
                    </a:p>
                  </a:txBody>
                  <a:tcPr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rPr>
                        <a:t>定期的に定額を積み立て</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chemeClr val="bg1"/>
                    </a:solidFill>
                  </a:tcPr>
                </a:tc>
                <a:extLst>
                  <a:ext uri="{0D108BD9-81ED-4DB2-BD59-A6C34878D82A}">
                    <a16:rowId xmlns:a16="http://schemas.microsoft.com/office/drawing/2014/main" val="1521974929"/>
                  </a:ext>
                </a:extLst>
              </a:tr>
              <a:tr h="345921">
                <a:tc>
                  <a:txBody>
                    <a:bodyPr/>
                    <a:lstStyle/>
                    <a:p>
                      <a:pPr algn="ctr"/>
                      <a:r>
                        <a:rPr kumimoji="1" lang="ja-JP" altLang="en-US" sz="1600" b="0" dirty="0">
                          <a:solidFill>
                            <a:schemeClr val="tx1"/>
                          </a:solidFill>
                          <a:latin typeface="Meiryo UI" panose="020B0604030504040204" pitchFamily="50" charset="-128"/>
                          <a:ea typeface="Meiryo UI" panose="020B0604030504040204" pitchFamily="50" charset="-128"/>
                        </a:rPr>
                        <a:t>払出し制限</a:t>
                      </a:r>
                    </a:p>
                  </a:txBody>
                  <a:tcPr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ja-JP" altLang="en-US" sz="1400" dirty="0">
                          <a:latin typeface="Meiryo UI" panose="020B0604030504040204" pitchFamily="50" charset="-128"/>
                          <a:ea typeface="Meiryo UI" panose="020B0604030504040204" pitchFamily="50" charset="-128"/>
                        </a:rPr>
                        <a:t>　</a:t>
                      </a:r>
                      <a:r>
                        <a:rPr kumimoji="1" lang="ja-JP" altLang="en-US" sz="1400" baseline="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引き出し可能</a:t>
                      </a:r>
                    </a:p>
                  </a:txBody>
                  <a:tcPr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gn="ctr"/>
                      <a:r>
                        <a:rPr kumimoji="1" lang="ja-JP" altLang="en-US" sz="1400" dirty="0">
                          <a:latin typeface="Meiryo UI" panose="020B0604030504040204" pitchFamily="50" charset="-128"/>
                          <a:ea typeface="Meiryo UI" panose="020B0604030504040204" pitchFamily="50" charset="-128"/>
                        </a:rPr>
                        <a:t>原則</a:t>
                      </a:r>
                      <a:r>
                        <a:rPr kumimoji="1" lang="en-US" altLang="ja-JP" sz="1400" dirty="0">
                          <a:latin typeface="Meiryo UI" panose="020B0604030504040204" pitchFamily="50" charset="-128"/>
                          <a:ea typeface="Meiryo UI" panose="020B0604030504040204" pitchFamily="50" charset="-128"/>
                        </a:rPr>
                        <a:t>60</a:t>
                      </a:r>
                      <a:r>
                        <a:rPr kumimoji="1" lang="ja-JP" altLang="en-US" sz="1400" dirty="0">
                          <a:latin typeface="Meiryo UI" panose="020B0604030504040204" pitchFamily="50" charset="-128"/>
                          <a:ea typeface="Meiryo UI" panose="020B0604030504040204" pitchFamily="50" charset="-128"/>
                        </a:rPr>
                        <a:t>歳まで引き出し不可</a:t>
                      </a:r>
                    </a:p>
                  </a:txBody>
                  <a:tcPr anchor="ctr">
                    <a:lnL w="19050" cap="flat" cmpd="sng" algn="ctr">
                      <a:solidFill>
                        <a:srgbClr val="00CCFF"/>
                      </a:solidFill>
                      <a:prstDash val="solid"/>
                      <a:round/>
                      <a:headEnd type="none" w="med" len="med"/>
                      <a:tailEnd type="none" w="med" len="med"/>
                    </a:lnL>
                    <a:lnR w="19050" cap="flat" cmpd="sng" algn="ctr">
                      <a:solidFill>
                        <a:srgbClr val="00CCFF"/>
                      </a:solidFill>
                      <a:prstDash val="solid"/>
                      <a:round/>
                      <a:headEnd type="none" w="med" len="med"/>
                      <a:tailEnd type="none" w="med" len="med"/>
                    </a:lnR>
                    <a:lnT w="19050" cap="flat" cmpd="sng" algn="ctr">
                      <a:solidFill>
                        <a:srgbClr val="00CCFF"/>
                      </a:solidFill>
                      <a:prstDash val="solid"/>
                      <a:round/>
                      <a:headEnd type="none" w="med" len="med"/>
                      <a:tailEnd type="none" w="med" len="med"/>
                    </a:lnT>
                    <a:lnB w="19050" cap="flat" cmpd="sng" algn="ctr">
                      <a:solidFill>
                        <a:srgbClr val="00CCFF"/>
                      </a:solidFill>
                      <a:prstDash val="solid"/>
                      <a:round/>
                      <a:headEnd type="none" w="med" len="med"/>
                      <a:tailEnd type="none" w="med" len="med"/>
                    </a:lnB>
                    <a:solidFill>
                      <a:schemeClr val="bg1"/>
                    </a:solidFill>
                  </a:tcPr>
                </a:tc>
                <a:extLst>
                  <a:ext uri="{0D108BD9-81ED-4DB2-BD59-A6C34878D82A}">
                    <a16:rowId xmlns:a16="http://schemas.microsoft.com/office/drawing/2014/main" val="4109957686"/>
                  </a:ext>
                </a:extLst>
              </a:tr>
            </a:tbl>
          </a:graphicData>
        </a:graphic>
      </p:graphicFrame>
      <p:sp>
        <p:nvSpPr>
          <p:cNvPr id="13" name="テキスト ボックス 12"/>
          <p:cNvSpPr txBox="1"/>
          <p:nvPr/>
        </p:nvSpPr>
        <p:spPr>
          <a:xfrm>
            <a:off x="8219422" y="3331530"/>
            <a:ext cx="671979" cy="264496"/>
          </a:xfrm>
          <a:prstGeom prst="rect">
            <a:avLst/>
          </a:prstGeom>
          <a:noFill/>
        </p:spPr>
        <p:txBody>
          <a:bodyPr wrap="none" rtlCol="0">
            <a:spAutoFit/>
          </a:bodyPr>
          <a:lstStyle/>
          <a:p>
            <a:pPr eaLnBrk="0" fontAlgn="base" hangingPunct="0">
              <a:spcBef>
                <a:spcPct val="0"/>
              </a:spcBef>
              <a:spcAft>
                <a:spcPct val="0"/>
              </a:spcAft>
              <a:defRPr/>
            </a:pPr>
            <a:r>
              <a:rPr lang="ja-JP" altLang="en-US" sz="1050" dirty="0">
                <a:solidFill>
                  <a:prstClr val="black"/>
                </a:solidFill>
                <a:latin typeface="Meiryo UI" panose="020B0604030504040204" pitchFamily="50" charset="-128"/>
                <a:ea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rPr>
              <a:t>注</a:t>
            </a:r>
            <a:r>
              <a:rPr lang="en-US" altLang="ja-JP" sz="1050" dirty="0" smtClean="0">
                <a:solidFill>
                  <a:prstClr val="black"/>
                </a:solidFill>
                <a:latin typeface="Meiryo UI" panose="020B0604030504040204" pitchFamily="50" charset="-128"/>
                <a:ea typeface="Meiryo UI" panose="020B0604030504040204" pitchFamily="50" charset="-128"/>
              </a:rPr>
              <a:t>1</a:t>
            </a:r>
            <a:r>
              <a:rPr lang="ja-JP" altLang="en-US" sz="1050" dirty="0" smtClean="0">
                <a:solidFill>
                  <a:prstClr val="black"/>
                </a:solidFill>
                <a:latin typeface="Meiryo UI" panose="020B0604030504040204" pitchFamily="50" charset="-128"/>
                <a:ea typeface="Meiryo UI" panose="020B0604030504040204" pitchFamily="50" charset="-128"/>
              </a:rPr>
              <a:t>）</a:t>
            </a:r>
            <a:endParaRPr lang="ja-JP" altLang="en-US" sz="1050" dirty="0">
              <a:solidFill>
                <a:prstClr val="black"/>
              </a:solidFill>
              <a:latin typeface="Meiryo UI" panose="020B0604030504040204" pitchFamily="50" charset="-128"/>
              <a:ea typeface="Meiryo UI" panose="020B0604030504040204" pitchFamily="50" charset="-128"/>
            </a:endParaRPr>
          </a:p>
        </p:txBody>
      </p:sp>
      <p:sp>
        <p:nvSpPr>
          <p:cNvPr id="14" name="テキスト ボックス 1"/>
          <p:cNvSpPr txBox="1">
            <a:spLocks noChangeArrowheads="1"/>
          </p:cNvSpPr>
          <p:nvPr/>
        </p:nvSpPr>
        <p:spPr bwMode="auto">
          <a:xfrm>
            <a:off x="81543" y="6053103"/>
            <a:ext cx="9019311" cy="634020"/>
          </a:xfrm>
          <a:prstGeom prst="rect">
            <a:avLst/>
          </a:prstGeom>
          <a:noFill/>
          <a:ln>
            <a:noFill/>
          </a:ln>
        </p:spPr>
        <p:txBody>
          <a:bodyPr wrap="square">
            <a:spAutoFit/>
          </a:bodyPr>
          <a:lstStyle>
            <a:lvl1pPr>
              <a:spcBef>
                <a:spcPct val="20000"/>
              </a:spcBef>
              <a:buFont typeface="Arial" charset="0"/>
              <a:buChar char="•"/>
              <a:defRPr kumimoji="1" sz="33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nSpc>
                <a:spcPct val="100000"/>
              </a:lnSpc>
              <a:spcBef>
                <a:spcPts val="0"/>
              </a:spcBef>
              <a:buNone/>
              <a:defRPr/>
            </a:pP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注</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国民年金のみに加入の自営業者等：</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68,000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円</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月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・公務員：</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12,000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円</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月　　　　・</a:t>
            </a:r>
            <a:r>
              <a:rPr lang="zh-TW" altLang="en-US" sz="1100" dirty="0">
                <a:latin typeface="Meiryo UI" panose="020B0604030504040204" pitchFamily="50" charset="-128"/>
                <a:ea typeface="Meiryo UI" panose="020B0604030504040204" pitchFamily="50" charset="-128"/>
                <a:cs typeface="Meiryo UI" panose="020B0604030504040204" pitchFamily="50" charset="-128"/>
              </a:rPr>
              <a:t>専業主婦</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zh-TW" altLang="en-US" sz="1100" dirty="0">
                <a:latin typeface="Meiryo UI" panose="020B0604030504040204" pitchFamily="50" charset="-128"/>
                <a:ea typeface="Meiryo UI" panose="020B0604030504040204" pitchFamily="50" charset="-128"/>
                <a:cs typeface="Meiryo UI" panose="020B0604030504040204" pitchFamily="50" charset="-128"/>
              </a:rPr>
              <a:t>夫</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zh-TW" altLang="en-US" sz="1100" dirty="0">
                <a:latin typeface="Meiryo UI" panose="020B0604030504040204" pitchFamily="50" charset="-128"/>
                <a:ea typeface="Meiryo UI" panose="020B0604030504040204" pitchFamily="50" charset="-128"/>
                <a:cs typeface="Meiryo UI" panose="020B0604030504040204" pitchFamily="50" charset="-128"/>
              </a:rPr>
              <a:t>等</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23,000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円</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
            </a:r>
            <a:br>
              <a:rPr lang="en-US" altLang="ja-JP" sz="1100" dirty="0">
                <a:latin typeface="Meiryo UI" panose="020B0604030504040204" pitchFamily="50" charset="-128"/>
                <a:ea typeface="Meiryo UI" panose="020B0604030504040204" pitchFamily="50" charset="-128"/>
                <a:cs typeface="Meiryo UI" panose="020B0604030504040204" pitchFamily="50" charset="-128"/>
              </a:rPr>
            </a:br>
            <a:r>
              <a:rPr lang="en-US" altLang="ja-JP"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注</a:t>
            </a:r>
            <a:r>
              <a:rPr lang="en-US" altLang="ja-JP"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en-US" altLang="ja-JP" sz="1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会社員：企業年金無し</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23,000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円</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月、企業年金有り最大</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20,000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円</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月（企業年金加入状況により異なるので、詳細は勤務先にご確認ください</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00000"/>
              </a:lnSpc>
              <a:spcBef>
                <a:spcPts val="0"/>
              </a:spcBef>
              <a:buNone/>
              <a:defRPr/>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注</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①整理・監理銘柄</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信託期間</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年未満、毎月分配型の投資信託及びデリバティブ取引を用いた一定の投資信託等を</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除外。</a:t>
            </a:r>
            <a:endParaRPr lang="ja-JP"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楕円 14"/>
          <p:cNvSpPr/>
          <p:nvPr/>
        </p:nvSpPr>
        <p:spPr>
          <a:xfrm>
            <a:off x="3684620" y="3199887"/>
            <a:ext cx="785781" cy="26389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0" fontAlgn="base" latinLnBrk="0" hangingPunct="0">
              <a:lnSpc>
                <a:spcPct val="12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併用可</a:t>
            </a:r>
          </a:p>
        </p:txBody>
      </p:sp>
      <p:sp>
        <p:nvSpPr>
          <p:cNvPr id="17" name="テキスト ボックス 16"/>
          <p:cNvSpPr txBox="1"/>
          <p:nvPr/>
        </p:nvSpPr>
        <p:spPr>
          <a:xfrm>
            <a:off x="5465570" y="4843083"/>
            <a:ext cx="671979" cy="264496"/>
          </a:xfrm>
          <a:prstGeom prst="rect">
            <a:avLst/>
          </a:prstGeom>
          <a:noFill/>
        </p:spPr>
        <p:txBody>
          <a:bodyPr wrap="none" rtlCol="0">
            <a:spAutoFit/>
          </a:bodyPr>
          <a:lstStyle/>
          <a:p>
            <a:pPr eaLnBrk="0" fontAlgn="base" hangingPunct="0">
              <a:spcBef>
                <a:spcPct val="0"/>
              </a:spcBef>
              <a:spcAft>
                <a:spcPct val="0"/>
              </a:spcAft>
              <a:defRPr/>
            </a:pPr>
            <a:r>
              <a:rPr lang="ja-JP" altLang="en-US" sz="1050" dirty="0">
                <a:solidFill>
                  <a:prstClr val="black"/>
                </a:solidFill>
                <a:latin typeface="Meiryo UI" panose="020B0604030504040204" pitchFamily="50" charset="-128"/>
                <a:ea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rPr>
              <a:t>注</a:t>
            </a:r>
            <a:r>
              <a:rPr lang="en-US" altLang="ja-JP" sz="1050" dirty="0" smtClean="0">
                <a:solidFill>
                  <a:prstClr val="black"/>
                </a:solidFill>
                <a:latin typeface="Meiryo UI" panose="020B0604030504040204" pitchFamily="50" charset="-128"/>
                <a:ea typeface="Meiryo UI" panose="020B0604030504040204" pitchFamily="50" charset="-128"/>
              </a:rPr>
              <a:t>2</a:t>
            </a:r>
            <a:r>
              <a:rPr lang="ja-JP" altLang="en-US" sz="1050" dirty="0" smtClean="0">
                <a:solidFill>
                  <a:prstClr val="black"/>
                </a:solidFill>
                <a:latin typeface="Meiryo UI" panose="020B0604030504040204" pitchFamily="50" charset="-128"/>
                <a:ea typeface="Meiryo UI" panose="020B0604030504040204" pitchFamily="50" charset="-128"/>
              </a:rPr>
              <a:t>）</a:t>
            </a:r>
            <a:endParaRPr lang="ja-JP" altLang="en-US" sz="1050" dirty="0">
              <a:solidFill>
                <a:prstClr val="black"/>
              </a:solidFill>
              <a:latin typeface="Meiryo UI" panose="020B0604030504040204" pitchFamily="50" charset="-128"/>
              <a:ea typeface="Meiryo UI" panose="020B0604030504040204"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1719747667"/>
              </p:ext>
            </p:extLst>
          </p:nvPr>
        </p:nvGraphicFramePr>
        <p:xfrm>
          <a:off x="81543" y="462524"/>
          <a:ext cx="8809858" cy="622592"/>
        </p:xfrm>
        <a:graphic>
          <a:graphicData uri="http://schemas.openxmlformats.org/drawingml/2006/table">
            <a:tbl>
              <a:tblPr firstRow="1" bandRow="1">
                <a:tableStyleId>{5C22544A-7EE6-4342-B048-85BDC9FD1C3A}</a:tableStyleId>
              </a:tblPr>
              <a:tblGrid>
                <a:gridCol w="1689136">
                  <a:extLst>
                    <a:ext uri="{9D8B030D-6E8A-4147-A177-3AD203B41FA5}">
                      <a16:colId xmlns:a16="http://schemas.microsoft.com/office/drawing/2014/main" val="20000"/>
                    </a:ext>
                  </a:extLst>
                </a:gridCol>
                <a:gridCol w="7120722">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4-23.</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spcAft>
                          <a:spcPts val="672"/>
                        </a:spcAft>
                      </a:pPr>
                      <a:r>
                        <a:rPr lang="en-US" altLang="ja-JP" sz="2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NISA</a:t>
                      </a:r>
                      <a:r>
                        <a:rPr lang="ja-JP" altLang="en-US" sz="2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a:t>
                      </a:r>
                      <a:r>
                        <a:rPr lang="en-US" altLang="ja-JP" sz="26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iDeCo</a:t>
                      </a: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～資産形成の税優遇制度～</a:t>
                      </a:r>
                      <a:endPar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正方形/長方形 15"/>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74099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p:cNvGraphicFramePr>
            <a:graphicFrameLocks noGrp="1"/>
          </p:cNvGraphicFramePr>
          <p:nvPr>
            <p:extLst/>
          </p:nvPr>
        </p:nvGraphicFramePr>
        <p:xfrm>
          <a:off x="352696" y="460044"/>
          <a:ext cx="8266647" cy="622592"/>
        </p:xfrm>
        <a:graphic>
          <a:graphicData uri="http://schemas.openxmlformats.org/drawingml/2006/table">
            <a:tbl>
              <a:tblPr firstRow="1" bandRow="1">
                <a:tableStyleId>{5C22544A-7EE6-4342-B048-85BDC9FD1C3A}</a:tableStyleId>
              </a:tblPr>
              <a:tblGrid>
                <a:gridCol w="8266647">
                  <a:extLst>
                    <a:ext uri="{9D8B030D-6E8A-4147-A177-3AD203B41FA5}">
                      <a16:colId xmlns:a16="http://schemas.microsoft.com/office/drawing/2014/main" val="20000"/>
                    </a:ext>
                  </a:extLst>
                </a:gridCol>
              </a:tblGrid>
              <a:tr h="622592">
                <a:tc>
                  <a:txBody>
                    <a:bodyPr/>
                    <a:lstStyle/>
                    <a:p>
                      <a:pPr algn="l"/>
                      <a:r>
                        <a:rPr kumimoji="1" lang="ja-JP" altLang="en-US"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（体験）</a:t>
                      </a:r>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資産形成シミュレーターを使ってみよう！（１）</a:t>
                      </a: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24</a:t>
            </a:fld>
            <a:endParaRPr lang="en-US" altLang="ja-JP" dirty="0"/>
          </a:p>
        </p:txBody>
      </p:sp>
      <p:sp>
        <p:nvSpPr>
          <p:cNvPr id="19" name="正方形/長方形 18"/>
          <p:cNvSpPr/>
          <p:nvPr/>
        </p:nvSpPr>
        <p:spPr>
          <a:xfrm>
            <a:off x="4467497" y="1750423"/>
            <a:ext cx="4151847" cy="3748719"/>
          </a:xfrm>
          <a:prstGeom prst="rect">
            <a:avLst/>
          </a:prstGeom>
        </p:spPr>
        <p:txBody>
          <a:bodyPr wrap="square">
            <a:spAutoFit/>
          </a:bodyPr>
          <a:lstStyle/>
          <a:p>
            <a:pPr marL="285750" indent="-28575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資産：積立：資産シミュレーターを選択</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投資金額：</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100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万円になっていますが、変更できます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利率：シナリオ１</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３まで</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年でどのくらい増えるか利率を入れます。シナリオ１は預金金利、シナリオ２は国内債券の平均利回り、シナリオ３は海外株式の平均利回りです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設定期間：長期投資の目標である</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年にセットしています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3"/>
          <a:stretch>
            <a:fillRect/>
          </a:stretch>
        </p:blipFill>
        <p:spPr>
          <a:xfrm>
            <a:off x="792480" y="1149544"/>
            <a:ext cx="3581400" cy="5172075"/>
          </a:xfrm>
          <a:prstGeom prst="rect">
            <a:avLst/>
          </a:prstGeom>
        </p:spPr>
      </p:pic>
      <p:sp>
        <p:nvSpPr>
          <p:cNvPr id="8" name="正方形/長方形 7"/>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8853" y="5050971"/>
            <a:ext cx="1540490" cy="1540490"/>
          </a:xfrm>
          <a:prstGeom prst="rect">
            <a:avLst/>
          </a:prstGeom>
        </p:spPr>
      </p:pic>
    </p:spTree>
    <p:extLst>
      <p:ext uri="{BB962C8B-B14F-4D97-AF65-F5344CB8AC3E}">
        <p14:creationId xmlns:p14="http://schemas.microsoft.com/office/powerpoint/2010/main" val="14199073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p:cNvGraphicFramePr>
            <a:graphicFrameLocks noGrp="1"/>
          </p:cNvGraphicFramePr>
          <p:nvPr>
            <p:extLst/>
          </p:nvPr>
        </p:nvGraphicFramePr>
        <p:xfrm>
          <a:off x="352696" y="460044"/>
          <a:ext cx="8266647" cy="622592"/>
        </p:xfrm>
        <a:graphic>
          <a:graphicData uri="http://schemas.openxmlformats.org/drawingml/2006/table">
            <a:tbl>
              <a:tblPr firstRow="1" bandRow="1">
                <a:tableStyleId>{5C22544A-7EE6-4342-B048-85BDC9FD1C3A}</a:tableStyleId>
              </a:tblPr>
              <a:tblGrid>
                <a:gridCol w="8266647">
                  <a:extLst>
                    <a:ext uri="{9D8B030D-6E8A-4147-A177-3AD203B41FA5}">
                      <a16:colId xmlns:a16="http://schemas.microsoft.com/office/drawing/2014/main" val="20000"/>
                    </a:ext>
                  </a:extLst>
                </a:gridCol>
              </a:tblGrid>
              <a:tr h="622592">
                <a:tc>
                  <a:txBody>
                    <a:bodyPr/>
                    <a:lstStyle/>
                    <a:p>
                      <a:pPr algn="l"/>
                      <a:r>
                        <a:rPr kumimoji="1" lang="ja-JP" altLang="en-US"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（体験）</a:t>
                      </a:r>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資産形成シミュレーターを使ってみよう！（２）</a:t>
                      </a: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25</a:t>
            </a:fld>
            <a:endParaRPr lang="en-US" altLang="ja-JP" dirty="0"/>
          </a:p>
        </p:txBody>
      </p:sp>
      <p:grpSp>
        <p:nvGrpSpPr>
          <p:cNvPr id="9" name="グループ化 8"/>
          <p:cNvGrpSpPr/>
          <p:nvPr/>
        </p:nvGrpSpPr>
        <p:grpSpPr>
          <a:xfrm>
            <a:off x="490427" y="1026594"/>
            <a:ext cx="8077200" cy="5334000"/>
            <a:chOff x="490427" y="1026594"/>
            <a:chExt cx="8077200" cy="5334000"/>
          </a:xfrm>
        </p:grpSpPr>
        <p:pic>
          <p:nvPicPr>
            <p:cNvPr id="3" name="図 2"/>
            <p:cNvPicPr>
              <a:picLocks noChangeAspect="1"/>
            </p:cNvPicPr>
            <p:nvPr/>
          </p:nvPicPr>
          <p:blipFill>
            <a:blip r:embed="rId3"/>
            <a:stretch>
              <a:fillRect/>
            </a:stretch>
          </p:blipFill>
          <p:spPr>
            <a:xfrm>
              <a:off x="490427" y="1123580"/>
              <a:ext cx="3314700" cy="5143500"/>
            </a:xfrm>
            <a:prstGeom prst="rect">
              <a:avLst/>
            </a:prstGeom>
          </p:spPr>
        </p:pic>
        <p:pic>
          <p:nvPicPr>
            <p:cNvPr id="4" name="図 3"/>
            <p:cNvPicPr>
              <a:picLocks noChangeAspect="1"/>
            </p:cNvPicPr>
            <p:nvPr/>
          </p:nvPicPr>
          <p:blipFill>
            <a:blip r:embed="rId4"/>
            <a:stretch>
              <a:fillRect/>
            </a:stretch>
          </p:blipFill>
          <p:spPr>
            <a:xfrm>
              <a:off x="3805127" y="1082636"/>
              <a:ext cx="2952750" cy="5200650"/>
            </a:xfrm>
            <a:prstGeom prst="rect">
              <a:avLst/>
            </a:prstGeom>
          </p:spPr>
        </p:pic>
        <p:pic>
          <p:nvPicPr>
            <p:cNvPr id="5" name="図 4"/>
            <p:cNvPicPr>
              <a:picLocks noChangeAspect="1"/>
            </p:cNvPicPr>
            <p:nvPr/>
          </p:nvPicPr>
          <p:blipFill>
            <a:blip r:embed="rId5"/>
            <a:stretch>
              <a:fillRect/>
            </a:stretch>
          </p:blipFill>
          <p:spPr>
            <a:xfrm>
              <a:off x="6757877" y="1026594"/>
              <a:ext cx="1809750" cy="5334000"/>
            </a:xfrm>
            <a:prstGeom prst="rect">
              <a:avLst/>
            </a:prstGeom>
          </p:spPr>
        </p:pic>
        <p:sp>
          <p:nvSpPr>
            <p:cNvPr id="6" name="正方形/長方形 5"/>
            <p:cNvSpPr/>
            <p:nvPr/>
          </p:nvSpPr>
          <p:spPr>
            <a:xfrm>
              <a:off x="2817628" y="5263116"/>
              <a:ext cx="4192772" cy="765544"/>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4486019" y="1318437"/>
              <a:ext cx="3286381" cy="499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3567458" y="1348796"/>
              <a:ext cx="4095294" cy="1846659"/>
            </a:xfrm>
            <a:prstGeom prst="rect">
              <a:avLst/>
            </a:prstGeom>
          </p:spPr>
          <p:txBody>
            <a:bodyPr wrap="square">
              <a:spAutoFit/>
            </a:bodyPr>
            <a:lstStyle/>
            <a:p>
              <a:pPr>
                <a:lnSpc>
                  <a:spcPts val="1200"/>
                </a:lnSpc>
              </a:pPr>
              <a:r>
                <a:rPr lang="en-US" altLang="ja-JP" sz="20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年後</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シナリオ１：</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100.02</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シナリオ２：</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114.97</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シナリオ３：</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401.69</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（投資は、元本割れリスクもあります）</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lvl="1"/>
              <a:endParaRPr lang="ja-JP" altLang="en-US"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831273" y="4977245"/>
              <a:ext cx="7242463" cy="114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正方形/長方形 13"/>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938537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p:cNvGraphicFramePr>
            <a:graphicFrameLocks noGrp="1"/>
          </p:cNvGraphicFramePr>
          <p:nvPr>
            <p:extLst/>
          </p:nvPr>
        </p:nvGraphicFramePr>
        <p:xfrm>
          <a:off x="352696" y="460044"/>
          <a:ext cx="8266647" cy="622592"/>
        </p:xfrm>
        <a:graphic>
          <a:graphicData uri="http://schemas.openxmlformats.org/drawingml/2006/table">
            <a:tbl>
              <a:tblPr firstRow="1" bandRow="1">
                <a:tableStyleId>{5C22544A-7EE6-4342-B048-85BDC9FD1C3A}</a:tableStyleId>
              </a:tblPr>
              <a:tblGrid>
                <a:gridCol w="8266647">
                  <a:extLst>
                    <a:ext uri="{9D8B030D-6E8A-4147-A177-3AD203B41FA5}">
                      <a16:colId xmlns:a16="http://schemas.microsoft.com/office/drawing/2014/main" val="20000"/>
                    </a:ext>
                  </a:extLst>
                </a:gridCol>
              </a:tblGrid>
              <a:tr h="622592">
                <a:tc>
                  <a:txBody>
                    <a:bodyPr/>
                    <a:lstStyle/>
                    <a:p>
                      <a:pPr algn="l"/>
                      <a:r>
                        <a:rPr kumimoji="1" lang="ja-JP" altLang="en-US"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（体験）</a:t>
                      </a:r>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資産形成シミュレーターを使ってみよう！（３）</a:t>
                      </a: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26</a:t>
            </a:fld>
            <a:endParaRPr lang="en-US" altLang="ja-JP" dirty="0"/>
          </a:p>
        </p:txBody>
      </p:sp>
      <p:pic>
        <p:nvPicPr>
          <p:cNvPr id="10" name="図 9"/>
          <p:cNvPicPr>
            <a:picLocks noChangeAspect="1"/>
          </p:cNvPicPr>
          <p:nvPr/>
        </p:nvPicPr>
        <p:blipFill>
          <a:blip r:embed="rId3"/>
          <a:stretch>
            <a:fillRect/>
          </a:stretch>
        </p:blipFill>
        <p:spPr>
          <a:xfrm>
            <a:off x="246389" y="1082635"/>
            <a:ext cx="8553954" cy="4746703"/>
          </a:xfrm>
          <a:prstGeom prst="rect">
            <a:avLst/>
          </a:prstGeom>
        </p:spPr>
      </p:pic>
      <p:sp>
        <p:nvSpPr>
          <p:cNvPr id="6" name="正方形/長方形 5"/>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033491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4287078655"/>
              </p:ext>
            </p:extLst>
          </p:nvPr>
        </p:nvGraphicFramePr>
        <p:xfrm>
          <a:off x="110102" y="1020064"/>
          <a:ext cx="8709286" cy="5549372"/>
        </p:xfrm>
        <a:graphic>
          <a:graphicData uri="http://schemas.openxmlformats.org/drawingml/2006/table">
            <a:tbl>
              <a:tblPr firstRow="1" bandRow="1">
                <a:tableStyleId>{5C22544A-7EE6-4342-B048-85BDC9FD1C3A}</a:tableStyleId>
              </a:tblPr>
              <a:tblGrid>
                <a:gridCol w="1007945">
                  <a:extLst>
                    <a:ext uri="{9D8B030D-6E8A-4147-A177-3AD203B41FA5}">
                      <a16:colId xmlns:a16="http://schemas.microsoft.com/office/drawing/2014/main" val="20000"/>
                    </a:ext>
                  </a:extLst>
                </a:gridCol>
                <a:gridCol w="7701341">
                  <a:extLst>
                    <a:ext uri="{9D8B030D-6E8A-4147-A177-3AD203B41FA5}">
                      <a16:colId xmlns:a16="http://schemas.microsoft.com/office/drawing/2014/main" val="20001"/>
                    </a:ext>
                  </a:extLst>
                </a:gridCol>
              </a:tblGrid>
              <a:tr h="889800">
                <a:tc>
                  <a:txBody>
                    <a:bodyPr/>
                    <a:lstStyle/>
                    <a:p>
                      <a:pPr algn="ctr">
                        <a:lnSpc>
                          <a:spcPct val="100000"/>
                        </a:lnSpc>
                      </a:pPr>
                      <a:r>
                        <a:rPr kumimoji="1" lang="ja-JP" altLang="en-US" sz="2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20000"/>
                        </a:lnSpc>
                      </a:pPr>
                      <a:r>
                        <a:rPr kumimoji="1" lang="ja-JP" altLang="en-US" sz="20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目的別に金融商品を活用</a:t>
                      </a: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しながら、自分に合った資産形成を行い、将来に向けて準備しましょう。</a:t>
                      </a: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0128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20000"/>
                        </a:lnSpc>
                      </a:pP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お金を預けると利子をもらえ、お金を借りると利子を払わなくてはいけません。</a:t>
                      </a:r>
                      <a:r>
                        <a:rPr kumimoji="1" lang="ja-JP" altLang="en-US" sz="20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利子は金額</a:t>
                      </a: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利率は％</a:t>
                      </a: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で示されます。</a:t>
                      </a: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559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20000"/>
                        </a:lnSpc>
                        <a:spcBef>
                          <a:spcPts val="600"/>
                        </a:spcBef>
                      </a:pPr>
                      <a:r>
                        <a:rPr lang="ja-JP" altLang="en-US" sz="2000" b="0" dirty="0" smtClean="0">
                          <a:solidFill>
                            <a:schemeClr val="tx1"/>
                          </a:solidFill>
                          <a:latin typeface="Meiryo UI" panose="020B0604030504040204" pitchFamily="50" charset="-128"/>
                          <a:ea typeface="Meiryo UI" panose="020B0604030504040204" pitchFamily="50" charset="-128"/>
                        </a:rPr>
                        <a:t>元本のみに利子がつくことを</a:t>
                      </a:r>
                      <a:r>
                        <a:rPr lang="ja-JP" altLang="en-US" sz="2000" b="1" dirty="0" smtClean="0">
                          <a:solidFill>
                            <a:srgbClr val="00B0F0"/>
                          </a:solidFill>
                          <a:latin typeface="Meiryo UI" panose="020B0604030504040204" pitchFamily="50" charset="-128"/>
                          <a:ea typeface="Meiryo UI" panose="020B0604030504040204" pitchFamily="50" charset="-128"/>
                        </a:rPr>
                        <a:t>「単利」</a:t>
                      </a:r>
                      <a:r>
                        <a:rPr lang="ja-JP" altLang="en-US" sz="2000" b="0" dirty="0" smtClean="0">
                          <a:solidFill>
                            <a:schemeClr val="tx1"/>
                          </a:solidFill>
                          <a:latin typeface="Meiryo UI" panose="020B0604030504040204" pitchFamily="50" charset="-128"/>
                          <a:ea typeface="Meiryo UI" panose="020B0604030504040204" pitchFamily="50" charset="-128"/>
                        </a:rPr>
                        <a:t>、利子も運用すれば利子にも利子がつくことを</a:t>
                      </a:r>
                      <a:r>
                        <a:rPr lang="ja-JP" altLang="en-US" sz="2000" b="1" dirty="0" smtClean="0">
                          <a:solidFill>
                            <a:srgbClr val="00B0F0"/>
                          </a:solidFill>
                          <a:latin typeface="Meiryo UI" panose="020B0604030504040204" pitchFamily="50" charset="-128"/>
                          <a:ea typeface="Meiryo UI" panose="020B0604030504040204" pitchFamily="50" charset="-128"/>
                        </a:rPr>
                        <a:t>「複利」</a:t>
                      </a:r>
                      <a:r>
                        <a:rPr lang="ja-JP" altLang="en-US" sz="2000" b="0" dirty="0" smtClean="0">
                          <a:solidFill>
                            <a:schemeClr val="tx1"/>
                          </a:solidFill>
                          <a:latin typeface="Meiryo UI" panose="020B0604030504040204" pitchFamily="50" charset="-128"/>
                          <a:ea typeface="Meiryo UI" panose="020B0604030504040204" pitchFamily="50" charset="-128"/>
                        </a:rPr>
                        <a:t>といいます。</a:t>
                      </a: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9811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20000"/>
                        </a:lnSpc>
                        <a:spcBef>
                          <a:spcPts val="0"/>
                        </a:spcBef>
                        <a:spcAft>
                          <a:spcPts val="0"/>
                        </a:spcAft>
                        <a:buClrTx/>
                        <a:buSzTx/>
                        <a:buFontTx/>
                        <a:buNone/>
                        <a:tabLst/>
                        <a:defRPr/>
                      </a:pP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金融商品の３つの基準</a:t>
                      </a:r>
                      <a:r>
                        <a:rPr kumimoji="1" lang="ja-JP" altLang="en-US" sz="20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「収益性」「安全性」「流動性」</a:t>
                      </a: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を全て満たす商品はありません。目的に応じて使い分けましょう。</a:t>
                      </a: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957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20000"/>
                        </a:lnSpc>
                      </a:pPr>
                      <a:r>
                        <a:rPr kumimoji="1" lang="ja-JP" altLang="en-US" sz="20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「預貯金」「債券」「株式」「投資信託」</a:t>
                      </a: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の特徴を知りましょう。</a:t>
                      </a:r>
                      <a:endParaRPr kumimoji="1" lang="en-US" altLang="ja-JP"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1138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20000"/>
                        </a:lnSpc>
                      </a:pP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投資とは自分の資金を経済活動に提供することで、利益の一部を受け取ることです。経済活動により、</a:t>
                      </a:r>
                      <a:r>
                        <a:rPr kumimoji="1" lang="ja-JP" altLang="en-US" sz="20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私たちの生活がより豊かで便利に</a:t>
                      </a: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なります。</a:t>
                      </a:r>
                      <a:endParaRPr kumimoji="1" lang="en-US" altLang="ja-JP"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4124230"/>
                  </a:ext>
                </a:extLst>
              </a:tr>
            </a:tbl>
          </a:graphicData>
        </a:graphic>
      </p:graphicFrame>
      <p:sp>
        <p:nvSpPr>
          <p:cNvPr id="4"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27</a:t>
            </a:fld>
            <a:endParaRPr lang="en-US" altLang="ja-JP" dirty="0"/>
          </a:p>
        </p:txBody>
      </p:sp>
      <p:sp>
        <p:nvSpPr>
          <p:cNvPr id="6" name="正方形/長方形 5"/>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698670033"/>
              </p:ext>
            </p:extLst>
          </p:nvPr>
        </p:nvGraphicFramePr>
        <p:xfrm>
          <a:off x="352696" y="460044"/>
          <a:ext cx="8266647" cy="622592"/>
        </p:xfrm>
        <a:graphic>
          <a:graphicData uri="http://schemas.openxmlformats.org/drawingml/2006/table">
            <a:tbl>
              <a:tblPr firstRow="1" bandRow="1">
                <a:tableStyleId>{5C22544A-7EE6-4342-B048-85BDC9FD1C3A}</a:tableStyleId>
              </a:tblPr>
              <a:tblGrid>
                <a:gridCol w="8266647">
                  <a:extLst>
                    <a:ext uri="{9D8B030D-6E8A-4147-A177-3AD203B41FA5}">
                      <a16:colId xmlns:a16="http://schemas.microsoft.com/office/drawing/2014/main" val="20000"/>
                    </a:ext>
                  </a:extLst>
                </a:gridCol>
              </a:tblGrid>
              <a:tr h="622592">
                <a:tc>
                  <a:txBody>
                    <a:bodyPr/>
                    <a:lstStyle/>
                    <a:p>
                      <a:pPr algn="l"/>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まとめ①（</a:t>
                      </a:r>
                      <a:r>
                        <a:rPr kumimoji="1" lang="en-US" altLang="ja-JP"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章のポイント）</a:t>
                      </a: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76985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2521790172"/>
              </p:ext>
            </p:extLst>
          </p:nvPr>
        </p:nvGraphicFramePr>
        <p:xfrm>
          <a:off x="103517" y="1123580"/>
          <a:ext cx="8735683" cy="5369295"/>
        </p:xfrm>
        <a:graphic>
          <a:graphicData uri="http://schemas.openxmlformats.org/drawingml/2006/table">
            <a:tbl>
              <a:tblPr firstRow="1" bandRow="1">
                <a:tableStyleId>{5C22544A-7EE6-4342-B048-85BDC9FD1C3A}</a:tableStyleId>
              </a:tblPr>
              <a:tblGrid>
                <a:gridCol w="1085179">
                  <a:extLst>
                    <a:ext uri="{9D8B030D-6E8A-4147-A177-3AD203B41FA5}">
                      <a16:colId xmlns:a16="http://schemas.microsoft.com/office/drawing/2014/main" val="20000"/>
                    </a:ext>
                  </a:extLst>
                </a:gridCol>
                <a:gridCol w="7650504">
                  <a:extLst>
                    <a:ext uri="{9D8B030D-6E8A-4147-A177-3AD203B41FA5}">
                      <a16:colId xmlns:a16="http://schemas.microsoft.com/office/drawing/2014/main" val="20001"/>
                    </a:ext>
                  </a:extLst>
                </a:gridCol>
              </a:tblGrid>
              <a:tr h="815601">
                <a:tc>
                  <a:txBody>
                    <a:bodyPr/>
                    <a:lstStyle/>
                    <a:p>
                      <a:pPr algn="ctr">
                        <a:lnSpc>
                          <a:spcPct val="100000"/>
                        </a:lnSpc>
                        <a:spcBef>
                          <a:spcPts val="0"/>
                        </a:spcBef>
                      </a:pPr>
                      <a:r>
                        <a:rPr kumimoji="1" lang="ja-JP" altLang="en-US" sz="2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2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20000"/>
                        </a:lnSpc>
                        <a:spcBef>
                          <a:spcPts val="0"/>
                        </a:spcBef>
                      </a:pP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お金を運用した結果、得られる利益や損失のことを</a:t>
                      </a:r>
                      <a:r>
                        <a:rPr kumimoji="1" lang="ja-JP" altLang="en-US" sz="20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「リターン」</a:t>
                      </a: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といいます。このリターンの不確実性の大きさを</a:t>
                      </a:r>
                      <a:r>
                        <a:rPr kumimoji="1" lang="ja-JP" altLang="en-US" sz="20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「リスク」</a:t>
                      </a: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といいます。</a:t>
                      </a: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8503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20000"/>
                        </a:lnSpc>
                        <a:spcBef>
                          <a:spcPts val="0"/>
                        </a:spcBef>
                      </a:pP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金融商品の</a:t>
                      </a:r>
                      <a:r>
                        <a:rPr kumimoji="1" lang="ja-JP" altLang="en-US" sz="20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リスク・リターンの関係</a:t>
                      </a: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を理解しましょう。金融商品は自分の意思で選ぶため、</a:t>
                      </a:r>
                      <a:r>
                        <a:rPr kumimoji="1" lang="ja-JP" altLang="en-US" sz="20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利益・損失は自己責任</a:t>
                      </a: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です。</a:t>
                      </a: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156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20000"/>
                        </a:lnSpc>
                        <a:spcBef>
                          <a:spcPts val="0"/>
                        </a:spcBef>
                      </a:pPr>
                      <a:r>
                        <a:rPr lang="ja-JP" altLang="en-US" sz="2000" b="0" dirty="0" smtClean="0">
                          <a:solidFill>
                            <a:schemeClr val="tx1"/>
                          </a:solidFill>
                          <a:latin typeface="Meiryo UI" panose="020B0604030504040204" pitchFamily="50" charset="-128"/>
                          <a:ea typeface="Meiryo UI" panose="020B0604030504040204" pitchFamily="50" charset="-128"/>
                        </a:rPr>
                        <a:t>投資を通じて、社会課題の解決（</a:t>
                      </a:r>
                      <a:r>
                        <a:rPr lang="en-US" altLang="ja-JP" sz="2000" b="1" dirty="0" smtClean="0">
                          <a:solidFill>
                            <a:srgbClr val="00B0F0"/>
                          </a:solidFill>
                          <a:latin typeface="Meiryo UI" panose="020B0604030504040204" pitchFamily="50" charset="-128"/>
                          <a:ea typeface="Meiryo UI" panose="020B0604030504040204" pitchFamily="50" charset="-128"/>
                        </a:rPr>
                        <a:t>SDG</a:t>
                      </a:r>
                      <a:r>
                        <a:rPr lang="ja-JP" altLang="en-US" sz="2000" b="1" dirty="0" smtClean="0">
                          <a:solidFill>
                            <a:srgbClr val="00B0F0"/>
                          </a:solidFill>
                          <a:latin typeface="Meiryo UI" panose="020B0604030504040204" pitchFamily="50" charset="-128"/>
                          <a:ea typeface="Meiryo UI" panose="020B0604030504040204" pitchFamily="50" charset="-128"/>
                        </a:rPr>
                        <a:t>ｓ</a:t>
                      </a:r>
                      <a:r>
                        <a:rPr lang="ja-JP" altLang="en-US" sz="2000" b="0" dirty="0" smtClean="0">
                          <a:solidFill>
                            <a:schemeClr val="tx1"/>
                          </a:solidFill>
                          <a:latin typeface="Meiryo UI" panose="020B0604030504040204" pitchFamily="50" charset="-128"/>
                          <a:ea typeface="Meiryo UI" panose="020B0604030504040204" pitchFamily="50" charset="-128"/>
                        </a:rPr>
                        <a:t>）に貢献することも考えれます。</a:t>
                      </a:r>
                      <a:r>
                        <a:rPr lang="en-US" altLang="ja-JP" sz="2000" b="1" dirty="0" smtClean="0">
                          <a:solidFill>
                            <a:srgbClr val="00B0F0"/>
                          </a:solidFill>
                          <a:latin typeface="Meiryo UI" panose="020B0604030504040204" pitchFamily="50" charset="-128"/>
                          <a:ea typeface="Meiryo UI" panose="020B0604030504040204" pitchFamily="50" charset="-128"/>
                        </a:rPr>
                        <a:t>ESG</a:t>
                      </a:r>
                      <a:r>
                        <a:rPr lang="ja-JP" altLang="en-US" sz="2000" b="1" dirty="0" smtClean="0">
                          <a:solidFill>
                            <a:srgbClr val="00B0F0"/>
                          </a:solidFill>
                          <a:latin typeface="Meiryo UI" panose="020B0604030504040204" pitchFamily="50" charset="-128"/>
                          <a:ea typeface="Meiryo UI" panose="020B0604030504040204" pitchFamily="50" charset="-128"/>
                        </a:rPr>
                        <a:t>投資</a:t>
                      </a:r>
                      <a:r>
                        <a:rPr lang="ja-JP" altLang="en-US" sz="2000" b="0" dirty="0" smtClean="0">
                          <a:solidFill>
                            <a:schemeClr val="tx1"/>
                          </a:solidFill>
                          <a:latin typeface="Meiryo UI" panose="020B0604030504040204" pitchFamily="50" charset="-128"/>
                          <a:ea typeface="Meiryo UI" panose="020B0604030504040204" pitchFamily="50" charset="-128"/>
                        </a:rPr>
                        <a:t>とも呼ばれます。</a:t>
                      </a: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18990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20000"/>
                        </a:lnSpc>
                        <a:spcBef>
                          <a:spcPts val="0"/>
                        </a:spcBef>
                        <a:spcAft>
                          <a:spcPts val="0"/>
                        </a:spcAft>
                        <a:buClrTx/>
                        <a:buSzTx/>
                        <a:buFontTx/>
                        <a:buNone/>
                        <a:tabLst/>
                        <a:defRPr/>
                      </a:pP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投資運用商品は</a:t>
                      </a:r>
                      <a:r>
                        <a:rPr kumimoji="1" lang="ja-JP" altLang="en-US" sz="20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元本割れ</a:t>
                      </a: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の可能性がありますが、工夫することで、元本割れリスクの軽減が期待できます。</a:t>
                      </a:r>
                      <a:r>
                        <a:rPr kumimoji="1" lang="ja-JP" altLang="en-US" sz="20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「長期」「積立」「分散」</a:t>
                      </a: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投資、</a:t>
                      </a:r>
                      <a:r>
                        <a:rPr kumimoji="1" lang="ja-JP" altLang="en-US" sz="20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「非課税制度」</a:t>
                      </a: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がキーワードです。</a:t>
                      </a: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8156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20000"/>
                        </a:lnSpc>
                        <a:spcBef>
                          <a:spcPts val="0"/>
                        </a:spcBef>
                      </a:pP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代表的な「非課税制度」として、</a:t>
                      </a:r>
                      <a:r>
                        <a:rPr kumimoji="1" lang="ja-JP" altLang="en-US" sz="20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NISA</a:t>
                      </a:r>
                      <a:r>
                        <a:rPr kumimoji="1" lang="ja-JP" altLang="en-US" sz="20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kumimoji="1" lang="ja-JP" altLang="en-US" sz="20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1" kern="1200" dirty="0" err="1"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iDeCo</a:t>
                      </a:r>
                      <a:r>
                        <a:rPr kumimoji="1" lang="ja-JP" altLang="en-US" sz="20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（個人型確定拠出年金）」</a:t>
                      </a: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があります。</a:t>
                      </a:r>
                      <a:endParaRPr kumimoji="1" lang="en-US" altLang="ja-JP"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4754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20000"/>
                        </a:lnSpc>
                        <a:spcBef>
                          <a:spcPts val="0"/>
                        </a:spcBef>
                      </a:pPr>
                      <a:r>
                        <a:rPr kumimoji="1" lang="en-US" altLang="ja-JP"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年から</a:t>
                      </a:r>
                      <a:r>
                        <a:rPr kumimoji="1" lang="ja-JP" altLang="en-US" sz="20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「新しい</a:t>
                      </a:r>
                      <a:r>
                        <a:rPr kumimoji="1" lang="en-US" altLang="ja-JP" sz="20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NISA</a:t>
                      </a:r>
                      <a:r>
                        <a:rPr kumimoji="1" lang="ja-JP" altLang="en-US" sz="20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が始まります。</a:t>
                      </a:r>
                      <a:endParaRPr kumimoji="1" lang="en-US" altLang="ja-JP"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1063462"/>
                  </a:ext>
                </a:extLst>
              </a:tr>
            </a:tbl>
          </a:graphicData>
        </a:graphic>
      </p:graphicFrame>
      <p:sp>
        <p:nvSpPr>
          <p:cNvPr id="4"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28</a:t>
            </a:fld>
            <a:endParaRPr lang="en-US" altLang="ja-JP" dirty="0"/>
          </a:p>
        </p:txBody>
      </p:sp>
      <p:sp>
        <p:nvSpPr>
          <p:cNvPr id="6" name="正方形/長方形 5"/>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4066483996"/>
              </p:ext>
            </p:extLst>
          </p:nvPr>
        </p:nvGraphicFramePr>
        <p:xfrm>
          <a:off x="352696" y="460044"/>
          <a:ext cx="8266647" cy="622592"/>
        </p:xfrm>
        <a:graphic>
          <a:graphicData uri="http://schemas.openxmlformats.org/drawingml/2006/table">
            <a:tbl>
              <a:tblPr firstRow="1" bandRow="1">
                <a:tableStyleId>{5C22544A-7EE6-4342-B048-85BDC9FD1C3A}</a:tableStyleId>
              </a:tblPr>
              <a:tblGrid>
                <a:gridCol w="8266647">
                  <a:extLst>
                    <a:ext uri="{9D8B030D-6E8A-4147-A177-3AD203B41FA5}">
                      <a16:colId xmlns:a16="http://schemas.microsoft.com/office/drawing/2014/main" val="20000"/>
                    </a:ext>
                  </a:extLst>
                </a:gridCol>
              </a:tblGrid>
              <a:tr h="622592">
                <a:tc>
                  <a:txBody>
                    <a:bodyPr/>
                    <a:lstStyle/>
                    <a:p>
                      <a:pPr algn="l"/>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まとめ②（</a:t>
                      </a:r>
                      <a:r>
                        <a:rPr kumimoji="1" lang="en-US" altLang="ja-JP"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章のポイント）</a:t>
                      </a: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311647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nvPr>
        </p:nvGraphicFramePr>
        <p:xfrm>
          <a:off x="152758" y="1269316"/>
          <a:ext cx="6391385" cy="3844904"/>
        </p:xfrm>
        <a:graphic>
          <a:graphicData uri="http://schemas.openxmlformats.org/drawingml/2006/table">
            <a:tbl>
              <a:tblPr firstRow="1" bandRow="1">
                <a:tableStyleId>{5C22544A-7EE6-4342-B048-85BDC9FD1C3A}</a:tableStyleId>
              </a:tblPr>
              <a:tblGrid>
                <a:gridCol w="1063385">
                  <a:extLst>
                    <a:ext uri="{9D8B030D-6E8A-4147-A177-3AD203B41FA5}">
                      <a16:colId xmlns:a16="http://schemas.microsoft.com/office/drawing/2014/main" val="20000"/>
                    </a:ext>
                  </a:extLst>
                </a:gridCol>
                <a:gridCol w="5328000">
                  <a:extLst>
                    <a:ext uri="{9D8B030D-6E8A-4147-A177-3AD203B41FA5}">
                      <a16:colId xmlns:a16="http://schemas.microsoft.com/office/drawing/2014/main" val="20001"/>
                    </a:ext>
                  </a:extLst>
                </a:gridCol>
              </a:tblGrid>
              <a:tr h="684000">
                <a:tc>
                  <a:txBody>
                    <a:bodyPr/>
                    <a:lstStyle/>
                    <a:p>
                      <a:pPr algn="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利子（利息）</a:t>
                      </a:r>
                    </a:p>
                  </a:txBody>
                  <a:tcPr marL="166154" marR="84406"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0"/>
                  </a:ext>
                </a:extLst>
              </a:tr>
              <a:tr h="581544">
                <a:tc>
                  <a:txBody>
                    <a:bodyPr/>
                    <a:lstStyle/>
                    <a:p>
                      <a:pPr algn="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algn="l" defTabSz="914400" rtl="0" eaLnBrk="1" latinLnBrk="0" hangingPunct="1"/>
                      <a:endPar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1"/>
                  </a:ext>
                </a:extLst>
              </a:tr>
              <a:tr h="113920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0" marB="108000"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txBody>
                  <a:tcPr marL="180000" marB="180000" anchor="b">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2"/>
                  </a:ext>
                </a:extLst>
              </a:tr>
              <a:tr h="1440160">
                <a:tc>
                  <a:txBody>
                    <a:bodyPr/>
                    <a:lstStyle/>
                    <a:p>
                      <a:pPr marL="0" algn="r" defTabSz="914400" rtl="0" eaLnBrk="1" latinLnBrk="0" hangingPunct="1"/>
                      <a:endPar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28575" cap="flat" cmpd="sng" algn="ctr">
                      <a:no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10" name="表 9"/>
          <p:cNvGraphicFramePr>
            <a:graphicFrameLocks noGrp="1"/>
          </p:cNvGraphicFramePr>
          <p:nvPr>
            <p:extLst/>
          </p:nvPr>
        </p:nvGraphicFramePr>
        <p:xfrm>
          <a:off x="317989" y="430144"/>
          <a:ext cx="3114405"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1927385">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4-2.</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利子と金利</a:t>
                      </a:r>
                    </a:p>
                  </a:txBody>
                  <a:tcPr marL="166154" marR="84406" anchor="ctr">
                    <a:lnL w="12700" cmpd="sng">
                      <a:noFill/>
                    </a:lnL>
                    <a:lnR w="63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正方形/長方形 1"/>
          <p:cNvSpPr/>
          <p:nvPr/>
        </p:nvSpPr>
        <p:spPr>
          <a:xfrm>
            <a:off x="1605169" y="1988840"/>
            <a:ext cx="4427331" cy="1323439"/>
          </a:xfrm>
          <a:prstGeom prst="rect">
            <a:avLst/>
          </a:prstGeom>
        </p:spPr>
        <p:txBody>
          <a:bodyPr wrap="square">
            <a:spAutoFit/>
          </a:bodyPr>
          <a:lstStyle/>
          <a:p>
            <a:pPr lvl="0"/>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借りたり</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貸したりしたお金に、一定の割合</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で支払われる</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対価（金額）</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1293100" y="3157064"/>
            <a:ext cx="2031325" cy="535531"/>
          </a:xfrm>
          <a:prstGeom prst="rect">
            <a:avLst/>
          </a:prstGeom>
        </p:spPr>
        <p:txBody>
          <a:bodyPr wrap="none">
            <a:spAutoFit/>
          </a:bodyPr>
          <a:lstStyle/>
          <a:p>
            <a:r>
              <a:rPr lang="ja-JP" altLang="en-US" sz="2400" b="1"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金利（利率）</a:t>
            </a:r>
            <a:endParaRPr lang="ja-JP" altLang="en-US" sz="24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1605167" y="3802430"/>
            <a:ext cx="6818985" cy="420243"/>
          </a:xfrm>
          <a:prstGeom prst="rect">
            <a:avLst/>
          </a:prstGeom>
        </p:spPr>
        <p:txBody>
          <a:bodyPr wrap="square">
            <a:spAutoFit/>
          </a:bodyPr>
          <a:lstStyle/>
          <a:p>
            <a:pPr indent="-540000">
              <a:spcBef>
                <a:spcPts val="600"/>
              </a:spcBef>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貸し付けたり借りたりした資金</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対する対価の利率（％）</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タイトル 1"/>
          <p:cNvSpPr txBox="1">
            <a:spLocks/>
          </p:cNvSpPr>
          <p:nvPr/>
        </p:nvSpPr>
        <p:spPr>
          <a:xfrm>
            <a:off x="1605169" y="5181442"/>
            <a:ext cx="7599792" cy="1542047"/>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85750" lvl="0" indent="-285750" algn="l">
              <a:spcBef>
                <a:spcPts val="0"/>
              </a:spcBef>
              <a:buFont typeface="Arial" panose="020B0604020202020204" pitchFamily="34" charset="0"/>
              <a:buChar char="•"/>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6936" y="1219952"/>
            <a:ext cx="2337623" cy="2648493"/>
          </a:xfrm>
          <a:prstGeom prst="rect">
            <a:avLst/>
          </a:prstGeom>
          <a:noFill/>
        </p:spPr>
      </p:pic>
      <p:sp>
        <p:nvSpPr>
          <p:cNvPr id="28" name="楕円 27"/>
          <p:cNvSpPr/>
          <p:nvPr/>
        </p:nvSpPr>
        <p:spPr>
          <a:xfrm>
            <a:off x="2099578" y="4706996"/>
            <a:ext cx="1897811" cy="1084916"/>
          </a:xfrm>
          <a:prstGeom prst="ellipse">
            <a:avLst/>
          </a:prstGeom>
          <a:solidFill>
            <a:srgbClr val="14AA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2505405" y="5037088"/>
            <a:ext cx="1086156" cy="424732"/>
          </a:xfrm>
          <a:prstGeom prst="rect">
            <a:avLst/>
          </a:prstGeom>
          <a:noFill/>
        </p:spPr>
        <p:txBody>
          <a:bodyPr wrap="square" rtlCol="0">
            <a:spAutoFit/>
          </a:bodyPr>
          <a:lstStyle/>
          <a:p>
            <a:r>
              <a:rPr kumimoji="1" lang="en-US" altLang="ja-JP" dirty="0" smtClean="0">
                <a:solidFill>
                  <a:schemeClr val="bg1"/>
                </a:solidFill>
                <a:latin typeface="Meiryo UI" panose="020B0604030504040204" pitchFamily="50" charset="-128"/>
                <a:ea typeface="Meiryo UI" panose="020B0604030504040204" pitchFamily="50" charset="-128"/>
              </a:rPr>
              <a:t>100</a:t>
            </a:r>
            <a:r>
              <a:rPr kumimoji="1" lang="ja-JP" altLang="en-US" dirty="0" smtClean="0">
                <a:solidFill>
                  <a:schemeClr val="bg1"/>
                </a:solidFill>
                <a:latin typeface="Meiryo UI" panose="020B0604030504040204" pitchFamily="50" charset="-128"/>
                <a:ea typeface="Meiryo UI" panose="020B0604030504040204" pitchFamily="50" charset="-128"/>
              </a:rPr>
              <a:t>万円</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30" name="右矢印 29"/>
          <p:cNvSpPr/>
          <p:nvPr/>
        </p:nvSpPr>
        <p:spPr>
          <a:xfrm>
            <a:off x="4385033" y="5037088"/>
            <a:ext cx="820054" cy="391710"/>
          </a:xfrm>
          <a:prstGeom prst="rightArrow">
            <a:avLst/>
          </a:prstGeom>
          <a:solidFill>
            <a:srgbClr val="14AA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2" name="楕円 31"/>
          <p:cNvSpPr/>
          <p:nvPr/>
        </p:nvSpPr>
        <p:spPr>
          <a:xfrm>
            <a:off x="5391919" y="4696113"/>
            <a:ext cx="1897811" cy="1084916"/>
          </a:xfrm>
          <a:prstGeom prst="ellipse">
            <a:avLst/>
          </a:prstGeom>
          <a:solidFill>
            <a:srgbClr val="14AA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5601902" y="5026205"/>
            <a:ext cx="1579948" cy="424732"/>
          </a:xfrm>
          <a:prstGeom prst="rect">
            <a:avLst/>
          </a:prstGeom>
          <a:noFill/>
        </p:spPr>
        <p:txBody>
          <a:bodyPr wrap="square" rtlCol="0">
            <a:spAutoFit/>
          </a:bodyPr>
          <a:lstStyle/>
          <a:p>
            <a:r>
              <a:rPr kumimoji="1" lang="en-US" altLang="ja-JP" dirty="0" smtClean="0">
                <a:solidFill>
                  <a:schemeClr val="bg1"/>
                </a:solidFill>
                <a:latin typeface="Meiryo UI" panose="020B0604030504040204" pitchFamily="50" charset="-128"/>
                <a:ea typeface="Meiryo UI" panose="020B0604030504040204" pitchFamily="50" charset="-128"/>
              </a:rPr>
              <a:t>100</a:t>
            </a:r>
            <a:r>
              <a:rPr kumimoji="1" lang="ja-JP" altLang="en-US" dirty="0" smtClean="0">
                <a:solidFill>
                  <a:schemeClr val="bg1"/>
                </a:solidFill>
                <a:latin typeface="Meiryo UI" panose="020B0604030504040204" pitchFamily="50" charset="-128"/>
                <a:ea typeface="Meiryo UI" panose="020B0604030504040204" pitchFamily="50" charset="-128"/>
              </a:rPr>
              <a:t>万</a:t>
            </a:r>
            <a:r>
              <a:rPr lang="en-US" altLang="ja-JP" dirty="0" smtClean="0">
                <a:solidFill>
                  <a:schemeClr val="bg1"/>
                </a:solidFill>
                <a:latin typeface="Meiryo UI" panose="020B0604030504040204" pitchFamily="50" charset="-128"/>
                <a:ea typeface="Meiryo UI" panose="020B0604030504040204" pitchFamily="50" charset="-128"/>
              </a:rPr>
              <a:t>200</a:t>
            </a:r>
            <a:r>
              <a:rPr kumimoji="1" lang="ja-JP" altLang="en-US" dirty="0" smtClean="0">
                <a:solidFill>
                  <a:schemeClr val="bg1"/>
                </a:solidFill>
                <a:latin typeface="Meiryo UI" panose="020B0604030504040204" pitchFamily="50" charset="-128"/>
                <a:ea typeface="Meiryo UI" panose="020B0604030504040204" pitchFamily="50" charset="-128"/>
              </a:rPr>
              <a:t>円</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4377656" y="4671354"/>
            <a:ext cx="1216869" cy="424732"/>
          </a:xfrm>
          <a:prstGeom prst="rect">
            <a:avLst/>
          </a:prstGeom>
          <a:noFill/>
        </p:spPr>
        <p:txBody>
          <a:bodyPr wrap="square" rtlCol="0">
            <a:spAutoFit/>
          </a:bodyPr>
          <a:lstStyle/>
          <a:p>
            <a:r>
              <a:rPr kumimoji="1" lang="en-US" altLang="ja-JP" dirty="0" smtClean="0">
                <a:latin typeface="Meiryo UI" panose="020B0604030504040204" pitchFamily="50" charset="-128"/>
                <a:ea typeface="Meiryo UI" panose="020B0604030504040204" pitchFamily="50" charset="-128"/>
              </a:rPr>
              <a:t>1</a:t>
            </a:r>
            <a:r>
              <a:rPr kumimoji="1" lang="ja-JP" altLang="en-US" dirty="0" smtClean="0">
                <a:latin typeface="Meiryo UI" panose="020B0604030504040204" pitchFamily="50" charset="-128"/>
                <a:ea typeface="Meiryo UI" panose="020B0604030504040204" pitchFamily="50" charset="-128"/>
              </a:rPr>
              <a:t>年後</a:t>
            </a:r>
            <a:endParaRPr kumimoji="1" lang="ja-JP" altLang="en-US"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1711934" y="4296742"/>
            <a:ext cx="5819525" cy="424732"/>
          </a:xfrm>
          <a:prstGeom prst="rect">
            <a:avLst/>
          </a:prstGeom>
          <a:noFill/>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rPr>
              <a:t>例）</a:t>
            </a:r>
            <a:r>
              <a:rPr lang="ja-JP" altLang="en-US" dirty="0">
                <a:latin typeface="Meiryo UI" panose="020B0604030504040204" pitchFamily="50" charset="-128"/>
                <a:ea typeface="Meiryo UI" panose="020B0604030504040204" pitchFamily="50" charset="-128"/>
              </a:rPr>
              <a:t>金利</a:t>
            </a:r>
            <a:r>
              <a:rPr kumimoji="1" lang="en-US" altLang="ja-JP" dirty="0" smtClean="0">
                <a:latin typeface="Meiryo UI" panose="020B0604030504040204" pitchFamily="50" charset="-128"/>
                <a:ea typeface="Meiryo UI" panose="020B0604030504040204" pitchFamily="50" charset="-128"/>
              </a:rPr>
              <a:t>0.02%</a:t>
            </a:r>
            <a:r>
              <a:rPr kumimoji="1" lang="ja-JP" altLang="en-US" dirty="0" smtClean="0">
                <a:latin typeface="Meiryo UI" panose="020B0604030504040204" pitchFamily="50" charset="-128"/>
                <a:ea typeface="Meiryo UI" panose="020B0604030504040204" pitchFamily="50" charset="-128"/>
              </a:rPr>
              <a:t>で</a:t>
            </a:r>
            <a:r>
              <a:rPr kumimoji="1" lang="en-US" altLang="ja-JP" dirty="0" smtClean="0">
                <a:latin typeface="Meiryo UI" panose="020B0604030504040204" pitchFamily="50" charset="-128"/>
                <a:ea typeface="Meiryo UI" panose="020B0604030504040204" pitchFamily="50" charset="-128"/>
              </a:rPr>
              <a:t>100</a:t>
            </a:r>
            <a:r>
              <a:rPr lang="ja-JP" altLang="en-US" dirty="0" smtClean="0">
                <a:latin typeface="Meiryo UI" panose="020B0604030504040204" pitchFamily="50" charset="-128"/>
                <a:ea typeface="Meiryo UI" panose="020B0604030504040204" pitchFamily="50" charset="-128"/>
              </a:rPr>
              <a:t>万円を</a:t>
            </a:r>
            <a:r>
              <a:rPr lang="ja-JP" altLang="en-US" dirty="0">
                <a:latin typeface="Meiryo UI" panose="020B0604030504040204" pitchFamily="50" charset="-128"/>
                <a:ea typeface="Meiryo UI" panose="020B0604030504040204" pitchFamily="50" charset="-128"/>
              </a:rPr>
              <a:t>銀行</a:t>
            </a:r>
            <a:r>
              <a:rPr lang="ja-JP" altLang="en-US" dirty="0" smtClean="0">
                <a:latin typeface="Meiryo UI" panose="020B0604030504040204" pitchFamily="50" charset="-128"/>
                <a:ea typeface="Meiryo UI" panose="020B0604030504040204" pitchFamily="50" charset="-128"/>
              </a:rPr>
              <a:t>に</a:t>
            </a:r>
            <a:r>
              <a:rPr kumimoji="1" lang="ja-JP" altLang="en-US" dirty="0" smtClean="0">
                <a:latin typeface="Meiryo UI" panose="020B0604030504040204" pitchFamily="50" charset="-128"/>
                <a:ea typeface="Meiryo UI" panose="020B0604030504040204" pitchFamily="50" charset="-128"/>
              </a:rPr>
              <a:t>預ける</a:t>
            </a:r>
            <a:endParaRPr kumimoji="1" lang="ja-JP" altLang="en-US" dirty="0">
              <a:latin typeface="Meiryo UI" panose="020B0604030504040204" pitchFamily="50" charset="-128"/>
              <a:ea typeface="Meiryo UI" panose="020B0604030504040204" pitchFamily="50" charset="-128"/>
            </a:endParaRPr>
          </a:p>
        </p:txBody>
      </p:sp>
      <p:sp>
        <p:nvSpPr>
          <p:cNvPr id="36" name="タイトル 1"/>
          <p:cNvSpPr txBox="1">
            <a:spLocks/>
          </p:cNvSpPr>
          <p:nvPr/>
        </p:nvSpPr>
        <p:spPr bwMode="auto">
          <a:xfrm>
            <a:off x="714335" y="5894757"/>
            <a:ext cx="7880986" cy="770734"/>
          </a:xfrm>
          <a:prstGeom prst="roundRect">
            <a:avLst/>
          </a:prstGeom>
          <a:solidFill>
            <a:schemeClr val="accent6">
              <a:lumMod val="20000"/>
              <a:lumOff val="80000"/>
            </a:schemeClr>
          </a:solidFill>
          <a:ln w="50800" cmpd="dbl">
            <a:solidFill>
              <a:schemeClr val="accent6"/>
            </a:solidFill>
            <a:miter lim="800000"/>
            <a:headEnd/>
            <a:tailEnd/>
          </a:ln>
          <a:effectLst/>
          <a:extLst/>
        </p:spPr>
        <p:txBody>
          <a:bodyPr lIns="91246" tIns="45622" rIns="91246" bIns="45622" anchor="ctr" anchorCtr="0"/>
          <a:lstStyle>
            <a:lvl1pPr defTabSz="1273175" eaLnBrk="0" hangingPunct="0">
              <a:spcBef>
                <a:spcPct val="20000"/>
              </a:spcBef>
              <a:buChar char="•"/>
              <a:defRPr kumimoji="1" sz="4300">
                <a:solidFill>
                  <a:schemeClr val="tx1"/>
                </a:solidFill>
                <a:latin typeface="Arial" pitchFamily="34" charset="0"/>
                <a:ea typeface="ＭＳ Ｐゴシック" pitchFamily="50" charset="-128"/>
              </a:defRPr>
            </a:lvl1pPr>
            <a:lvl2pPr marL="1033463" indent="-393700" defTabSz="1273175" eaLnBrk="0" hangingPunct="0">
              <a:spcBef>
                <a:spcPct val="20000"/>
              </a:spcBef>
              <a:buChar char="–"/>
              <a:defRPr kumimoji="1" sz="4100">
                <a:solidFill>
                  <a:schemeClr val="tx1"/>
                </a:solidFill>
                <a:latin typeface="Arial" pitchFamily="34" charset="0"/>
                <a:ea typeface="ＭＳ Ｐゴシック" pitchFamily="50" charset="-128"/>
              </a:defRPr>
            </a:lvl2pPr>
            <a:lvl3pPr marL="1593850" indent="-314325" defTabSz="1273175" eaLnBrk="0" hangingPunct="0">
              <a:spcBef>
                <a:spcPct val="20000"/>
              </a:spcBef>
              <a:buChar char="•"/>
              <a:defRPr kumimoji="1" sz="3400">
                <a:solidFill>
                  <a:schemeClr val="tx1"/>
                </a:solidFill>
                <a:latin typeface="Arial" pitchFamily="34" charset="0"/>
                <a:ea typeface="ＭＳ Ｐゴシック" pitchFamily="50" charset="-128"/>
              </a:defRPr>
            </a:lvl3pPr>
            <a:lvl4pPr marL="2233613"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4pPr>
            <a:lvl5pPr marL="2871788"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5pPr>
            <a:lvl6pPr marL="33289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6pPr>
            <a:lvl7pPr marL="37861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7pPr>
            <a:lvl8pPr marL="42433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8pPr>
            <a:lvl9pPr marL="47005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9pPr>
          </a:lstStyle>
          <a:p>
            <a:pPr indent="7938" algn="ctr">
              <a:spcBef>
                <a:spcPct val="0"/>
              </a:spcBef>
              <a:spcAft>
                <a:spcPts val="0"/>
              </a:spcAft>
              <a:buFontTx/>
              <a:buNone/>
              <a:defRPr/>
            </a:pP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お金を預ける時は、金利が高い・低いどちらが良いですか？</a:t>
            </a:r>
            <a:endParaRPr lang="en-US" altLang="ja-JP" sz="2200" b="1" dirty="0" smtClean="0">
              <a:latin typeface="Meiryo UI" panose="020B0604030504040204" pitchFamily="50" charset="-128"/>
              <a:ea typeface="Meiryo UI" panose="020B0604030504040204" pitchFamily="50" charset="-128"/>
              <a:cs typeface="Meiryo UI" panose="020B0604030504040204" pitchFamily="50" charset="-128"/>
            </a:endParaRPr>
          </a:p>
          <a:p>
            <a:pPr indent="7938" algn="ctr">
              <a:spcBef>
                <a:spcPct val="0"/>
              </a:spcBef>
              <a:spcAft>
                <a:spcPts val="0"/>
              </a:spcAft>
              <a:buFontTx/>
              <a:buNone/>
              <a:defRPr/>
            </a:pP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お金を借りる時は、金利が高い・低いどちらが良いですか？</a:t>
            </a:r>
            <a:endParaRPr lang="ja-JP" altLang="en-US" sz="2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角丸四角形吹き出し 36"/>
          <p:cNvSpPr/>
          <p:nvPr/>
        </p:nvSpPr>
        <p:spPr>
          <a:xfrm>
            <a:off x="7450922" y="4289895"/>
            <a:ext cx="1592847" cy="891547"/>
          </a:xfrm>
          <a:prstGeom prst="wedgeRoundRectCallout">
            <a:avLst>
              <a:gd name="adj1" fmla="val -57858"/>
              <a:gd name="adj2" fmla="val 52487"/>
              <a:gd name="adj3" fmla="val 16667"/>
            </a:avLst>
          </a:prstGeom>
          <a:solidFill>
            <a:schemeClr val="bg1"/>
          </a:solidFill>
          <a:ln>
            <a:solidFill>
              <a:srgbClr val="E97B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0"/>
              </a:spcBef>
              <a:spcAft>
                <a:spcPts val="0"/>
              </a:spcAft>
            </a:pPr>
            <a:r>
              <a:rPr lang="en-US" altLang="ja-JP" sz="2400" dirty="0" smtClean="0">
                <a:solidFill>
                  <a:srgbClr val="E97B8B"/>
                </a:solidFill>
                <a:latin typeface="メイリオ" panose="020B0604030504040204" pitchFamily="50" charset="-128"/>
                <a:ea typeface="メイリオ" panose="020B0604030504040204" pitchFamily="50" charset="-128"/>
              </a:rPr>
              <a:t>200</a:t>
            </a:r>
            <a:r>
              <a:rPr kumimoji="1" lang="ja-JP" altLang="en-US" sz="2400" dirty="0" smtClean="0">
                <a:solidFill>
                  <a:srgbClr val="E97B8B"/>
                </a:solidFill>
                <a:latin typeface="メイリオ" panose="020B0604030504040204" pitchFamily="50" charset="-128"/>
                <a:ea typeface="メイリオ" panose="020B0604030504040204" pitchFamily="50" charset="-128"/>
              </a:rPr>
              <a:t>円</a:t>
            </a:r>
            <a:r>
              <a:rPr kumimoji="1" lang="ja-JP" altLang="en-US" sz="2400" dirty="0" smtClean="0">
                <a:solidFill>
                  <a:srgbClr val="E97B8B"/>
                </a:solidFill>
                <a:latin typeface="メイリオ" panose="020B0604030504040204" pitchFamily="50" charset="-128"/>
                <a:ea typeface="メイリオ" panose="020B0604030504040204" pitchFamily="50" charset="-128"/>
              </a:rPr>
              <a:t>が</a:t>
            </a:r>
            <a:endParaRPr kumimoji="1" lang="en-US" altLang="ja-JP" sz="2400" dirty="0" smtClean="0">
              <a:solidFill>
                <a:srgbClr val="E97B8B"/>
              </a:solidFill>
              <a:latin typeface="メイリオ" panose="020B0604030504040204" pitchFamily="50" charset="-128"/>
              <a:ea typeface="メイリオ" panose="020B0604030504040204" pitchFamily="50" charset="-128"/>
            </a:endParaRPr>
          </a:p>
          <a:p>
            <a:pPr algn="ctr">
              <a:lnSpc>
                <a:spcPct val="100000"/>
              </a:lnSpc>
              <a:spcBef>
                <a:spcPts val="0"/>
              </a:spcBef>
              <a:spcAft>
                <a:spcPts val="0"/>
              </a:spcAft>
            </a:pPr>
            <a:r>
              <a:rPr kumimoji="1" lang="ja-JP" altLang="en-US" sz="2400" dirty="0" smtClean="0">
                <a:solidFill>
                  <a:srgbClr val="E97B8B"/>
                </a:solidFill>
                <a:latin typeface="メイリオ" panose="020B0604030504040204" pitchFamily="50" charset="-128"/>
                <a:ea typeface="メイリオ" panose="020B0604030504040204" pitchFamily="50" charset="-128"/>
              </a:rPr>
              <a:t>利子</a:t>
            </a:r>
            <a:endParaRPr kumimoji="1" lang="ja-JP" altLang="en-US" sz="2400" dirty="0">
              <a:solidFill>
                <a:srgbClr val="E97B8B"/>
              </a:solidFill>
              <a:latin typeface="メイリオ" panose="020B0604030504040204" pitchFamily="50" charset="-128"/>
              <a:ea typeface="メイリオ" panose="020B0604030504040204" pitchFamily="50" charset="-128"/>
            </a:endParaRPr>
          </a:p>
        </p:txBody>
      </p:sp>
      <p:sp>
        <p:nvSpPr>
          <p:cNvPr id="20"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2</a:t>
            </a:fld>
            <a:endParaRPr lang="en-US" altLang="ja-JP" dirty="0"/>
          </a:p>
        </p:txBody>
      </p:sp>
    </p:spTree>
    <p:extLst>
      <p:ext uri="{BB962C8B-B14F-4D97-AF65-F5344CB8AC3E}">
        <p14:creationId xmlns:p14="http://schemas.microsoft.com/office/powerpoint/2010/main" val="222217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nvPr>
        </p:nvGraphicFramePr>
        <p:xfrm>
          <a:off x="317989" y="430144"/>
          <a:ext cx="3114405"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1927385">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4-3.</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単利と複利</a:t>
                      </a:r>
                    </a:p>
                  </a:txBody>
                  <a:tcPr marL="166154" marR="84406" anchor="ctr">
                    <a:lnL w="12700" cmpd="sng">
                      <a:noFill/>
                    </a:lnL>
                    <a:lnR w="63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8" name="タイトル 1"/>
          <p:cNvSpPr txBox="1">
            <a:spLocks/>
          </p:cNvSpPr>
          <p:nvPr/>
        </p:nvSpPr>
        <p:spPr>
          <a:xfrm>
            <a:off x="1605169" y="5181442"/>
            <a:ext cx="7599792" cy="1542047"/>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85750" lvl="0" indent="-285750" algn="l">
              <a:spcBef>
                <a:spcPts val="0"/>
              </a:spcBef>
              <a:buFont typeface="Arial" panose="020B0604020202020204" pitchFamily="34" charset="0"/>
              <a:buChar char="•"/>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タイトル 1"/>
          <p:cNvSpPr txBox="1">
            <a:spLocks/>
          </p:cNvSpPr>
          <p:nvPr/>
        </p:nvSpPr>
        <p:spPr bwMode="auto">
          <a:xfrm>
            <a:off x="714335" y="6241573"/>
            <a:ext cx="7880986" cy="423918"/>
          </a:xfrm>
          <a:prstGeom prst="roundRect">
            <a:avLst/>
          </a:prstGeom>
          <a:solidFill>
            <a:schemeClr val="accent6">
              <a:lumMod val="20000"/>
              <a:lumOff val="80000"/>
            </a:schemeClr>
          </a:solidFill>
          <a:ln w="50800" cmpd="dbl">
            <a:solidFill>
              <a:schemeClr val="accent6"/>
            </a:solidFill>
            <a:miter lim="800000"/>
            <a:headEnd/>
            <a:tailEnd/>
          </a:ln>
          <a:effectLst/>
          <a:extLst/>
        </p:spPr>
        <p:txBody>
          <a:bodyPr lIns="91246" tIns="45622" rIns="91246" bIns="45622" anchor="ctr" anchorCtr="0"/>
          <a:lstStyle>
            <a:lvl1pPr defTabSz="1273175" eaLnBrk="0" hangingPunct="0">
              <a:spcBef>
                <a:spcPct val="20000"/>
              </a:spcBef>
              <a:buChar char="•"/>
              <a:defRPr kumimoji="1" sz="4300">
                <a:solidFill>
                  <a:schemeClr val="tx1"/>
                </a:solidFill>
                <a:latin typeface="Arial" pitchFamily="34" charset="0"/>
                <a:ea typeface="ＭＳ Ｐゴシック" pitchFamily="50" charset="-128"/>
              </a:defRPr>
            </a:lvl1pPr>
            <a:lvl2pPr marL="1033463" indent="-393700" defTabSz="1273175" eaLnBrk="0" hangingPunct="0">
              <a:spcBef>
                <a:spcPct val="20000"/>
              </a:spcBef>
              <a:buChar char="–"/>
              <a:defRPr kumimoji="1" sz="4100">
                <a:solidFill>
                  <a:schemeClr val="tx1"/>
                </a:solidFill>
                <a:latin typeface="Arial" pitchFamily="34" charset="0"/>
                <a:ea typeface="ＭＳ Ｐゴシック" pitchFamily="50" charset="-128"/>
              </a:defRPr>
            </a:lvl2pPr>
            <a:lvl3pPr marL="1593850" indent="-314325" defTabSz="1273175" eaLnBrk="0" hangingPunct="0">
              <a:spcBef>
                <a:spcPct val="20000"/>
              </a:spcBef>
              <a:buChar char="•"/>
              <a:defRPr kumimoji="1" sz="3400">
                <a:solidFill>
                  <a:schemeClr val="tx1"/>
                </a:solidFill>
                <a:latin typeface="Arial" pitchFamily="34" charset="0"/>
                <a:ea typeface="ＭＳ Ｐゴシック" pitchFamily="50" charset="-128"/>
              </a:defRPr>
            </a:lvl3pPr>
            <a:lvl4pPr marL="2233613"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4pPr>
            <a:lvl5pPr marL="2871788"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5pPr>
            <a:lvl6pPr marL="33289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6pPr>
            <a:lvl7pPr marL="37861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7pPr>
            <a:lvl8pPr marL="42433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8pPr>
            <a:lvl9pPr marL="47005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9pPr>
          </a:lstStyle>
          <a:p>
            <a:pPr indent="7938" algn="ctr">
              <a:spcBef>
                <a:spcPct val="0"/>
              </a:spcBef>
              <a:spcAft>
                <a:spcPts val="0"/>
              </a:spcAft>
              <a:buFontTx/>
              <a:buNone/>
              <a:defRPr/>
            </a:pP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複利</a:t>
            </a: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の効果は、金利が高いほど、期間が長いほど、大きくなります。</a:t>
            </a:r>
          </a:p>
        </p:txBody>
      </p:sp>
      <p:sp>
        <p:nvSpPr>
          <p:cNvPr id="20" name="テキスト ボックス 19"/>
          <p:cNvSpPr txBox="1"/>
          <p:nvPr/>
        </p:nvSpPr>
        <p:spPr>
          <a:xfrm>
            <a:off x="736979" y="1375525"/>
            <a:ext cx="7882365" cy="1323439"/>
          </a:xfrm>
          <a:prstGeom prst="rect">
            <a:avLst/>
          </a:prstGeom>
          <a:noFill/>
        </p:spPr>
        <p:txBody>
          <a:bodyPr wrap="square" rtlCol="0">
            <a:spAutoFit/>
          </a:bodyPr>
          <a:lstStyle/>
          <a:p>
            <a:pPr marL="342900" indent="-342900">
              <a:buFont typeface="Arial" panose="020B0604020202020204" pitchFamily="34" charset="0"/>
              <a:buChar char="•"/>
            </a:pPr>
            <a:r>
              <a:rPr kumimoji="1" lang="ja-JP" altLang="en-US" sz="2000" dirty="0" smtClean="0">
                <a:latin typeface="Meiryo UI" panose="020B0604030504040204" pitchFamily="50" charset="-128"/>
                <a:ea typeface="Meiryo UI" panose="020B0604030504040204" pitchFamily="50" charset="-128"/>
              </a:rPr>
              <a:t>最初の元本のみに利子がつくことを</a:t>
            </a:r>
            <a:r>
              <a:rPr kumimoji="1" lang="ja-JP" altLang="en-US" sz="2000" b="1" dirty="0" smtClean="0">
                <a:solidFill>
                  <a:srgbClr val="14AAEB"/>
                </a:solidFill>
                <a:latin typeface="Meiryo UI" panose="020B0604030504040204" pitchFamily="50" charset="-128"/>
                <a:ea typeface="Meiryo UI" panose="020B0604030504040204" pitchFamily="50" charset="-128"/>
              </a:rPr>
              <a:t>「単利」</a:t>
            </a:r>
            <a:r>
              <a:rPr kumimoji="1" lang="ja-JP" altLang="en-US" sz="2000" dirty="0" smtClean="0">
                <a:latin typeface="Meiryo UI" panose="020B0604030504040204" pitchFamily="50" charset="-128"/>
                <a:ea typeface="Meiryo UI" panose="020B0604030504040204" pitchFamily="50" charset="-128"/>
              </a:rPr>
              <a:t>と呼びます</a:t>
            </a:r>
            <a:endParaRPr kumimoji="1" lang="en-US" altLang="ja-JP" sz="2000" dirty="0" smtClean="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sz="2000" dirty="0" smtClean="0">
                <a:latin typeface="Meiryo UI" panose="020B0604030504040204" pitchFamily="50" charset="-128"/>
                <a:ea typeface="Meiryo UI" panose="020B0604030504040204" pitchFamily="50" charset="-128"/>
              </a:rPr>
              <a:t>元本のみ</a:t>
            </a:r>
            <a:r>
              <a:rPr lang="ja-JP" altLang="en-US" sz="2000" dirty="0">
                <a:latin typeface="Meiryo UI" panose="020B0604030504040204" pitchFamily="50" charset="-128"/>
                <a:ea typeface="Meiryo UI" panose="020B0604030504040204" pitchFamily="50" charset="-128"/>
              </a:rPr>
              <a:t>ならず、利子</a:t>
            </a:r>
            <a:r>
              <a:rPr lang="ja-JP" altLang="en-US" sz="2000" dirty="0" smtClean="0">
                <a:latin typeface="Meiryo UI" panose="020B0604030504040204" pitchFamily="50" charset="-128"/>
                <a:ea typeface="Meiryo UI" panose="020B0604030504040204" pitchFamily="50" charset="-128"/>
              </a:rPr>
              <a:t>も運用すれば</a:t>
            </a:r>
            <a:r>
              <a:rPr lang="ja-JP" altLang="en-US" sz="2000" dirty="0">
                <a:latin typeface="Meiryo UI" panose="020B0604030504040204" pitchFamily="50" charset="-128"/>
                <a:ea typeface="Meiryo UI" panose="020B0604030504040204" pitchFamily="50" charset="-128"/>
              </a:rPr>
              <a:t>、その利子にも利子がつく こと</a:t>
            </a:r>
            <a:r>
              <a:rPr lang="ja-JP" altLang="en-US" sz="2000" dirty="0" smtClean="0">
                <a:latin typeface="Meiryo UI" panose="020B0604030504040204" pitchFamily="50" charset="-128"/>
                <a:ea typeface="Meiryo UI" panose="020B0604030504040204" pitchFamily="50" charset="-128"/>
              </a:rPr>
              <a:t>を　　</a:t>
            </a:r>
            <a:r>
              <a:rPr lang="ja-JP" altLang="en-US" sz="2000" b="1" dirty="0" smtClean="0">
                <a:solidFill>
                  <a:srgbClr val="14AAEB"/>
                </a:solidFill>
                <a:latin typeface="Meiryo UI" panose="020B0604030504040204" pitchFamily="50" charset="-128"/>
                <a:ea typeface="Meiryo UI" panose="020B0604030504040204" pitchFamily="50" charset="-128"/>
              </a:rPr>
              <a:t>「</a:t>
            </a:r>
            <a:r>
              <a:rPr lang="ja-JP" altLang="en-US" sz="2000" b="1" dirty="0">
                <a:solidFill>
                  <a:srgbClr val="14AAEB"/>
                </a:solidFill>
                <a:latin typeface="Meiryo UI" panose="020B0604030504040204" pitchFamily="50" charset="-128"/>
                <a:ea typeface="Meiryo UI" panose="020B0604030504040204" pitchFamily="50" charset="-128"/>
              </a:rPr>
              <a:t>複利」 </a:t>
            </a:r>
            <a:r>
              <a:rPr lang="ja-JP" altLang="en-US" sz="2000" dirty="0">
                <a:latin typeface="Meiryo UI" panose="020B0604030504040204" pitchFamily="50" charset="-128"/>
                <a:ea typeface="Meiryo UI" panose="020B0604030504040204" pitchFamily="50" charset="-128"/>
              </a:rPr>
              <a:t>と</a:t>
            </a:r>
            <a:r>
              <a:rPr lang="ja-JP" altLang="en-US" sz="2000" dirty="0" smtClean="0">
                <a:latin typeface="Meiryo UI" panose="020B0604030504040204" pitchFamily="50" charset="-128"/>
                <a:ea typeface="Meiryo UI" panose="020B0604030504040204" pitchFamily="50" charset="-128"/>
              </a:rPr>
              <a:t>言います</a:t>
            </a:r>
            <a:endParaRPr lang="en-US" altLang="ja-JP" sz="2000" dirty="0" smtClean="0">
              <a:latin typeface="Meiryo UI" panose="020B0604030504040204" pitchFamily="50" charset="-128"/>
              <a:ea typeface="Meiryo UI" panose="020B0604030504040204" pitchFamily="50" charset="-128"/>
            </a:endParaRPr>
          </a:p>
        </p:txBody>
      </p:sp>
      <p:sp>
        <p:nvSpPr>
          <p:cNvPr id="51" name="テキスト ボックス 50"/>
          <p:cNvSpPr txBox="1"/>
          <p:nvPr/>
        </p:nvSpPr>
        <p:spPr>
          <a:xfrm>
            <a:off x="1605169" y="2796955"/>
            <a:ext cx="5340264" cy="461665"/>
          </a:xfrm>
          <a:prstGeom prst="rect">
            <a:avLst/>
          </a:prstGeom>
          <a:noFill/>
        </p:spPr>
        <p:txBody>
          <a:bodyPr wrap="square" rtlCol="0">
            <a:spAutoFit/>
          </a:bodyPr>
          <a:lstStyle/>
          <a:p>
            <a:pPr algn="ctr"/>
            <a:r>
              <a:rPr lang="en-US" altLang="ja-JP" sz="2000" dirty="0" smtClean="0">
                <a:latin typeface="Meiryo UI" panose="020B0604030504040204" pitchFamily="50" charset="-128"/>
                <a:ea typeface="Meiryo UI" panose="020B0604030504040204" pitchFamily="50" charset="-128"/>
              </a:rPr>
              <a:t>100</a:t>
            </a:r>
            <a:r>
              <a:rPr lang="ja-JP" altLang="en-US" sz="2000" dirty="0" smtClean="0">
                <a:latin typeface="Meiryo UI" panose="020B0604030504040204" pitchFamily="50" charset="-128"/>
                <a:ea typeface="Meiryo UI" panose="020B0604030504040204" pitchFamily="50" charset="-128"/>
              </a:rPr>
              <a:t>万円を利率</a:t>
            </a:r>
            <a:r>
              <a:rPr lang="en-US" altLang="ja-JP" sz="2000" dirty="0" smtClean="0">
                <a:latin typeface="Meiryo UI" panose="020B0604030504040204" pitchFamily="50" charset="-128"/>
                <a:ea typeface="Meiryo UI" panose="020B0604030504040204" pitchFamily="50" charset="-128"/>
              </a:rPr>
              <a:t>5</a:t>
            </a:r>
            <a:r>
              <a:rPr lang="ja-JP" altLang="en-US" sz="2000" dirty="0" smtClean="0">
                <a:latin typeface="Meiryo UI" panose="020B0604030504040204" pitchFamily="50" charset="-128"/>
                <a:ea typeface="Meiryo UI" panose="020B0604030504040204" pitchFamily="50" charset="-128"/>
              </a:rPr>
              <a:t>％で</a:t>
            </a:r>
            <a:r>
              <a:rPr lang="en-US" altLang="ja-JP" sz="2000" dirty="0" smtClean="0">
                <a:latin typeface="Meiryo UI" panose="020B0604030504040204" pitchFamily="50" charset="-128"/>
                <a:ea typeface="Meiryo UI" panose="020B0604030504040204" pitchFamily="50" charset="-128"/>
              </a:rPr>
              <a:t>40</a:t>
            </a:r>
            <a:r>
              <a:rPr lang="ja-JP" altLang="en-US" sz="2000" dirty="0" smtClean="0">
                <a:latin typeface="Meiryo UI" panose="020B0604030504040204" pitchFamily="50" charset="-128"/>
                <a:ea typeface="Meiryo UI" panose="020B0604030504040204" pitchFamily="50" charset="-128"/>
              </a:rPr>
              <a:t>年運用する場合</a:t>
            </a:r>
            <a:endParaRPr lang="ja-JP" altLang="en-US" sz="2000" dirty="0">
              <a:latin typeface="Meiryo UI" panose="020B0604030504040204" pitchFamily="50" charset="-128"/>
              <a:ea typeface="Meiryo UI" panose="020B0604030504040204" pitchFamily="50" charset="-128"/>
            </a:endParaRPr>
          </a:p>
        </p:txBody>
      </p:sp>
      <p:graphicFrame>
        <p:nvGraphicFramePr>
          <p:cNvPr id="52" name="グラフ 51"/>
          <p:cNvGraphicFramePr>
            <a:graphicFrameLocks/>
          </p:cNvGraphicFramePr>
          <p:nvPr>
            <p:extLst/>
          </p:nvPr>
        </p:nvGraphicFramePr>
        <p:xfrm>
          <a:off x="650630" y="3287647"/>
          <a:ext cx="6576645" cy="2663249"/>
        </p:xfrm>
        <a:graphic>
          <a:graphicData uri="http://schemas.openxmlformats.org/drawingml/2006/chart">
            <c:chart xmlns:c="http://schemas.openxmlformats.org/drawingml/2006/chart" xmlns:r="http://schemas.openxmlformats.org/officeDocument/2006/relationships" r:id="rId3"/>
          </a:graphicData>
        </a:graphic>
      </p:graphicFrame>
      <p:sp>
        <p:nvSpPr>
          <p:cNvPr id="53" name="テキスト ボックス 52"/>
          <p:cNvSpPr txBox="1"/>
          <p:nvPr/>
        </p:nvSpPr>
        <p:spPr>
          <a:xfrm>
            <a:off x="7120008" y="4599687"/>
            <a:ext cx="1195754" cy="387414"/>
          </a:xfrm>
          <a:prstGeom prst="rect">
            <a:avLst/>
          </a:prstGeom>
          <a:noFill/>
        </p:spPr>
        <p:txBody>
          <a:bodyPr wrap="square" rtlCol="0">
            <a:spAutoFit/>
          </a:bodyPr>
          <a:lstStyle/>
          <a:p>
            <a:r>
              <a:rPr kumimoji="1" lang="en-US" altLang="ja-JP" dirty="0" smtClean="0">
                <a:latin typeface="Meiryo UI" panose="020B0604030504040204" pitchFamily="50" charset="-128"/>
                <a:ea typeface="Meiryo UI" panose="020B0604030504040204" pitchFamily="50" charset="-128"/>
              </a:rPr>
              <a:t>300</a:t>
            </a:r>
            <a:r>
              <a:rPr kumimoji="1" lang="ja-JP" altLang="en-US" dirty="0" smtClean="0">
                <a:latin typeface="Meiryo UI" panose="020B0604030504040204" pitchFamily="50" charset="-128"/>
                <a:ea typeface="Meiryo UI" panose="020B0604030504040204" pitchFamily="50" charset="-128"/>
              </a:rPr>
              <a:t>万円</a:t>
            </a:r>
            <a:endParaRPr kumimoji="1" lang="en-US" altLang="ja-JP" dirty="0" smtClean="0">
              <a:latin typeface="Meiryo UI" panose="020B0604030504040204" pitchFamily="50" charset="-128"/>
              <a:ea typeface="Meiryo UI" panose="020B0604030504040204" pitchFamily="50" charset="-128"/>
            </a:endParaRPr>
          </a:p>
        </p:txBody>
      </p:sp>
      <p:sp>
        <p:nvSpPr>
          <p:cNvPr id="54" name="テキスト ボックス 53"/>
          <p:cNvSpPr txBox="1"/>
          <p:nvPr/>
        </p:nvSpPr>
        <p:spPr>
          <a:xfrm>
            <a:off x="7063733" y="3283054"/>
            <a:ext cx="1195754" cy="387414"/>
          </a:xfrm>
          <a:prstGeom prst="rect">
            <a:avLst/>
          </a:prstGeom>
          <a:noFill/>
        </p:spPr>
        <p:txBody>
          <a:bodyPr wrap="square" rtlCol="0">
            <a:spAutoFit/>
          </a:bodyPr>
          <a:lstStyle/>
          <a:p>
            <a:r>
              <a:rPr lang="en-US" altLang="ja-JP" dirty="0" smtClean="0">
                <a:latin typeface="Meiryo UI" panose="020B0604030504040204" pitchFamily="50" charset="-128"/>
                <a:ea typeface="Meiryo UI" panose="020B0604030504040204" pitchFamily="50" charset="-128"/>
              </a:rPr>
              <a:t>704</a:t>
            </a:r>
            <a:r>
              <a:rPr kumimoji="1" lang="ja-JP" altLang="en-US" dirty="0" smtClean="0">
                <a:latin typeface="Meiryo UI" panose="020B0604030504040204" pitchFamily="50" charset="-128"/>
                <a:ea typeface="Meiryo UI" panose="020B0604030504040204" pitchFamily="50" charset="-128"/>
              </a:rPr>
              <a:t>万円</a:t>
            </a:r>
            <a:endParaRPr kumimoji="1" lang="en-US" altLang="ja-JP" dirty="0" smtClean="0">
              <a:latin typeface="Meiryo UI" panose="020B0604030504040204" pitchFamily="50" charset="-128"/>
              <a:ea typeface="Meiryo UI" panose="020B0604030504040204" pitchFamily="50" charset="-128"/>
            </a:endParaRPr>
          </a:p>
        </p:txBody>
      </p:sp>
      <p:cxnSp>
        <p:nvCxnSpPr>
          <p:cNvPr id="57" name="直線矢印コネクタ 56"/>
          <p:cNvCxnSpPr/>
          <p:nvPr/>
        </p:nvCxnSpPr>
        <p:spPr>
          <a:xfrm>
            <a:off x="7010400" y="3822598"/>
            <a:ext cx="23440" cy="951357"/>
          </a:xfrm>
          <a:prstGeom prst="straightConnector1">
            <a:avLst/>
          </a:prstGeom>
          <a:ln w="1016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8" name="テキスト ボックス 57"/>
          <p:cNvSpPr txBox="1"/>
          <p:nvPr/>
        </p:nvSpPr>
        <p:spPr>
          <a:xfrm>
            <a:off x="7104183" y="3640843"/>
            <a:ext cx="1916725" cy="485774"/>
          </a:xfrm>
          <a:prstGeom prst="rect">
            <a:avLst/>
          </a:prstGeom>
          <a:noFill/>
        </p:spPr>
        <p:txBody>
          <a:bodyPr wrap="square" rtlCol="0">
            <a:spAutoFit/>
          </a:bodyPr>
          <a:lstStyle/>
          <a:p>
            <a:r>
              <a:rPr kumimoji="1" lang="ja-JP" altLang="en-US" sz="2400" b="1" dirty="0" smtClean="0">
                <a:solidFill>
                  <a:srgbClr val="FF0000"/>
                </a:solidFill>
                <a:latin typeface="Meiryo UI" panose="020B0604030504040204" pitchFamily="50" charset="-128"/>
                <a:ea typeface="Meiryo UI" panose="020B0604030504040204" pitchFamily="50" charset="-128"/>
              </a:rPr>
              <a:t>複利の効果</a:t>
            </a:r>
            <a:endParaRPr kumimoji="1" lang="ja-JP" altLang="en-US" sz="2400" b="1" dirty="0">
              <a:solidFill>
                <a:srgbClr val="FF0000"/>
              </a:solidFill>
              <a:latin typeface="Meiryo UI" panose="020B0604030504040204" pitchFamily="50" charset="-128"/>
              <a:ea typeface="Meiryo UI" panose="020B0604030504040204" pitchFamily="50" charset="-128"/>
            </a:endParaRPr>
          </a:p>
        </p:txBody>
      </p:sp>
      <p:sp>
        <p:nvSpPr>
          <p:cNvPr id="59" name="テキスト ボックス 58"/>
          <p:cNvSpPr txBox="1"/>
          <p:nvPr/>
        </p:nvSpPr>
        <p:spPr>
          <a:xfrm>
            <a:off x="369276" y="2858322"/>
            <a:ext cx="1266093" cy="424732"/>
          </a:xfrm>
          <a:prstGeom prst="rect">
            <a:avLst/>
          </a:prstGeom>
          <a:noFill/>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rPr>
              <a:t>（万円）</a:t>
            </a:r>
            <a:endParaRPr kumimoji="1" lang="ja-JP" altLang="en-US" dirty="0">
              <a:latin typeface="Meiryo UI" panose="020B0604030504040204" pitchFamily="50" charset="-128"/>
              <a:ea typeface="Meiryo UI" panose="020B0604030504040204" pitchFamily="50" charset="-128"/>
            </a:endParaRPr>
          </a:p>
        </p:txBody>
      </p:sp>
      <p:sp>
        <p:nvSpPr>
          <p:cNvPr id="60" name="テキスト ボックス 59"/>
          <p:cNvSpPr txBox="1"/>
          <p:nvPr/>
        </p:nvSpPr>
        <p:spPr>
          <a:xfrm>
            <a:off x="6316978" y="5666602"/>
            <a:ext cx="1266093" cy="424732"/>
          </a:xfrm>
          <a:prstGeom prst="rect">
            <a:avLst/>
          </a:prstGeom>
          <a:noFill/>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rPr>
              <a:t>（時間）</a:t>
            </a:r>
            <a:endParaRPr kumimoji="1" lang="ja-JP" altLang="en-US" dirty="0">
              <a:latin typeface="Meiryo UI" panose="020B0604030504040204" pitchFamily="50" charset="-128"/>
              <a:ea typeface="Meiryo UI" panose="020B0604030504040204" pitchFamily="50" charset="-128"/>
            </a:endParaRPr>
          </a:p>
        </p:txBody>
      </p:sp>
      <p:sp>
        <p:nvSpPr>
          <p:cNvPr id="16"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3</a:t>
            </a:fld>
            <a:endParaRPr lang="en-US" altLang="ja-JP" dirty="0"/>
          </a:p>
        </p:txBody>
      </p:sp>
    </p:spTree>
    <p:extLst>
      <p:ext uri="{BB962C8B-B14F-4D97-AF65-F5344CB8AC3E}">
        <p14:creationId xmlns:p14="http://schemas.microsoft.com/office/powerpoint/2010/main" val="180828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p:cNvSpPr/>
          <p:nvPr/>
        </p:nvSpPr>
        <p:spPr>
          <a:xfrm>
            <a:off x="900239" y="1270000"/>
            <a:ext cx="7467823" cy="2034819"/>
          </a:xfrm>
          <a:prstGeom prst="rect">
            <a:avLst/>
          </a:prstGeom>
          <a:solidFill>
            <a:srgbClr val="00B0F0">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20000"/>
              </a:lnSpc>
              <a:spcBef>
                <a:spcPct val="20000"/>
              </a:spcBef>
              <a:spcAft>
                <a:spcPct val="20000"/>
              </a:spcAft>
              <a:buClrTx/>
              <a:buSzTx/>
              <a:buFontTx/>
              <a:buNone/>
              <a:tabLst/>
              <a:defRPr/>
            </a:pPr>
            <a:endParaRPr kumimoji="1" lang="ja-JP" altLang="en-US"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1571789185"/>
              </p:ext>
            </p:extLst>
          </p:nvPr>
        </p:nvGraphicFramePr>
        <p:xfrm>
          <a:off x="331052" y="417364"/>
          <a:ext cx="6803020"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5616000">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4-4.</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2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金利を実感してみよう（</a:t>
                      </a:r>
                      <a:r>
                        <a:rPr kumimoji="1" lang="en-US" altLang="ja-JP" sz="2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72</a:t>
                      </a:r>
                      <a:r>
                        <a:rPr kumimoji="1" lang="ja-JP" altLang="en-US" sz="2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の法則！）</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タイトル 1"/>
          <p:cNvSpPr txBox="1">
            <a:spLocks/>
          </p:cNvSpPr>
          <p:nvPr/>
        </p:nvSpPr>
        <p:spPr>
          <a:xfrm>
            <a:off x="626155" y="807684"/>
            <a:ext cx="8042740" cy="5184576"/>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base" latinLnBrk="0" hangingPunct="1">
              <a:lnSpc>
                <a:spcPct val="120000"/>
              </a:lnSpc>
              <a:spcBef>
                <a:spcPct val="0"/>
              </a:spcBef>
              <a:spcAft>
                <a:spcPct val="2000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1248644" y="1272128"/>
            <a:ext cx="7155766" cy="535531"/>
          </a:xfrm>
          <a:prstGeom prst="rect">
            <a:avLst/>
          </a:prstGeom>
          <a:noFill/>
        </p:spPr>
        <p:txBody>
          <a:bodyPr wrap="square">
            <a:spAutoFit/>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72</a:t>
            </a:r>
            <a:r>
              <a:rPr kumimoji="1" lang="ja-JP" altLang="en-US" sz="24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の法則</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「元本が２倍になる金利と年数の関係」</a:t>
            </a:r>
            <a:endPar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3083" y="1955800"/>
            <a:ext cx="4542079" cy="1450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右矢印 37"/>
          <p:cNvSpPr/>
          <p:nvPr/>
        </p:nvSpPr>
        <p:spPr>
          <a:xfrm>
            <a:off x="2006600" y="5209962"/>
            <a:ext cx="6603999" cy="838692"/>
          </a:xfrm>
          <a:prstGeom prst="rightArrow">
            <a:avLst/>
          </a:prstGeom>
          <a:solidFill>
            <a:srgbClr val="00B0F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20000"/>
              </a:lnSpc>
              <a:spcBef>
                <a:spcPct val="20000"/>
              </a:spcBef>
              <a:spcAft>
                <a:spcPct val="2000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円/楕円 38"/>
          <p:cNvSpPr/>
          <p:nvPr/>
        </p:nvSpPr>
        <p:spPr>
          <a:xfrm>
            <a:off x="2442185" y="5294708"/>
            <a:ext cx="720000" cy="72000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20000"/>
              </a:lnSpc>
              <a:spcBef>
                <a:spcPct val="20000"/>
              </a:spcBef>
              <a:spcAft>
                <a:spcPct val="2000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円/楕円 39"/>
          <p:cNvSpPr/>
          <p:nvPr/>
        </p:nvSpPr>
        <p:spPr>
          <a:xfrm>
            <a:off x="4604839" y="5222662"/>
            <a:ext cx="828000" cy="82800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20000"/>
              </a:lnSpc>
              <a:spcBef>
                <a:spcPct val="20000"/>
              </a:spcBef>
              <a:spcAft>
                <a:spcPct val="2000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円/楕円 40"/>
          <p:cNvSpPr/>
          <p:nvPr/>
        </p:nvSpPr>
        <p:spPr>
          <a:xfrm>
            <a:off x="6510105" y="4894870"/>
            <a:ext cx="1440000" cy="144000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20000"/>
              </a:lnSpc>
              <a:spcBef>
                <a:spcPct val="20000"/>
              </a:spcBef>
              <a:spcAft>
                <a:spcPct val="20000"/>
              </a:spcAft>
              <a:buClrTx/>
              <a:buSzTx/>
              <a:buFontTx/>
              <a:buNone/>
              <a:tabLst/>
              <a:defRPr/>
            </a:pPr>
            <a:endPar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フリーフォーム 41"/>
          <p:cNvSpPr/>
          <p:nvPr/>
        </p:nvSpPr>
        <p:spPr>
          <a:xfrm rot="5400000">
            <a:off x="5592903" y="5558968"/>
            <a:ext cx="1102174" cy="140685"/>
          </a:xfrm>
          <a:custGeom>
            <a:avLst/>
            <a:gdLst>
              <a:gd name="connsiteX0" fmla="*/ 0 w 5080000"/>
              <a:gd name="connsiteY0" fmla="*/ 304800 h 304817"/>
              <a:gd name="connsiteX1" fmla="*/ 972457 w 5080000"/>
              <a:gd name="connsiteY1" fmla="*/ 0 h 304817"/>
              <a:gd name="connsiteX2" fmla="*/ 2046514 w 5080000"/>
              <a:gd name="connsiteY2" fmla="*/ 304800 h 304817"/>
              <a:gd name="connsiteX3" fmla="*/ 3033486 w 5080000"/>
              <a:gd name="connsiteY3" fmla="*/ 0 h 304817"/>
              <a:gd name="connsiteX4" fmla="*/ 4034971 w 5080000"/>
              <a:gd name="connsiteY4" fmla="*/ 304800 h 304817"/>
              <a:gd name="connsiteX5" fmla="*/ 5080000 w 5080000"/>
              <a:gd name="connsiteY5" fmla="*/ 14514 h 304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80000" h="304817">
                <a:moveTo>
                  <a:pt x="0" y="304800"/>
                </a:moveTo>
                <a:cubicBezTo>
                  <a:pt x="315685" y="152400"/>
                  <a:pt x="631371" y="0"/>
                  <a:pt x="972457" y="0"/>
                </a:cubicBezTo>
                <a:cubicBezTo>
                  <a:pt x="1313543" y="0"/>
                  <a:pt x="1703009" y="304800"/>
                  <a:pt x="2046514" y="304800"/>
                </a:cubicBezTo>
                <a:cubicBezTo>
                  <a:pt x="2390019" y="304800"/>
                  <a:pt x="2702077" y="0"/>
                  <a:pt x="3033486" y="0"/>
                </a:cubicBezTo>
                <a:cubicBezTo>
                  <a:pt x="3364895" y="0"/>
                  <a:pt x="3693885" y="302381"/>
                  <a:pt x="4034971" y="304800"/>
                </a:cubicBezTo>
                <a:cubicBezTo>
                  <a:pt x="4376057" y="307219"/>
                  <a:pt x="4910667" y="62895"/>
                  <a:pt x="5080000" y="14514"/>
                </a:cubicBezTo>
              </a:path>
            </a:pathLst>
          </a:custGeom>
          <a:noFill/>
          <a:ln w="3810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20000"/>
              </a:lnSpc>
              <a:spcBef>
                <a:spcPct val="20000"/>
              </a:spcBef>
              <a:spcAft>
                <a:spcPct val="2000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フリーフォーム 42"/>
          <p:cNvSpPr/>
          <p:nvPr/>
        </p:nvSpPr>
        <p:spPr>
          <a:xfrm rot="5400000">
            <a:off x="5449003" y="5558968"/>
            <a:ext cx="1102174" cy="140685"/>
          </a:xfrm>
          <a:custGeom>
            <a:avLst/>
            <a:gdLst>
              <a:gd name="connsiteX0" fmla="*/ 0 w 5080000"/>
              <a:gd name="connsiteY0" fmla="*/ 304800 h 304817"/>
              <a:gd name="connsiteX1" fmla="*/ 972457 w 5080000"/>
              <a:gd name="connsiteY1" fmla="*/ 0 h 304817"/>
              <a:gd name="connsiteX2" fmla="*/ 2046514 w 5080000"/>
              <a:gd name="connsiteY2" fmla="*/ 304800 h 304817"/>
              <a:gd name="connsiteX3" fmla="*/ 3033486 w 5080000"/>
              <a:gd name="connsiteY3" fmla="*/ 0 h 304817"/>
              <a:gd name="connsiteX4" fmla="*/ 4034971 w 5080000"/>
              <a:gd name="connsiteY4" fmla="*/ 304800 h 304817"/>
              <a:gd name="connsiteX5" fmla="*/ 5080000 w 5080000"/>
              <a:gd name="connsiteY5" fmla="*/ 14514 h 304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80000" h="304817">
                <a:moveTo>
                  <a:pt x="0" y="304800"/>
                </a:moveTo>
                <a:cubicBezTo>
                  <a:pt x="315685" y="152400"/>
                  <a:pt x="631371" y="0"/>
                  <a:pt x="972457" y="0"/>
                </a:cubicBezTo>
                <a:cubicBezTo>
                  <a:pt x="1313543" y="0"/>
                  <a:pt x="1703009" y="304800"/>
                  <a:pt x="2046514" y="304800"/>
                </a:cubicBezTo>
                <a:cubicBezTo>
                  <a:pt x="2390019" y="304800"/>
                  <a:pt x="2702077" y="0"/>
                  <a:pt x="3033486" y="0"/>
                </a:cubicBezTo>
                <a:cubicBezTo>
                  <a:pt x="3364895" y="0"/>
                  <a:pt x="3693885" y="302381"/>
                  <a:pt x="4034971" y="304800"/>
                </a:cubicBezTo>
                <a:cubicBezTo>
                  <a:pt x="4376057" y="307219"/>
                  <a:pt x="4910667" y="62895"/>
                  <a:pt x="5080000" y="14514"/>
                </a:cubicBezTo>
              </a:path>
            </a:pathLst>
          </a:custGeom>
          <a:noFill/>
          <a:ln w="3810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20000"/>
              </a:lnSpc>
              <a:spcBef>
                <a:spcPct val="20000"/>
              </a:spcBef>
              <a:spcAft>
                <a:spcPct val="2000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2068669" y="5488121"/>
            <a:ext cx="1487332" cy="695575"/>
          </a:xfrm>
          <a:prstGeom prst="rect">
            <a:avLst/>
          </a:prstGeom>
          <a:noFill/>
        </p:spPr>
        <p:txBody>
          <a:bodyPr wrap="square" rtlCol="0">
            <a:spAutoFit/>
          </a:bodyPr>
          <a:lstStyle/>
          <a:p>
            <a:pPr marL="0" marR="0" lvl="0" indent="0" algn="ctr" defTabSz="914400" rtl="0" eaLnBrk="1" fontAlgn="base" latinLnBrk="0" hangingPunct="1">
              <a:lnSpc>
                <a:spcPct val="120000"/>
              </a:lnSpc>
              <a:spcBef>
                <a:spcPct val="20000"/>
              </a:spcBef>
              <a:spcAft>
                <a:spcPct val="2000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9.0</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20000"/>
              </a:lnSpc>
              <a:spcBef>
                <a:spcPct val="20000"/>
              </a:spcBef>
              <a:spcAft>
                <a:spcPct val="2000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4521235" y="5462721"/>
            <a:ext cx="1030883" cy="321883"/>
          </a:xfrm>
          <a:prstGeom prst="rect">
            <a:avLst/>
          </a:prstGeom>
          <a:noFill/>
        </p:spPr>
        <p:txBody>
          <a:bodyPr wrap="square" rtlCol="0">
            <a:spAutoFit/>
          </a:bodyPr>
          <a:lstStyle/>
          <a:p>
            <a:pPr marL="0" marR="0" lvl="0" indent="0" algn="ctr" defTabSz="914400" rtl="0" eaLnBrk="1" fontAlgn="base" latinLnBrk="0" hangingPunct="1">
              <a:lnSpc>
                <a:spcPct val="120000"/>
              </a:lnSpc>
              <a:spcBef>
                <a:spcPct val="20000"/>
              </a:spcBef>
              <a:spcAft>
                <a:spcPct val="2000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p>
        </p:txBody>
      </p:sp>
      <p:sp>
        <p:nvSpPr>
          <p:cNvPr id="59" name="テキスト ボックス 58"/>
          <p:cNvSpPr txBox="1"/>
          <p:nvPr/>
        </p:nvSpPr>
        <p:spPr>
          <a:xfrm>
            <a:off x="6317677" y="5373120"/>
            <a:ext cx="1839386" cy="461665"/>
          </a:xfrm>
          <a:prstGeom prst="rect">
            <a:avLst/>
          </a:prstGeom>
          <a:noFill/>
        </p:spPr>
        <p:txBody>
          <a:bodyPr wrap="square" rtlCol="0">
            <a:spAutoFit/>
          </a:bodyPr>
          <a:lstStyle/>
          <a:p>
            <a:pPr marL="0" marR="0" lvl="0" indent="0" algn="ctr" defTabSz="914400" rtl="0" eaLnBrk="1" fontAlgn="base" latinLnBrk="0" hangingPunct="1">
              <a:lnSpc>
                <a:spcPct val="120000"/>
              </a:lnSpc>
              <a:spcBef>
                <a:spcPct val="20000"/>
              </a:spcBef>
              <a:spcAft>
                <a:spcPct val="2000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2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3,600</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p>
        </p:txBody>
      </p:sp>
      <p:sp>
        <p:nvSpPr>
          <p:cNvPr id="60" name="テキスト ボックス 59"/>
          <p:cNvSpPr txBox="1"/>
          <p:nvPr/>
        </p:nvSpPr>
        <p:spPr>
          <a:xfrm>
            <a:off x="6407295" y="6203390"/>
            <a:ext cx="1803352" cy="485774"/>
          </a:xfrm>
          <a:prstGeom prst="rect">
            <a:avLst/>
          </a:prstGeom>
          <a:noFill/>
        </p:spPr>
        <p:txBody>
          <a:bodyPr wrap="square" rtlCol="0">
            <a:spAutoFit/>
          </a:bodyPr>
          <a:lstStyle/>
          <a:p>
            <a:pPr marL="0" marR="0" lvl="0" indent="0" algn="ctr" defTabSz="914400" rtl="0" eaLnBrk="1" fontAlgn="base" latinLnBrk="0" hangingPunct="1">
              <a:lnSpc>
                <a:spcPct val="120000"/>
              </a:lnSpc>
              <a:spcBef>
                <a:spcPct val="20000"/>
              </a:spcBef>
              <a:spcAft>
                <a:spcPct val="20000"/>
              </a:spcAft>
              <a:buClrTx/>
              <a:buSzTx/>
              <a:buFontTx/>
              <a:buNone/>
              <a:tabLst/>
              <a:defRPr/>
            </a:pPr>
            <a:r>
              <a:rPr kumimoji="1" lang="en-US" altLang="ja-JP" sz="2400" b="0"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72</a:t>
            </a:r>
            <a:r>
              <a:rPr kumimoji="1" lang="en-US" altLang="ja-JP" sz="2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1" i="0" u="none" strike="noStrike" kern="1200" cap="none" spc="0" normalizeH="0" baseline="0" noProof="0" dirty="0" smtClean="0">
                <a:ln>
                  <a:noFill/>
                </a:ln>
                <a:solidFill>
                  <a:srgbClr val="00B0F0"/>
                </a:solidFill>
                <a:effectLst/>
                <a:uLnTx/>
                <a:uFillTx/>
                <a:latin typeface="Meiryo UI" panose="020B0604030504040204" pitchFamily="50" charset="-128"/>
                <a:ea typeface="Meiryo UI" panose="020B0604030504040204" pitchFamily="50" charset="-128"/>
                <a:cs typeface="Meiryo UI" panose="020B0604030504040204" pitchFamily="50" charset="-128"/>
              </a:rPr>
              <a:t>0.02</a:t>
            </a:r>
            <a:endParaRPr kumimoji="1" lang="ja-JP" altLang="en-US" sz="2400" b="1" i="0" u="none" strike="noStrike" kern="1200" cap="none" spc="0" normalizeH="0" baseline="0" noProof="0" dirty="0">
              <a:ln>
                <a:noFill/>
              </a:ln>
              <a:solidFill>
                <a:srgbClr val="00B0F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テキスト ボックス 65"/>
          <p:cNvSpPr txBox="1"/>
          <p:nvPr/>
        </p:nvSpPr>
        <p:spPr>
          <a:xfrm>
            <a:off x="4250629" y="6197422"/>
            <a:ext cx="1555548" cy="485774"/>
          </a:xfrm>
          <a:prstGeom prst="rect">
            <a:avLst/>
          </a:prstGeom>
          <a:noFill/>
        </p:spPr>
        <p:txBody>
          <a:bodyPr wrap="square" rtlCol="0">
            <a:spAutoFit/>
          </a:bodyPr>
          <a:lstStyle/>
          <a:p>
            <a:pPr marL="0" marR="0" lvl="0" indent="0" algn="ctr" defTabSz="914400" rtl="0" eaLnBrk="1" fontAlgn="base" latinLnBrk="0" hangingPunct="1">
              <a:lnSpc>
                <a:spcPct val="120000"/>
              </a:lnSpc>
              <a:spcBef>
                <a:spcPct val="20000"/>
              </a:spcBef>
              <a:spcAft>
                <a:spcPct val="20000"/>
              </a:spcAft>
              <a:buClrTx/>
              <a:buSzTx/>
              <a:buFontTx/>
              <a:buNone/>
              <a:tabLst/>
              <a:defRPr/>
            </a:pPr>
            <a:r>
              <a:rPr kumimoji="1" lang="en-US" altLang="ja-JP" sz="2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72</a:t>
            </a:r>
            <a:r>
              <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1" i="0" u="none" strike="noStrike" kern="1200" cap="none" spc="0" normalizeH="0" baseline="0" noProof="0" dirty="0">
                <a:ln>
                  <a:noFill/>
                </a:ln>
                <a:solidFill>
                  <a:srgbClr val="00B0F0"/>
                </a:solidFill>
                <a:effectLst/>
                <a:uLnTx/>
                <a:uFillTx/>
                <a:latin typeface="Meiryo UI" panose="020B0604030504040204" pitchFamily="50" charset="-128"/>
                <a:ea typeface="Meiryo UI" panose="020B0604030504040204" pitchFamily="50" charset="-128"/>
                <a:cs typeface="Meiryo UI" panose="020B0604030504040204" pitchFamily="50" charset="-128"/>
              </a:rPr>
              <a:t>６</a:t>
            </a:r>
          </a:p>
        </p:txBody>
      </p:sp>
      <p:sp>
        <p:nvSpPr>
          <p:cNvPr id="67" name="テキスト ボックス 66"/>
          <p:cNvSpPr txBox="1"/>
          <p:nvPr/>
        </p:nvSpPr>
        <p:spPr>
          <a:xfrm>
            <a:off x="2068669" y="6182908"/>
            <a:ext cx="1484789" cy="485774"/>
          </a:xfrm>
          <a:prstGeom prst="rect">
            <a:avLst/>
          </a:prstGeom>
          <a:noFill/>
        </p:spPr>
        <p:txBody>
          <a:bodyPr wrap="square" rtlCol="0">
            <a:spAutoFit/>
          </a:bodyPr>
          <a:lstStyle/>
          <a:p>
            <a:pPr marL="0" marR="0" lvl="0" indent="0" algn="ctr" defTabSz="914400" rtl="0" eaLnBrk="1" fontAlgn="base" latinLnBrk="0" hangingPunct="1">
              <a:lnSpc>
                <a:spcPct val="120000"/>
              </a:lnSpc>
              <a:spcBef>
                <a:spcPct val="20000"/>
              </a:spcBef>
              <a:spcAft>
                <a:spcPct val="20000"/>
              </a:spcAft>
              <a:buClrTx/>
              <a:buSzTx/>
              <a:buFontTx/>
              <a:buNone/>
              <a:tabLst/>
              <a:defRPr/>
            </a:pPr>
            <a:r>
              <a:rPr kumimoji="1" lang="en-US" altLang="ja-JP" sz="2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72</a:t>
            </a:r>
            <a:r>
              <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1" i="0" u="none" strike="noStrike" kern="1200" cap="none" spc="0" normalizeH="0" baseline="0" noProof="0" dirty="0">
                <a:ln>
                  <a:noFill/>
                </a:ln>
                <a:solidFill>
                  <a:srgbClr val="00B0F0"/>
                </a:solidFill>
                <a:effectLst/>
                <a:uLnTx/>
                <a:uFillTx/>
                <a:latin typeface="Meiryo UI" panose="020B0604030504040204" pitchFamily="50" charset="-128"/>
                <a:ea typeface="Meiryo UI" panose="020B0604030504040204" pitchFamily="50" charset="-128"/>
                <a:cs typeface="Meiryo UI" panose="020B0604030504040204" pitchFamily="50" charset="-128"/>
              </a:rPr>
              <a:t>８</a:t>
            </a:r>
          </a:p>
        </p:txBody>
      </p:sp>
      <p:sp>
        <p:nvSpPr>
          <p:cNvPr id="68" name="正方形/長方形 67"/>
          <p:cNvSpPr/>
          <p:nvPr/>
        </p:nvSpPr>
        <p:spPr>
          <a:xfrm>
            <a:off x="-330200" y="4220468"/>
            <a:ext cx="3886200" cy="431898"/>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r" defTabSz="914400" rtl="0" eaLnBrk="1" fontAlgn="base" latinLnBrk="0" hangingPunct="1">
              <a:lnSpc>
                <a:spcPct val="100000"/>
              </a:lnSpc>
              <a:spcBef>
                <a:spcPct val="20000"/>
              </a:spcBef>
              <a:spcAft>
                <a:spcPct val="20000"/>
              </a:spcAft>
              <a:buClrTx/>
              <a:buSzTx/>
              <a:buFontTx/>
              <a:buNone/>
              <a:tabLst/>
              <a:defRPr/>
            </a:pPr>
            <a:r>
              <a:rPr kumimoji="1" lang="ja-JP" altLang="en-US" sz="1600" b="1" i="0" u="none" strike="noStrike" kern="1200" cap="none" spc="0" normalizeH="0" baseline="0" noProof="0" dirty="0">
                <a:ln>
                  <a:noFill/>
                </a:ln>
                <a:solidFill>
                  <a:srgbClr val="00B0F0"/>
                </a:solidFill>
                <a:effectLst/>
                <a:uLnTx/>
                <a:uFillTx/>
                <a:latin typeface="Meiryo UI" panose="020B0604030504040204" pitchFamily="50" charset="-128"/>
                <a:ea typeface="Meiryo UI" panose="020B0604030504040204" pitchFamily="50" charset="-128"/>
                <a:cs typeface="Meiryo UI" panose="020B0604030504040204" pitchFamily="50" charset="-128"/>
              </a:rPr>
              <a:t>世代イメージ　　　　</a:t>
            </a:r>
            <a:r>
              <a:rPr kumimoji="1" lang="ja-JP" altLang="en-US" sz="2400" b="1" i="0" u="none" strike="noStrike" kern="1200" cap="none" spc="0" normalizeH="0" baseline="0" noProof="0" dirty="0">
                <a:ln>
                  <a:noFill/>
                </a:ln>
                <a:solidFill>
                  <a:srgbClr val="00B0F0"/>
                </a:solidFill>
                <a:effectLst/>
                <a:uLnTx/>
                <a:uFillTx/>
                <a:latin typeface="Meiryo UI" panose="020B0604030504040204" pitchFamily="50" charset="-128"/>
                <a:ea typeface="Meiryo UI" panose="020B0604030504040204" pitchFamily="50" charset="-128"/>
                <a:cs typeface="Meiryo UI" panose="020B0604030504040204" pitchFamily="50" charset="-128"/>
              </a:rPr>
              <a:t>祖父母世代</a:t>
            </a:r>
            <a:endParaRPr kumimoji="1" lang="en-US" altLang="ja-JP" sz="2400" b="1" i="0" u="none" strike="noStrike" kern="1200" cap="none" spc="0" normalizeH="0" baseline="0" noProof="0" dirty="0">
              <a:ln>
                <a:noFill/>
              </a:ln>
              <a:solidFill>
                <a:srgbClr val="00B0F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r" defTabSz="914400" rtl="0" eaLnBrk="1" fontAlgn="base" latinLnBrk="0" hangingPunct="1">
              <a:lnSpc>
                <a:spcPct val="100000"/>
              </a:lnSpc>
              <a:spcBef>
                <a:spcPct val="20000"/>
              </a:spcBef>
              <a:spcAft>
                <a:spcPct val="20000"/>
              </a:spcAft>
              <a:buClrTx/>
              <a:buSzTx/>
              <a:buFontTx/>
              <a:buNone/>
              <a:tabLst/>
              <a:defRPr/>
            </a:pPr>
            <a:r>
              <a:rPr kumimoji="1" lang="ja-JP" altLang="en-US" sz="1400" b="1" i="0" u="none" strike="noStrike" kern="1200" cap="none" spc="0" normalizeH="0" baseline="0" noProof="0" dirty="0">
                <a:ln>
                  <a:noFill/>
                </a:ln>
                <a:solidFill>
                  <a:srgbClr val="00B0F0"/>
                </a:solidFill>
                <a:effectLst/>
                <a:uLnTx/>
                <a:uFillTx/>
                <a:latin typeface="Meiryo UI" panose="020B0604030504040204" pitchFamily="50" charset="-128"/>
                <a:ea typeface="Meiryo UI" panose="020B0604030504040204" pitchFamily="50" charset="-128"/>
                <a:cs typeface="Meiryo UI" panose="020B0604030504040204" pitchFamily="50" charset="-128"/>
              </a:rPr>
              <a:t>　預金金利：８％　</a:t>
            </a:r>
            <a:endParaRPr kumimoji="1" lang="en-US" altLang="ja-JP" sz="1400" b="1" i="0" u="none" strike="noStrike" kern="1200" cap="none" spc="0" normalizeH="0" baseline="0" noProof="0" dirty="0">
              <a:ln>
                <a:noFill/>
              </a:ln>
              <a:solidFill>
                <a:srgbClr val="00B0F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正方形/長方形 74"/>
          <p:cNvSpPr/>
          <p:nvPr/>
        </p:nvSpPr>
        <p:spPr>
          <a:xfrm>
            <a:off x="4035733" y="4449117"/>
            <a:ext cx="1919123" cy="431898"/>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base" latinLnBrk="0" hangingPunct="1">
              <a:lnSpc>
                <a:spcPct val="100000"/>
              </a:lnSpc>
              <a:spcBef>
                <a:spcPct val="20000"/>
              </a:spcBef>
              <a:spcAft>
                <a:spcPct val="20000"/>
              </a:spcAft>
              <a:buClrTx/>
              <a:buSzTx/>
              <a:buFontTx/>
              <a:buNone/>
              <a:tabLst/>
              <a:defRPr/>
            </a:pPr>
            <a:r>
              <a:rPr kumimoji="1" lang="ja-JP" altLang="en-US" sz="2400" b="1" i="0" u="none" strike="noStrike" kern="1200" cap="none" spc="0" normalizeH="0" baseline="0" noProof="0" dirty="0">
                <a:ln>
                  <a:noFill/>
                </a:ln>
                <a:solidFill>
                  <a:srgbClr val="00B0F0"/>
                </a:solidFill>
                <a:effectLst/>
                <a:uLnTx/>
                <a:uFillTx/>
                <a:latin typeface="Meiryo UI" panose="020B0604030504040204" pitchFamily="50" charset="-128"/>
                <a:ea typeface="Meiryo UI" panose="020B0604030504040204" pitchFamily="50" charset="-128"/>
                <a:cs typeface="Meiryo UI" panose="020B0604030504040204" pitchFamily="50" charset="-128"/>
              </a:rPr>
              <a:t>親世代</a:t>
            </a:r>
            <a:endParaRPr kumimoji="1" lang="en-US" altLang="ja-JP" sz="2400" b="1" i="0" u="none" strike="noStrike" kern="1200" cap="none" spc="0" normalizeH="0" baseline="0" noProof="0" dirty="0">
              <a:ln>
                <a:noFill/>
              </a:ln>
              <a:solidFill>
                <a:srgbClr val="00B0F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ct val="20000"/>
              </a:spcBef>
              <a:spcAft>
                <a:spcPct val="20000"/>
              </a:spcAft>
              <a:buClrTx/>
              <a:buSzTx/>
              <a:buFontTx/>
              <a:buNone/>
              <a:tabLst/>
              <a:defRPr/>
            </a:pPr>
            <a:r>
              <a:rPr kumimoji="1" lang="ja-JP" altLang="en-US" sz="1400" b="1" i="0" u="none" strike="noStrike" kern="1200" cap="none" spc="0" normalizeH="0" baseline="0" noProof="0" dirty="0">
                <a:ln>
                  <a:noFill/>
                </a:ln>
                <a:solidFill>
                  <a:srgbClr val="00B0F0"/>
                </a:solidFill>
                <a:effectLst/>
                <a:uLnTx/>
                <a:uFillTx/>
                <a:latin typeface="Meiryo UI" panose="020B0604030504040204" pitchFamily="50" charset="-128"/>
                <a:ea typeface="Meiryo UI" panose="020B0604030504040204" pitchFamily="50" charset="-128"/>
                <a:cs typeface="Meiryo UI" panose="020B0604030504040204" pitchFamily="50" charset="-128"/>
              </a:rPr>
              <a:t>預金金利：６％</a:t>
            </a:r>
            <a:endParaRPr kumimoji="1" lang="en-US" altLang="ja-JP" sz="1400" b="1" i="0" u="none" strike="noStrike" kern="1200" cap="none" spc="0" normalizeH="0" baseline="0" noProof="0" dirty="0">
              <a:ln>
                <a:noFill/>
              </a:ln>
              <a:solidFill>
                <a:srgbClr val="00B0F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ct val="20000"/>
              </a:spcBef>
              <a:spcAft>
                <a:spcPct val="20000"/>
              </a:spcAft>
              <a:buClrTx/>
              <a:buSzTx/>
              <a:buFontTx/>
              <a:buNone/>
              <a:tabLst/>
              <a:defRPr/>
            </a:pPr>
            <a:endParaRPr kumimoji="1" lang="ja-JP" altLang="en-US" sz="2400" b="1" i="0" u="none" strike="noStrike" kern="1200" cap="none" spc="0" normalizeH="0" baseline="0" noProof="0" dirty="0">
              <a:ln>
                <a:noFill/>
              </a:ln>
              <a:solidFill>
                <a:srgbClr val="00B0F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正方形/長方形 75"/>
          <p:cNvSpPr/>
          <p:nvPr/>
        </p:nvSpPr>
        <p:spPr>
          <a:xfrm>
            <a:off x="6315907" y="4485196"/>
            <a:ext cx="1894739" cy="395769"/>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base" latinLnBrk="0" hangingPunct="1">
              <a:lnSpc>
                <a:spcPct val="100000"/>
              </a:lnSpc>
              <a:spcBef>
                <a:spcPct val="20000"/>
              </a:spcBef>
              <a:spcAft>
                <a:spcPct val="20000"/>
              </a:spcAft>
              <a:buClrTx/>
              <a:buSzTx/>
              <a:buFontTx/>
              <a:buNone/>
              <a:tabLst/>
              <a:defRPr/>
            </a:pPr>
            <a:r>
              <a:rPr kumimoji="1" lang="ja-JP" altLang="en-US" sz="2400" b="1" i="0" u="none" strike="noStrike" kern="1200" cap="none" spc="0" normalizeH="0" baseline="0" noProof="0" dirty="0">
                <a:ln>
                  <a:noFill/>
                </a:ln>
                <a:solidFill>
                  <a:srgbClr val="00B0F0"/>
                </a:solidFill>
                <a:effectLst/>
                <a:uLnTx/>
                <a:uFillTx/>
                <a:latin typeface="Meiryo UI" panose="020B0604030504040204" pitchFamily="50" charset="-128"/>
                <a:ea typeface="Meiryo UI" panose="020B0604030504040204" pitchFamily="50" charset="-128"/>
                <a:cs typeface="Meiryo UI" panose="020B0604030504040204" pitchFamily="50" charset="-128"/>
              </a:rPr>
              <a:t>今</a:t>
            </a:r>
            <a:endParaRPr kumimoji="1" lang="en-US" altLang="ja-JP" sz="2400" b="1" i="0" u="none" strike="noStrike" kern="1200" cap="none" spc="0" normalizeH="0" baseline="0" noProof="0" dirty="0">
              <a:ln>
                <a:noFill/>
              </a:ln>
              <a:solidFill>
                <a:srgbClr val="00B0F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ct val="20000"/>
              </a:spcBef>
              <a:spcAft>
                <a:spcPct val="20000"/>
              </a:spcAft>
              <a:buClrTx/>
              <a:buSzTx/>
              <a:buFontTx/>
              <a:buNone/>
              <a:tabLst/>
              <a:defRPr/>
            </a:pPr>
            <a:r>
              <a:rPr kumimoji="1" lang="ja-JP" altLang="en-US" sz="1400" b="1" i="0" u="none" strike="noStrike" kern="1200" cap="none" spc="0" normalizeH="0" baseline="0" noProof="0" dirty="0">
                <a:ln>
                  <a:noFill/>
                </a:ln>
                <a:solidFill>
                  <a:srgbClr val="00B0F0"/>
                </a:solidFill>
                <a:effectLst/>
                <a:uLnTx/>
                <a:uFillTx/>
                <a:latin typeface="Meiryo UI" panose="020B0604030504040204" pitchFamily="50" charset="-128"/>
                <a:ea typeface="Meiryo UI" panose="020B0604030504040204" pitchFamily="50" charset="-128"/>
                <a:cs typeface="Meiryo UI" panose="020B0604030504040204" pitchFamily="50" charset="-128"/>
              </a:rPr>
              <a:t>預金金利：</a:t>
            </a:r>
            <a:r>
              <a:rPr kumimoji="1" lang="en-US" altLang="ja-JP" sz="1400" b="1" i="0" u="none" strike="noStrike" kern="1200" cap="none" spc="0" normalizeH="0" baseline="0" noProof="0" dirty="0" smtClean="0">
                <a:ln>
                  <a:noFill/>
                </a:ln>
                <a:solidFill>
                  <a:srgbClr val="00B0F0"/>
                </a:solidFill>
                <a:effectLst/>
                <a:uLnTx/>
                <a:uFillTx/>
                <a:latin typeface="Meiryo UI" panose="020B0604030504040204" pitchFamily="50" charset="-128"/>
                <a:ea typeface="Meiryo UI" panose="020B0604030504040204" pitchFamily="50" charset="-128"/>
                <a:cs typeface="Meiryo UI" panose="020B0604030504040204" pitchFamily="50" charset="-128"/>
              </a:rPr>
              <a:t>0.02</a:t>
            </a:r>
            <a:r>
              <a:rPr kumimoji="1" lang="ja-JP" altLang="en-US" sz="1400" b="1" i="0" u="none" strike="noStrike" kern="1200" cap="none" spc="0" normalizeH="0" baseline="0" noProof="0" dirty="0" smtClean="0">
                <a:ln>
                  <a:noFill/>
                </a:ln>
                <a:solidFill>
                  <a:srgbClr val="00B0F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1" i="0" u="none" strike="noStrike" kern="1200" cap="none" spc="0" normalizeH="0" baseline="0" noProof="0" dirty="0">
              <a:ln>
                <a:noFill/>
              </a:ln>
              <a:solidFill>
                <a:srgbClr val="00B0F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ct val="20000"/>
              </a:spcBef>
              <a:spcAft>
                <a:spcPct val="20000"/>
              </a:spcAft>
              <a:buClrTx/>
              <a:buSzTx/>
              <a:buFontTx/>
              <a:buNone/>
              <a:tabLst/>
              <a:defRPr/>
            </a:pPr>
            <a:endParaRPr kumimoji="1" lang="ja-JP" altLang="en-US" sz="2400" b="1" i="0" u="none" strike="noStrike" kern="1200" cap="none" spc="0" normalizeH="0" baseline="0" noProof="0" dirty="0">
              <a:ln>
                <a:noFill/>
              </a:ln>
              <a:solidFill>
                <a:srgbClr val="00B0F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タイトル 1"/>
          <p:cNvSpPr txBox="1">
            <a:spLocks/>
          </p:cNvSpPr>
          <p:nvPr/>
        </p:nvSpPr>
        <p:spPr>
          <a:xfrm>
            <a:off x="709053" y="3554495"/>
            <a:ext cx="7368147" cy="45012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base" latinLnBrk="0" hangingPunct="1">
              <a:lnSpc>
                <a:spcPct val="120000"/>
              </a:lnSpc>
              <a:spcBef>
                <a:spcPts val="600"/>
              </a:spcBef>
              <a:spcAft>
                <a:spcPct val="2000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（例）</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10,000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円（元本）が</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20,000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円になるのに必要な年数</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9" name="直線コネクタ 78"/>
          <p:cNvCxnSpPr/>
          <p:nvPr/>
        </p:nvCxnSpPr>
        <p:spPr>
          <a:xfrm>
            <a:off x="292100" y="4487205"/>
            <a:ext cx="8188992"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80" name="タイトル 1"/>
          <p:cNvSpPr txBox="1">
            <a:spLocks/>
          </p:cNvSpPr>
          <p:nvPr/>
        </p:nvSpPr>
        <p:spPr>
          <a:xfrm>
            <a:off x="203200" y="5194023"/>
            <a:ext cx="1698878" cy="900244"/>
          </a:xfrm>
          <a:prstGeom prst="rect">
            <a:avLst/>
          </a:prstGeom>
          <a:noFill/>
        </p:spPr>
        <p:txBody>
          <a:bodyPr vert="horz" lIns="36000" tIns="45720" rIns="3600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base" latinLnBrk="0" hangingPunct="1">
              <a:lnSpc>
                <a:spcPct val="120000"/>
              </a:lnSpc>
              <a:spcBef>
                <a:spcPts val="600"/>
              </a:spcBef>
              <a:spcAft>
                <a:spcPct val="20000"/>
              </a:spcAft>
              <a:buClrTx/>
              <a:buSzTx/>
              <a:buFontTx/>
              <a:buNone/>
              <a:tabLst/>
              <a:defRPr/>
            </a:pPr>
            <a:r>
              <a:rPr kumimoji="1"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10,000</a:t>
            </a:r>
            <a:r>
              <a:rPr kumimoji="1"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元本</a:t>
            </a:r>
            <a:r>
              <a:rPr kumimoji="1"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が</a:t>
            </a:r>
            <a:r>
              <a:rPr kumimoji="1"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20,000</a:t>
            </a:r>
            <a:r>
              <a:rPr kumimoji="1"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円になるのに</a:t>
            </a:r>
            <a:r>
              <a:rPr kumimoji="1"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必要な年数</a:t>
            </a:r>
            <a:endParaRPr kumimoji="1"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218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1000"/>
                                        <p:tgtEl>
                                          <p:spTgt spid="68"/>
                                        </p:tgtEl>
                                      </p:cBhvr>
                                    </p:animEffect>
                                    <p:anim calcmode="lin" valueType="num">
                                      <p:cBhvr>
                                        <p:cTn id="8" dur="1000" fill="hold"/>
                                        <p:tgtEl>
                                          <p:spTgt spid="68"/>
                                        </p:tgtEl>
                                        <p:attrNameLst>
                                          <p:attrName>ppt_x</p:attrName>
                                        </p:attrNameLst>
                                      </p:cBhvr>
                                      <p:tavLst>
                                        <p:tav tm="0">
                                          <p:val>
                                            <p:strVal val="#ppt_x"/>
                                          </p:val>
                                        </p:tav>
                                        <p:tav tm="100000">
                                          <p:val>
                                            <p:strVal val="#ppt_x"/>
                                          </p:val>
                                        </p:tav>
                                      </p:tavLst>
                                    </p:anim>
                                    <p:anim calcmode="lin" valueType="num">
                                      <p:cBhvr>
                                        <p:cTn id="9" dur="1000" fill="hold"/>
                                        <p:tgtEl>
                                          <p:spTgt spid="6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1000"/>
                                        <p:tgtEl>
                                          <p:spTgt spid="75"/>
                                        </p:tgtEl>
                                      </p:cBhvr>
                                    </p:animEffect>
                                    <p:anim calcmode="lin" valueType="num">
                                      <p:cBhvr>
                                        <p:cTn id="13" dur="1000" fill="hold"/>
                                        <p:tgtEl>
                                          <p:spTgt spid="75"/>
                                        </p:tgtEl>
                                        <p:attrNameLst>
                                          <p:attrName>ppt_x</p:attrName>
                                        </p:attrNameLst>
                                      </p:cBhvr>
                                      <p:tavLst>
                                        <p:tav tm="0">
                                          <p:val>
                                            <p:strVal val="#ppt_x"/>
                                          </p:val>
                                        </p:tav>
                                        <p:tav tm="100000">
                                          <p:val>
                                            <p:strVal val="#ppt_x"/>
                                          </p:val>
                                        </p:tav>
                                      </p:tavLst>
                                    </p:anim>
                                    <p:anim calcmode="lin" valueType="num">
                                      <p:cBhvr>
                                        <p:cTn id="14" dur="1000" fill="hold"/>
                                        <p:tgtEl>
                                          <p:spTgt spid="7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6"/>
                                        </p:tgtEl>
                                        <p:attrNameLst>
                                          <p:attrName>style.visibility</p:attrName>
                                        </p:attrNameLst>
                                      </p:cBhvr>
                                      <p:to>
                                        <p:strVal val="visible"/>
                                      </p:to>
                                    </p:set>
                                    <p:animEffect transition="in" filter="fade">
                                      <p:cBhvr>
                                        <p:cTn id="17" dur="1000"/>
                                        <p:tgtEl>
                                          <p:spTgt spid="76"/>
                                        </p:tgtEl>
                                      </p:cBhvr>
                                    </p:animEffect>
                                    <p:anim calcmode="lin" valueType="num">
                                      <p:cBhvr>
                                        <p:cTn id="18" dur="1000" fill="hold"/>
                                        <p:tgtEl>
                                          <p:spTgt spid="76"/>
                                        </p:tgtEl>
                                        <p:attrNameLst>
                                          <p:attrName>ppt_x</p:attrName>
                                        </p:attrNameLst>
                                      </p:cBhvr>
                                      <p:tavLst>
                                        <p:tav tm="0">
                                          <p:val>
                                            <p:strVal val="#ppt_x"/>
                                          </p:val>
                                        </p:tav>
                                        <p:tav tm="100000">
                                          <p:val>
                                            <p:strVal val="#ppt_x"/>
                                          </p:val>
                                        </p:tav>
                                      </p:tavLst>
                                    </p:anim>
                                    <p:anim calcmode="lin" valueType="num">
                                      <p:cBhvr>
                                        <p:cTn id="19" dur="1000" fill="hold"/>
                                        <p:tgtEl>
                                          <p:spTgt spid="7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9"/>
                                        </p:tgtEl>
                                        <p:attrNameLst>
                                          <p:attrName>style.visibility</p:attrName>
                                        </p:attrNameLst>
                                      </p:cBhvr>
                                      <p:to>
                                        <p:strVal val="visible"/>
                                      </p:to>
                                    </p:set>
                                    <p:animEffect transition="in" filter="fade">
                                      <p:cBhvr>
                                        <p:cTn id="22" dur="1000"/>
                                        <p:tgtEl>
                                          <p:spTgt spid="79"/>
                                        </p:tgtEl>
                                      </p:cBhvr>
                                    </p:animEffect>
                                    <p:anim calcmode="lin" valueType="num">
                                      <p:cBhvr>
                                        <p:cTn id="23" dur="1000" fill="hold"/>
                                        <p:tgtEl>
                                          <p:spTgt spid="79"/>
                                        </p:tgtEl>
                                        <p:attrNameLst>
                                          <p:attrName>ppt_x</p:attrName>
                                        </p:attrNameLst>
                                      </p:cBhvr>
                                      <p:tavLst>
                                        <p:tav tm="0">
                                          <p:val>
                                            <p:strVal val="#ppt_x"/>
                                          </p:val>
                                        </p:tav>
                                        <p:tav tm="100000">
                                          <p:val>
                                            <p:strVal val="#ppt_x"/>
                                          </p:val>
                                        </p:tav>
                                      </p:tavLst>
                                    </p:anim>
                                    <p:anim calcmode="lin" valueType="num">
                                      <p:cBhvr>
                                        <p:cTn id="24"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0"/>
                                        </p:tgtEl>
                                        <p:attrNameLst>
                                          <p:attrName>style.visibility</p:attrName>
                                        </p:attrNameLst>
                                      </p:cBhvr>
                                      <p:to>
                                        <p:strVal val="visible"/>
                                      </p:to>
                                    </p:set>
                                    <p:animEffect transition="in" filter="fade">
                                      <p:cBhvr>
                                        <p:cTn id="29" dur="1000"/>
                                        <p:tgtEl>
                                          <p:spTgt spid="80"/>
                                        </p:tgtEl>
                                      </p:cBhvr>
                                    </p:animEffect>
                                    <p:anim calcmode="lin" valueType="num">
                                      <p:cBhvr>
                                        <p:cTn id="30" dur="1000" fill="hold"/>
                                        <p:tgtEl>
                                          <p:spTgt spid="80"/>
                                        </p:tgtEl>
                                        <p:attrNameLst>
                                          <p:attrName>ppt_x</p:attrName>
                                        </p:attrNameLst>
                                      </p:cBhvr>
                                      <p:tavLst>
                                        <p:tav tm="0">
                                          <p:val>
                                            <p:strVal val="#ppt_x"/>
                                          </p:val>
                                        </p:tav>
                                        <p:tav tm="100000">
                                          <p:val>
                                            <p:strVal val="#ppt_x"/>
                                          </p:val>
                                        </p:tav>
                                      </p:tavLst>
                                    </p:anim>
                                    <p:anim calcmode="lin" valueType="num">
                                      <p:cBhvr>
                                        <p:cTn id="31" dur="1000" fill="hold"/>
                                        <p:tgtEl>
                                          <p:spTgt spid="8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fade">
                                      <p:cBhvr>
                                        <p:cTn id="34" dur="1000"/>
                                        <p:tgtEl>
                                          <p:spTgt spid="67"/>
                                        </p:tgtEl>
                                      </p:cBhvr>
                                    </p:animEffect>
                                    <p:anim calcmode="lin" valueType="num">
                                      <p:cBhvr>
                                        <p:cTn id="35" dur="1000" fill="hold"/>
                                        <p:tgtEl>
                                          <p:spTgt spid="67"/>
                                        </p:tgtEl>
                                        <p:attrNameLst>
                                          <p:attrName>ppt_x</p:attrName>
                                        </p:attrNameLst>
                                      </p:cBhvr>
                                      <p:tavLst>
                                        <p:tav tm="0">
                                          <p:val>
                                            <p:strVal val="#ppt_x"/>
                                          </p:val>
                                        </p:tav>
                                        <p:tav tm="100000">
                                          <p:val>
                                            <p:strVal val="#ppt_x"/>
                                          </p:val>
                                        </p:tav>
                                      </p:tavLst>
                                    </p:anim>
                                    <p:anim calcmode="lin" valueType="num">
                                      <p:cBhvr>
                                        <p:cTn id="36"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barn(inVertical)">
                                      <p:cBhvr>
                                        <p:cTn id="41" dur="500"/>
                                        <p:tgtEl>
                                          <p:spTgt spid="44"/>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66"/>
                                        </p:tgtEl>
                                        <p:attrNameLst>
                                          <p:attrName>style.visibility</p:attrName>
                                        </p:attrNameLst>
                                      </p:cBhvr>
                                      <p:to>
                                        <p:strVal val="visible"/>
                                      </p:to>
                                    </p:set>
                                    <p:animEffect transition="in" filter="fade">
                                      <p:cBhvr>
                                        <p:cTn id="46" dur="1000"/>
                                        <p:tgtEl>
                                          <p:spTgt spid="66"/>
                                        </p:tgtEl>
                                      </p:cBhvr>
                                    </p:animEffect>
                                    <p:anim calcmode="lin" valueType="num">
                                      <p:cBhvr>
                                        <p:cTn id="47" dur="1000" fill="hold"/>
                                        <p:tgtEl>
                                          <p:spTgt spid="66"/>
                                        </p:tgtEl>
                                        <p:attrNameLst>
                                          <p:attrName>ppt_x</p:attrName>
                                        </p:attrNameLst>
                                      </p:cBhvr>
                                      <p:tavLst>
                                        <p:tav tm="0">
                                          <p:val>
                                            <p:strVal val="#ppt_x"/>
                                          </p:val>
                                        </p:tav>
                                        <p:tav tm="100000">
                                          <p:val>
                                            <p:strVal val="#ppt_x"/>
                                          </p:val>
                                        </p:tav>
                                      </p:tavLst>
                                    </p:anim>
                                    <p:anim calcmode="lin" valueType="num">
                                      <p:cBhvr>
                                        <p:cTn id="4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barn(inVertical)">
                                      <p:cBhvr>
                                        <p:cTn id="53" dur="500"/>
                                        <p:tgtEl>
                                          <p:spTgt spid="45"/>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fade">
                                      <p:cBhvr>
                                        <p:cTn id="58" dur="1000"/>
                                        <p:tgtEl>
                                          <p:spTgt spid="60"/>
                                        </p:tgtEl>
                                      </p:cBhvr>
                                    </p:animEffect>
                                    <p:anim calcmode="lin" valueType="num">
                                      <p:cBhvr>
                                        <p:cTn id="59" dur="1000" fill="hold"/>
                                        <p:tgtEl>
                                          <p:spTgt spid="60"/>
                                        </p:tgtEl>
                                        <p:attrNameLst>
                                          <p:attrName>ppt_x</p:attrName>
                                        </p:attrNameLst>
                                      </p:cBhvr>
                                      <p:tavLst>
                                        <p:tav tm="0">
                                          <p:val>
                                            <p:strVal val="#ppt_x"/>
                                          </p:val>
                                        </p:tav>
                                        <p:tav tm="100000">
                                          <p:val>
                                            <p:strVal val="#ppt_x"/>
                                          </p:val>
                                        </p:tav>
                                      </p:tavLst>
                                    </p:anim>
                                    <p:anim calcmode="lin" valueType="num">
                                      <p:cBhvr>
                                        <p:cTn id="60"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barn(inVertical)">
                                      <p:cBhvr>
                                        <p:cTn id="65"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59" grpId="0"/>
      <p:bldP spid="60" grpId="0"/>
      <p:bldP spid="66" grpId="0"/>
      <p:bldP spid="67" grpId="0"/>
      <p:bldP spid="68" grpId="0"/>
      <p:bldP spid="75" grpId="0"/>
      <p:bldP spid="76" grpId="0"/>
      <p:bldP spid="8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グラフ 18"/>
          <p:cNvGraphicFramePr>
            <a:graphicFrameLocks/>
          </p:cNvGraphicFramePr>
          <p:nvPr>
            <p:extLst/>
          </p:nvPr>
        </p:nvGraphicFramePr>
        <p:xfrm>
          <a:off x="882529" y="1999501"/>
          <a:ext cx="7529992" cy="42617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表 5"/>
          <p:cNvGraphicFramePr>
            <a:graphicFrameLocks noGrp="1"/>
          </p:cNvGraphicFramePr>
          <p:nvPr>
            <p:extLst>
              <p:ext uri="{D42A27DB-BD31-4B8C-83A1-F6EECF244321}">
                <p14:modId xmlns:p14="http://schemas.microsoft.com/office/powerpoint/2010/main" val="2851265925"/>
              </p:ext>
            </p:extLst>
          </p:nvPr>
        </p:nvGraphicFramePr>
        <p:xfrm>
          <a:off x="317989" y="417364"/>
          <a:ext cx="3114405"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1927385">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4-5.</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solidFill>
                        <a:schemeClr val="bg1"/>
                      </a:solidFill>
                      <a:prstDash val="solid"/>
                      <a:round/>
                      <a:headEnd type="none" w="med" len="med"/>
                      <a:tailEnd type="none" w="med" len="med"/>
                    </a:lnL>
                    <a:lnR w="12700" cmpd="sng">
                      <a:noFill/>
                    </a:lnR>
                    <a:lnB w="12700" cap="flat" cmpd="sng" algn="ctr">
                      <a:solidFill>
                        <a:schemeClr val="bg1"/>
                      </a:solidFill>
                      <a:prstDash val="solid"/>
                      <a:round/>
                      <a:headEnd type="none" w="med" len="med"/>
                      <a:tailEnd type="none" w="med" len="med"/>
                    </a:lnB>
                    <a:noFill/>
                  </a:tcPr>
                </a:tc>
                <a:tc>
                  <a:txBody>
                    <a:bodyPr/>
                    <a:lstStyle/>
                    <a:p>
                      <a:pPr algn="l"/>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金利の推移</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タイトル 1"/>
          <p:cNvSpPr txBox="1">
            <a:spLocks/>
          </p:cNvSpPr>
          <p:nvPr/>
        </p:nvSpPr>
        <p:spPr>
          <a:xfrm>
            <a:off x="626155" y="807684"/>
            <a:ext cx="8042740" cy="5184576"/>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base" latinLnBrk="0" hangingPunct="1">
              <a:lnSpc>
                <a:spcPct val="120000"/>
              </a:lnSpc>
              <a:spcBef>
                <a:spcPct val="0"/>
              </a:spcBef>
              <a:spcAft>
                <a:spcPct val="20000"/>
              </a:spcAft>
              <a:buClrTx/>
              <a:buSzTx/>
              <a:buFontTx/>
              <a:buNone/>
              <a:tabLst/>
              <a:defRPr/>
            </a:pPr>
            <a:endParaRPr kumimoji="1" lang="en-US" altLang="ja-JP"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タイトル 1"/>
          <p:cNvSpPr txBox="1">
            <a:spLocks/>
          </p:cNvSpPr>
          <p:nvPr/>
        </p:nvSpPr>
        <p:spPr>
          <a:xfrm>
            <a:off x="1044658" y="1690509"/>
            <a:ext cx="664689" cy="30899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base" latinLnBrk="0" hangingPunct="1">
              <a:lnSpc>
                <a:spcPct val="120000"/>
              </a:lnSpc>
              <a:spcBef>
                <a:spcPct val="0"/>
              </a:spcBef>
              <a:spcAft>
                <a:spcPct val="2000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タイトル 1"/>
          <p:cNvSpPr txBox="1">
            <a:spLocks/>
          </p:cNvSpPr>
          <p:nvPr/>
        </p:nvSpPr>
        <p:spPr>
          <a:xfrm>
            <a:off x="694101" y="6210300"/>
            <a:ext cx="7854618" cy="6640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base" latinLnBrk="0" hangingPunct="1">
              <a:lnSpc>
                <a:spcPct val="120000"/>
              </a:lnSpc>
              <a:spcBef>
                <a:spcPct val="0"/>
              </a:spcBef>
              <a:spcAft>
                <a:spcPct val="2000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（出所）日本銀行</a:t>
            </a:r>
          </a:p>
          <a:p>
            <a:pPr marL="0" marR="0" lvl="0" indent="0" algn="l" defTabSz="914400" rtl="0" eaLnBrk="1" fontAlgn="base" latinLnBrk="0" hangingPunct="1">
              <a:lnSpc>
                <a:spcPct val="120000"/>
              </a:lnSpc>
              <a:spcBef>
                <a:spcPct val="0"/>
              </a:spcBef>
              <a:spcAft>
                <a:spcPct val="2000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（注）</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1995</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月までは公定歩合（基準貸付利率）、それ以降は無担保コール</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O/N</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物レートの月中平均金利</a:t>
            </a:r>
          </a:p>
        </p:txBody>
      </p:sp>
      <p:sp>
        <p:nvSpPr>
          <p:cNvPr id="15" name="タイトル 1"/>
          <p:cNvSpPr txBox="1">
            <a:spLocks/>
          </p:cNvSpPr>
          <p:nvPr/>
        </p:nvSpPr>
        <p:spPr>
          <a:xfrm>
            <a:off x="8004206" y="5884981"/>
            <a:ext cx="664689" cy="30899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base" latinLnBrk="0" hangingPunct="1">
              <a:lnSpc>
                <a:spcPct val="120000"/>
              </a:lnSpc>
              <a:spcBef>
                <a:spcPct val="0"/>
              </a:spcBef>
              <a:spcAft>
                <a:spcPct val="2000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タイトル 1"/>
          <p:cNvSpPr>
            <a:spLocks noChangeArrowheads="1"/>
          </p:cNvSpPr>
          <p:nvPr/>
        </p:nvSpPr>
        <p:spPr bwMode="auto">
          <a:xfrm>
            <a:off x="1870654" y="1208078"/>
            <a:ext cx="2772005" cy="561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46" tIns="45622" rIns="91246" bIns="45622"/>
          <a:lstStyle>
            <a:lvl1pPr>
              <a:spcBef>
                <a:spcPct val="20000"/>
              </a:spcBef>
              <a:buChar char="•"/>
              <a:defRPr sz="4300">
                <a:solidFill>
                  <a:schemeClr val="tx1"/>
                </a:solidFill>
                <a:latin typeface="Arial" pitchFamily="34" charset="0"/>
                <a:ea typeface="ＭＳ Ｐゴシック" pitchFamily="50" charset="-128"/>
                <a:sym typeface="Arial" pitchFamily="34" charset="0"/>
              </a:defRPr>
            </a:lvl1pPr>
            <a:lvl2pPr marL="1033463" indent="-392113">
              <a:spcBef>
                <a:spcPct val="20000"/>
              </a:spcBef>
              <a:buChar char="–"/>
              <a:defRPr sz="4100">
                <a:solidFill>
                  <a:schemeClr val="tx1"/>
                </a:solidFill>
                <a:latin typeface="Arial" pitchFamily="34" charset="0"/>
                <a:ea typeface="ＭＳ Ｐゴシック" pitchFamily="50" charset="-128"/>
                <a:sym typeface="Arial" pitchFamily="34" charset="0"/>
              </a:defRPr>
            </a:lvl2pPr>
            <a:lvl3pPr marL="1593850" indent="-314325">
              <a:spcBef>
                <a:spcPct val="20000"/>
              </a:spcBef>
              <a:buChar char="•"/>
              <a:defRPr sz="3400">
                <a:solidFill>
                  <a:schemeClr val="tx1"/>
                </a:solidFill>
                <a:latin typeface="Arial" pitchFamily="34" charset="0"/>
                <a:ea typeface="ＭＳ Ｐゴシック" pitchFamily="50" charset="-128"/>
                <a:sym typeface="Arial" pitchFamily="34" charset="0"/>
              </a:defRPr>
            </a:lvl3pPr>
            <a:lvl4pPr marL="2233613" indent="-312738">
              <a:spcBef>
                <a:spcPct val="20000"/>
              </a:spcBef>
              <a:buChar char="–"/>
              <a:defRPr sz="2700">
                <a:solidFill>
                  <a:schemeClr val="tx1"/>
                </a:solidFill>
                <a:latin typeface="Arial" pitchFamily="34" charset="0"/>
                <a:ea typeface="ＭＳ Ｐゴシック" pitchFamily="50" charset="-128"/>
                <a:sym typeface="Arial" pitchFamily="34" charset="0"/>
              </a:defRPr>
            </a:lvl4pPr>
            <a:lvl5pPr marL="2871788" indent="-312738">
              <a:spcBef>
                <a:spcPct val="20000"/>
              </a:spcBef>
              <a:buChar char="»"/>
              <a:defRPr sz="2700">
                <a:solidFill>
                  <a:schemeClr val="tx1"/>
                </a:solidFill>
                <a:latin typeface="Arial" pitchFamily="34" charset="0"/>
                <a:ea typeface="ＭＳ Ｐゴシック" pitchFamily="50" charset="-128"/>
                <a:sym typeface="Arial" pitchFamily="34" charset="0"/>
              </a:defRPr>
            </a:lvl5pPr>
            <a:lvl6pPr marL="3328988" indent="-312738" eaLnBrk="0" fontAlgn="base" hangingPunct="0">
              <a:spcBef>
                <a:spcPct val="20000"/>
              </a:spcBef>
              <a:spcAft>
                <a:spcPct val="0"/>
              </a:spcAft>
              <a:buChar char="»"/>
              <a:defRPr sz="2700">
                <a:solidFill>
                  <a:schemeClr val="tx1"/>
                </a:solidFill>
                <a:latin typeface="Arial" pitchFamily="34" charset="0"/>
                <a:ea typeface="ＭＳ Ｐゴシック" pitchFamily="50" charset="-128"/>
                <a:sym typeface="Arial" pitchFamily="34" charset="0"/>
              </a:defRPr>
            </a:lvl6pPr>
            <a:lvl7pPr marL="3786188" indent="-312738" eaLnBrk="0" fontAlgn="base" hangingPunct="0">
              <a:spcBef>
                <a:spcPct val="20000"/>
              </a:spcBef>
              <a:spcAft>
                <a:spcPct val="0"/>
              </a:spcAft>
              <a:buChar char="»"/>
              <a:defRPr sz="2700">
                <a:solidFill>
                  <a:schemeClr val="tx1"/>
                </a:solidFill>
                <a:latin typeface="Arial" pitchFamily="34" charset="0"/>
                <a:ea typeface="ＭＳ Ｐゴシック" pitchFamily="50" charset="-128"/>
                <a:sym typeface="Arial" pitchFamily="34" charset="0"/>
              </a:defRPr>
            </a:lvl7pPr>
            <a:lvl8pPr marL="4243388" indent="-312738" eaLnBrk="0" fontAlgn="base" hangingPunct="0">
              <a:spcBef>
                <a:spcPct val="20000"/>
              </a:spcBef>
              <a:spcAft>
                <a:spcPct val="0"/>
              </a:spcAft>
              <a:buChar char="»"/>
              <a:defRPr sz="2700">
                <a:solidFill>
                  <a:schemeClr val="tx1"/>
                </a:solidFill>
                <a:latin typeface="Arial" pitchFamily="34" charset="0"/>
                <a:ea typeface="ＭＳ Ｐゴシック" pitchFamily="50" charset="-128"/>
                <a:sym typeface="Arial" pitchFamily="34" charset="0"/>
              </a:defRPr>
            </a:lvl8pPr>
            <a:lvl9pPr marL="4700588" indent="-312738" eaLnBrk="0" fontAlgn="base" hangingPunct="0">
              <a:spcBef>
                <a:spcPct val="20000"/>
              </a:spcBef>
              <a:spcAft>
                <a:spcPct val="0"/>
              </a:spcAft>
              <a:buChar char="»"/>
              <a:defRPr sz="2700">
                <a:solidFill>
                  <a:schemeClr val="tx1"/>
                </a:solidFill>
                <a:latin typeface="Arial" pitchFamily="34" charset="0"/>
                <a:ea typeface="ＭＳ Ｐゴシック" pitchFamily="50" charset="-128"/>
                <a:sym typeface="Arial" pitchFamily="34" charset="0"/>
              </a:defRPr>
            </a:lvl9pPr>
          </a:lstStyle>
          <a:p>
            <a:pPr marL="0" marR="0" lvl="0" indent="0" algn="l" defTabSz="914400" rtl="0" eaLnBrk="1" fontAlgn="base" latinLnBrk="0" hangingPunct="1">
              <a:lnSpc>
                <a:spcPct val="120000"/>
              </a:lnSpc>
              <a:spcBef>
                <a:spcPct val="0"/>
              </a:spcBef>
              <a:spcAft>
                <a:spcPct val="2000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rPr>
              <a:t>銀行</a:t>
            </a: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rPr>
              <a:t>に</a:t>
            </a:r>
            <a:r>
              <a:rPr kumimoji="1" lang="ja-JP" altLang="en-US" sz="2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rPr>
              <a:t>預ける ＝</a:t>
            </a:r>
            <a:endParaRPr kumimoji="1" lang="ja-JP" altLang="en-US" sz="2800" b="0" i="0" u="none" strike="noStrike" kern="1200" cap="none" spc="0" normalizeH="0" baseline="0" noProof="0" dirty="0">
              <a:ln>
                <a:noFill/>
              </a:ln>
              <a:solidFill>
                <a:srgbClr val="1F497D"/>
              </a:solidFill>
              <a:effectLst/>
              <a:uLnTx/>
              <a:uFillTx/>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endParaRPr>
          </a:p>
        </p:txBody>
      </p:sp>
      <p:sp>
        <p:nvSpPr>
          <p:cNvPr id="16" name="正方形/長方形 15"/>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20000"/>
              </a:lnSpc>
              <a:spcBef>
                <a:spcPct val="20000"/>
              </a:spcBef>
              <a:spcAft>
                <a:spcPct val="20000"/>
              </a:spcAft>
              <a:buClrTx/>
              <a:buSzTx/>
              <a:buFontTx/>
              <a:buNone/>
              <a:tabLst/>
              <a:defRPr/>
            </a:pPr>
            <a:r>
              <a:rPr kumimoji="1" lang="ja-JP" altLang="en-US" sz="2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4</a:t>
            </a:r>
            <a:r>
              <a:rPr kumimoji="1" lang="en-US" altLang="ja-JP" sz="2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 「貯める・増やす」　</a:t>
            </a:r>
            <a:r>
              <a:rPr kumimoji="1" lang="ja-JP" altLang="en-US" sz="20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～資産形成</a:t>
            </a:r>
            <a:endParaRPr kumimoji="1" lang="ja-JP" alt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星 5 13"/>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20000"/>
              </a:lnSpc>
              <a:spcBef>
                <a:spcPct val="20000"/>
              </a:spcBef>
              <a:spcAft>
                <a:spcPct val="2000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 name="タイトル 1"/>
          <p:cNvSpPr>
            <a:spLocks noChangeArrowheads="1"/>
          </p:cNvSpPr>
          <p:nvPr/>
        </p:nvSpPr>
        <p:spPr bwMode="auto">
          <a:xfrm>
            <a:off x="4383126" y="996377"/>
            <a:ext cx="4779420" cy="1148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46" tIns="45622" rIns="91246" bIns="45622"/>
          <a:lstStyle>
            <a:lvl1pPr>
              <a:spcBef>
                <a:spcPct val="20000"/>
              </a:spcBef>
              <a:buChar char="•"/>
              <a:defRPr sz="4300">
                <a:solidFill>
                  <a:schemeClr val="tx1"/>
                </a:solidFill>
                <a:latin typeface="Arial" pitchFamily="34" charset="0"/>
                <a:ea typeface="ＭＳ Ｐゴシック" pitchFamily="50" charset="-128"/>
                <a:sym typeface="Arial" pitchFamily="34" charset="0"/>
              </a:defRPr>
            </a:lvl1pPr>
            <a:lvl2pPr marL="1033463" indent="-392113">
              <a:spcBef>
                <a:spcPct val="20000"/>
              </a:spcBef>
              <a:buChar char="–"/>
              <a:defRPr sz="4100">
                <a:solidFill>
                  <a:schemeClr val="tx1"/>
                </a:solidFill>
                <a:latin typeface="Arial" pitchFamily="34" charset="0"/>
                <a:ea typeface="ＭＳ Ｐゴシック" pitchFamily="50" charset="-128"/>
                <a:sym typeface="Arial" pitchFamily="34" charset="0"/>
              </a:defRPr>
            </a:lvl2pPr>
            <a:lvl3pPr marL="1593850" indent="-314325">
              <a:spcBef>
                <a:spcPct val="20000"/>
              </a:spcBef>
              <a:buChar char="•"/>
              <a:defRPr sz="3400">
                <a:solidFill>
                  <a:schemeClr val="tx1"/>
                </a:solidFill>
                <a:latin typeface="Arial" pitchFamily="34" charset="0"/>
                <a:ea typeface="ＭＳ Ｐゴシック" pitchFamily="50" charset="-128"/>
                <a:sym typeface="Arial" pitchFamily="34" charset="0"/>
              </a:defRPr>
            </a:lvl3pPr>
            <a:lvl4pPr marL="2233613" indent="-312738">
              <a:spcBef>
                <a:spcPct val="20000"/>
              </a:spcBef>
              <a:buChar char="–"/>
              <a:defRPr sz="2700">
                <a:solidFill>
                  <a:schemeClr val="tx1"/>
                </a:solidFill>
                <a:latin typeface="Arial" pitchFamily="34" charset="0"/>
                <a:ea typeface="ＭＳ Ｐゴシック" pitchFamily="50" charset="-128"/>
                <a:sym typeface="Arial" pitchFamily="34" charset="0"/>
              </a:defRPr>
            </a:lvl4pPr>
            <a:lvl5pPr marL="2871788" indent="-312738">
              <a:spcBef>
                <a:spcPct val="20000"/>
              </a:spcBef>
              <a:buChar char="»"/>
              <a:defRPr sz="2700">
                <a:solidFill>
                  <a:schemeClr val="tx1"/>
                </a:solidFill>
                <a:latin typeface="Arial" pitchFamily="34" charset="0"/>
                <a:ea typeface="ＭＳ Ｐゴシック" pitchFamily="50" charset="-128"/>
                <a:sym typeface="Arial" pitchFamily="34" charset="0"/>
              </a:defRPr>
            </a:lvl5pPr>
            <a:lvl6pPr marL="3328988" indent="-312738" eaLnBrk="0" fontAlgn="base" hangingPunct="0">
              <a:spcBef>
                <a:spcPct val="20000"/>
              </a:spcBef>
              <a:spcAft>
                <a:spcPct val="0"/>
              </a:spcAft>
              <a:buChar char="»"/>
              <a:defRPr sz="2700">
                <a:solidFill>
                  <a:schemeClr val="tx1"/>
                </a:solidFill>
                <a:latin typeface="Arial" pitchFamily="34" charset="0"/>
                <a:ea typeface="ＭＳ Ｐゴシック" pitchFamily="50" charset="-128"/>
                <a:sym typeface="Arial" pitchFamily="34" charset="0"/>
              </a:defRPr>
            </a:lvl6pPr>
            <a:lvl7pPr marL="3786188" indent="-312738" eaLnBrk="0" fontAlgn="base" hangingPunct="0">
              <a:spcBef>
                <a:spcPct val="20000"/>
              </a:spcBef>
              <a:spcAft>
                <a:spcPct val="0"/>
              </a:spcAft>
              <a:buChar char="»"/>
              <a:defRPr sz="2700">
                <a:solidFill>
                  <a:schemeClr val="tx1"/>
                </a:solidFill>
                <a:latin typeface="Arial" pitchFamily="34" charset="0"/>
                <a:ea typeface="ＭＳ Ｐゴシック" pitchFamily="50" charset="-128"/>
                <a:sym typeface="Arial" pitchFamily="34" charset="0"/>
              </a:defRPr>
            </a:lvl7pPr>
            <a:lvl8pPr marL="4243388" indent="-312738" eaLnBrk="0" fontAlgn="base" hangingPunct="0">
              <a:spcBef>
                <a:spcPct val="20000"/>
              </a:spcBef>
              <a:spcAft>
                <a:spcPct val="0"/>
              </a:spcAft>
              <a:buChar char="»"/>
              <a:defRPr sz="2700">
                <a:solidFill>
                  <a:schemeClr val="tx1"/>
                </a:solidFill>
                <a:latin typeface="Arial" pitchFamily="34" charset="0"/>
                <a:ea typeface="ＭＳ Ｐゴシック" pitchFamily="50" charset="-128"/>
                <a:sym typeface="Arial" pitchFamily="34" charset="0"/>
              </a:defRPr>
            </a:lvl8pPr>
            <a:lvl9pPr marL="4700588" indent="-312738" eaLnBrk="0" fontAlgn="base" hangingPunct="0">
              <a:spcBef>
                <a:spcPct val="20000"/>
              </a:spcBef>
              <a:spcAft>
                <a:spcPct val="0"/>
              </a:spcAft>
              <a:buChar char="»"/>
              <a:defRPr sz="2700">
                <a:solidFill>
                  <a:schemeClr val="tx1"/>
                </a:solidFill>
                <a:latin typeface="Arial" pitchFamily="34" charset="0"/>
                <a:ea typeface="ＭＳ Ｐゴシック" pitchFamily="50" charset="-128"/>
                <a:sym typeface="Arial" pitchFamily="34" charset="0"/>
              </a:defRPr>
            </a:lvl9pPr>
          </a:lstStyle>
          <a:p>
            <a:pPr marL="0" marR="0" lvl="0" indent="0" algn="l" defTabSz="914400" rtl="0" eaLnBrk="1" fontAlgn="base" latinLnBrk="0" hangingPunct="1">
              <a:lnSpc>
                <a:spcPct val="100000"/>
              </a:lnSpc>
              <a:spcBef>
                <a:spcPct val="0"/>
              </a:spcBef>
              <a:spcAft>
                <a:spcPct val="2000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rPr>
              <a:t>現在の金利は、ほぼゼロ</a:t>
            </a:r>
            <a:endParaRPr kumimoji="1" lang="en-US" altLang="ja-JP"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endParaRPr>
          </a:p>
          <a:p>
            <a:pPr marL="0" marR="0" lvl="0" indent="0" algn="l" defTabSz="914400" rtl="0" eaLnBrk="1" fontAlgn="base" latinLnBrk="0" hangingPunct="1">
              <a:lnSpc>
                <a:spcPct val="100000"/>
              </a:lnSpc>
              <a:spcBef>
                <a:spcPct val="0"/>
              </a:spcBef>
              <a:spcAft>
                <a:spcPct val="2000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rPr>
              <a:t>金庫に安全に保管してもらう</a:t>
            </a:r>
            <a:endParaRPr kumimoji="1" lang="ja-JP" altLang="en-US" sz="2800" b="0" i="0" u="none" strike="noStrike" kern="1200" cap="none" spc="0" normalizeH="0" baseline="0" noProof="0" dirty="0">
              <a:ln>
                <a:noFill/>
              </a:ln>
              <a:solidFill>
                <a:srgbClr val="1F497D"/>
              </a:solidFill>
              <a:effectLst/>
              <a:uLnTx/>
              <a:uFillTx/>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endParaRPr>
          </a:p>
        </p:txBody>
      </p:sp>
      <p:sp>
        <p:nvSpPr>
          <p:cNvPr id="18"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r" defTabSz="914400" rtl="0" eaLnBrk="1" fontAlgn="base" latinLnBrk="0" hangingPunct="1">
              <a:lnSpc>
                <a:spcPct val="120000"/>
              </a:lnSpc>
              <a:spcBef>
                <a:spcPct val="20000"/>
              </a:spcBef>
              <a:spcAft>
                <a:spcPct val="20000"/>
              </a:spcAft>
              <a:buClrTx/>
              <a:buSzTx/>
              <a:buFontTx/>
              <a:buNone/>
              <a:tabLst/>
              <a:defRPr/>
            </a:pPr>
            <a:fld id="{C721EF3B-8582-4A02-A82B-11DAB0CE9406}" type="slidenum">
              <a:rPr kumimoji="1" lang="ja-JP" altLang="en-US" sz="18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1" fontAlgn="base" latinLnBrk="0" hangingPunct="1">
                <a:lnSpc>
                  <a:spcPct val="120000"/>
                </a:lnSpc>
                <a:spcBef>
                  <a:spcPct val="20000"/>
                </a:spcBef>
                <a:spcAft>
                  <a:spcPct val="20000"/>
                </a:spcAft>
                <a:buClrTx/>
                <a:buSzTx/>
                <a:buFontTx/>
                <a:buNone/>
                <a:tabLst/>
                <a:defRPr/>
              </a:pPr>
              <a:t>5</a:t>
            </a:fld>
            <a:endParaRPr kumimoji="1" lang="en-US" altLang="ja-JP" sz="18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32413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二等辺三角形 5"/>
          <p:cNvSpPr/>
          <p:nvPr/>
        </p:nvSpPr>
        <p:spPr>
          <a:xfrm>
            <a:off x="2089775" y="1911322"/>
            <a:ext cx="4106309" cy="2408351"/>
          </a:xfrm>
          <a:prstGeom prst="triangle">
            <a:avLst>
              <a:gd name="adj" fmla="val 52843"/>
            </a:avLst>
          </a:prstGeom>
          <a:noFill/>
          <a:ln w="12700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9" name="表 8"/>
          <p:cNvGraphicFramePr>
            <a:graphicFrameLocks noGrp="1"/>
          </p:cNvGraphicFramePr>
          <p:nvPr>
            <p:extLst>
              <p:ext uri="{D42A27DB-BD31-4B8C-83A1-F6EECF244321}">
                <p14:modId xmlns:p14="http://schemas.microsoft.com/office/powerpoint/2010/main" val="3955980432"/>
              </p:ext>
            </p:extLst>
          </p:nvPr>
        </p:nvGraphicFramePr>
        <p:xfrm>
          <a:off x="317988" y="372394"/>
          <a:ext cx="4564212" cy="691908"/>
        </p:xfrm>
        <a:graphic>
          <a:graphicData uri="http://schemas.openxmlformats.org/drawingml/2006/table">
            <a:tbl>
              <a:tblPr firstRow="1" bandRow="1">
                <a:tableStyleId>{5C22544A-7EE6-4342-B048-85BDC9FD1C3A}</a:tableStyleId>
              </a:tblPr>
              <a:tblGrid>
                <a:gridCol w="994312">
                  <a:extLst>
                    <a:ext uri="{9D8B030D-6E8A-4147-A177-3AD203B41FA5}">
                      <a16:colId xmlns:a16="http://schemas.microsoft.com/office/drawing/2014/main" val="20000"/>
                    </a:ext>
                  </a:extLst>
                </a:gridCol>
                <a:gridCol w="3569900">
                  <a:extLst>
                    <a:ext uri="{9D8B030D-6E8A-4147-A177-3AD203B41FA5}">
                      <a16:colId xmlns:a16="http://schemas.microsoft.com/office/drawing/2014/main" val="20001"/>
                    </a:ext>
                  </a:extLst>
                </a:gridCol>
              </a:tblGrid>
              <a:tr h="691908">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solidFill>
                        <a:schemeClr val="bg1"/>
                      </a:solidFill>
                      <a:prstDash val="solid"/>
                      <a:round/>
                      <a:headEnd type="none" w="med" len="med"/>
                      <a:tailEnd type="none" w="med" len="med"/>
                    </a:lnL>
                    <a:lnR w="12700" cmpd="sng">
                      <a:noFill/>
                    </a:lnR>
                    <a:lnB w="12700" cap="flat" cmpd="sng" algn="ctr">
                      <a:solidFill>
                        <a:schemeClr val="bg1"/>
                      </a:solidFill>
                      <a:prstDash val="solid"/>
                      <a:round/>
                      <a:headEnd type="none" w="med" len="med"/>
                      <a:tailEnd type="none" w="med" len="med"/>
                    </a:lnB>
                    <a:noFill/>
                  </a:tcPr>
                </a:tc>
                <a:tc>
                  <a:txBody>
                    <a:bodyPr/>
                    <a:lstStyle/>
                    <a:p>
                      <a:pPr algn="l"/>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金融商品の</a:t>
                      </a:r>
                      <a:r>
                        <a:rPr kumimoji="1" lang="en-US" altLang="ja-JP"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600" b="1"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つの</a:t>
                      </a:r>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基準</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正方形/長方形 9"/>
          <p:cNvSpPr/>
          <p:nvPr/>
        </p:nvSpPr>
        <p:spPr>
          <a:xfrm>
            <a:off x="2"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楕円 10"/>
          <p:cNvSpPr/>
          <p:nvPr/>
        </p:nvSpPr>
        <p:spPr>
          <a:xfrm>
            <a:off x="3310514" y="1364651"/>
            <a:ext cx="1861190" cy="1861190"/>
          </a:xfrm>
          <a:prstGeom prst="ellipse">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lIns="36000" rIns="36000" rtlCol="0" anchor="ctr"/>
          <a:lstStyle/>
          <a:p>
            <a:pPr algn="ctr"/>
            <a:r>
              <a:rPr kumimoji="1" lang="ja-JP" altLang="en-US" sz="32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収益性</a:t>
            </a:r>
            <a:endParaRPr kumimoji="1" lang="ja-JP" altLang="en-US" sz="32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2" name="楕円 11"/>
          <p:cNvSpPr/>
          <p:nvPr/>
        </p:nvSpPr>
        <p:spPr>
          <a:xfrm>
            <a:off x="1192627" y="3116967"/>
            <a:ext cx="1861190" cy="1861190"/>
          </a:xfrm>
          <a:prstGeom prst="ellipse">
            <a:avLst/>
          </a:prstGeom>
          <a:solidFill>
            <a:schemeClr val="accent3"/>
          </a:solidFill>
          <a:ln>
            <a:no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lIns="36000" rIns="36000" rtlCol="0" anchor="ctr"/>
          <a:lstStyle/>
          <a:p>
            <a:pPr algn="ctr"/>
            <a:r>
              <a:rPr kumimoji="1" lang="ja-JP" altLang="en-US" sz="32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安全性</a:t>
            </a:r>
            <a:endParaRPr kumimoji="1" lang="ja-JP" altLang="en-US" sz="32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3" name="楕円 12"/>
          <p:cNvSpPr/>
          <p:nvPr/>
        </p:nvSpPr>
        <p:spPr>
          <a:xfrm>
            <a:off x="5381703" y="3116967"/>
            <a:ext cx="1861190" cy="1861190"/>
          </a:xfrm>
          <a:prstGeom prst="ellipse">
            <a:avLst/>
          </a:prstGeom>
          <a:solidFill>
            <a:schemeClr val="accent1"/>
          </a:solidFill>
          <a:ln>
            <a:no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lIns="36000" rIns="36000" rtlCol="0" anchor="ctr"/>
          <a:lstStyle/>
          <a:p>
            <a:pPr algn="ctr"/>
            <a:r>
              <a:rPr lang="ja-JP" altLang="en-US" sz="32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流動</a:t>
            </a:r>
            <a:r>
              <a:rPr kumimoji="1" lang="ja-JP" altLang="en-US" sz="32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性</a:t>
            </a:r>
            <a:endParaRPr kumimoji="1" lang="ja-JP" altLang="en-US" sz="32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1320006" y="1540748"/>
            <a:ext cx="2181577" cy="830997"/>
          </a:xfrm>
          <a:prstGeom prst="rect">
            <a:avLst/>
          </a:prstGeom>
          <a:noFill/>
        </p:spPr>
        <p:txBody>
          <a:bodyPr wrap="square" rtlCol="0">
            <a:spAutoFit/>
          </a:bodyPr>
          <a:lstStyle/>
          <a:p>
            <a:r>
              <a:rPr lang="ja-JP" altLang="en-US" sz="2000" dirty="0" smtClean="0">
                <a:solidFill>
                  <a:schemeClr val="accent2"/>
                </a:solidFill>
                <a:latin typeface="メイリオ" panose="020B0604030504040204" pitchFamily="50" charset="-128"/>
                <a:ea typeface="メイリオ" panose="020B0604030504040204" pitchFamily="50" charset="-128"/>
              </a:rPr>
              <a:t>どのくらい利益が期待できるか</a:t>
            </a:r>
            <a:endParaRPr kumimoji="1" lang="ja-JP" altLang="en-US" sz="2000" dirty="0">
              <a:solidFill>
                <a:schemeClr val="accent2"/>
              </a:solidFill>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566058" y="4965685"/>
            <a:ext cx="3105758" cy="461665"/>
          </a:xfrm>
          <a:prstGeom prst="rect">
            <a:avLst/>
          </a:prstGeom>
          <a:noFill/>
        </p:spPr>
        <p:txBody>
          <a:bodyPr wrap="square" rtlCol="0">
            <a:spAutoFit/>
          </a:bodyPr>
          <a:lstStyle/>
          <a:p>
            <a:r>
              <a:rPr lang="ja-JP" altLang="en-US" sz="2000" dirty="0">
                <a:solidFill>
                  <a:schemeClr val="accent3">
                    <a:lumMod val="75000"/>
                  </a:schemeClr>
                </a:solidFill>
                <a:latin typeface="メイリオ" panose="020B0604030504040204" pitchFamily="50" charset="-128"/>
                <a:ea typeface="メイリオ" panose="020B0604030504040204" pitchFamily="50" charset="-128"/>
              </a:rPr>
              <a:t>元本</a:t>
            </a:r>
            <a:r>
              <a:rPr kumimoji="1" lang="ja-JP" altLang="en-US" sz="2000" dirty="0" smtClean="0">
                <a:solidFill>
                  <a:schemeClr val="accent3">
                    <a:lumMod val="75000"/>
                  </a:schemeClr>
                </a:solidFill>
                <a:latin typeface="メイリオ" panose="020B0604030504040204" pitchFamily="50" charset="-128"/>
                <a:ea typeface="メイリオ" panose="020B0604030504040204" pitchFamily="50" charset="-128"/>
              </a:rPr>
              <a:t>が減らないかどうか</a:t>
            </a:r>
            <a:endParaRPr kumimoji="1" lang="ja-JP" altLang="en-US" sz="2000" dirty="0">
              <a:solidFill>
                <a:schemeClr val="accent3">
                  <a:lumMod val="75000"/>
                </a:schemeClr>
              </a:solidFill>
              <a:latin typeface="メイリオ" panose="020B0604030504040204" pitchFamily="50" charset="-128"/>
              <a:ea typeface="メイリオ" panose="020B0604030504040204" pitchFamily="50" charset="-128"/>
            </a:endParaRPr>
          </a:p>
        </p:txBody>
      </p:sp>
      <p:sp>
        <p:nvSpPr>
          <p:cNvPr id="16" name="テキスト ボックス 15"/>
          <p:cNvSpPr txBox="1"/>
          <p:nvPr/>
        </p:nvSpPr>
        <p:spPr>
          <a:xfrm>
            <a:off x="4181704" y="4965685"/>
            <a:ext cx="4482790" cy="461665"/>
          </a:xfrm>
          <a:prstGeom prst="rect">
            <a:avLst/>
          </a:prstGeom>
          <a:noFill/>
        </p:spPr>
        <p:txBody>
          <a:bodyPr wrap="square" rtlCol="0">
            <a:spAutoFit/>
          </a:bodyPr>
          <a:lstStyle/>
          <a:p>
            <a:pPr algn="ctr"/>
            <a:r>
              <a:rPr kumimoji="1" lang="ja-JP" altLang="en-US" sz="2000" dirty="0" smtClean="0">
                <a:solidFill>
                  <a:schemeClr val="accent1">
                    <a:lumMod val="75000"/>
                  </a:schemeClr>
                </a:solidFill>
                <a:latin typeface="メイリオ" panose="020B0604030504040204" pitchFamily="50" charset="-128"/>
                <a:ea typeface="メイリオ" panose="020B0604030504040204" pitchFamily="50" charset="-128"/>
              </a:rPr>
              <a:t>お金を引き出しやすいかどうか</a:t>
            </a:r>
            <a:endParaRPr kumimoji="1" lang="ja-JP" altLang="en-US" sz="2000" dirty="0">
              <a:solidFill>
                <a:schemeClr val="accent1">
                  <a:lumMod val="75000"/>
                </a:schemeClr>
              </a:solidFill>
              <a:latin typeface="メイリオ" panose="020B0604030504040204" pitchFamily="50" charset="-128"/>
              <a:ea typeface="メイリオ" panose="020B0604030504040204" pitchFamily="50" charset="-128"/>
            </a:endParaRPr>
          </a:p>
        </p:txBody>
      </p:sp>
      <p:sp>
        <p:nvSpPr>
          <p:cNvPr id="17" name="角丸四角形吹き出し 16"/>
          <p:cNvSpPr/>
          <p:nvPr/>
        </p:nvSpPr>
        <p:spPr>
          <a:xfrm>
            <a:off x="5825599" y="1668682"/>
            <a:ext cx="3182448" cy="1174950"/>
          </a:xfrm>
          <a:prstGeom prst="wedgeRoundRectCallout">
            <a:avLst>
              <a:gd name="adj1" fmla="val -60234"/>
              <a:gd name="adj2" fmla="val 42346"/>
              <a:gd name="adj3" fmla="val 16667"/>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2"/>
                </a:solidFill>
                <a:latin typeface="メイリオ" panose="020B0604030504040204" pitchFamily="50" charset="-128"/>
                <a:ea typeface="メイリオ" panose="020B0604030504040204" pitchFamily="50" charset="-128"/>
              </a:rPr>
              <a:t>３つの基準すべてを完全に満たす金融商品はない</a:t>
            </a:r>
            <a:endParaRPr kumimoji="1" lang="ja-JP" altLang="en-US" sz="2000" b="1" dirty="0">
              <a:solidFill>
                <a:schemeClr val="tx2"/>
              </a:solidFill>
              <a:latin typeface="メイリオ" panose="020B0604030504040204" pitchFamily="50" charset="-128"/>
              <a:ea typeface="メイリオ" panose="020B0604030504040204" pitchFamily="50" charset="-128"/>
            </a:endParaRPr>
          </a:p>
        </p:txBody>
      </p:sp>
      <p:sp>
        <p:nvSpPr>
          <p:cNvPr id="18"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6</a:t>
            </a:fld>
            <a:endParaRPr lang="en-US" altLang="ja-JP" dirty="0"/>
          </a:p>
        </p:txBody>
      </p:sp>
      <p:sp>
        <p:nvSpPr>
          <p:cNvPr id="20" name="角丸四角形吹き出し 19"/>
          <p:cNvSpPr/>
          <p:nvPr/>
        </p:nvSpPr>
        <p:spPr>
          <a:xfrm>
            <a:off x="345698" y="5677623"/>
            <a:ext cx="4392557" cy="903284"/>
          </a:xfrm>
          <a:prstGeom prst="wedgeRoundRectCallout">
            <a:avLst>
              <a:gd name="adj1" fmla="val -35143"/>
              <a:gd name="adj2" fmla="val -87364"/>
              <a:gd name="adj3" fmla="val 16667"/>
            </a:avLst>
          </a:prstGeom>
          <a:noFill/>
          <a:ln>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spcAft>
                <a:spcPts val="600"/>
              </a:spcAft>
            </a:pPr>
            <a:r>
              <a:rPr lang="ja-JP" altLang="en-US" sz="2000" b="1" dirty="0">
                <a:solidFill>
                  <a:srgbClr val="14AAEB"/>
                </a:solidFill>
                <a:latin typeface="メイリオ" panose="020B0604030504040204" pitchFamily="50" charset="-128"/>
                <a:ea typeface="メイリオ" panose="020B0604030504040204" pitchFamily="50" charset="-128"/>
                <a:cs typeface="Meiryo UI" panose="020B0604030504040204" pitchFamily="50" charset="-128"/>
              </a:rPr>
              <a:t>元本</a:t>
            </a:r>
            <a:r>
              <a:rPr lang="ja-JP" altLang="en-US" sz="20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とは、金融商品の購入・投資に充てた資金の額。いわゆる元手です。</a:t>
            </a:r>
            <a:endParaRPr lang="en-US" altLang="ja-JP" sz="20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8426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2"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円/楕円 10"/>
          <p:cNvSpPr>
            <a:spLocks noChangeAspect="1"/>
          </p:cNvSpPr>
          <p:nvPr/>
        </p:nvSpPr>
        <p:spPr>
          <a:xfrm>
            <a:off x="388272" y="1302134"/>
            <a:ext cx="1630426" cy="1605260"/>
          </a:xfrm>
          <a:prstGeom prst="ellipse">
            <a:avLst/>
          </a:prstGeom>
          <a:solidFill>
            <a:schemeClr val="tx2">
              <a:lumMod val="20000"/>
              <a:lumOff val="80000"/>
              <a:alpha val="24000"/>
            </a:schemeClr>
          </a:solidFill>
          <a:ln>
            <a:solidFill>
              <a:srgbClr val="14AAE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8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預金</a:t>
            </a:r>
            <a:endParaRPr lang="en-US" altLang="ja-JP" sz="28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8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貯金</a:t>
            </a:r>
            <a:endParaRPr lang="en-US" altLang="ja-JP" sz="28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タイトル 1"/>
          <p:cNvSpPr txBox="1">
            <a:spLocks/>
          </p:cNvSpPr>
          <p:nvPr/>
        </p:nvSpPr>
        <p:spPr>
          <a:xfrm>
            <a:off x="2159255" y="1378525"/>
            <a:ext cx="6655561" cy="2333939"/>
          </a:xfrm>
          <a:prstGeom prst="rect">
            <a:avLst/>
          </a:prstGeom>
          <a:noFill/>
          <a:ln>
            <a:no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spcBef>
                <a:spcPts val="600"/>
              </a:spcBef>
            </a:pP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・銀行等にお金を預けること</a:t>
            </a:r>
            <a:endPar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endParaRPr>
          </a:p>
          <a:p>
            <a:pPr lvl="0" algn="l">
              <a:spcBef>
                <a:spcPts val="600"/>
              </a:spcBef>
            </a:pP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・給与の受け取り、公共料金の引き落としなどでも利用</a:t>
            </a:r>
            <a:endPar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endParaRPr>
          </a:p>
          <a:p>
            <a:pPr lvl="0" algn="l">
              <a:spcBef>
                <a:spcPts val="600"/>
              </a:spcBef>
            </a:pP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・お金の引き出しが簡単（銀行やコンビニの</a:t>
            </a:r>
            <a:r>
              <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rPr>
              <a:t>ATM</a:t>
            </a: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など）</a:t>
            </a:r>
            <a:endPar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endParaRPr>
          </a:p>
          <a:p>
            <a:pPr lvl="0" algn="l">
              <a:spcBef>
                <a:spcPts val="600"/>
              </a:spcBef>
            </a:pP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a:t>
            </a:r>
            <a:r>
              <a:rPr lang="ja-JP" altLang="en-US" sz="2000" u="sng" dirty="0" smtClean="0">
                <a:latin typeface="メイリオ" panose="020B0604030504040204" pitchFamily="50" charset="-128"/>
                <a:ea typeface="メイリオ" panose="020B0604030504040204" pitchFamily="50" charset="-128"/>
                <a:cs typeface="Meiryo UI" panose="020B0604030504040204" pitchFamily="50" charset="-128"/>
              </a:rPr>
              <a:t>元本</a:t>
            </a: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保証あり</a:t>
            </a:r>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（各金融機関で元本</a:t>
            </a:r>
            <a:r>
              <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rPr>
              <a:t>1,000</a:t>
            </a:r>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万</a:t>
            </a: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円までと</a:t>
            </a:r>
            <a:endPar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endParaRPr>
          </a:p>
          <a:p>
            <a:pPr lvl="0" algn="l">
              <a:spcBef>
                <a:spcPts val="600"/>
              </a:spcBef>
            </a:pPr>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　</a:t>
            </a: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　　　　　　　その利息）</a:t>
            </a:r>
            <a:endPar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endParaRPr>
          </a:p>
          <a:p>
            <a:pPr lvl="0" algn="l">
              <a:spcBef>
                <a:spcPts val="600"/>
              </a:spcBef>
            </a:pPr>
            <a:endParaRPr lang="en-US" altLang="ja-JP" sz="2000" dirty="0">
              <a:latin typeface="メイリオ" panose="020B0604030504040204" pitchFamily="50" charset="-128"/>
              <a:ea typeface="メイリオ" panose="020B0604030504040204" pitchFamily="50" charset="-128"/>
              <a:cs typeface="Meiryo UI" panose="020B0604030504040204" pitchFamily="50" charset="-128"/>
            </a:endParaRPr>
          </a:p>
          <a:p>
            <a:pPr lvl="0" algn="l">
              <a:spcBef>
                <a:spcPts val="600"/>
              </a:spcBef>
            </a:pPr>
            <a:endPar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26" name="角丸四角形吹き出し 25"/>
          <p:cNvSpPr/>
          <p:nvPr/>
        </p:nvSpPr>
        <p:spPr>
          <a:xfrm>
            <a:off x="2018698" y="3951170"/>
            <a:ext cx="3494182" cy="1591394"/>
          </a:xfrm>
          <a:prstGeom prst="wedgeRoundRectCallout">
            <a:avLst>
              <a:gd name="adj1" fmla="val -31151"/>
              <a:gd name="adj2" fmla="val -77162"/>
              <a:gd name="adj3" fmla="val 16667"/>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spcAft>
                <a:spcPts val="600"/>
              </a:spcAft>
            </a:pPr>
            <a:r>
              <a:rPr lang="ja-JP" altLang="en-US" sz="2000" b="1" dirty="0" smtClean="0">
                <a:solidFill>
                  <a:srgbClr val="14AAEB"/>
                </a:solidFill>
                <a:latin typeface="メイリオ" panose="020B0604030504040204" pitchFamily="50" charset="-128"/>
                <a:ea typeface="メイリオ" panose="020B0604030504040204" pitchFamily="50" charset="-128"/>
                <a:cs typeface="Meiryo UI" panose="020B0604030504040204" pitchFamily="50" charset="-128"/>
              </a:rPr>
              <a:t>元本保証</a:t>
            </a:r>
            <a:r>
              <a:rPr lang="ja-JP" altLang="en-US" sz="2000" dirty="0" smtClean="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と</a:t>
            </a:r>
            <a:r>
              <a:rPr lang="ja-JP" altLang="en-US" sz="20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は、金融商品の購入・投資に充てた</a:t>
            </a:r>
            <a:r>
              <a:rPr lang="ja-JP" altLang="en-US" sz="2000" dirty="0" smtClean="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資金が減ることはないということ。</a:t>
            </a:r>
            <a:endParaRPr lang="en-US" altLang="ja-JP" sz="20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27" name="タイトル 1"/>
          <p:cNvSpPr txBox="1">
            <a:spLocks/>
          </p:cNvSpPr>
          <p:nvPr/>
        </p:nvSpPr>
        <p:spPr>
          <a:xfrm>
            <a:off x="388272" y="5770801"/>
            <a:ext cx="8263052" cy="622022"/>
          </a:xfrm>
          <a:prstGeom prst="rect">
            <a:avLst/>
          </a:prstGeom>
          <a:noFill/>
          <a:ln>
            <a:no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438150" lvl="0" indent="-438150" algn="l">
              <a:spcBef>
                <a:spcPts val="600"/>
              </a:spcBef>
            </a:pPr>
            <a:r>
              <a:rPr lang="ja-JP" altLang="en-US" sz="2200"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　預金・貯金は、一般的に</a:t>
            </a:r>
            <a:r>
              <a:rPr lang="ja-JP" altLang="en-US" sz="2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2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収益性は低い（△）</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が、</a:t>
            </a:r>
            <a:r>
              <a:rPr lang="ja-JP" altLang="en-US" sz="22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安全性・流動性は最も高い（◎）。</a:t>
            </a:r>
            <a:endParaRPr lang="en-US" altLang="ja-JP" sz="22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8" name="図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7847" y="3788734"/>
            <a:ext cx="1451602" cy="1649548"/>
          </a:xfrm>
          <a:prstGeom prst="rect">
            <a:avLst/>
          </a:prstGeom>
        </p:spPr>
      </p:pic>
      <p:cxnSp>
        <p:nvCxnSpPr>
          <p:cNvPr id="29" name="直線コネクタ 28"/>
          <p:cNvCxnSpPr/>
          <p:nvPr/>
        </p:nvCxnSpPr>
        <p:spPr>
          <a:xfrm>
            <a:off x="2159255" y="1503441"/>
            <a:ext cx="0" cy="1192649"/>
          </a:xfrm>
          <a:prstGeom prst="line">
            <a:avLst/>
          </a:prstGeom>
          <a:ln w="44450" cmpd="thickThin">
            <a:solidFill>
              <a:srgbClr val="14AAEB"/>
            </a:solidFill>
          </a:ln>
        </p:spPr>
        <p:style>
          <a:lnRef idx="1">
            <a:schemeClr val="accent1"/>
          </a:lnRef>
          <a:fillRef idx="0">
            <a:schemeClr val="accent1"/>
          </a:fillRef>
          <a:effectRef idx="0">
            <a:schemeClr val="accent1"/>
          </a:effectRef>
          <a:fontRef idx="minor">
            <a:schemeClr val="tx1"/>
          </a:fontRef>
        </p:style>
      </p:cxnSp>
      <p:graphicFrame>
        <p:nvGraphicFramePr>
          <p:cNvPr id="30" name="表 29"/>
          <p:cNvGraphicFramePr>
            <a:graphicFrameLocks noGrp="1"/>
          </p:cNvGraphicFramePr>
          <p:nvPr>
            <p:extLst>
              <p:ext uri="{D42A27DB-BD31-4B8C-83A1-F6EECF244321}">
                <p14:modId xmlns:p14="http://schemas.microsoft.com/office/powerpoint/2010/main" val="4252497899"/>
              </p:ext>
            </p:extLst>
          </p:nvPr>
        </p:nvGraphicFramePr>
        <p:xfrm>
          <a:off x="431814" y="440009"/>
          <a:ext cx="5459320" cy="622592"/>
        </p:xfrm>
        <a:graphic>
          <a:graphicData uri="http://schemas.openxmlformats.org/drawingml/2006/table">
            <a:tbl>
              <a:tblPr firstRow="1" bandRow="1">
                <a:tableStyleId>{5C22544A-7EE6-4342-B048-85BDC9FD1C3A}</a:tableStyleId>
              </a:tblPr>
              <a:tblGrid>
                <a:gridCol w="937679">
                  <a:extLst>
                    <a:ext uri="{9D8B030D-6E8A-4147-A177-3AD203B41FA5}">
                      <a16:colId xmlns:a16="http://schemas.microsoft.com/office/drawing/2014/main" val="20000"/>
                    </a:ext>
                  </a:extLst>
                </a:gridCol>
                <a:gridCol w="4521641">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4-7.</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solidFill>
                        <a:schemeClr val="bg1"/>
                      </a:solidFill>
                      <a:prstDash val="solid"/>
                      <a:round/>
                      <a:headEnd type="none" w="med" len="med"/>
                      <a:tailEnd type="none" w="med" len="med"/>
                    </a:lnL>
                    <a:lnR w="12700" cmpd="sng">
                      <a:noFill/>
                    </a:lnR>
                    <a:lnB w="12700" cap="flat" cmpd="sng" algn="ctr">
                      <a:solidFill>
                        <a:schemeClr val="bg1"/>
                      </a:solidFill>
                      <a:prstDash val="solid"/>
                      <a:round/>
                      <a:headEnd type="none" w="med" len="med"/>
                      <a:tailEnd type="none" w="med" len="med"/>
                    </a:lnB>
                    <a:noFill/>
                  </a:tcPr>
                </a:tc>
                <a:tc>
                  <a:txBody>
                    <a:bodyPr/>
                    <a:lstStyle/>
                    <a:p>
                      <a:pPr algn="l"/>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主な金融商品の特徴①　　　　　　　　　　　　　　　　</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7</a:t>
            </a:fld>
            <a:endParaRPr lang="en-US" altLang="ja-JP" dirty="0"/>
          </a:p>
        </p:txBody>
      </p:sp>
    </p:spTree>
    <p:extLst>
      <p:ext uri="{BB962C8B-B14F-4D97-AF65-F5344CB8AC3E}">
        <p14:creationId xmlns:p14="http://schemas.microsoft.com/office/powerpoint/2010/main" val="87568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2"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5" name="表 24"/>
          <p:cNvGraphicFramePr>
            <a:graphicFrameLocks noGrp="1"/>
          </p:cNvGraphicFramePr>
          <p:nvPr>
            <p:extLst>
              <p:ext uri="{D42A27DB-BD31-4B8C-83A1-F6EECF244321}">
                <p14:modId xmlns:p14="http://schemas.microsoft.com/office/powerpoint/2010/main" val="3306856934"/>
              </p:ext>
            </p:extLst>
          </p:nvPr>
        </p:nvGraphicFramePr>
        <p:xfrm>
          <a:off x="431814" y="440009"/>
          <a:ext cx="5459320" cy="622592"/>
        </p:xfrm>
        <a:graphic>
          <a:graphicData uri="http://schemas.openxmlformats.org/drawingml/2006/table">
            <a:tbl>
              <a:tblPr firstRow="1" bandRow="1">
                <a:tableStyleId>{5C22544A-7EE6-4342-B048-85BDC9FD1C3A}</a:tableStyleId>
              </a:tblPr>
              <a:tblGrid>
                <a:gridCol w="937679">
                  <a:extLst>
                    <a:ext uri="{9D8B030D-6E8A-4147-A177-3AD203B41FA5}">
                      <a16:colId xmlns:a16="http://schemas.microsoft.com/office/drawing/2014/main" val="20000"/>
                    </a:ext>
                  </a:extLst>
                </a:gridCol>
                <a:gridCol w="4521641">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4-8.</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solidFill>
                        <a:schemeClr val="bg1"/>
                      </a:solidFill>
                      <a:prstDash val="solid"/>
                      <a:round/>
                      <a:headEnd type="none" w="med" len="med"/>
                      <a:tailEnd type="none" w="med" len="med"/>
                    </a:lnL>
                    <a:lnR w="12700" cmpd="sng">
                      <a:noFill/>
                    </a:lnR>
                    <a:lnB w="12700" cap="flat" cmpd="sng" algn="ctr">
                      <a:solidFill>
                        <a:schemeClr val="bg1"/>
                      </a:solidFill>
                      <a:prstDash val="solid"/>
                      <a:round/>
                      <a:headEnd type="none" w="med" len="med"/>
                      <a:tailEnd type="none" w="med" len="med"/>
                    </a:lnB>
                    <a:noFill/>
                  </a:tcPr>
                </a:tc>
                <a:tc>
                  <a:txBody>
                    <a:bodyPr/>
                    <a:lstStyle/>
                    <a:p>
                      <a:pPr algn="l"/>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主な金融商品の特徴②　　　　　　　　　　　　　　　</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6" name="円/楕円 10"/>
          <p:cNvSpPr>
            <a:spLocks noChangeAspect="1"/>
          </p:cNvSpPr>
          <p:nvPr/>
        </p:nvSpPr>
        <p:spPr>
          <a:xfrm>
            <a:off x="395695" y="1289194"/>
            <a:ext cx="1630426" cy="1605260"/>
          </a:xfrm>
          <a:prstGeom prst="ellipse">
            <a:avLst/>
          </a:prstGeom>
          <a:solidFill>
            <a:schemeClr val="tx2">
              <a:lumMod val="20000"/>
              <a:lumOff val="80000"/>
              <a:alpha val="24000"/>
            </a:schemeClr>
          </a:solidFill>
          <a:ln>
            <a:solidFill>
              <a:srgbClr val="14AAE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8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債券</a:t>
            </a:r>
            <a:endParaRPr lang="en-US" altLang="ja-JP" sz="28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7" name="直線コネクタ 26"/>
          <p:cNvCxnSpPr/>
          <p:nvPr/>
        </p:nvCxnSpPr>
        <p:spPr>
          <a:xfrm>
            <a:off x="2159255" y="1503441"/>
            <a:ext cx="0" cy="1192649"/>
          </a:xfrm>
          <a:prstGeom prst="line">
            <a:avLst/>
          </a:prstGeom>
          <a:ln w="44450" cmpd="thickThin">
            <a:solidFill>
              <a:srgbClr val="14AAEB"/>
            </a:solidFill>
          </a:ln>
        </p:spPr>
        <p:style>
          <a:lnRef idx="1">
            <a:schemeClr val="accent1"/>
          </a:lnRef>
          <a:fillRef idx="0">
            <a:schemeClr val="accent1"/>
          </a:fillRef>
          <a:effectRef idx="0">
            <a:schemeClr val="accent1"/>
          </a:effectRef>
          <a:fontRef idx="minor">
            <a:schemeClr val="tx1"/>
          </a:fontRef>
        </p:style>
      </p:cxnSp>
      <p:sp>
        <p:nvSpPr>
          <p:cNvPr id="28" name="タイトル 1"/>
          <p:cNvSpPr txBox="1">
            <a:spLocks/>
          </p:cNvSpPr>
          <p:nvPr/>
        </p:nvSpPr>
        <p:spPr>
          <a:xfrm>
            <a:off x="2234286" y="1393027"/>
            <a:ext cx="5437326" cy="2388532"/>
          </a:xfrm>
          <a:prstGeom prst="rect">
            <a:avLst/>
          </a:prstGeom>
          <a:noFill/>
          <a:ln>
            <a:no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66700" lvl="0" indent="-266700" algn="l">
              <a:spcBef>
                <a:spcPts val="600"/>
              </a:spcBef>
              <a:spcAft>
                <a:spcPts val="400"/>
              </a:spcAft>
            </a:pP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・国や会社にお金を貸すこと</a:t>
            </a:r>
            <a:endPar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endParaRPr>
          </a:p>
          <a:p>
            <a:pPr marL="266700" lvl="0" indent="-266700" algn="l">
              <a:spcBef>
                <a:spcPts val="600"/>
              </a:spcBef>
              <a:spcAft>
                <a:spcPts val="400"/>
              </a:spcAft>
            </a:pP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・定期的に利子が支払われ、満期がくれば　額面金額を受け取ることができる</a:t>
            </a:r>
            <a:endPar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endParaRPr>
          </a:p>
          <a:p>
            <a:pPr marL="266700" lvl="0" indent="-266700" algn="l">
              <a:spcBef>
                <a:spcPts val="600"/>
              </a:spcBef>
              <a:spcAft>
                <a:spcPts val="400"/>
              </a:spcAft>
            </a:pP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・国が発行するものを「国債」</a:t>
            </a:r>
            <a:endParaRPr lang="en-US" altLang="ja-JP" sz="2000" dirty="0">
              <a:latin typeface="メイリオ" panose="020B0604030504040204" pitchFamily="50" charset="-128"/>
              <a:ea typeface="メイリオ" panose="020B0604030504040204" pitchFamily="50" charset="-128"/>
              <a:cs typeface="Meiryo UI" panose="020B0604030504040204" pitchFamily="50" charset="-128"/>
            </a:endParaRPr>
          </a:p>
          <a:p>
            <a:pPr marL="266700" lvl="0" indent="-266700" algn="l">
              <a:spcBef>
                <a:spcPts val="600"/>
              </a:spcBef>
              <a:spcAft>
                <a:spcPts val="400"/>
              </a:spcAft>
            </a:pPr>
            <a:r>
              <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rPr>
              <a:t>   </a:t>
            </a: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会社が発行するものを「社債」という</a:t>
            </a:r>
            <a:endPar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endParaRPr>
          </a:p>
          <a:p>
            <a:pPr marL="266700" indent="-266700" algn="l">
              <a:spcBef>
                <a:spcPts val="0"/>
              </a:spcBef>
              <a:spcAft>
                <a:spcPts val="0"/>
              </a:spcAft>
            </a:pPr>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・発行した会社等が倒産すると</a:t>
            </a: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、返済</a:t>
            </a:r>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されない可能性が</a:t>
            </a: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ある</a:t>
            </a:r>
            <a:endPar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endParaRPr>
          </a:p>
          <a:p>
            <a:pPr marL="266700" indent="-266700" algn="l">
              <a:spcBef>
                <a:spcPts val="0"/>
              </a:spcBef>
              <a:spcAft>
                <a:spcPts val="0"/>
              </a:spcAft>
            </a:pPr>
            <a:r>
              <a:rPr lang="ja-JP" altLang="en-US" sz="2000" b="1" dirty="0" smtClean="0">
                <a:solidFill>
                  <a:srgbClr val="00B0F0"/>
                </a:solidFill>
                <a:latin typeface="メイリオ" panose="020B0604030504040204" pitchFamily="50" charset="-128"/>
                <a:ea typeface="メイリオ" panose="020B0604030504040204" pitchFamily="50" charset="-128"/>
                <a:cs typeface="Meiryo UI" panose="020B0604030504040204" pitchFamily="50" charset="-128"/>
              </a:rPr>
              <a:t> （</a:t>
            </a:r>
            <a:r>
              <a:rPr lang="ja-JP" altLang="en-US" sz="2000" b="1" dirty="0">
                <a:solidFill>
                  <a:srgbClr val="00B0F0"/>
                </a:solidFill>
                <a:latin typeface="メイリオ" panose="020B0604030504040204" pitchFamily="50" charset="-128"/>
                <a:ea typeface="メイリオ" panose="020B0604030504040204" pitchFamily="50" charset="-128"/>
                <a:cs typeface="Meiryo UI" panose="020B0604030504040204" pitchFamily="50" charset="-128"/>
              </a:rPr>
              <a:t>元本は保証されていない）</a:t>
            </a:r>
            <a:endParaRPr lang="en-US" altLang="ja-JP" sz="2000" b="1" dirty="0">
              <a:solidFill>
                <a:srgbClr val="00B0F0"/>
              </a:solidFill>
              <a:latin typeface="メイリオ" panose="020B0604030504040204" pitchFamily="50" charset="-128"/>
              <a:ea typeface="メイリオ" panose="020B0604030504040204" pitchFamily="50" charset="-128"/>
              <a:cs typeface="Meiryo UI" panose="020B0604030504040204" pitchFamily="50" charset="-128"/>
            </a:endParaRPr>
          </a:p>
          <a:p>
            <a:pPr marL="266700" indent="-266700" algn="l">
              <a:lnSpc>
                <a:spcPct val="100000"/>
              </a:lnSpc>
              <a:spcBef>
                <a:spcPts val="600"/>
              </a:spcBef>
              <a:spcAft>
                <a:spcPts val="400"/>
              </a:spcAft>
            </a:pPr>
            <a:endParaRPr lang="en-US" altLang="ja-JP" sz="2000" dirty="0">
              <a:solidFill>
                <a:srgbClr val="FF0000"/>
              </a:solidFill>
              <a:latin typeface="メイリオ" panose="020B0604030504040204" pitchFamily="50" charset="-128"/>
              <a:ea typeface="メイリオ" panose="020B0604030504040204" pitchFamily="50" charset="-128"/>
              <a:cs typeface="Meiryo UI" panose="020B0604030504040204" pitchFamily="50" charset="-128"/>
            </a:endParaRPr>
          </a:p>
          <a:p>
            <a:pPr marL="266700" lvl="0" indent="-266700" algn="l">
              <a:lnSpc>
                <a:spcPct val="100000"/>
              </a:lnSpc>
              <a:spcBef>
                <a:spcPts val="600"/>
              </a:spcBef>
              <a:spcAft>
                <a:spcPts val="400"/>
              </a:spcAft>
            </a:pPr>
            <a:endPar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29" name="タイトル 1"/>
          <p:cNvSpPr txBox="1">
            <a:spLocks/>
          </p:cNvSpPr>
          <p:nvPr/>
        </p:nvSpPr>
        <p:spPr>
          <a:xfrm>
            <a:off x="650816" y="5559357"/>
            <a:ext cx="7650705" cy="971691"/>
          </a:xfrm>
          <a:prstGeom prst="rect">
            <a:avLst/>
          </a:prstGeom>
          <a:noFill/>
          <a:ln>
            <a:no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447675" lvl="0" indent="-447675" algn="l">
              <a:spcBef>
                <a:spcPts val="600"/>
              </a:spcBef>
            </a:pPr>
            <a:r>
              <a:rPr lang="ja-JP" altLang="en-US" sz="2200"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　債券の</a:t>
            </a:r>
            <a:r>
              <a:rPr lang="ja-JP" altLang="en-US" sz="22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安全性は、国債は高く（◎）、社債は発行企業次第</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。一般的に、</a:t>
            </a:r>
            <a:r>
              <a:rPr lang="ja-JP" altLang="en-US" sz="2200" b="1"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流動性は低く（△）、</a:t>
            </a:r>
            <a:r>
              <a:rPr lang="ja-JP" altLang="en-US" sz="22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収益性は、預金より高く、株式より</a:t>
            </a:r>
            <a:r>
              <a:rPr lang="ja-JP" altLang="en-US" sz="2200"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低い（○） 。</a:t>
            </a:r>
            <a:endParaRPr lang="en-US" altLang="ja-JP" sz="22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30" name="図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1612" y="3793977"/>
            <a:ext cx="1287339" cy="1532399"/>
          </a:xfrm>
          <a:prstGeom prst="rect">
            <a:avLst/>
          </a:prstGeom>
        </p:spPr>
      </p:pic>
      <p:pic>
        <p:nvPicPr>
          <p:cNvPr id="31" name="図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1134" y="4091155"/>
            <a:ext cx="1866089" cy="1161640"/>
          </a:xfrm>
          <a:prstGeom prst="rect">
            <a:avLst/>
          </a:prstGeom>
        </p:spPr>
      </p:pic>
      <p:sp>
        <p:nvSpPr>
          <p:cNvPr id="11"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8</a:t>
            </a:fld>
            <a:endParaRPr lang="en-US" altLang="ja-JP" dirty="0"/>
          </a:p>
        </p:txBody>
      </p:sp>
    </p:spTree>
    <p:extLst>
      <p:ext uri="{BB962C8B-B14F-4D97-AF65-F5344CB8AC3E}">
        <p14:creationId xmlns:p14="http://schemas.microsoft.com/office/powerpoint/2010/main" val="1617104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ＭＳ Ｐゴシック"/>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9278</Words>
  <PresentationFormat>画面に合わせる (4:3)</PresentationFormat>
  <Paragraphs>647</Paragraphs>
  <Slides>29</Slides>
  <Notes>29</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29</vt:i4>
      </vt:variant>
    </vt:vector>
  </HeadingPairs>
  <TitlesOfParts>
    <vt:vector size="43" baseType="lpstr">
      <vt:lpstr>HGPｺﾞｼｯｸM</vt:lpstr>
      <vt:lpstr>Meiryo UI</vt:lpstr>
      <vt:lpstr>ＭＳ Ｐゴシック</vt:lpstr>
      <vt:lpstr>ＭＳ Ｐ明朝</vt:lpstr>
      <vt:lpstr>ＭＳ ゴシック</vt:lpstr>
      <vt:lpstr>メイリオ</vt:lpstr>
      <vt:lpstr>游ゴシック</vt:lpstr>
      <vt:lpstr>Arial</vt:lpstr>
      <vt:lpstr>Calibri</vt:lpstr>
      <vt:lpstr>Cambria Math</vt:lpstr>
      <vt:lpstr>Tahoma</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dcterms:created xsi:type="dcterms:W3CDTF">2023-05-31T02:36:23Z</dcterms:created>
  <dcterms:modified xsi:type="dcterms:W3CDTF">2024-05-13T09:01:46Z</dcterms:modified>
</cp:coreProperties>
</file>