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958" r:id="rId1"/>
    <p:sldMasterId id="2147484032" r:id="rId2"/>
  </p:sldMasterIdLst>
  <p:notesMasterIdLst>
    <p:notesMasterId r:id="rId7"/>
  </p:notesMasterIdLst>
  <p:handoutMasterIdLst>
    <p:handoutMasterId r:id="rId8"/>
  </p:handoutMasterIdLst>
  <p:sldIdLst>
    <p:sldId id="1666" r:id="rId3"/>
    <p:sldId id="1668" r:id="rId4"/>
    <p:sldId id="1880" r:id="rId5"/>
    <p:sldId id="1910" r:id="rId6"/>
  </p:sldIdLst>
  <p:sldSz cx="9144000" cy="6858000" type="screen4x3"/>
  <p:notesSz cx="6807200" cy="9939338"/>
  <p:defaultTextStyle>
    <a:defPPr>
      <a:defRPr lang="en-US"/>
    </a:defPPr>
    <a:lvl1pPr algn="l" rtl="0" fontAlgn="base">
      <a:lnSpc>
        <a:spcPct val="120000"/>
      </a:lnSpc>
      <a:spcBef>
        <a:spcPct val="20000"/>
      </a:spcBef>
      <a:spcAft>
        <a:spcPct val="2000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lnSpc>
        <a:spcPct val="120000"/>
      </a:lnSpc>
      <a:spcBef>
        <a:spcPct val="20000"/>
      </a:spcBef>
      <a:spcAft>
        <a:spcPct val="2000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lnSpc>
        <a:spcPct val="120000"/>
      </a:lnSpc>
      <a:spcBef>
        <a:spcPct val="20000"/>
      </a:spcBef>
      <a:spcAft>
        <a:spcPct val="2000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lnSpc>
        <a:spcPct val="120000"/>
      </a:lnSpc>
      <a:spcBef>
        <a:spcPct val="20000"/>
      </a:spcBef>
      <a:spcAft>
        <a:spcPct val="2000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lnSpc>
        <a:spcPct val="120000"/>
      </a:lnSpc>
      <a:spcBef>
        <a:spcPct val="20000"/>
      </a:spcBef>
      <a:spcAft>
        <a:spcPct val="2000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9D9D9"/>
    <a:srgbClr val="E0F3FC"/>
    <a:srgbClr val="14AAEB"/>
    <a:srgbClr val="FF6600"/>
    <a:srgbClr val="CC3300"/>
    <a:srgbClr val="FF9900"/>
    <a:srgbClr val="00FFFF"/>
    <a:srgbClr val="000000"/>
    <a:srgbClr val="EDE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74137" autoAdjust="0"/>
  </p:normalViewPr>
  <p:slideViewPr>
    <p:cSldViewPr snapToGrid="0">
      <p:cViewPr varScale="1">
        <p:scale>
          <a:sx n="85" d="100"/>
          <a:sy n="85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2148" y="384"/>
      </p:cViewPr>
      <p:guideLst>
        <p:guide orient="horz" pos="3130"/>
        <p:guide pos="214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831" y="2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41973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831" y="9441973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E493067-D2C9-4066-B606-EA7CA3A1B1F1}" type="slidenum">
              <a:rPr lang="ja-JP" altLang="en-US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740583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buFontTx/>
              <a:buChar char="•"/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29699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60" y="4720990"/>
            <a:ext cx="4991091" cy="44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831" y="2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buFontTx/>
              <a:buChar char="•"/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41973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buFontTx/>
              <a:buChar char="•"/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831" y="9441973"/>
            <a:ext cx="2950375" cy="4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buFontTx/>
              <a:buChar char="•"/>
              <a:defRPr kumimoji="0" sz="1000"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B690759-A892-4183-BAFA-C65763666524}" type="slidenum">
              <a:rPr lang="ja-JP" altLang="en-US"/>
              <a:pPr>
                <a:defRPr/>
              </a:pPr>
              <a:t>‹#›</a:t>
            </a:fld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835979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4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ja-JP" b="1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b="1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狙い</a:t>
            </a:r>
            <a:r>
              <a:rPr lang="en-US" altLang="ja-JP" b="1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b="1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金融リテラシーの勉強は、一度切りではなく、継続的に行っていくことが重要と知る。</a:t>
            </a:r>
            <a:endParaRPr lang="en-US" altLang="ja-JP" b="1" u="sng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spcBef>
                <a:spcPts val="604"/>
              </a:spcBef>
              <a:buFont typeface="Wingdings" panose="05000000000000000000" pitchFamily="2" charset="2"/>
              <a:buNone/>
            </a:pP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21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>
              <a:spcBef>
                <a:spcPts val="604"/>
              </a:spcBef>
              <a:buFont typeface="Wingdings" panose="05000000000000000000" pitchFamily="2" charset="2"/>
              <a:buChar char="p"/>
            </a:pP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937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2896" indent="-172896">
              <a:spcBef>
                <a:spcPts val="604"/>
              </a:spcBef>
              <a:buFont typeface="Wingdings" panose="05000000000000000000" pitchFamily="2" charset="2"/>
              <a:buChar char="p"/>
            </a:pP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65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ＮＩＳＡ制度について、金融庁のホームページ内に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特設サイト」</a:t>
            </a:r>
            <a:r>
              <a:rPr lang="ja-JP" altLang="en-US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で詳しく紹介しています。</a:t>
            </a:r>
            <a:endParaRPr lang="en-US" altLang="ja-JP" b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「基礎から学べる金融ガイド」</a:t>
            </a:r>
            <a:r>
              <a:rPr lang="ja-JP" altLang="en-US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は、家計管理から投資、保険、クレジットやローン、金融トラブルまで、生活に必要なお金の知識を幅広く学べる内容になっています。</a:t>
            </a:r>
            <a:endParaRPr lang="en-US" altLang="ja-JP" b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で公開している他、</a:t>
            </a:r>
            <a:r>
              <a:rPr lang="en-US" altLang="ja-JP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lang="ja-JP" altLang="en-US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もダウンロードできます。</a:t>
            </a:r>
            <a:endParaRPr lang="en-US" altLang="ja-JP" b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〇小学生向けオンラインコンテンツである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うんこお金ドリル</a:t>
            </a:r>
            <a:r>
              <a:rPr lang="ja-JP" altLang="en-US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もあります。高校生も楽しめる内容になっているので、ぜひ挑戦してみてくださいね。</a:t>
            </a:r>
            <a:endParaRPr lang="en-US" altLang="ja-JP" b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26AD8-E36A-48AC-86F0-0BEA5992A14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58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208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6415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68082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37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1C735-BBD8-4BB6-BD99-6C6DF3A901C5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587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1EF3B-8582-4A02-A82B-11DAB0CE9406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689080" y="6544873"/>
            <a:ext cx="43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EF71AC9-A3D3-47E2-92FD-6F7BFB8D1AC2}" type="slidenum">
              <a:rPr kumimoji="1" lang="ja-JP" altLang="en-US" sz="1600" b="1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‹#›</a:t>
            </a:fld>
            <a:endParaRPr kumimoji="1" lang="ja-JP" altLang="en-US" sz="1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56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949F2-7E26-4CAF-9DAF-C53D5EBD1145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760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D5C01-C317-42F0-8838-81FAD2E0ABD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2480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96B0B-2409-4EB1-B3E6-C8D7C6278DB5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645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FD83E-7E28-4829-9B08-D51B24984895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750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199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68E1B-C62F-44BA-BE96-B3D3A04D6E8E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5088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B333-7B72-4671-A0BD-A5384259E65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7844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5E394-83B2-4F98-A54A-36ACC218778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2946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B333-7B72-4671-A0BD-A5384259E65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6654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B333-7B72-4671-A0BD-A5384259E65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3718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84E4-909C-4DA2-B466-18C94D348C9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457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689080" y="6554017"/>
            <a:ext cx="43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06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8689080" y="6544873"/>
            <a:ext cx="43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75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689080" y="6544873"/>
            <a:ext cx="43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6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8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8138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2591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67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4055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185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736" r:id="rId12"/>
    <p:sldLayoutId id="2147483995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7B333-7B72-4671-A0BD-A5384259E65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31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hyperlink" Target="https://www.fsa.go.jp/policy/nisa2/index.html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11" Type="http://schemas.openxmlformats.org/officeDocument/2006/relationships/hyperlink" Target="https://www.fsa.go.jp/teach/kou4.pdf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10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hyperlink" Target="https://www.fsa.go.jp/policy/nisa2/unko/" TargetMode="Externa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774923" y="3138692"/>
            <a:ext cx="1655962" cy="565399"/>
            <a:chOff x="1202980" y="1063908"/>
            <a:chExt cx="1025762" cy="174260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1623038" y="1063908"/>
              <a:ext cx="605704" cy="1616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まとめ</a:t>
              </a:r>
              <a:endPara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202980" y="1071736"/>
              <a:ext cx="334495" cy="1664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7200" rtlCol="0" anchor="ctr"/>
            <a:lstStyle/>
            <a:p>
              <a:pPr algn="ctr"/>
              <a:r>
                <a:rPr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7</a:t>
              </a:r>
              <a:endPara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6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0</a:t>
            </a:fld>
            <a:endParaRPr lang="en-US" altLang="ja-JP" dirty="0"/>
          </a:p>
        </p:txBody>
      </p:sp>
      <p:sp>
        <p:nvSpPr>
          <p:cNvPr id="7" name="星 5 6"/>
          <p:cNvSpPr/>
          <p:nvPr/>
        </p:nvSpPr>
        <p:spPr>
          <a:xfrm>
            <a:off x="8724900" y="19050"/>
            <a:ext cx="360000" cy="3600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3840842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まとめ①</a:t>
            </a:r>
            <a:endParaRPr lang="en-US" altLang="ja-JP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977865"/>
              </p:ext>
            </p:extLst>
          </p:nvPr>
        </p:nvGraphicFramePr>
        <p:xfrm>
          <a:off x="213902" y="651979"/>
          <a:ext cx="8709286" cy="609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1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4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en-US" altLang="ja-JP" sz="24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ニーズ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と</a:t>
                      </a: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ウォンツ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に分けて、お金を賢く使いましょう。</a:t>
                      </a:r>
                    </a:p>
                  </a:txBody>
                  <a:tcPr marL="166154" marR="844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13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84406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家計管理をしっかりと行い、</a:t>
                      </a: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貯蓄できる仕組み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を作りましょう。</a:t>
                      </a:r>
                    </a:p>
                  </a:txBody>
                  <a:tcPr marL="166154" marR="844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98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84406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自分が人生でやりたいことを考え、</a:t>
                      </a:r>
                      <a:r>
                        <a:rPr lang="ja-JP" altLang="en-US" sz="2400" b="1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ライフプラン</a:t>
                      </a: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を立てましょう。また、「教育」「住宅」「老後」という人生の</a:t>
                      </a:r>
                      <a:r>
                        <a:rPr lang="en-US" altLang="ja-JP" sz="2400" b="1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lang="ja-JP" altLang="en-US" sz="2400" b="1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大費用</a:t>
                      </a: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を計画的に準備しましょう。</a:t>
                      </a:r>
                      <a:endParaRPr lang="ja-JP" altLang="en-US" sz="2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66154" marR="844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673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84406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ライフプランに合わせて、</a:t>
                      </a: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社会保険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資産形成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民間保険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の利用を組み合わせましょう。</a:t>
                      </a:r>
                    </a:p>
                  </a:txBody>
                  <a:tcPr marL="166154" marR="844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29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金融商品の特徴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を理解し、目的別に金融商品を活用し、将来に向けて準備をしましょう。</a:t>
                      </a: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1</a:t>
            </a:fld>
            <a:endParaRPr lang="en-US" altLang="ja-JP" dirty="0"/>
          </a:p>
        </p:txBody>
      </p:sp>
      <p:sp>
        <p:nvSpPr>
          <p:cNvPr id="5" name="星 5 4"/>
          <p:cNvSpPr/>
          <p:nvPr/>
        </p:nvSpPr>
        <p:spPr>
          <a:xfrm>
            <a:off x="8724900" y="19050"/>
            <a:ext cx="360000" cy="3600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0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3840842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まとめ②</a:t>
            </a:r>
            <a:endParaRPr lang="ja-JP" alt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974362"/>
              </p:ext>
            </p:extLst>
          </p:nvPr>
        </p:nvGraphicFramePr>
        <p:xfrm>
          <a:off x="219829" y="343408"/>
          <a:ext cx="8633087" cy="644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5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169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投資とは自分の資金を経済活動に提供することで、利益の一部を受け取ることです。経済活動により、</a:t>
                      </a: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私たちの生活がより豊かで便利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になります。</a:t>
                      </a:r>
                    </a:p>
                  </a:txBody>
                  <a:tcPr marL="166154" marR="844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4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84406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お金を借りる際には、事前に</a:t>
                      </a: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返済のイメージ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を持ちましょう。　</a:t>
                      </a: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金利や借り過ぎには注意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が必要です。</a:t>
                      </a:r>
                    </a:p>
                  </a:txBody>
                  <a:tcPr marL="166154" marR="844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8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84406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ja-JP" altLang="en-US" sz="2400" b="1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金融トラブルの手口</a:t>
                      </a: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を知り、トラブルを避けましょう。トラブルに遭ってしまったら、</a:t>
                      </a:r>
                      <a:r>
                        <a:rPr lang="en-US" altLang="ja-JP" sz="2400" b="1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188</a:t>
                      </a:r>
                      <a:r>
                        <a:rPr lang="ja-JP" altLang="en-US" sz="2400" b="1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番</a:t>
                      </a: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に電話して相談しましょう。</a:t>
                      </a:r>
                    </a:p>
                  </a:txBody>
                  <a:tcPr marL="166154" marR="844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32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キャッシュレス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の活用が進んでいるように、これからも新しい金融商品・サービスがでてきます。今後も必要な知識を身につけ、うまく活用しましょう。</a:t>
                      </a:r>
                    </a:p>
                  </a:txBody>
                  <a:tcPr marL="166154" marR="844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24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4406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この講座をきっかけとして、みなさんが少しでも </a:t>
                      </a:r>
                      <a:r>
                        <a:rPr kumimoji="1" lang="ja-JP" altLang="en-US" sz="2400" b="1" kern="1200" dirty="0" smtClean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「金融」</a:t>
                      </a:r>
                      <a:r>
                        <a:rPr kumimoji="1" lang="ja-JP" altLang="en-US" sz="2400" b="0" kern="12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に興味を持ってくれたら幸いです。</a:t>
                      </a: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166154" marR="844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>
              <a:defRPr/>
            </a:pPr>
            <a:fld id="{C721EF3B-8582-4A02-A82B-11DAB0CE9406}" type="slidenum">
              <a:rPr lang="ja-JP" altLang="en-US" smtClean="0"/>
              <a:pPr algn="r">
                <a:defRPr/>
              </a:pPr>
              <a:t>2</a:t>
            </a:fld>
            <a:endParaRPr lang="en-US" altLang="ja-JP" dirty="0"/>
          </a:p>
        </p:txBody>
      </p:sp>
      <p:sp>
        <p:nvSpPr>
          <p:cNvPr id="5" name="星 5 4"/>
          <p:cNvSpPr/>
          <p:nvPr/>
        </p:nvSpPr>
        <p:spPr>
          <a:xfrm>
            <a:off x="8724900" y="19050"/>
            <a:ext cx="360000" cy="3600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3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3840842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en-US" altLang="ja-JP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もっと知りたい方</a:t>
            </a:r>
            <a:r>
              <a:rPr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250723" y="5257331"/>
            <a:ext cx="4568720" cy="56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https://</a:t>
            </a:r>
            <a:r>
              <a:rPr kumimoji="1" lang="en-US" altLang="ja-JP" sz="147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www.fsa.go.jp/policy/nisa2/index.html</a:t>
            </a:r>
            <a:endParaRPr kumimoji="1" lang="en-US" altLang="ja-JP" sz="1477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4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06" y="5704701"/>
            <a:ext cx="868809" cy="8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 descr="コンピューターの画面&#10;&#10;自動的に生成された説明">
            <a:extLst>
              <a:ext uri="{FF2B5EF4-FFF2-40B4-BE49-F238E27FC236}">
                <a16:creationId xmlns:a16="http://schemas.microsoft.com/office/drawing/2014/main" id="{FC676273-62E3-B19F-0EB5-822E4CBF7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4400"/>
            <a:ext cx="4954650" cy="3093926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5016137" y="163850"/>
            <a:ext cx="3917831" cy="26053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13" y="1152690"/>
            <a:ext cx="2687585" cy="67512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7"/>
          <a:srcRect l="42247" t="60164" r="35570" b="29418"/>
          <a:stretch/>
        </p:blipFill>
        <p:spPr>
          <a:xfrm>
            <a:off x="5189059" y="1849700"/>
            <a:ext cx="2747396" cy="77974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8"/>
          <a:srcRect l="33971" t="25654" r="43991" b="32674"/>
          <a:stretch/>
        </p:blipFill>
        <p:spPr>
          <a:xfrm>
            <a:off x="8018906" y="1201780"/>
            <a:ext cx="815254" cy="866716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5100180" y="698637"/>
            <a:ext cx="3867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9"/>
              </a:rPr>
              <a:t>https://www.fsa.go.jp/policy/nisa2/unko</a:t>
            </a:r>
            <a:r>
              <a:rPr lang="ja-JP" altLang="en-US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9"/>
              </a:rPr>
              <a:t>/</a:t>
            </a:r>
            <a:endParaRPr lang="en-US" altLang="ja-JP" sz="1400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40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30119" y="355943"/>
            <a:ext cx="3582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特設サイトからもアクセスできます！</a:t>
            </a:r>
            <a:endParaRPr kumimoji="1" lang="ja-JP" altLang="en-US" sz="160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8431" y="3151809"/>
            <a:ext cx="1973185" cy="278373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8" name="正方形/長方形 27"/>
          <p:cNvSpPr/>
          <p:nvPr/>
        </p:nvSpPr>
        <p:spPr>
          <a:xfrm>
            <a:off x="5278431" y="6047647"/>
            <a:ext cx="214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hlinkClick r:id="rId11"/>
              </a:rPr>
              <a:t>https://www.fsa.go.jp/teach/kou4.pdf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8311" y="5935538"/>
            <a:ext cx="747437" cy="747437"/>
          </a:xfrm>
          <a:prstGeom prst="rect">
            <a:avLst/>
          </a:prstGeom>
          <a:ln>
            <a:noFill/>
          </a:ln>
        </p:spPr>
      </p:pic>
      <p:sp>
        <p:nvSpPr>
          <p:cNvPr id="30" name="角丸四角形 29"/>
          <p:cNvSpPr/>
          <p:nvPr/>
        </p:nvSpPr>
        <p:spPr>
          <a:xfrm>
            <a:off x="5016138" y="2868560"/>
            <a:ext cx="3951768" cy="398944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13103" y="3708666"/>
            <a:ext cx="1528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家計管理から、金融トラブルまで、生活に必要なお金の知識を幅広く学ぶことができます！</a:t>
            </a:r>
            <a:endParaRPr kumimoji="1" lang="ja-JP" altLang="en-US" sz="160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0723" y="942096"/>
            <a:ext cx="407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金融庁の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をご覧ください！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030" y="2329776"/>
            <a:ext cx="3446516" cy="2537236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3525192" y="1466524"/>
            <a:ext cx="1269450" cy="2522983"/>
            <a:chOff x="-1697860" y="1286644"/>
            <a:chExt cx="1269450" cy="2522983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BF84DFC7-EF3A-B48C-E470-4BD8628E69C8}"/>
                </a:ext>
              </a:extLst>
            </p:cNvPr>
            <p:cNvGrpSpPr/>
            <p:nvPr/>
          </p:nvGrpSpPr>
          <p:grpSpPr>
            <a:xfrm>
              <a:off x="-1697860" y="1286644"/>
              <a:ext cx="1269450" cy="2522983"/>
              <a:chOff x="7606441" y="1422838"/>
              <a:chExt cx="1848138" cy="3645502"/>
            </a:xfrm>
          </p:grpSpPr>
          <p:sp>
            <p:nvSpPr>
              <p:cNvPr id="12" name="四角形: 角を丸くする 29">
                <a:extLst>
                  <a:ext uri="{FF2B5EF4-FFF2-40B4-BE49-F238E27FC236}">
                    <a16:creationId xmlns:a16="http://schemas.microsoft.com/office/drawing/2014/main" id="{729DA1FA-45E7-DD72-C0D1-6F3D0B09D187}"/>
                  </a:ext>
                </a:extLst>
              </p:cNvPr>
              <p:cNvSpPr/>
              <p:nvPr/>
            </p:nvSpPr>
            <p:spPr>
              <a:xfrm>
                <a:off x="7635766" y="1422838"/>
                <a:ext cx="1810818" cy="3616023"/>
              </a:xfrm>
              <a:prstGeom prst="roundRect">
                <a:avLst>
                  <a:gd name="adj" fmla="val 1818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pic>
            <p:nvPicPr>
              <p:cNvPr id="14" name="図 13" descr="図形, 正方形&#10;&#10;自動的に生成された説明">
                <a:extLst>
                  <a:ext uri="{FF2B5EF4-FFF2-40B4-BE49-F238E27FC236}">
                    <a16:creationId xmlns:a16="http://schemas.microsoft.com/office/drawing/2014/main" id="{63D00784-E3DF-9110-D6F7-9B7D7DF46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6441" y="1422838"/>
                <a:ext cx="1848138" cy="3645502"/>
              </a:xfrm>
              <a:prstGeom prst="rect">
                <a:avLst/>
              </a:prstGeom>
            </p:spPr>
          </p:pic>
        </p:grp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6149" y="1556112"/>
              <a:ext cx="1166028" cy="191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019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500</Words>
  <PresentationFormat>画面に合わせる (4:3)</PresentationFormat>
  <Paragraphs>40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16" baseType="lpstr">
      <vt:lpstr>HGPｺﾞｼｯｸM</vt:lpstr>
      <vt:lpstr>Meiryo UI</vt:lpstr>
      <vt:lpstr>ＭＳ Ｐゴシック</vt:lpstr>
      <vt:lpstr>ＭＳ Ｐ明朝</vt:lpstr>
      <vt:lpstr>游ゴシック</vt:lpstr>
      <vt:lpstr>Arial</vt:lpstr>
      <vt:lpstr>Calibri</vt:lpstr>
      <vt:lpstr>Tahoma</vt:lpstr>
      <vt:lpstr>Times New Roman</vt:lpstr>
      <vt:lpstr>Wingdings</vt:lpstr>
      <vt:lpstr>Office ​​テーマ</vt:lpstr>
      <vt:lpstr>5_Office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2023-05-31T02:37:40Z</dcterms:created>
  <dcterms:modified xsi:type="dcterms:W3CDTF">2024-05-07T11:38:45Z</dcterms:modified>
</cp:coreProperties>
</file>