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64" r:id="rId2"/>
    <p:sldId id="258" r:id="rId3"/>
    <p:sldId id="263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7B96-76F6-4338-A74C-CC07DC542B7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CD091-6C4B-4CBE-8B31-7BCC578CF9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52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None/>
            </a:pP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狙い</a:t>
            </a: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金融リテラシーは日々の生活に必要なものだと知る。授業の各項目を俯瞰する。</a:t>
            </a:r>
            <a:endParaRPr lang="en-US" altLang="ja-JP" b="1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はじめに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これらの項目は全て、今日の授業「金融リテラシー」に関係するものです。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66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52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None/>
            </a:pP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狙い</a:t>
            </a: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金融リテラシーは日々の生活に必要なものだと知る。授業の各項目を俯瞰する。</a:t>
            </a:r>
            <a:endParaRPr lang="en-US" altLang="ja-JP" b="1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はじめに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これらの項目は全て、今日の授業「金融リテラシー」に関係するものです。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576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52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None/>
            </a:pP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狙い</a:t>
            </a:r>
            <a:r>
              <a:rPr lang="en-US" altLang="ja-JP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金融リテラシーは日々の生活に必要なものだと知る。授業の各項目を俯瞰する。</a:t>
            </a:r>
            <a:endParaRPr lang="en-US" altLang="ja-JP" b="1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はじめに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これらの項目は全て、今日の授業「金融リテラシー」に関係するものです。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27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632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999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799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0175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91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026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>
            <a:spLocks noGrp="1"/>
          </p:cNvSpPr>
          <p:nvPr>
            <p:ph type="title"/>
          </p:nvPr>
        </p:nvSpPr>
        <p:spPr bwMode="gray">
          <a:xfrm>
            <a:off x="252001" y="250015"/>
            <a:ext cx="8308135" cy="424800"/>
          </a:xfrm>
          <a:prstGeom prst="rect">
            <a:avLst/>
          </a:prstGeom>
        </p:spPr>
        <p:txBody>
          <a:bodyPr anchor="ctr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26" y="161208"/>
            <a:ext cx="9144000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8EF71AC9-A3D3-47E2-92FD-6F7BFB8D1AC2}" type="slidenum">
              <a:rPr kumimoji="1" lang="ja-JP" altLang="en-US" sz="1600" b="1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‹#›</a:t>
            </a:fld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1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526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689080" y="6554017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56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66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38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893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13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3548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118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458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ja-JP" alt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ja-JP" altLang="en-US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ご利用ガイド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7855" y="595386"/>
            <a:ext cx="8599053" cy="264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ja-JP" altLang="en-US" sz="24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本教材の目的</a:t>
            </a:r>
            <a:endParaRPr lang="en-US" altLang="ja-JP" sz="2400" b="1" dirty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42913" indent="-44291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p"/>
              <a:defRPr/>
            </a:pPr>
            <a:r>
              <a:rPr lang="en-US" altLang="ja-JP" sz="22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働き方、暮らし方に関する人生の多様化等を踏まえ、生涯にわたって豊かな人生を送るためには、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720725" lvl="1" indent="-36036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sz="20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若いうちから自らのライフプランを検討するとともに、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720725" lvl="1" indent="-36036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sz="20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人生の様々なステージで必要となる資金の確保に向け、安定的な資産形成に取組むことがますます重要になっています。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42913" indent="-44291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0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安定的な資産形成を行う上では、各個人が金融リテラシー（金融に関する知識や判断力）を高め、ニーズに見合う金融サービスを適切に選択することが重要です。 </a:t>
            </a:r>
          </a:p>
          <a:p>
            <a:pPr marL="442913" indent="-44291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0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また、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年４月からの成年年齢が引下げられたことで、成人後すぐに金融トラブルに巻き込まれることを防ぐためにも、金融リテラシーを早めに身に付けることが求められています。</a:t>
            </a:r>
          </a:p>
          <a:p>
            <a:pPr marL="442913" indent="-442913" fontAlgn="base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0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本教材は、こうした問題意識の下、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年度より年次進行で実施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される高校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学習指導要領の家庭科等を踏まえ作成しました。</a:t>
            </a:r>
            <a:endParaRPr lang="ja-JP" altLang="en-US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>
                <a:solidFill>
                  <a:prstClr val="black"/>
                </a:solidFill>
              </a:rPr>
              <a:pPr algn="r"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8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ja-JP" alt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ja-JP" altLang="en-US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ご利用ガイド</a:t>
            </a:r>
            <a:endParaRPr lang="en-US" altLang="ja-JP" sz="2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742124" y="835532"/>
            <a:ext cx="7447475" cy="565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ja-JP" altLang="en-US" sz="28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金融教育資料は下記の構成となっています。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4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全体パッケージ版（全ての内容を俯瞰する、特定のスライドを選択して使用）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4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全体ダイジェスト版（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付「お奨め」スライドのみ、比較的短い授業時間で使用）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4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各章版（授業で取り扱うトピックごとに使用）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はじめに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家計管理とライフプランニング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使う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貯める・増やす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借りる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金融トラブル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1490663" lvl="1" indent="-457200" fontAlgn="base">
              <a:lnSpc>
                <a:spcPts val="12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ja-JP" altLang="en-US" sz="2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>
                <a:solidFill>
                  <a:prstClr val="black"/>
                </a:solidFill>
              </a:rPr>
              <a:pPr algn="r"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0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ja-JP" alt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ja-JP" altLang="en-US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ご利用ガイド</a:t>
            </a: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>
                <a:solidFill>
                  <a:prstClr val="black"/>
                </a:solidFill>
              </a:rPr>
              <a:pPr algn="r">
                <a:defRPr/>
              </a:pPr>
              <a:t>3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742124" y="1059550"/>
            <a:ext cx="7662967" cy="264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ja-JP" altLang="en-US" sz="28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利用方法は下記がおすすめです。</a:t>
            </a:r>
            <a:endParaRPr lang="en-US" altLang="ja-JP" sz="2800" b="1" dirty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200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赤星（</a:t>
            </a:r>
            <a:r>
              <a:rPr lang="ja-JP" altLang="en-US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2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）付スライド＝「お奨め」を使用する。</a:t>
            </a:r>
            <a:endParaRPr lang="en-US" altLang="ja-JP" sz="2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2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教材は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pdf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のほか、パワーポイント形式でご提供しており、資料の抜粋や改変等も自由に行えます。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ja-JP" altLang="en-US" sz="22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パワーポイント版には、ノート部分に説明を記載しています。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 fontAlgn="base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p"/>
              <a:defRPr/>
            </a:pPr>
            <a:r>
              <a:rPr lang="en-US" altLang="ja-JP" sz="22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章：貯める・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増やす」に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は、投資の基本的な考え方の一つである長期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積立分散投資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や、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NISA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等の非課税制度の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資料等を追加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した、「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応用編」も作成しています。資産形成について、時間をかけてより詳しく取り扱う場合には、「応用編」をご利用ください。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ja-JP" altLang="en-US" sz="2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51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画面に合わせる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2023-05-31T02:30:21Z</dcterms:created>
  <dcterms:modified xsi:type="dcterms:W3CDTF">2023-05-31T02:30:33Z</dcterms:modified>
</cp:coreProperties>
</file>