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85" r:id="rId1"/>
  </p:sldMasterIdLst>
  <p:notesMasterIdLst>
    <p:notesMasterId r:id="rId26"/>
  </p:notesMasterIdLst>
  <p:sldIdLst>
    <p:sldId id="256" r:id="rId2"/>
    <p:sldId id="314" r:id="rId3"/>
    <p:sldId id="307" r:id="rId4"/>
    <p:sldId id="308" r:id="rId5"/>
    <p:sldId id="260" r:id="rId6"/>
    <p:sldId id="328" r:id="rId7"/>
    <p:sldId id="261" r:id="rId8"/>
    <p:sldId id="276" r:id="rId9"/>
    <p:sldId id="263" r:id="rId10"/>
    <p:sldId id="318" r:id="rId11"/>
    <p:sldId id="265" r:id="rId12"/>
    <p:sldId id="266" r:id="rId13"/>
    <p:sldId id="319" r:id="rId14"/>
    <p:sldId id="320" r:id="rId15"/>
    <p:sldId id="299" r:id="rId16"/>
    <p:sldId id="322" r:id="rId17"/>
    <p:sldId id="323" r:id="rId18"/>
    <p:sldId id="289" r:id="rId19"/>
    <p:sldId id="312" r:id="rId20"/>
    <p:sldId id="268" r:id="rId21"/>
    <p:sldId id="303" r:id="rId22"/>
    <p:sldId id="304" r:id="rId23"/>
    <p:sldId id="329" r:id="rId24"/>
    <p:sldId id="313" r:id="rId25"/>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21" userDrawn="1">
          <p15:clr>
            <a:srgbClr val="A4A3A4"/>
          </p15:clr>
        </p15:guide>
        <p15:guide id="2" pos="2310" userDrawn="1">
          <p15:clr>
            <a:srgbClr val="A4A3A4"/>
          </p15:clr>
        </p15:guide>
        <p15:guide id="3" orient="horz" pos="731" userDrawn="1">
          <p15:clr>
            <a:srgbClr val="A4A3A4"/>
          </p15:clr>
        </p15:guide>
        <p15:guide id="4" pos="1744" userDrawn="1">
          <p15:clr>
            <a:srgbClr val="A4A3A4"/>
          </p15:clr>
        </p15:guide>
        <p15:guide id="5" pos="1541" userDrawn="1">
          <p15:clr>
            <a:srgbClr val="A4A3A4"/>
          </p15:clr>
        </p15:guide>
        <p15:guide id="6" pos="1424" userDrawn="1">
          <p15:clr>
            <a:srgbClr val="A4A3A4"/>
          </p15:clr>
        </p15:guide>
        <p15:guide id="7" pos="295" userDrawn="1">
          <p15:clr>
            <a:srgbClr val="A4A3A4"/>
          </p15:clr>
        </p15:guide>
        <p15:guide id="8" orient="horz" pos="324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A6A6"/>
    <a:srgbClr val="E5E5E5"/>
    <a:srgbClr val="FF0000"/>
    <a:srgbClr val="FF9E9E"/>
    <a:srgbClr val="FFC000"/>
    <a:srgbClr val="FFDF7F"/>
    <a:srgbClr val="FFB7B7"/>
    <a:srgbClr val="00B0F0"/>
    <a:srgbClr val="F6FAFD"/>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CEE863-1C67-4474-85BA-FCB1083FFA49}" v="2" dt="2026-03-19T00:24:50.005"/>
    <p1510:client id="{901CE478-70DB-4D7A-B9A1-4E87FA024648}" v="3" dt="2026-03-19T00:40:41.642"/>
    <p1510:client id="{D29B6774-4AA1-4ED5-8A58-4BF2D41E27EC}" v="28" dt="2026-03-19T00:27:33.92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596" y="102"/>
      </p:cViewPr>
      <p:guideLst>
        <p:guide orient="horz" pos="3521"/>
        <p:guide pos="2310"/>
        <p:guide orient="horz" pos="731"/>
        <p:guide pos="1744"/>
        <p:guide pos="1541"/>
        <p:guide pos="1424"/>
        <p:guide pos="295"/>
        <p:guide orient="horz" pos="324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1CA39CF1-EB09-4045-BD89-BD2B4EFE0BAA}" type="datetimeFigureOut">
              <a:rPr kumimoji="1" lang="ja-JP" altLang="en-US" smtClean="0"/>
              <a:t>2026/3/19</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544E2BD9-85D3-4031-8015-CCE8DBCBB29F}" type="slidenum">
              <a:rPr kumimoji="1" lang="ja-JP" altLang="en-US" smtClean="0"/>
              <a:t>‹#›</a:t>
            </a:fld>
            <a:endParaRPr kumimoji="1" lang="ja-JP" altLang="en-US"/>
          </a:p>
        </p:txBody>
      </p:sp>
    </p:spTree>
    <p:extLst>
      <p:ext uri="{BB962C8B-B14F-4D97-AF65-F5344CB8AC3E}">
        <p14:creationId xmlns:p14="http://schemas.microsoft.com/office/powerpoint/2010/main" val="17678286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9488" y="1241425"/>
            <a:ext cx="4838700" cy="334962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4E2BD9-85D3-4031-8015-CCE8DBCBB29F}" type="slidenum">
              <a:rPr kumimoji="1" lang="ja-JP" altLang="en-US" smtClean="0"/>
              <a:t>2</a:t>
            </a:fld>
            <a:endParaRPr kumimoji="1" lang="ja-JP" altLang="en-US"/>
          </a:p>
        </p:txBody>
      </p:sp>
    </p:spTree>
    <p:extLst>
      <p:ext uri="{BB962C8B-B14F-4D97-AF65-F5344CB8AC3E}">
        <p14:creationId xmlns:p14="http://schemas.microsoft.com/office/powerpoint/2010/main" val="21051340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901E3-4836-330C-28CD-980A846C9B2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7229C07-B194-12B5-ED2A-C6A085E2D6E6}"/>
              </a:ext>
            </a:extLst>
          </p:cNvPr>
          <p:cNvSpPr>
            <a:spLocks noGrp="1" noRot="1" noChangeAspect="1"/>
          </p:cNvSpPr>
          <p:nvPr>
            <p:ph type="sldImg"/>
          </p:nvPr>
        </p:nvSpPr>
        <p:spPr>
          <a:xfrm>
            <a:off x="979488" y="1241425"/>
            <a:ext cx="4838700" cy="3349625"/>
          </a:xfrm>
        </p:spPr>
      </p:sp>
      <p:sp>
        <p:nvSpPr>
          <p:cNvPr id="3" name="ノート プレースホルダー 2">
            <a:extLst>
              <a:ext uri="{FF2B5EF4-FFF2-40B4-BE49-F238E27FC236}">
                <a16:creationId xmlns:a16="http://schemas.microsoft.com/office/drawing/2014/main" id="{9EA8CCEA-C683-640B-26C1-69C7966B9945}"/>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7309B56-74E7-E44C-D462-6341A95811FB}"/>
              </a:ext>
            </a:extLst>
          </p:cNvPr>
          <p:cNvSpPr>
            <a:spLocks noGrp="1"/>
          </p:cNvSpPr>
          <p:nvPr>
            <p:ph type="sldNum" sz="quarter" idx="5"/>
          </p:nvPr>
        </p:nvSpPr>
        <p:spPr/>
        <p:txBody>
          <a:bodyPr/>
          <a:lstStyle/>
          <a:p>
            <a:fld id="{544E2BD9-85D3-4031-8015-CCE8DBCBB29F}" type="slidenum">
              <a:rPr kumimoji="1" lang="ja-JP" altLang="en-US" smtClean="0"/>
              <a:t>3</a:t>
            </a:fld>
            <a:endParaRPr kumimoji="1" lang="ja-JP" altLang="en-US"/>
          </a:p>
        </p:txBody>
      </p:sp>
    </p:spTree>
    <p:extLst>
      <p:ext uri="{BB962C8B-B14F-4D97-AF65-F5344CB8AC3E}">
        <p14:creationId xmlns:p14="http://schemas.microsoft.com/office/powerpoint/2010/main" val="3513303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DA02F-32A6-6174-CD1A-2030F8AAE63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AF9B7B2-C6C7-2B78-C5C5-A7E34C035EDD}"/>
              </a:ext>
            </a:extLst>
          </p:cNvPr>
          <p:cNvSpPr>
            <a:spLocks noGrp="1" noRot="1" noChangeAspect="1"/>
          </p:cNvSpPr>
          <p:nvPr>
            <p:ph type="sldImg"/>
          </p:nvPr>
        </p:nvSpPr>
        <p:spPr>
          <a:xfrm>
            <a:off x="979488" y="1241425"/>
            <a:ext cx="4838700" cy="3349625"/>
          </a:xfrm>
        </p:spPr>
      </p:sp>
      <p:sp>
        <p:nvSpPr>
          <p:cNvPr id="3" name="ノート プレースホルダー 2">
            <a:extLst>
              <a:ext uri="{FF2B5EF4-FFF2-40B4-BE49-F238E27FC236}">
                <a16:creationId xmlns:a16="http://schemas.microsoft.com/office/drawing/2014/main" id="{1D63529E-7F0B-12B9-DD39-82AC5021C132}"/>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8B3A0A7-FF7A-6CEC-4A82-82FBAF893A39}"/>
              </a:ext>
            </a:extLst>
          </p:cNvPr>
          <p:cNvSpPr>
            <a:spLocks noGrp="1"/>
          </p:cNvSpPr>
          <p:nvPr>
            <p:ph type="sldNum" sz="quarter" idx="5"/>
          </p:nvPr>
        </p:nvSpPr>
        <p:spPr/>
        <p:txBody>
          <a:bodyPr/>
          <a:lstStyle/>
          <a:p>
            <a:fld id="{544E2BD9-85D3-4031-8015-CCE8DBCBB29F}" type="slidenum">
              <a:rPr kumimoji="1" lang="ja-JP" altLang="en-US" smtClean="0"/>
              <a:t>5</a:t>
            </a:fld>
            <a:endParaRPr kumimoji="1" lang="ja-JP" altLang="en-US"/>
          </a:p>
        </p:txBody>
      </p:sp>
    </p:spTree>
    <p:extLst>
      <p:ext uri="{BB962C8B-B14F-4D97-AF65-F5344CB8AC3E}">
        <p14:creationId xmlns:p14="http://schemas.microsoft.com/office/powerpoint/2010/main" val="4276526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9488" y="1241425"/>
            <a:ext cx="4838700" cy="334962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4E2BD9-85D3-4031-8015-CCE8DBCBB29F}" type="slidenum">
              <a:rPr kumimoji="1" lang="ja-JP" altLang="en-US" smtClean="0"/>
              <a:t>6</a:t>
            </a:fld>
            <a:endParaRPr kumimoji="1" lang="ja-JP" altLang="en-US"/>
          </a:p>
        </p:txBody>
      </p:sp>
    </p:spTree>
    <p:extLst>
      <p:ext uri="{BB962C8B-B14F-4D97-AF65-F5344CB8AC3E}">
        <p14:creationId xmlns:p14="http://schemas.microsoft.com/office/powerpoint/2010/main" val="20226489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9488" y="1241425"/>
            <a:ext cx="4838700" cy="334962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4E2BD9-85D3-4031-8015-CCE8DBCBB29F}" type="slidenum">
              <a:rPr kumimoji="1" lang="ja-JP" altLang="en-US" smtClean="0"/>
              <a:t>11</a:t>
            </a:fld>
            <a:endParaRPr kumimoji="1" lang="ja-JP" altLang="en-US"/>
          </a:p>
        </p:txBody>
      </p:sp>
    </p:spTree>
    <p:extLst>
      <p:ext uri="{BB962C8B-B14F-4D97-AF65-F5344CB8AC3E}">
        <p14:creationId xmlns:p14="http://schemas.microsoft.com/office/powerpoint/2010/main" val="26075852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9488" y="1241425"/>
            <a:ext cx="4838700" cy="334962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4E2BD9-85D3-4031-8015-CCE8DBCBB29F}" type="slidenum">
              <a:rPr kumimoji="1" lang="ja-JP" altLang="en-US" smtClean="0"/>
              <a:t>12</a:t>
            </a:fld>
            <a:endParaRPr kumimoji="1" lang="ja-JP" altLang="en-US"/>
          </a:p>
        </p:txBody>
      </p:sp>
    </p:spTree>
    <p:extLst>
      <p:ext uri="{BB962C8B-B14F-4D97-AF65-F5344CB8AC3E}">
        <p14:creationId xmlns:p14="http://schemas.microsoft.com/office/powerpoint/2010/main" val="1545275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9488" y="1241425"/>
            <a:ext cx="4838700" cy="334962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4E2BD9-85D3-4031-8015-CCE8DBCBB29F}" type="slidenum">
              <a:rPr kumimoji="1" lang="ja-JP" altLang="en-US" smtClean="0"/>
              <a:t>20</a:t>
            </a:fld>
            <a:endParaRPr kumimoji="1" lang="ja-JP" altLang="en-US"/>
          </a:p>
        </p:txBody>
      </p:sp>
    </p:spTree>
    <p:extLst>
      <p:ext uri="{BB962C8B-B14F-4D97-AF65-F5344CB8AC3E}">
        <p14:creationId xmlns:p14="http://schemas.microsoft.com/office/powerpoint/2010/main" val="38846933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9488" y="1241425"/>
            <a:ext cx="4838700" cy="334962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4E2BD9-85D3-4031-8015-CCE8DBCBB29F}" type="slidenum">
              <a:rPr kumimoji="1" lang="ja-JP" altLang="en-US" smtClean="0"/>
              <a:t>21</a:t>
            </a:fld>
            <a:endParaRPr kumimoji="1" lang="ja-JP" altLang="en-US"/>
          </a:p>
        </p:txBody>
      </p:sp>
    </p:spTree>
    <p:extLst>
      <p:ext uri="{BB962C8B-B14F-4D97-AF65-F5344CB8AC3E}">
        <p14:creationId xmlns:p14="http://schemas.microsoft.com/office/powerpoint/2010/main" val="899832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CB6158-B501-4E3A-BAB6-5BA58145ABEC}" type="slidenum">
              <a:rPr kumimoji="1" lang="ja-JP" altLang="en-US" smtClean="0"/>
              <a:t>‹#›</a:t>
            </a:fld>
            <a:endParaRPr kumimoji="1" lang="ja-JP" altLang="en-US"/>
          </a:p>
        </p:txBody>
      </p:sp>
      <p:pic>
        <p:nvPicPr>
          <p:cNvPr id="7" name="図 6">
            <a:extLst>
              <a:ext uri="{FF2B5EF4-FFF2-40B4-BE49-F238E27FC236}">
                <a16:creationId xmlns:a16="http://schemas.microsoft.com/office/drawing/2014/main" id="{6F8AE610-1132-79F3-A72A-A7ADCC32863E}"/>
              </a:ext>
            </a:extLst>
          </p:cNvPr>
          <p:cNvPicPr>
            <a:picLocks noChangeAspect="1"/>
          </p:cNvPicPr>
          <p:nvPr userDrawn="1"/>
        </p:nvPicPr>
        <p:blipFill>
          <a:blip r:embed="rId2"/>
          <a:srcRect l="11980" t="7756" r="37635" b="23942"/>
          <a:stretch>
            <a:fillRect/>
          </a:stretch>
        </p:blipFill>
        <p:spPr>
          <a:xfrm>
            <a:off x="5408992" y="0"/>
            <a:ext cx="4497009" cy="6858000"/>
          </a:xfrm>
          <a:prstGeom prst="rect">
            <a:avLst/>
          </a:prstGeom>
          <a:ln>
            <a:noFill/>
          </a:ln>
        </p:spPr>
      </p:pic>
    </p:spTree>
    <p:extLst>
      <p:ext uri="{BB962C8B-B14F-4D97-AF65-F5344CB8AC3E}">
        <p14:creationId xmlns:p14="http://schemas.microsoft.com/office/powerpoint/2010/main" val="3551731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CB6158-B501-4E3A-BAB6-5BA58145ABEC}" type="slidenum">
              <a:rPr kumimoji="1" lang="ja-JP" altLang="en-US" smtClean="0"/>
              <a:t>‹#›</a:t>
            </a:fld>
            <a:endParaRPr kumimoji="1" lang="ja-JP" altLang="en-US"/>
          </a:p>
        </p:txBody>
      </p:sp>
    </p:spTree>
    <p:extLst>
      <p:ext uri="{BB962C8B-B14F-4D97-AF65-F5344CB8AC3E}">
        <p14:creationId xmlns:p14="http://schemas.microsoft.com/office/powerpoint/2010/main" val="884503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CB6158-B501-4E3A-BAB6-5BA58145ABEC}" type="slidenum">
              <a:rPr kumimoji="1" lang="ja-JP" altLang="en-US" smtClean="0"/>
              <a:t>‹#›</a:t>
            </a:fld>
            <a:endParaRPr kumimoji="1" lang="ja-JP" altLang="en-US"/>
          </a:p>
        </p:txBody>
      </p:sp>
    </p:spTree>
    <p:extLst>
      <p:ext uri="{BB962C8B-B14F-4D97-AF65-F5344CB8AC3E}">
        <p14:creationId xmlns:p14="http://schemas.microsoft.com/office/powerpoint/2010/main" val="42087401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白紙">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9032475" y="6356355"/>
            <a:ext cx="705803" cy="365125"/>
          </a:xfrm>
        </p:spPr>
        <p:txBody>
          <a:bodyPr/>
          <a:lstStyle/>
          <a:p>
            <a:fld id="{83CB6158-B501-4E3A-BAB6-5BA58145ABEC}" type="slidenum">
              <a:rPr kumimoji="1" lang="ja-JP" altLang="en-US" smtClean="0"/>
              <a:t>‹#›</a:t>
            </a:fld>
            <a:endParaRPr kumimoji="1" lang="ja-JP" altLang="en-US"/>
          </a:p>
        </p:txBody>
      </p:sp>
      <p:cxnSp>
        <p:nvCxnSpPr>
          <p:cNvPr id="6" name="直線コネクタ 5">
            <a:extLst>
              <a:ext uri="{FF2B5EF4-FFF2-40B4-BE49-F238E27FC236}">
                <a16:creationId xmlns:a16="http://schemas.microsoft.com/office/drawing/2014/main" id="{1A6FBBB9-941D-D6CE-40C7-C9AF39AFB1DF}"/>
              </a:ext>
            </a:extLst>
          </p:cNvPr>
          <p:cNvCxnSpPr/>
          <p:nvPr userDrawn="1"/>
        </p:nvCxnSpPr>
        <p:spPr>
          <a:xfrm>
            <a:off x="40572" y="908050"/>
            <a:ext cx="9796004" cy="0"/>
          </a:xfrm>
          <a:prstGeom prst="line">
            <a:avLst/>
          </a:prstGeom>
          <a:ln w="57150">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7" name="直線コネクタ 6">
            <a:extLst>
              <a:ext uri="{FF2B5EF4-FFF2-40B4-BE49-F238E27FC236}">
                <a16:creationId xmlns:a16="http://schemas.microsoft.com/office/drawing/2014/main" id="{BCDD62D6-862C-4C2C-021F-F757DB6E4FCE}"/>
              </a:ext>
            </a:extLst>
          </p:cNvPr>
          <p:cNvCxnSpPr>
            <a:cxnSpLocks/>
          </p:cNvCxnSpPr>
          <p:nvPr userDrawn="1"/>
        </p:nvCxnSpPr>
        <p:spPr>
          <a:xfrm>
            <a:off x="194956" y="6627989"/>
            <a:ext cx="9160147" cy="0"/>
          </a:xfrm>
          <a:prstGeom prst="line">
            <a:avLst/>
          </a:prstGeom>
          <a:ln w="2857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8" name="Title 1">
            <a:extLst>
              <a:ext uri="{FF2B5EF4-FFF2-40B4-BE49-F238E27FC236}">
                <a16:creationId xmlns:a16="http://schemas.microsoft.com/office/drawing/2014/main" id="{7F2A3419-996F-72B1-5469-58B47078D8A5}"/>
              </a:ext>
            </a:extLst>
          </p:cNvPr>
          <p:cNvSpPr>
            <a:spLocks noGrp="1"/>
          </p:cNvSpPr>
          <p:nvPr>
            <p:ph type="title"/>
          </p:nvPr>
        </p:nvSpPr>
        <p:spPr>
          <a:xfrm>
            <a:off x="681038" y="328478"/>
            <a:ext cx="8543925" cy="426129"/>
          </a:xfrm>
        </p:spPr>
        <p:txBody>
          <a:bodyPr>
            <a:noAutofit/>
          </a:bodyPr>
          <a:lstStyle>
            <a:lvl1pPr>
              <a:defRPr sz="2800">
                <a:latin typeface="BIZ UDPゴシック" panose="020B0400000000000000" pitchFamily="50" charset="-128"/>
                <a:ea typeface="BIZ UDPゴシック" panose="020B0400000000000000" pitchFamily="50" charset="-128"/>
              </a:defRPr>
            </a:lvl1pPr>
          </a:lstStyle>
          <a:p>
            <a:r>
              <a:rPr lang="ja-JP" altLang="en-US"/>
              <a:t>マスター タイトルの書式設定</a:t>
            </a:r>
            <a:endParaRPr lang="en-US"/>
          </a:p>
        </p:txBody>
      </p:sp>
    </p:spTree>
    <p:extLst>
      <p:ext uri="{BB962C8B-B14F-4D97-AF65-F5344CB8AC3E}">
        <p14:creationId xmlns:p14="http://schemas.microsoft.com/office/powerpoint/2010/main" val="345803"/>
      </p:ext>
    </p:extLst>
  </p:cSld>
  <p:clrMapOvr>
    <a:masterClrMapping/>
  </p:clrMapOvr>
  <p:extLst>
    <p:ext uri="{DCECCB84-F9BA-43D5-87BE-67443E8EF086}">
      <p15:sldGuideLst xmlns:p15="http://schemas.microsoft.com/office/powerpoint/2012/main">
        <p15:guide id="1" orient="horz" pos="3929">
          <p15:clr>
            <a:srgbClr val="FBAE40"/>
          </p15:clr>
        </p15:guide>
        <p15:guide id="2" pos="3120">
          <p15:clr>
            <a:srgbClr val="FBAE40"/>
          </p15:clr>
        </p15:guide>
        <p15:guide id="3" orient="horz" pos="572">
          <p15:clr>
            <a:srgbClr val="FBAE40"/>
          </p15:clr>
        </p15:guide>
        <p15:guide id="4" pos="295">
          <p15:clr>
            <a:srgbClr val="FBAE40"/>
          </p15:clr>
        </p15:guide>
        <p15:guide id="5" pos="6069">
          <p15:clr>
            <a:srgbClr val="FBAE40"/>
          </p15:clr>
        </p15:guide>
        <p15:guide id="6" pos="1645">
          <p15:clr>
            <a:srgbClr val="FBAE40"/>
          </p15:clr>
        </p15:guide>
        <p15:guide id="7" orient="horz" pos="2273">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CB6158-B501-4E3A-BAB6-5BA58145ABEC}" type="slidenum">
              <a:rPr kumimoji="1" lang="ja-JP" altLang="en-US" smtClean="0"/>
              <a:t>‹#›</a:t>
            </a:fld>
            <a:endParaRPr kumimoji="1" lang="ja-JP" altLang="en-US"/>
          </a:p>
        </p:txBody>
      </p:sp>
    </p:spTree>
    <p:extLst>
      <p:ext uri="{BB962C8B-B14F-4D97-AF65-F5344CB8AC3E}">
        <p14:creationId xmlns:p14="http://schemas.microsoft.com/office/powerpoint/2010/main" val="3656581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CB6158-B501-4E3A-BAB6-5BA58145ABEC}" type="slidenum">
              <a:rPr kumimoji="1" lang="ja-JP" altLang="en-US" smtClean="0"/>
              <a:t>‹#›</a:t>
            </a:fld>
            <a:endParaRPr kumimoji="1" lang="ja-JP" altLang="en-US"/>
          </a:p>
        </p:txBody>
      </p:sp>
    </p:spTree>
    <p:extLst>
      <p:ext uri="{BB962C8B-B14F-4D97-AF65-F5344CB8AC3E}">
        <p14:creationId xmlns:p14="http://schemas.microsoft.com/office/powerpoint/2010/main" val="1836035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CB6158-B501-4E3A-BAB6-5BA58145ABEC}" type="slidenum">
              <a:rPr kumimoji="1" lang="ja-JP" altLang="en-US" smtClean="0"/>
              <a:t>‹#›</a:t>
            </a:fld>
            <a:endParaRPr kumimoji="1" lang="ja-JP" altLang="en-US"/>
          </a:p>
        </p:txBody>
      </p:sp>
    </p:spTree>
    <p:extLst>
      <p:ext uri="{BB962C8B-B14F-4D97-AF65-F5344CB8AC3E}">
        <p14:creationId xmlns:p14="http://schemas.microsoft.com/office/powerpoint/2010/main" val="2905307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3CB6158-B501-4E3A-BAB6-5BA58145ABEC}" type="slidenum">
              <a:rPr kumimoji="1" lang="ja-JP" altLang="en-US" smtClean="0"/>
              <a:t>‹#›</a:t>
            </a:fld>
            <a:endParaRPr kumimoji="1" lang="ja-JP" altLang="en-US"/>
          </a:p>
        </p:txBody>
      </p:sp>
    </p:spTree>
    <p:extLst>
      <p:ext uri="{BB962C8B-B14F-4D97-AF65-F5344CB8AC3E}">
        <p14:creationId xmlns:p14="http://schemas.microsoft.com/office/powerpoint/2010/main" val="2433071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3CB6158-B501-4E3A-BAB6-5BA58145ABEC}" type="slidenum">
              <a:rPr kumimoji="1" lang="ja-JP" altLang="en-US" smtClean="0"/>
              <a:t>‹#›</a:t>
            </a:fld>
            <a:endParaRPr kumimoji="1" lang="ja-JP" altLang="en-US"/>
          </a:p>
        </p:txBody>
      </p:sp>
    </p:spTree>
    <p:extLst>
      <p:ext uri="{BB962C8B-B14F-4D97-AF65-F5344CB8AC3E}">
        <p14:creationId xmlns:p14="http://schemas.microsoft.com/office/powerpoint/2010/main" val="264863474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3CB6158-B501-4E3A-BAB6-5BA58145ABEC}" type="slidenum">
              <a:rPr kumimoji="1" lang="ja-JP" altLang="en-US" smtClean="0"/>
              <a:t>‹#›</a:t>
            </a:fld>
            <a:endParaRPr kumimoji="1" lang="ja-JP" altLang="en-US"/>
          </a:p>
        </p:txBody>
      </p:sp>
    </p:spTree>
    <p:extLst>
      <p:ext uri="{BB962C8B-B14F-4D97-AF65-F5344CB8AC3E}">
        <p14:creationId xmlns:p14="http://schemas.microsoft.com/office/powerpoint/2010/main" val="395095794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CB6158-B501-4E3A-BAB6-5BA58145ABEC}" type="slidenum">
              <a:rPr kumimoji="1" lang="ja-JP" altLang="en-US" smtClean="0"/>
              <a:t>‹#›</a:t>
            </a:fld>
            <a:endParaRPr kumimoji="1" lang="ja-JP" altLang="en-US"/>
          </a:p>
        </p:txBody>
      </p:sp>
    </p:spTree>
    <p:extLst>
      <p:ext uri="{BB962C8B-B14F-4D97-AF65-F5344CB8AC3E}">
        <p14:creationId xmlns:p14="http://schemas.microsoft.com/office/powerpoint/2010/main" val="239067964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CB6158-B501-4E3A-BAB6-5BA58145ABEC}" type="slidenum">
              <a:rPr kumimoji="1" lang="ja-JP" altLang="en-US" smtClean="0"/>
              <a:t>‹#›</a:t>
            </a:fld>
            <a:endParaRPr kumimoji="1" lang="ja-JP" altLang="en-US"/>
          </a:p>
        </p:txBody>
      </p:sp>
    </p:spTree>
    <p:extLst>
      <p:ext uri="{BB962C8B-B14F-4D97-AF65-F5344CB8AC3E}">
        <p14:creationId xmlns:p14="http://schemas.microsoft.com/office/powerpoint/2010/main" val="3934158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3CB6158-B501-4E3A-BAB6-5BA58145ABEC}" type="slidenum">
              <a:rPr kumimoji="1" lang="ja-JP" altLang="en-US" smtClean="0"/>
              <a:t>‹#›</a:t>
            </a:fld>
            <a:endParaRPr kumimoji="1" lang="ja-JP" altLang="en-US"/>
          </a:p>
        </p:txBody>
      </p:sp>
    </p:spTree>
    <p:extLst>
      <p:ext uri="{BB962C8B-B14F-4D97-AF65-F5344CB8AC3E}">
        <p14:creationId xmlns:p14="http://schemas.microsoft.com/office/powerpoint/2010/main" val="4032949240"/>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36E73F-0395-F4DF-79A8-52E5B3E7FD40}"/>
              </a:ext>
            </a:extLst>
          </p:cNvPr>
          <p:cNvSpPr>
            <a:spLocks noGrp="1"/>
          </p:cNvSpPr>
          <p:nvPr>
            <p:ph type="ctrTitle"/>
          </p:nvPr>
        </p:nvSpPr>
        <p:spPr>
          <a:xfrm>
            <a:off x="1066800" y="1555750"/>
            <a:ext cx="7772400" cy="2387600"/>
          </a:xfrm>
        </p:spPr>
        <p:txBody>
          <a:bodyPr>
            <a:normAutofit fontScale="90000"/>
          </a:bodyPr>
          <a:lstStyle/>
          <a:p>
            <a:r>
              <a:rPr lang="ja-JP" altLang="en-US" sz="2400">
                <a:solidFill>
                  <a:srgbClr val="002776"/>
                </a:solidFill>
                <a:latin typeface="BIZ UDPゴシック" panose="020B0400000000000000" pitchFamily="50" charset="-128"/>
                <a:ea typeface="BIZ UDPゴシック" panose="020B0400000000000000" pitchFamily="50" charset="-128"/>
              </a:rPr>
              <a:t>「業種別支援の着眼点」</a:t>
            </a:r>
            <a:br>
              <a:rPr lang="en-US" altLang="ja-JP" sz="1600">
                <a:solidFill>
                  <a:srgbClr val="002776"/>
                </a:solidFill>
                <a:latin typeface="BIZ UDPゴシック" panose="020B0400000000000000" pitchFamily="50" charset="-128"/>
                <a:ea typeface="BIZ UDPゴシック" panose="020B0400000000000000" pitchFamily="50" charset="-128"/>
              </a:rPr>
            </a:br>
            <a:r>
              <a:rPr lang="ja-JP" altLang="en-US" sz="1400">
                <a:solidFill>
                  <a:srgbClr val="002776"/>
                </a:solidFill>
                <a:latin typeface="BIZ UDPゴシック" panose="020B0400000000000000" pitchFamily="50" charset="-128"/>
                <a:ea typeface="BIZ UDPゴシック" panose="020B0400000000000000" pitchFamily="50" charset="-128"/>
              </a:rPr>
              <a:t>～事業性の理解と経営改善の視点～</a:t>
            </a:r>
            <a:br>
              <a:rPr lang="en-US" altLang="ja-JP" sz="1400">
                <a:solidFill>
                  <a:srgbClr val="002776"/>
                </a:solidFill>
                <a:latin typeface="BIZ UDPゴシック" panose="020B0400000000000000" pitchFamily="50" charset="-128"/>
                <a:ea typeface="BIZ UDPゴシック" panose="020B0400000000000000" pitchFamily="50" charset="-128"/>
              </a:rPr>
            </a:br>
            <a:br>
              <a:rPr lang="en-US" altLang="ja-JP" sz="2400">
                <a:solidFill>
                  <a:srgbClr val="002776"/>
                </a:solidFill>
                <a:latin typeface="BIZ UDPゴシック" panose="020B0400000000000000" pitchFamily="50" charset="-128"/>
                <a:ea typeface="BIZ UDPゴシック" panose="020B0400000000000000" pitchFamily="50" charset="-128"/>
              </a:rPr>
            </a:br>
            <a:r>
              <a:rPr lang="ja-JP" altLang="en-US" sz="2400" b="1">
                <a:solidFill>
                  <a:srgbClr val="002776"/>
                </a:solidFill>
                <a:latin typeface="BIZ UDPゴシック" panose="020B0400000000000000" pitchFamily="50" charset="-128"/>
                <a:ea typeface="BIZ UDPゴシック" panose="020B0400000000000000" pitchFamily="50" charset="-128"/>
              </a:rPr>
              <a:t> 別冊</a:t>
            </a:r>
            <a:br>
              <a:rPr kumimoji="1" lang="en-US" altLang="ja-JP">
                <a:solidFill>
                  <a:srgbClr val="002776"/>
                </a:solidFill>
                <a:latin typeface="BIZ UDPゴシック" panose="020B0400000000000000" pitchFamily="50" charset="-128"/>
                <a:ea typeface="BIZ UDPゴシック" panose="020B0400000000000000" pitchFamily="50" charset="-128"/>
              </a:rPr>
            </a:br>
            <a:r>
              <a:rPr lang="ja-JP" altLang="en-US" sz="5300" b="1">
                <a:solidFill>
                  <a:srgbClr val="002776"/>
                </a:solidFill>
                <a:latin typeface="BIZ UDPゴシック" panose="020B0400000000000000" pitchFamily="50" charset="-128"/>
                <a:ea typeface="BIZ UDPゴシック" panose="020B0400000000000000" pitchFamily="50" charset="-128"/>
              </a:rPr>
              <a:t>逆引き着眼点</a:t>
            </a:r>
            <a:br>
              <a:rPr lang="en-US" altLang="ja-JP" sz="1200" b="1">
                <a:solidFill>
                  <a:srgbClr val="002776"/>
                </a:solidFill>
                <a:latin typeface="BIZ UDPゴシック" panose="020B0400000000000000" pitchFamily="50" charset="-128"/>
                <a:ea typeface="BIZ UDPゴシック" panose="020B0400000000000000" pitchFamily="50" charset="-128"/>
              </a:rPr>
            </a:br>
            <a:br>
              <a:rPr lang="en-US" altLang="ja-JP" sz="1200" b="1">
                <a:solidFill>
                  <a:srgbClr val="002776"/>
                </a:solidFill>
                <a:latin typeface="BIZ UDPゴシック" panose="020B0400000000000000" pitchFamily="50" charset="-128"/>
                <a:ea typeface="BIZ UDPゴシック" panose="020B0400000000000000" pitchFamily="50" charset="-128"/>
              </a:rPr>
            </a:br>
            <a:r>
              <a:rPr lang="ja-JP" altLang="en-US" sz="1300">
                <a:solidFill>
                  <a:srgbClr val="002776"/>
                </a:solidFill>
                <a:latin typeface="BIZ UDPゴシック" panose="020B0400000000000000" pitchFamily="50" charset="-128"/>
                <a:ea typeface="BIZ UDPゴシック" panose="020B0400000000000000" pitchFamily="50" charset="-128"/>
              </a:rPr>
              <a:t>融資相談時の資金別・業種別ポイント</a:t>
            </a:r>
            <a:br>
              <a:rPr lang="en-US" altLang="ja-JP" sz="1600">
                <a:solidFill>
                  <a:srgbClr val="002776"/>
                </a:solidFill>
                <a:latin typeface="BIZ UDPゴシック" panose="020B0400000000000000" pitchFamily="50" charset="-128"/>
                <a:ea typeface="BIZ UDPゴシック" panose="020B0400000000000000" pitchFamily="50" charset="-128"/>
              </a:rPr>
            </a:br>
            <a:r>
              <a:rPr lang="ja-JP" altLang="en-US" sz="1400">
                <a:solidFill>
                  <a:srgbClr val="002776"/>
                </a:solidFill>
                <a:latin typeface="BIZ UDPゴシック" panose="020B0400000000000000" pitchFamily="50" charset="-128"/>
                <a:ea typeface="BIZ UDPゴシック" panose="020B0400000000000000" pitchFamily="50" charset="-128"/>
              </a:rPr>
              <a:t>「着眼点」を“逆引き”活用</a:t>
            </a:r>
          </a:p>
        </p:txBody>
      </p:sp>
      <p:sp>
        <p:nvSpPr>
          <p:cNvPr id="3" name="字幕 2">
            <a:extLst>
              <a:ext uri="{FF2B5EF4-FFF2-40B4-BE49-F238E27FC236}">
                <a16:creationId xmlns:a16="http://schemas.microsoft.com/office/drawing/2014/main" id="{24CAABAE-E574-1E54-D812-3E3350815B45}"/>
              </a:ext>
            </a:extLst>
          </p:cNvPr>
          <p:cNvSpPr>
            <a:spLocks noGrp="1"/>
          </p:cNvSpPr>
          <p:nvPr>
            <p:ph type="subTitle" idx="1"/>
          </p:nvPr>
        </p:nvSpPr>
        <p:spPr>
          <a:xfrm>
            <a:off x="3376614" y="4161573"/>
            <a:ext cx="3152775" cy="504825"/>
          </a:xfrm>
        </p:spPr>
        <p:txBody>
          <a:bodyPr>
            <a:normAutofit/>
          </a:bodyPr>
          <a:lstStyle/>
          <a:p>
            <a:r>
              <a:rPr lang="en-US" altLang="ja-JP" sz="2000" b="1">
                <a:solidFill>
                  <a:schemeClr val="tx1">
                    <a:lumMod val="65000"/>
                    <a:lumOff val="35000"/>
                  </a:schemeClr>
                </a:solidFill>
                <a:latin typeface="BIZ UDPゴシック" panose="020B0400000000000000" pitchFamily="50" charset="-128"/>
                <a:ea typeface="BIZ UDPゴシック" panose="020B0400000000000000" pitchFamily="50" charset="-128"/>
              </a:rPr>
              <a:t>2026</a:t>
            </a:r>
            <a:r>
              <a:rPr lang="ja-JP" altLang="en-US" sz="2000" b="1">
                <a:solidFill>
                  <a:schemeClr val="tx1">
                    <a:lumMod val="65000"/>
                    <a:lumOff val="35000"/>
                  </a:schemeClr>
                </a:solidFill>
                <a:latin typeface="BIZ UDPゴシック" panose="020B0400000000000000" pitchFamily="50" charset="-128"/>
                <a:ea typeface="BIZ UDPゴシック" panose="020B0400000000000000" pitchFamily="50" charset="-128"/>
              </a:rPr>
              <a:t>（令和８）年３月</a:t>
            </a:r>
          </a:p>
        </p:txBody>
      </p:sp>
      <p:sp>
        <p:nvSpPr>
          <p:cNvPr id="4" name="タイトル 4">
            <a:extLst>
              <a:ext uri="{FF2B5EF4-FFF2-40B4-BE49-F238E27FC236}">
                <a16:creationId xmlns:a16="http://schemas.microsoft.com/office/drawing/2014/main" id="{9BF44C26-B6B5-72FC-8A47-0A74C2631C8B}"/>
              </a:ext>
            </a:extLst>
          </p:cNvPr>
          <p:cNvSpPr txBox="1">
            <a:spLocks/>
          </p:cNvSpPr>
          <p:nvPr/>
        </p:nvSpPr>
        <p:spPr>
          <a:xfrm>
            <a:off x="656775" y="6220098"/>
            <a:ext cx="5341256" cy="608874"/>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000"/>
              </a:lnSpc>
            </a:pPr>
            <a:r>
              <a:rPr lang="ja-JP" altLang="en-US" sz="1000" b="1">
                <a:solidFill>
                  <a:schemeClr val="bg2">
                    <a:lumMod val="25000"/>
                  </a:schemeClr>
                </a:solidFill>
                <a:latin typeface="BIZ UDPゴシック" panose="020B0400000000000000" pitchFamily="50" charset="-128"/>
                <a:ea typeface="BIZ UDPゴシック" panose="020B0400000000000000" pitchFamily="50" charset="-128"/>
              </a:rPr>
              <a:t>本書は、金融庁の委託事業</a:t>
            </a:r>
            <a:r>
              <a:rPr lang="en-US" altLang="ja-JP" sz="1000" b="1">
                <a:solidFill>
                  <a:schemeClr val="bg2">
                    <a:lumMod val="25000"/>
                  </a:schemeClr>
                </a:solidFill>
                <a:latin typeface="BIZ UDPゴシック" panose="020B0400000000000000" pitchFamily="50" charset="-128"/>
                <a:ea typeface="BIZ UDPゴシック" panose="020B0400000000000000" pitchFamily="50" charset="-128"/>
              </a:rPr>
              <a:t>『</a:t>
            </a:r>
            <a:r>
              <a:rPr lang="ja-JP" altLang="en-US" sz="1000" b="1">
                <a:solidFill>
                  <a:schemeClr val="bg2">
                    <a:lumMod val="25000"/>
                  </a:schemeClr>
                </a:solidFill>
                <a:latin typeface="BIZ UDPゴシック" panose="020B0400000000000000" pitchFamily="50" charset="-128"/>
                <a:ea typeface="BIZ UDPゴシック" panose="020B0400000000000000" pitchFamily="50" charset="-128"/>
              </a:rPr>
              <a:t>令和７年度「業種別支援の着眼点の拡充や普及促進に向けた</a:t>
            </a:r>
            <a:endParaRPr lang="en-US" altLang="ja-JP" sz="1000" b="1">
              <a:solidFill>
                <a:schemeClr val="bg2">
                  <a:lumMod val="25000"/>
                </a:schemeClr>
              </a:solidFill>
              <a:latin typeface="BIZ UDPゴシック" panose="020B0400000000000000" pitchFamily="50" charset="-128"/>
              <a:ea typeface="BIZ UDPゴシック" panose="020B0400000000000000" pitchFamily="50" charset="-128"/>
            </a:endParaRPr>
          </a:p>
          <a:p>
            <a:pPr>
              <a:lnSpc>
                <a:spcPts val="2000"/>
              </a:lnSpc>
            </a:pPr>
            <a:r>
              <a:rPr lang="ja-JP" altLang="en-US" sz="1000" b="1">
                <a:solidFill>
                  <a:schemeClr val="bg2">
                    <a:lumMod val="25000"/>
                  </a:schemeClr>
                </a:solidFill>
                <a:latin typeface="BIZ UDPゴシック" panose="020B0400000000000000" pitchFamily="50" charset="-128"/>
                <a:ea typeface="BIZ UDPゴシック" panose="020B0400000000000000" pitchFamily="50" charset="-128"/>
              </a:rPr>
              <a:t>委託事業」</a:t>
            </a:r>
            <a:r>
              <a:rPr lang="en-US" altLang="ja-JP" sz="1000" b="1">
                <a:solidFill>
                  <a:schemeClr val="bg2">
                    <a:lumMod val="25000"/>
                  </a:schemeClr>
                </a:solidFill>
                <a:latin typeface="BIZ UDPゴシック" panose="020B0400000000000000" pitchFamily="50" charset="-128"/>
                <a:ea typeface="BIZ UDPゴシック" panose="020B0400000000000000" pitchFamily="50" charset="-128"/>
              </a:rPr>
              <a:t>』</a:t>
            </a:r>
            <a:r>
              <a:rPr lang="ja-JP" altLang="en-US" sz="1000" b="1">
                <a:solidFill>
                  <a:schemeClr val="bg2">
                    <a:lumMod val="25000"/>
                  </a:schemeClr>
                </a:solidFill>
                <a:latin typeface="BIZ UDPゴシック" panose="020B0400000000000000" pitchFamily="50" charset="-128"/>
                <a:ea typeface="BIZ UDPゴシック" panose="020B0400000000000000" pitchFamily="50" charset="-128"/>
              </a:rPr>
              <a:t>において、株式会社帝国データバンクが作成しています。</a:t>
            </a:r>
            <a:endParaRPr lang="en-US" altLang="ja-JP" sz="1000" b="1">
              <a:solidFill>
                <a:schemeClr val="bg2">
                  <a:lumMod val="25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178038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C13E0-EA13-B52C-670F-E62F6178AFB7}"/>
            </a:ext>
          </a:extLst>
        </p:cNvPr>
        <p:cNvGrpSpPr/>
        <p:nvPr/>
      </p:nvGrpSpPr>
      <p:grpSpPr>
        <a:xfrm>
          <a:off x="0" y="0"/>
          <a:ext cx="0" cy="0"/>
          <a:chOff x="0" y="0"/>
          <a:chExt cx="0" cy="0"/>
        </a:xfrm>
      </p:grpSpPr>
      <p:sp>
        <p:nvSpPr>
          <p:cNvPr id="30" name="矢印: ストライプ 29">
            <a:extLst>
              <a:ext uri="{FF2B5EF4-FFF2-40B4-BE49-F238E27FC236}">
                <a16:creationId xmlns:a16="http://schemas.microsoft.com/office/drawing/2014/main" id="{EA93F373-44DB-D119-A077-0B77F88AB377}"/>
              </a:ext>
            </a:extLst>
          </p:cNvPr>
          <p:cNvSpPr/>
          <p:nvPr/>
        </p:nvSpPr>
        <p:spPr>
          <a:xfrm rot="5400000">
            <a:off x="4762086" y="2998198"/>
            <a:ext cx="820213" cy="849977"/>
          </a:xfrm>
          <a:prstGeom prst="stripedRightArrow">
            <a:avLst>
              <a:gd name="adj1" fmla="val 50000"/>
              <a:gd name="adj2" fmla="val 33176"/>
            </a:avLst>
          </a:prstGeom>
          <a:solidFill>
            <a:srgbClr val="A6A6A6">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スライド番号プレースホルダー 6">
            <a:extLst>
              <a:ext uri="{FF2B5EF4-FFF2-40B4-BE49-F238E27FC236}">
                <a16:creationId xmlns:a16="http://schemas.microsoft.com/office/drawing/2014/main" id="{B37B2C5B-86E2-0347-DCBF-CCC050D9B850}"/>
              </a:ext>
            </a:extLst>
          </p:cNvPr>
          <p:cNvSpPr>
            <a:spLocks noGrp="1"/>
          </p:cNvSpPr>
          <p:nvPr>
            <p:ph type="sldNum" sz="quarter" idx="12"/>
          </p:nvPr>
        </p:nvSpPr>
        <p:spPr/>
        <p:txBody>
          <a:bodyPr/>
          <a:lstStyle/>
          <a:p>
            <a:fld id="{83CB6158-B501-4E3A-BAB6-5BA58145ABEC}" type="slidenum">
              <a:rPr kumimoji="1" lang="ja-JP" altLang="en-US" smtClean="0"/>
              <a:t>9</a:t>
            </a:fld>
            <a:endParaRPr kumimoji="1" lang="ja-JP" altLang="en-US"/>
          </a:p>
        </p:txBody>
      </p:sp>
      <p:sp>
        <p:nvSpPr>
          <p:cNvPr id="2" name="タイトル 1">
            <a:extLst>
              <a:ext uri="{FF2B5EF4-FFF2-40B4-BE49-F238E27FC236}">
                <a16:creationId xmlns:a16="http://schemas.microsoft.com/office/drawing/2014/main" id="{15D9EE4B-CC28-C764-1962-5247CDBE3883}"/>
              </a:ext>
            </a:extLst>
          </p:cNvPr>
          <p:cNvSpPr>
            <a:spLocks noGrp="1"/>
          </p:cNvSpPr>
          <p:nvPr>
            <p:ph type="title"/>
          </p:nvPr>
        </p:nvSpPr>
        <p:spPr/>
        <p:txBody>
          <a:bodyPr/>
          <a:lstStyle/>
          <a:p>
            <a:r>
              <a:rPr kumimoji="1" lang="ja-JP" altLang="en-US" b="1">
                <a:solidFill>
                  <a:schemeClr val="tx1">
                    <a:lumMod val="65000"/>
                    <a:lumOff val="35000"/>
                  </a:schemeClr>
                </a:solidFill>
              </a:rPr>
              <a:t>３．運転資金</a:t>
            </a:r>
            <a:r>
              <a:rPr lang="ja-JP" altLang="en-US" b="1">
                <a:solidFill>
                  <a:schemeClr val="tx1">
                    <a:lumMod val="65000"/>
                    <a:lumOff val="35000"/>
                  </a:schemeClr>
                </a:solidFill>
              </a:rPr>
              <a:t>（業種別⑤）</a:t>
            </a:r>
            <a:endParaRPr kumimoji="1" lang="ja-JP" altLang="en-US" b="1">
              <a:solidFill>
                <a:schemeClr val="tx1">
                  <a:lumMod val="65000"/>
                  <a:lumOff val="35000"/>
                </a:schemeClr>
              </a:solidFill>
            </a:endParaRPr>
          </a:p>
        </p:txBody>
      </p:sp>
      <p:grpSp>
        <p:nvGrpSpPr>
          <p:cNvPr id="11" name="グループ化 10">
            <a:extLst>
              <a:ext uri="{FF2B5EF4-FFF2-40B4-BE49-F238E27FC236}">
                <a16:creationId xmlns:a16="http://schemas.microsoft.com/office/drawing/2014/main" id="{66C873E9-7108-7B27-7DB3-3773D1B1B7C2}"/>
              </a:ext>
            </a:extLst>
          </p:cNvPr>
          <p:cNvGrpSpPr/>
          <p:nvPr/>
        </p:nvGrpSpPr>
        <p:grpSpPr>
          <a:xfrm>
            <a:off x="840107" y="1188571"/>
            <a:ext cx="1383941" cy="916454"/>
            <a:chOff x="431800" y="1245866"/>
            <a:chExt cx="1383941" cy="949168"/>
          </a:xfrm>
        </p:grpSpPr>
        <p:grpSp>
          <p:nvGrpSpPr>
            <p:cNvPr id="12" name="グループ化 11">
              <a:extLst>
                <a:ext uri="{FF2B5EF4-FFF2-40B4-BE49-F238E27FC236}">
                  <a16:creationId xmlns:a16="http://schemas.microsoft.com/office/drawing/2014/main" id="{C037AE6F-B5B4-A51B-60C6-BF2FBDF49A67}"/>
                </a:ext>
              </a:extLst>
            </p:cNvPr>
            <p:cNvGrpSpPr/>
            <p:nvPr/>
          </p:nvGrpSpPr>
          <p:grpSpPr>
            <a:xfrm>
              <a:off x="431800" y="1245866"/>
              <a:ext cx="1383941" cy="949168"/>
              <a:chOff x="419100" y="1511135"/>
              <a:chExt cx="2228850" cy="1807887"/>
            </a:xfrm>
          </p:grpSpPr>
          <p:sp>
            <p:nvSpPr>
              <p:cNvPr id="15" name="四角形: 角を丸くする 14">
                <a:extLst>
                  <a:ext uri="{FF2B5EF4-FFF2-40B4-BE49-F238E27FC236}">
                    <a16:creationId xmlns:a16="http://schemas.microsoft.com/office/drawing/2014/main" id="{68FF75EB-31C0-1A40-3BB6-B96C1833A6D9}"/>
                  </a:ext>
                </a:extLst>
              </p:cNvPr>
              <p:cNvSpPr/>
              <p:nvPr/>
            </p:nvSpPr>
            <p:spPr>
              <a:xfrm>
                <a:off x="419100" y="1511135"/>
                <a:ext cx="2228850" cy="1807887"/>
              </a:xfrm>
              <a:prstGeom prst="roundRect">
                <a:avLst>
                  <a:gd name="adj" fmla="val 0"/>
                </a:avLst>
              </a:prstGeom>
              <a:solidFill>
                <a:srgbClr val="F6FAFD">
                  <a:alpha val="60000"/>
                </a:srgbClr>
              </a:solidFill>
              <a:ln w="47625" cmpd="sng">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BAAC396C-8209-15C8-204D-01900F2C668A}"/>
                  </a:ext>
                </a:extLst>
              </p:cNvPr>
              <p:cNvSpPr txBox="1"/>
              <p:nvPr/>
            </p:nvSpPr>
            <p:spPr>
              <a:xfrm>
                <a:off x="627476" y="2569507"/>
                <a:ext cx="1857375" cy="546435"/>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運転資金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13" name="直線コネクタ 12">
              <a:extLst>
                <a:ext uri="{FF2B5EF4-FFF2-40B4-BE49-F238E27FC236}">
                  <a16:creationId xmlns:a16="http://schemas.microsoft.com/office/drawing/2014/main" id="{AABB514E-D8E3-589C-0781-E742B6740A0B}"/>
                </a:ext>
              </a:extLst>
            </p:cNvPr>
            <p:cNvCxnSpPr/>
            <p:nvPr/>
          </p:nvCxnSpPr>
          <p:spPr>
            <a:xfrm>
              <a:off x="596947" y="1781691"/>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14" name="テキスト ボックス 13">
              <a:extLst>
                <a:ext uri="{FF2B5EF4-FFF2-40B4-BE49-F238E27FC236}">
                  <a16:creationId xmlns:a16="http://schemas.microsoft.com/office/drawing/2014/main" id="{5F1184DE-A8E4-EA77-9161-6BAA92C81114}"/>
                </a:ext>
              </a:extLst>
            </p:cNvPr>
            <p:cNvSpPr txBox="1"/>
            <p:nvPr/>
          </p:nvSpPr>
          <p:spPr>
            <a:xfrm>
              <a:off x="551660" y="1329333"/>
              <a:ext cx="1153284" cy="414392"/>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運送業</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25" name="テキスト ボックス 24">
            <a:extLst>
              <a:ext uri="{FF2B5EF4-FFF2-40B4-BE49-F238E27FC236}">
                <a16:creationId xmlns:a16="http://schemas.microsoft.com/office/drawing/2014/main" id="{792EA8EC-A49D-84A2-1552-BF53AF60B7DB}"/>
              </a:ext>
            </a:extLst>
          </p:cNvPr>
          <p:cNvSpPr txBox="1"/>
          <p:nvPr/>
        </p:nvSpPr>
        <p:spPr>
          <a:xfrm>
            <a:off x="727075" y="2133074"/>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panose="02020500000000000000" pitchFamily="18" charset="-128"/>
              </a:rPr>
              <a:t>P63</a:t>
            </a:r>
            <a:r>
              <a:rPr lang="ja-JP" altLang="en-US" sz="800">
                <a:latin typeface="BIZ UDP明朝 Medium" panose="02020500000000000000" pitchFamily="18" charset="-128"/>
                <a:ea typeface="BIZ UDP明朝 Medium" panose="02020500000000000000" pitchFamily="18" charset="-128"/>
              </a:rPr>
              <a:t>～）</a:t>
            </a:r>
            <a:endParaRPr lang="ja-JP" altLang="en-US" sz="800"/>
          </a:p>
        </p:txBody>
      </p:sp>
      <p:grpSp>
        <p:nvGrpSpPr>
          <p:cNvPr id="105" name="グループ化 104">
            <a:extLst>
              <a:ext uri="{FF2B5EF4-FFF2-40B4-BE49-F238E27FC236}">
                <a16:creationId xmlns:a16="http://schemas.microsoft.com/office/drawing/2014/main" id="{A6A9C96F-AF56-6DCB-F472-4C03B5AABA6B}"/>
              </a:ext>
            </a:extLst>
          </p:cNvPr>
          <p:cNvGrpSpPr/>
          <p:nvPr/>
        </p:nvGrpSpPr>
        <p:grpSpPr>
          <a:xfrm>
            <a:off x="2675580" y="3721102"/>
            <a:ext cx="6419850" cy="821957"/>
            <a:chOff x="1773555" y="3590067"/>
            <a:chExt cx="6419850" cy="821957"/>
          </a:xfrm>
        </p:grpSpPr>
        <p:sp>
          <p:nvSpPr>
            <p:cNvPr id="106" name="正方形/長方形 105">
              <a:extLst>
                <a:ext uri="{FF2B5EF4-FFF2-40B4-BE49-F238E27FC236}">
                  <a16:creationId xmlns:a16="http://schemas.microsoft.com/office/drawing/2014/main" id="{4C670B96-3C6D-F656-3EE4-41C6BA17587D}"/>
                </a:ext>
              </a:extLst>
            </p:cNvPr>
            <p:cNvSpPr/>
            <p:nvPr/>
          </p:nvSpPr>
          <p:spPr>
            <a:xfrm>
              <a:off x="3408680" y="3590067"/>
              <a:ext cx="4784725" cy="635000"/>
            </a:xfrm>
            <a:prstGeom prst="rect">
              <a:avLst/>
            </a:prstGeom>
            <a:solidFill>
              <a:srgbClr val="FDF2EC">
                <a:alpha val="60000"/>
              </a:srgbClr>
            </a:solidFill>
            <a:ln>
              <a:solidFill>
                <a:srgbClr val="F2AA8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正方形/長方形 106">
              <a:extLst>
                <a:ext uri="{FF2B5EF4-FFF2-40B4-BE49-F238E27FC236}">
                  <a16:creationId xmlns:a16="http://schemas.microsoft.com/office/drawing/2014/main" id="{4D1A867B-1ADE-F7C5-77BF-D7F729A5BD69}"/>
                </a:ext>
              </a:extLst>
            </p:cNvPr>
            <p:cNvSpPr/>
            <p:nvPr/>
          </p:nvSpPr>
          <p:spPr>
            <a:xfrm>
              <a:off x="1773555" y="3609117"/>
              <a:ext cx="1604965" cy="58993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BIZ UDPゴシック" panose="020B0400000000000000" pitchFamily="50" charset="-128"/>
                  <a:ea typeface="BIZ UDPゴシック" panose="020B0400000000000000" pitchFamily="50" charset="-128"/>
                </a:rPr>
                <a:t>キーマンの把握</a:t>
              </a:r>
              <a:endParaRPr kumimoji="1" lang="en-US" altLang="ja-JP" sz="1400" b="1">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200">
                  <a:solidFill>
                    <a:schemeClr val="tx1"/>
                  </a:solidFill>
                  <a:latin typeface="BIZ UDPゴシック" panose="020B0400000000000000" pitchFamily="50" charset="-128"/>
                  <a:ea typeface="BIZ UDPゴシック" panose="020B0400000000000000" pitchFamily="50" charset="-128"/>
                </a:rPr>
                <a:t>（配車係）</a:t>
              </a:r>
              <a:endParaRPr kumimoji="1" lang="en-US" altLang="ja-JP" sz="1200">
                <a:solidFill>
                  <a:schemeClr val="tx1"/>
                </a:solidFill>
                <a:latin typeface="BIZ UDPゴシック" panose="020B0400000000000000" pitchFamily="50" charset="-128"/>
                <a:ea typeface="BIZ UDPゴシック" panose="020B0400000000000000" pitchFamily="50" charset="-128"/>
              </a:endParaRPr>
            </a:p>
          </p:txBody>
        </p:sp>
        <p:sp>
          <p:nvSpPr>
            <p:cNvPr id="108" name="テキスト ボックス 107">
              <a:extLst>
                <a:ext uri="{FF2B5EF4-FFF2-40B4-BE49-F238E27FC236}">
                  <a16:creationId xmlns:a16="http://schemas.microsoft.com/office/drawing/2014/main" id="{D9BCED56-D486-D195-A6CF-92C909CA5999}"/>
                </a:ext>
              </a:extLst>
            </p:cNvPr>
            <p:cNvSpPr txBox="1"/>
            <p:nvPr/>
          </p:nvSpPr>
          <p:spPr>
            <a:xfrm>
              <a:off x="3466915" y="3626285"/>
              <a:ext cx="4459790" cy="553998"/>
            </a:xfrm>
            <a:prstGeom prst="rect">
              <a:avLst/>
            </a:prstGeom>
            <a:noFill/>
          </p:spPr>
          <p:txBody>
            <a:bodyPr wrap="square" rtlCol="0">
              <a:spAutoFit/>
            </a:bodyPr>
            <a:lstStyle/>
            <a:p>
              <a:r>
                <a:rPr kumimoji="1" lang="ja-JP" altLang="en-US" sz="1000">
                  <a:latin typeface="BIZ UDPゴシック" panose="020B0400000000000000" pitchFamily="50" charset="-128"/>
                  <a:ea typeface="BIZ UDPゴシック" panose="020B0400000000000000" pitchFamily="50" charset="-128"/>
                </a:rPr>
                <a:t>□　事業性把握の深耕局面では、配車係からのヒアリングを行うとよい</a:t>
              </a:r>
              <a:endParaRPr kumimoji="1" lang="en-US" altLang="ja-JP" sz="1000">
                <a:latin typeface="BIZ UDPゴシック" panose="020B0400000000000000" pitchFamily="50" charset="-128"/>
                <a:ea typeface="BIZ UDPゴシック" panose="020B0400000000000000" pitchFamily="50" charset="-128"/>
              </a:endParaRPr>
            </a:p>
            <a:p>
              <a:r>
                <a:rPr kumimoji="1" lang="ja-JP" altLang="en-US" sz="1000">
                  <a:latin typeface="BIZ UDPゴシック" panose="020B0400000000000000" pitchFamily="50" charset="-128"/>
                  <a:ea typeface="BIZ UDPゴシック" panose="020B0400000000000000" pitchFamily="50" charset="-128"/>
                </a:rPr>
                <a:t>□　配車係の手腕で売上獲得能力や庸車（外注）効率が決まることが大半</a:t>
              </a:r>
              <a:endParaRPr kumimoji="1" lang="en-US" altLang="ja-JP" sz="1000">
                <a:latin typeface="BIZ UDPゴシック" panose="020B0400000000000000" pitchFamily="50" charset="-128"/>
                <a:ea typeface="BIZ UDPゴシック" panose="020B0400000000000000" pitchFamily="50" charset="-128"/>
              </a:endParaRPr>
            </a:p>
            <a:p>
              <a:r>
                <a:rPr kumimoji="1" lang="ja-JP" altLang="en-US" sz="1000">
                  <a:latin typeface="BIZ UDPゴシック" panose="020B0400000000000000" pitchFamily="50" charset="-128"/>
                  <a:ea typeface="BIZ UDPゴシック" panose="020B0400000000000000" pitchFamily="50" charset="-128"/>
                </a:rPr>
                <a:t>□　配車係は、荷主の詳細についても最も詳しいためヒアリングを行うとよい</a:t>
              </a:r>
              <a:endParaRPr kumimoji="1" lang="en-US" altLang="ja-JP" sz="1000">
                <a:latin typeface="BIZ UDPゴシック" panose="020B0400000000000000" pitchFamily="50" charset="-128"/>
                <a:ea typeface="BIZ UDPゴシック" panose="020B0400000000000000" pitchFamily="50" charset="-128"/>
              </a:endParaRPr>
            </a:p>
          </p:txBody>
        </p:sp>
        <p:sp>
          <p:nvSpPr>
            <p:cNvPr id="109" name="テキスト ボックス 108">
              <a:extLst>
                <a:ext uri="{FF2B5EF4-FFF2-40B4-BE49-F238E27FC236}">
                  <a16:creationId xmlns:a16="http://schemas.microsoft.com/office/drawing/2014/main" id="{D1C565FA-2749-B1A5-B7E1-816ADACAB9DD}"/>
                </a:ext>
              </a:extLst>
            </p:cNvPr>
            <p:cNvSpPr txBox="1"/>
            <p:nvPr/>
          </p:nvSpPr>
          <p:spPr>
            <a:xfrm>
              <a:off x="2182813" y="4196580"/>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a:t>
              </a:r>
              <a:r>
                <a:rPr lang="ja-JP" altLang="en-US" sz="800">
                  <a:latin typeface="BIZ UDP明朝 Medium" panose="02020500000000000000" pitchFamily="18" charset="-128"/>
                  <a:ea typeface="BIZ UDP明朝 Medium"/>
                </a:rPr>
                <a:t>６６）</a:t>
              </a:r>
              <a:endParaRPr lang="ja-JP" altLang="en-US" sz="800">
                <a:ea typeface="BIZ UDP明朝 Medium"/>
              </a:endParaRPr>
            </a:p>
          </p:txBody>
        </p:sp>
      </p:grpSp>
      <p:cxnSp>
        <p:nvCxnSpPr>
          <p:cNvPr id="110" name="直線コネクタ 109">
            <a:extLst>
              <a:ext uri="{FF2B5EF4-FFF2-40B4-BE49-F238E27FC236}">
                <a16:creationId xmlns:a16="http://schemas.microsoft.com/office/drawing/2014/main" id="{75FC2212-B430-10E4-9217-9D187F855C9D}"/>
              </a:ext>
            </a:extLst>
          </p:cNvPr>
          <p:cNvCxnSpPr>
            <a:cxnSpLocks/>
          </p:cNvCxnSpPr>
          <p:nvPr/>
        </p:nvCxnSpPr>
        <p:spPr>
          <a:xfrm>
            <a:off x="754933" y="4637630"/>
            <a:ext cx="8456076" cy="0"/>
          </a:xfrm>
          <a:prstGeom prst="line">
            <a:avLst/>
          </a:prstGeom>
          <a:ln w="1587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11" name="テキスト ボックス 110">
            <a:extLst>
              <a:ext uri="{FF2B5EF4-FFF2-40B4-BE49-F238E27FC236}">
                <a16:creationId xmlns:a16="http://schemas.microsoft.com/office/drawing/2014/main" id="{2A6E8EA7-89E2-0F94-5B9E-94B66C4B5192}"/>
              </a:ext>
            </a:extLst>
          </p:cNvPr>
          <p:cNvSpPr txBox="1"/>
          <p:nvPr/>
        </p:nvSpPr>
        <p:spPr>
          <a:xfrm>
            <a:off x="727075" y="5812086"/>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panose="02020500000000000000" pitchFamily="18" charset="-128"/>
              </a:rPr>
              <a:t>P71</a:t>
            </a:r>
            <a:r>
              <a:rPr lang="ja-JP" altLang="en-US" sz="800">
                <a:latin typeface="BIZ UDP明朝 Medium" panose="02020500000000000000" pitchFamily="18" charset="-128"/>
                <a:ea typeface="BIZ UDP明朝 Medium" panose="02020500000000000000" pitchFamily="18" charset="-128"/>
              </a:rPr>
              <a:t>～）</a:t>
            </a:r>
            <a:endParaRPr lang="ja-JP" altLang="en-US" sz="800"/>
          </a:p>
        </p:txBody>
      </p:sp>
      <p:grpSp>
        <p:nvGrpSpPr>
          <p:cNvPr id="112" name="グループ化 111">
            <a:extLst>
              <a:ext uri="{FF2B5EF4-FFF2-40B4-BE49-F238E27FC236}">
                <a16:creationId xmlns:a16="http://schemas.microsoft.com/office/drawing/2014/main" id="{D2C679AD-12E8-6BD8-2CBE-23D071AACD01}"/>
              </a:ext>
            </a:extLst>
          </p:cNvPr>
          <p:cNvGrpSpPr/>
          <p:nvPr/>
        </p:nvGrpSpPr>
        <p:grpSpPr>
          <a:xfrm>
            <a:off x="849632" y="4854622"/>
            <a:ext cx="1383941" cy="921916"/>
            <a:chOff x="431800" y="1972744"/>
            <a:chExt cx="1383941" cy="949168"/>
          </a:xfrm>
        </p:grpSpPr>
        <p:grpSp>
          <p:nvGrpSpPr>
            <p:cNvPr id="113" name="グループ化 112">
              <a:extLst>
                <a:ext uri="{FF2B5EF4-FFF2-40B4-BE49-F238E27FC236}">
                  <a16:creationId xmlns:a16="http://schemas.microsoft.com/office/drawing/2014/main" id="{FC74881E-2F23-1BCB-CE88-623722D514B4}"/>
                </a:ext>
              </a:extLst>
            </p:cNvPr>
            <p:cNvGrpSpPr/>
            <p:nvPr/>
          </p:nvGrpSpPr>
          <p:grpSpPr>
            <a:xfrm>
              <a:off x="431800" y="1972744"/>
              <a:ext cx="1383941" cy="949168"/>
              <a:chOff x="419100" y="2895623"/>
              <a:chExt cx="2228850" cy="1807887"/>
            </a:xfrm>
          </p:grpSpPr>
          <p:sp>
            <p:nvSpPr>
              <p:cNvPr id="116" name="四角形: 角を丸くする 115">
                <a:extLst>
                  <a:ext uri="{FF2B5EF4-FFF2-40B4-BE49-F238E27FC236}">
                    <a16:creationId xmlns:a16="http://schemas.microsoft.com/office/drawing/2014/main" id="{7246787A-C8FC-9A9E-16D2-466C5AE21B4F}"/>
                  </a:ext>
                </a:extLst>
              </p:cNvPr>
              <p:cNvSpPr/>
              <p:nvPr/>
            </p:nvSpPr>
            <p:spPr>
              <a:xfrm>
                <a:off x="419100" y="2895623"/>
                <a:ext cx="2228850" cy="1807887"/>
              </a:xfrm>
              <a:prstGeom prst="roundRect">
                <a:avLst>
                  <a:gd name="adj" fmla="val 0"/>
                </a:avLst>
              </a:prstGeom>
              <a:solidFill>
                <a:srgbClr val="F6FAFD">
                  <a:alpha val="60000"/>
                </a:srgbClr>
              </a:solidFill>
              <a:ln w="47625" cmpd="sng">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テキスト ボックス 116">
                <a:extLst>
                  <a:ext uri="{FF2B5EF4-FFF2-40B4-BE49-F238E27FC236}">
                    <a16:creationId xmlns:a16="http://schemas.microsoft.com/office/drawing/2014/main" id="{37CE9AEF-206A-CBA2-CD16-7F2F5A221904}"/>
                  </a:ext>
                </a:extLst>
              </p:cNvPr>
              <p:cNvSpPr txBox="1"/>
              <p:nvPr/>
            </p:nvSpPr>
            <p:spPr>
              <a:xfrm>
                <a:off x="627476" y="3997946"/>
                <a:ext cx="1857375" cy="543198"/>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運転資金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114" name="直線コネクタ 113">
              <a:extLst>
                <a:ext uri="{FF2B5EF4-FFF2-40B4-BE49-F238E27FC236}">
                  <a16:creationId xmlns:a16="http://schemas.microsoft.com/office/drawing/2014/main" id="{D52FBAFD-E4CC-3DAA-AD38-AC4EDF0A5520}"/>
                </a:ext>
              </a:extLst>
            </p:cNvPr>
            <p:cNvCxnSpPr/>
            <p:nvPr/>
          </p:nvCxnSpPr>
          <p:spPr>
            <a:xfrm>
              <a:off x="596947" y="2477949"/>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115" name="テキスト ボックス 114">
              <a:extLst>
                <a:ext uri="{FF2B5EF4-FFF2-40B4-BE49-F238E27FC236}">
                  <a16:creationId xmlns:a16="http://schemas.microsoft.com/office/drawing/2014/main" id="{6E91B4A1-A3DB-08AD-88FF-05D346342F18}"/>
                </a:ext>
              </a:extLst>
            </p:cNvPr>
            <p:cNvSpPr txBox="1"/>
            <p:nvPr/>
          </p:nvSpPr>
          <p:spPr>
            <a:xfrm>
              <a:off x="532609" y="2064971"/>
              <a:ext cx="1210175" cy="348562"/>
            </a:xfrm>
            <a:prstGeom prst="rect">
              <a:avLst/>
            </a:prstGeom>
            <a:noFill/>
          </p:spPr>
          <p:txBody>
            <a:bodyPr wrap="square" rtlCol="0">
              <a:spAutoFit/>
            </a:bodyPr>
            <a:lstStyle/>
            <a:p>
              <a:pPr algn="ctr"/>
              <a:r>
                <a:rPr kumimoji="1" lang="ja-JP" altLang="en-US" sz="1600">
                  <a:latin typeface="BIZ UDPゴシック" panose="020B0400000000000000" pitchFamily="50" charset="-128"/>
                  <a:ea typeface="BIZ UDPゴシック" panose="020B0400000000000000" pitchFamily="50" charset="-128"/>
                </a:rPr>
                <a:t>サービス業</a:t>
              </a:r>
            </a:p>
          </p:txBody>
        </p:sp>
      </p:grpSp>
      <p:grpSp>
        <p:nvGrpSpPr>
          <p:cNvPr id="34" name="グループ化 33">
            <a:extLst>
              <a:ext uri="{FF2B5EF4-FFF2-40B4-BE49-F238E27FC236}">
                <a16:creationId xmlns:a16="http://schemas.microsoft.com/office/drawing/2014/main" id="{483DDD54-69A5-C035-9125-F1B158E5376A}"/>
              </a:ext>
            </a:extLst>
          </p:cNvPr>
          <p:cNvGrpSpPr/>
          <p:nvPr/>
        </p:nvGrpSpPr>
        <p:grpSpPr>
          <a:xfrm>
            <a:off x="2543996" y="1041955"/>
            <a:ext cx="6459905" cy="2451504"/>
            <a:chOff x="2162994" y="1041955"/>
            <a:chExt cx="6459905" cy="2451504"/>
          </a:xfrm>
        </p:grpSpPr>
        <p:grpSp>
          <p:nvGrpSpPr>
            <p:cNvPr id="27" name="グループ化 26">
              <a:extLst>
                <a:ext uri="{FF2B5EF4-FFF2-40B4-BE49-F238E27FC236}">
                  <a16:creationId xmlns:a16="http://schemas.microsoft.com/office/drawing/2014/main" id="{3B8205EB-33B1-6846-591D-2DC5B16F86D6}"/>
                </a:ext>
              </a:extLst>
            </p:cNvPr>
            <p:cNvGrpSpPr/>
            <p:nvPr/>
          </p:nvGrpSpPr>
          <p:grpSpPr>
            <a:xfrm>
              <a:off x="2162994" y="1041955"/>
              <a:ext cx="6459905" cy="578254"/>
              <a:chOff x="2162994" y="1041955"/>
              <a:chExt cx="6459905" cy="578254"/>
            </a:xfrm>
          </p:grpSpPr>
          <p:cxnSp>
            <p:nvCxnSpPr>
              <p:cNvPr id="69" name="直線コネクタ 68">
                <a:extLst>
                  <a:ext uri="{FF2B5EF4-FFF2-40B4-BE49-F238E27FC236}">
                    <a16:creationId xmlns:a16="http://schemas.microsoft.com/office/drawing/2014/main" id="{1896090F-3164-0FC0-DEA9-DA7C00B3CE50}"/>
                  </a:ext>
                </a:extLst>
              </p:cNvPr>
              <p:cNvCxnSpPr>
                <a:cxnSpLocks/>
              </p:cNvCxnSpPr>
              <p:nvPr/>
            </p:nvCxnSpPr>
            <p:spPr>
              <a:xfrm>
                <a:off x="2267035" y="1400159"/>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70" name="テキスト ボックス 69">
                <a:extLst>
                  <a:ext uri="{FF2B5EF4-FFF2-40B4-BE49-F238E27FC236}">
                    <a16:creationId xmlns:a16="http://schemas.microsoft.com/office/drawing/2014/main" id="{F5250A68-6559-F759-C3E0-31DFDEE72A88}"/>
                  </a:ext>
                </a:extLst>
              </p:cNvPr>
              <p:cNvSpPr txBox="1"/>
              <p:nvPr/>
            </p:nvSpPr>
            <p:spPr>
              <a:xfrm>
                <a:off x="3216743" y="1089156"/>
                <a:ext cx="5250582" cy="307777"/>
              </a:xfrm>
              <a:prstGeom prst="rect">
                <a:avLst/>
              </a:prstGeom>
              <a:noFill/>
            </p:spPr>
            <p:txBody>
              <a:bodyPr wrap="square" rtlCol="0">
                <a:spAutoFit/>
              </a:bodyPr>
              <a:lstStyle/>
              <a:p>
                <a:r>
                  <a:rPr kumimoji="1" lang="ja-JP" altLang="en-US" sz="1400" b="1">
                    <a:latin typeface="BIZ UDPゴシック" panose="020B0400000000000000" pitchFamily="50" charset="-128"/>
                    <a:ea typeface="BIZ UDPゴシック" panose="020B0400000000000000" pitchFamily="50" charset="-128"/>
                  </a:rPr>
                  <a:t>支払債務</a:t>
                </a:r>
                <a:r>
                  <a:rPr kumimoji="1" lang="ja-JP" altLang="en-US" sz="1050">
                    <a:latin typeface="BIZ UDPゴシック" panose="020B0400000000000000" pitchFamily="50" charset="-128"/>
                    <a:ea typeface="BIZ UDPゴシック" panose="020B0400000000000000" pitchFamily="50" charset="-128"/>
                  </a:rPr>
                  <a:t>（燃料代</a:t>
                </a:r>
                <a:r>
                  <a:rPr kumimoji="1" lang="ja-JP" altLang="en-US" sz="900">
                    <a:latin typeface="BIZ UDPゴシック" panose="020B0400000000000000" pitchFamily="50" charset="-128"/>
                    <a:ea typeface="BIZ UDPゴシック" panose="020B0400000000000000" pitchFamily="50" charset="-128"/>
                  </a:rPr>
                  <a:t>や</a:t>
                </a:r>
                <a:r>
                  <a:rPr kumimoji="1" lang="ja-JP" altLang="en-US" sz="1050">
                    <a:latin typeface="BIZ UDPゴシック" panose="020B0400000000000000" pitchFamily="50" charset="-128"/>
                    <a:ea typeface="BIZ UDPゴシック" panose="020B0400000000000000" pitchFamily="50" charset="-128"/>
                  </a:rPr>
                  <a:t>庸車費用）</a:t>
                </a:r>
                <a:r>
                  <a:rPr kumimoji="1" lang="ja-JP" altLang="en-US" sz="1200" b="1">
                    <a:latin typeface="BIZ UDPゴシック" panose="020B0400000000000000" pitchFamily="50" charset="-128"/>
                    <a:ea typeface="BIZ UDPゴシック" panose="020B0400000000000000" pitchFamily="50" charset="-128"/>
                  </a:rPr>
                  <a:t>に</a:t>
                </a:r>
                <a:r>
                  <a:rPr kumimoji="1" lang="ja-JP" altLang="en-US" sz="1400" b="1">
                    <a:latin typeface="BIZ UDPゴシック" panose="020B0400000000000000" pitchFamily="50" charset="-128"/>
                    <a:ea typeface="BIZ UDPゴシック" panose="020B0400000000000000" pitchFamily="50" charset="-128"/>
                  </a:rPr>
                  <a:t>変化</a:t>
                </a:r>
                <a:r>
                  <a:rPr kumimoji="1" lang="ja-JP" altLang="en-US" sz="1050">
                    <a:latin typeface="BIZ UDPゴシック" panose="020B0400000000000000" pitchFamily="50" charset="-128"/>
                    <a:ea typeface="BIZ UDPゴシック" panose="020B0400000000000000" pitchFamily="50" charset="-128"/>
                  </a:rPr>
                  <a:t>はあるか？</a:t>
                </a:r>
                <a:r>
                  <a:rPr lang="ja-JP" altLang="en-US" sz="1050">
                    <a:latin typeface="BIZ UDP明朝 Medium" panose="02020500000000000000" pitchFamily="18" charset="-128"/>
                    <a:ea typeface="BIZ UDP明朝 Medium" panose="02020500000000000000" pitchFamily="18" charset="-128"/>
                  </a:rPr>
                  <a:t>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P65</a:t>
                </a:r>
                <a:r>
                  <a:rPr lang="ja-JP" altLang="en-US" sz="800">
                    <a:latin typeface="BIZ UDP明朝 Medium" panose="02020500000000000000" pitchFamily="18" charset="-128"/>
                    <a:ea typeface="BIZ UDP明朝 Medium" panose="02020500000000000000" pitchFamily="18" charset="-128"/>
                  </a:rPr>
                  <a:t>）</a:t>
                </a:r>
                <a:endParaRPr kumimoji="1" lang="en-US" altLang="ja-JP" sz="900">
                  <a:latin typeface="BIZ UDPゴシック" panose="020B0400000000000000" pitchFamily="50" charset="-128"/>
                  <a:ea typeface="BIZ UDPゴシック" panose="020B0400000000000000" pitchFamily="50" charset="-128"/>
                </a:endParaRPr>
              </a:p>
            </p:txBody>
          </p:sp>
          <p:sp>
            <p:nvSpPr>
              <p:cNvPr id="71" name="テキスト ボックス 70">
                <a:extLst>
                  <a:ext uri="{FF2B5EF4-FFF2-40B4-BE49-F238E27FC236}">
                    <a16:creationId xmlns:a16="http://schemas.microsoft.com/office/drawing/2014/main" id="{A4EA1BA2-BF06-2365-4717-3B63CD1EBDFF}"/>
                  </a:ext>
                </a:extLst>
              </p:cNvPr>
              <p:cNvSpPr txBox="1"/>
              <p:nvPr/>
            </p:nvSpPr>
            <p:spPr>
              <a:xfrm>
                <a:off x="3269039" y="1373988"/>
                <a:ext cx="5191021"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資金繰りが悪化すると</a:t>
                </a:r>
                <a:r>
                  <a:rPr kumimoji="1" lang="ja-JP" altLang="en-US" sz="1000">
                    <a:solidFill>
                      <a:srgbClr val="FF0000"/>
                    </a:solidFill>
                    <a:latin typeface="BIZ UDPゴシック" panose="020B0400000000000000" pitchFamily="50" charset="-128"/>
                    <a:ea typeface="BIZ UDPゴシック" panose="020B0400000000000000" pitchFamily="50" charset="-128"/>
                  </a:rPr>
                  <a:t>支払債務の期日を先延ばし</a:t>
                </a:r>
                <a:r>
                  <a:rPr kumimoji="1" lang="ja-JP" altLang="en-US" sz="1000">
                    <a:latin typeface="BIZ UDPゴシック" panose="020B0400000000000000" pitchFamily="50" charset="-128"/>
                    <a:ea typeface="BIZ UDPゴシック" panose="020B0400000000000000" pitchFamily="50" charset="-128"/>
                  </a:rPr>
                  <a:t>→損益が悪化の可能性あり</a:t>
                </a:r>
                <a:endParaRPr lang="en-US" altLang="ja-JP" sz="1000">
                  <a:latin typeface="BIZ UDPゴシック" panose="020B0400000000000000" pitchFamily="50" charset="-128"/>
                  <a:ea typeface="BIZ UDPゴシック" panose="020B0400000000000000" pitchFamily="50" charset="-128"/>
                </a:endParaRPr>
              </a:p>
            </p:txBody>
          </p:sp>
          <p:cxnSp>
            <p:nvCxnSpPr>
              <p:cNvPr id="3" name="直線矢印コネクタ 2">
                <a:extLst>
                  <a:ext uri="{FF2B5EF4-FFF2-40B4-BE49-F238E27FC236}">
                    <a16:creationId xmlns:a16="http://schemas.microsoft.com/office/drawing/2014/main" id="{110E84D7-481E-3B16-C6CC-D9267B5975C6}"/>
                  </a:ext>
                </a:extLst>
              </p:cNvPr>
              <p:cNvCxnSpPr>
                <a:cxnSpLocks/>
              </p:cNvCxnSpPr>
              <p:nvPr/>
            </p:nvCxnSpPr>
            <p:spPr>
              <a:xfrm>
                <a:off x="2939116" y="1256410"/>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4" name="テキスト ボックス 3">
                <a:extLst>
                  <a:ext uri="{FF2B5EF4-FFF2-40B4-BE49-F238E27FC236}">
                    <a16:creationId xmlns:a16="http://schemas.microsoft.com/office/drawing/2014/main" id="{273C9170-7A8D-75B3-431E-81696C64E788}"/>
                  </a:ext>
                </a:extLst>
              </p:cNvPr>
              <p:cNvSpPr txBox="1"/>
              <p:nvPr/>
            </p:nvSpPr>
            <p:spPr>
              <a:xfrm>
                <a:off x="2162994" y="1041955"/>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1</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grpSp>
          <p:nvGrpSpPr>
            <p:cNvPr id="29" name="グループ化 28">
              <a:extLst>
                <a:ext uri="{FF2B5EF4-FFF2-40B4-BE49-F238E27FC236}">
                  <a16:creationId xmlns:a16="http://schemas.microsoft.com/office/drawing/2014/main" id="{6A16174F-3392-9955-5928-15DE662C4C57}"/>
                </a:ext>
              </a:extLst>
            </p:cNvPr>
            <p:cNvGrpSpPr/>
            <p:nvPr/>
          </p:nvGrpSpPr>
          <p:grpSpPr>
            <a:xfrm>
              <a:off x="2171461" y="1505503"/>
              <a:ext cx="6442202" cy="400110"/>
              <a:chOff x="2171461" y="1505503"/>
              <a:chExt cx="6442202" cy="400110"/>
            </a:xfrm>
          </p:grpSpPr>
          <p:cxnSp>
            <p:nvCxnSpPr>
              <p:cNvPr id="77" name="直線コネクタ 76">
                <a:extLst>
                  <a:ext uri="{FF2B5EF4-FFF2-40B4-BE49-F238E27FC236}">
                    <a16:creationId xmlns:a16="http://schemas.microsoft.com/office/drawing/2014/main" id="{C754BF26-81AA-B674-2413-C4E2A95E3BB7}"/>
                  </a:ext>
                </a:extLst>
              </p:cNvPr>
              <p:cNvCxnSpPr>
                <a:cxnSpLocks/>
              </p:cNvCxnSpPr>
              <p:nvPr/>
            </p:nvCxnSpPr>
            <p:spPr>
              <a:xfrm>
                <a:off x="2267035" y="1852567"/>
                <a:ext cx="6346628"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78" name="テキスト ボックス 77">
                <a:extLst>
                  <a:ext uri="{FF2B5EF4-FFF2-40B4-BE49-F238E27FC236}">
                    <a16:creationId xmlns:a16="http://schemas.microsoft.com/office/drawing/2014/main" id="{16A7C615-6021-8961-7836-5E0A41C3DC73}"/>
                  </a:ext>
                </a:extLst>
              </p:cNvPr>
              <p:cNvSpPr txBox="1"/>
              <p:nvPr/>
            </p:nvSpPr>
            <p:spPr>
              <a:xfrm>
                <a:off x="3226268" y="1579086"/>
                <a:ext cx="5250582" cy="276999"/>
              </a:xfrm>
              <a:prstGeom prst="rect">
                <a:avLst/>
              </a:prstGeom>
              <a:noFill/>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既存先の取引条件（運賃や支払条件）に変化はあるか？</a:t>
                </a:r>
                <a:endParaRPr kumimoji="1" lang="en-US" altLang="ja-JP" sz="120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3324F8D4-ABEA-202F-3D82-EC6D420D54CE}"/>
                  </a:ext>
                </a:extLst>
              </p:cNvPr>
              <p:cNvSpPr txBox="1"/>
              <p:nvPr/>
            </p:nvSpPr>
            <p:spPr>
              <a:xfrm>
                <a:off x="2171461" y="1505503"/>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2</a:t>
                </a:r>
                <a:endParaRPr kumimoji="1" lang="ja-JP" altLang="en-US" sz="1400" b="1">
                  <a:solidFill>
                    <a:srgbClr val="00B0F0"/>
                  </a:solidFill>
                  <a:latin typeface="Arial Nova" panose="020B0504020202020204" pitchFamily="34" charset="0"/>
                  <a:ea typeface="HGS明朝B" panose="02020800000000000000" pitchFamily="18" charset="-128"/>
                </a:endParaRPr>
              </a:p>
            </p:txBody>
          </p:sp>
          <p:cxnSp>
            <p:nvCxnSpPr>
              <p:cNvPr id="6" name="直線矢印コネクタ 5">
                <a:extLst>
                  <a:ext uri="{FF2B5EF4-FFF2-40B4-BE49-F238E27FC236}">
                    <a16:creationId xmlns:a16="http://schemas.microsoft.com/office/drawing/2014/main" id="{E1769D61-BAA6-2CDC-8299-5AD9205E259E}"/>
                  </a:ext>
                </a:extLst>
              </p:cNvPr>
              <p:cNvCxnSpPr>
                <a:cxnSpLocks/>
              </p:cNvCxnSpPr>
              <p:nvPr/>
            </p:nvCxnSpPr>
            <p:spPr>
              <a:xfrm>
                <a:off x="2949447" y="1729908"/>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grpSp>
        <p:grpSp>
          <p:nvGrpSpPr>
            <p:cNvPr id="31" name="グループ化 30">
              <a:extLst>
                <a:ext uri="{FF2B5EF4-FFF2-40B4-BE49-F238E27FC236}">
                  <a16:creationId xmlns:a16="http://schemas.microsoft.com/office/drawing/2014/main" id="{676CF11F-6CAA-359C-4827-FDC8093627D6}"/>
                </a:ext>
              </a:extLst>
            </p:cNvPr>
            <p:cNvGrpSpPr/>
            <p:nvPr/>
          </p:nvGrpSpPr>
          <p:grpSpPr>
            <a:xfrm>
              <a:off x="2171120" y="1843068"/>
              <a:ext cx="6451779" cy="551264"/>
              <a:chOff x="2171120" y="1843068"/>
              <a:chExt cx="6451779" cy="551264"/>
            </a:xfrm>
          </p:grpSpPr>
          <p:cxnSp>
            <p:nvCxnSpPr>
              <p:cNvPr id="84" name="直線コネクタ 83">
                <a:extLst>
                  <a:ext uri="{FF2B5EF4-FFF2-40B4-BE49-F238E27FC236}">
                    <a16:creationId xmlns:a16="http://schemas.microsoft.com/office/drawing/2014/main" id="{4B784F16-4ABC-07C4-FCD6-3F12A8460696}"/>
                  </a:ext>
                </a:extLst>
              </p:cNvPr>
              <p:cNvCxnSpPr>
                <a:cxnSpLocks/>
              </p:cNvCxnSpPr>
              <p:nvPr/>
            </p:nvCxnSpPr>
            <p:spPr>
              <a:xfrm>
                <a:off x="2267035" y="2180632"/>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85" name="テキスト ボックス 84">
                <a:extLst>
                  <a:ext uri="{FF2B5EF4-FFF2-40B4-BE49-F238E27FC236}">
                    <a16:creationId xmlns:a16="http://schemas.microsoft.com/office/drawing/2014/main" id="{5ABE478F-F4FC-C0AF-CD81-65E99D930889}"/>
                  </a:ext>
                </a:extLst>
              </p:cNvPr>
              <p:cNvSpPr txBox="1"/>
              <p:nvPr/>
            </p:nvSpPr>
            <p:spPr>
              <a:xfrm>
                <a:off x="3226268" y="1907729"/>
                <a:ext cx="5250582" cy="276999"/>
              </a:xfrm>
              <a:prstGeom prst="rect">
                <a:avLst/>
              </a:prstGeom>
              <a:noFill/>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売上見込は、既存取引の拡大か、新規取引か？</a:t>
                </a:r>
                <a:endParaRPr kumimoji="1" lang="en-US" altLang="ja-JP" sz="1200">
                  <a:latin typeface="BIZ UDPゴシック" panose="020B0400000000000000" pitchFamily="50" charset="-128"/>
                  <a:ea typeface="BIZ UDPゴシック" panose="020B0400000000000000" pitchFamily="50" charset="-128"/>
                </a:endParaRPr>
              </a:p>
            </p:txBody>
          </p:sp>
          <p:sp>
            <p:nvSpPr>
              <p:cNvPr id="86" name="テキスト ボックス 85">
                <a:extLst>
                  <a:ext uri="{FF2B5EF4-FFF2-40B4-BE49-F238E27FC236}">
                    <a16:creationId xmlns:a16="http://schemas.microsoft.com/office/drawing/2014/main" id="{FDADFE66-63FE-2432-3367-9A866B332586}"/>
                  </a:ext>
                </a:extLst>
              </p:cNvPr>
              <p:cNvSpPr txBox="1"/>
              <p:nvPr/>
            </p:nvSpPr>
            <p:spPr>
              <a:xfrm>
                <a:off x="3269039" y="2148111"/>
                <a:ext cx="5320623"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特に新規の場合は取引の継続性や採算性に注視</a:t>
                </a:r>
                <a:endParaRPr lang="en-US" altLang="ja-JP" sz="1000">
                  <a:latin typeface="BIZ UDPゴシック" panose="020B0400000000000000" pitchFamily="50" charset="-128"/>
                  <a:ea typeface="BIZ UDPゴシック" panose="020B0400000000000000" pitchFamily="50" charset="-128"/>
                </a:endParaRPr>
              </a:p>
            </p:txBody>
          </p:sp>
          <p:cxnSp>
            <p:nvCxnSpPr>
              <p:cNvPr id="8" name="直線矢印コネクタ 7">
                <a:extLst>
                  <a:ext uri="{FF2B5EF4-FFF2-40B4-BE49-F238E27FC236}">
                    <a16:creationId xmlns:a16="http://schemas.microsoft.com/office/drawing/2014/main" id="{106DCF33-C554-B72A-DFC8-5201DCB636AD}"/>
                  </a:ext>
                </a:extLst>
              </p:cNvPr>
              <p:cNvCxnSpPr>
                <a:cxnSpLocks/>
              </p:cNvCxnSpPr>
              <p:nvPr/>
            </p:nvCxnSpPr>
            <p:spPr>
              <a:xfrm>
                <a:off x="2947242" y="2057523"/>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9" name="テキスト ボックス 8">
                <a:extLst>
                  <a:ext uri="{FF2B5EF4-FFF2-40B4-BE49-F238E27FC236}">
                    <a16:creationId xmlns:a16="http://schemas.microsoft.com/office/drawing/2014/main" id="{73BD0214-FFAE-D74A-093D-CC7AA42816B8}"/>
                  </a:ext>
                </a:extLst>
              </p:cNvPr>
              <p:cNvSpPr txBox="1"/>
              <p:nvPr/>
            </p:nvSpPr>
            <p:spPr>
              <a:xfrm>
                <a:off x="2171120" y="1843068"/>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3</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grpSp>
          <p:nvGrpSpPr>
            <p:cNvPr id="32" name="グループ化 31">
              <a:extLst>
                <a:ext uri="{FF2B5EF4-FFF2-40B4-BE49-F238E27FC236}">
                  <a16:creationId xmlns:a16="http://schemas.microsoft.com/office/drawing/2014/main" id="{3697F937-1CE6-DA98-CEF5-B7C707808F27}"/>
                </a:ext>
              </a:extLst>
            </p:cNvPr>
            <p:cNvGrpSpPr/>
            <p:nvPr/>
          </p:nvGrpSpPr>
          <p:grpSpPr>
            <a:xfrm>
              <a:off x="2168851" y="2303942"/>
              <a:ext cx="6454048" cy="730919"/>
              <a:chOff x="2168851" y="2303942"/>
              <a:chExt cx="6454048" cy="730919"/>
            </a:xfrm>
          </p:grpSpPr>
          <p:cxnSp>
            <p:nvCxnSpPr>
              <p:cNvPr id="92" name="直線コネクタ 91">
                <a:extLst>
                  <a:ext uri="{FF2B5EF4-FFF2-40B4-BE49-F238E27FC236}">
                    <a16:creationId xmlns:a16="http://schemas.microsoft.com/office/drawing/2014/main" id="{49BED4FD-2768-3B7F-63AB-9EA3E81FC6E8}"/>
                  </a:ext>
                </a:extLst>
              </p:cNvPr>
              <p:cNvCxnSpPr>
                <a:cxnSpLocks/>
              </p:cNvCxnSpPr>
              <p:nvPr/>
            </p:nvCxnSpPr>
            <p:spPr>
              <a:xfrm>
                <a:off x="2267035" y="2660922"/>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93" name="テキスト ボックス 92">
                <a:extLst>
                  <a:ext uri="{FF2B5EF4-FFF2-40B4-BE49-F238E27FC236}">
                    <a16:creationId xmlns:a16="http://schemas.microsoft.com/office/drawing/2014/main" id="{14245232-631F-CB86-0D8C-65CCB902F9CA}"/>
                  </a:ext>
                </a:extLst>
              </p:cNvPr>
              <p:cNvSpPr txBox="1"/>
              <p:nvPr/>
            </p:nvSpPr>
            <p:spPr>
              <a:xfrm>
                <a:off x="3226268" y="2388019"/>
                <a:ext cx="5250582"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自社便対応か、庸車を使うのか？</a:t>
                </a:r>
                <a:r>
                  <a:rPr lang="ja-JP" altLang="en-US" sz="1200">
                    <a:latin typeface="BIZ UDP明朝 Medium" panose="02020500000000000000" pitchFamily="18" charset="-128"/>
                    <a:ea typeface="BIZ UDP明朝 Medium" panose="02020500000000000000" pitchFamily="18" charset="-128"/>
                  </a:rPr>
                  <a:t>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P64,66</a:t>
                </a:r>
                <a:r>
                  <a:rPr lang="ja-JP" altLang="en-US" sz="800">
                    <a:latin typeface="BIZ UDP明朝 Medium" panose="02020500000000000000" pitchFamily="18" charset="-128"/>
                    <a:ea typeface="BIZ UDP明朝 Medium" panose="02020500000000000000" pitchFamily="18" charset="-128"/>
                  </a:rPr>
                  <a:t>）</a:t>
                </a:r>
                <a:endParaRPr lang="en-US" altLang="ja-JP" sz="900">
                  <a:latin typeface="BIZ UDP明朝 Medium" panose="02020500000000000000" pitchFamily="18" charset="-128"/>
                  <a:ea typeface="BIZ UDP明朝 Medium" panose="02020500000000000000" pitchFamily="18" charset="-128"/>
                </a:endParaRPr>
              </a:p>
            </p:txBody>
          </p:sp>
          <p:sp>
            <p:nvSpPr>
              <p:cNvPr id="94" name="テキスト ボックス 93">
                <a:extLst>
                  <a:ext uri="{FF2B5EF4-FFF2-40B4-BE49-F238E27FC236}">
                    <a16:creationId xmlns:a16="http://schemas.microsoft.com/office/drawing/2014/main" id="{026ADD7D-646A-F765-CEC7-FAF4987DEEC2}"/>
                  </a:ext>
                </a:extLst>
              </p:cNvPr>
              <p:cNvSpPr txBox="1"/>
              <p:nvPr/>
            </p:nvSpPr>
            <p:spPr>
              <a:xfrm>
                <a:off x="3269039" y="2634751"/>
                <a:ext cx="5191021" cy="400110"/>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自社便の場合には、車両と運転手の確保はできているか？</a:t>
                </a:r>
                <a:endParaRPr lang="en-US" altLang="ja-JP" sz="1000">
                  <a:latin typeface="BIZ UDPゴシック" panose="020B0400000000000000" pitchFamily="50" charset="-128"/>
                  <a:ea typeface="BIZ UDPゴシック" panose="020B0400000000000000" pitchFamily="50" charset="-128"/>
                </a:endParaRPr>
              </a:p>
              <a:p>
                <a:r>
                  <a:rPr lang="ja-JP" altLang="en-US" sz="1000">
                    <a:latin typeface="BIZ UDPゴシック" panose="020B0400000000000000" pitchFamily="50" charset="-128"/>
                    <a:ea typeface="BIZ UDPゴシック" panose="020B0400000000000000" pitchFamily="50" charset="-128"/>
                  </a:rPr>
                  <a:t>・外注・庸車の場合には、自社便で引受けられない理由はなにか？</a:t>
                </a:r>
                <a:endParaRPr lang="en-US" altLang="ja-JP" sz="1000">
                  <a:latin typeface="BIZ UDPゴシック" panose="020B0400000000000000" pitchFamily="50" charset="-128"/>
                  <a:ea typeface="BIZ UDPゴシック" panose="020B0400000000000000" pitchFamily="50" charset="-128"/>
                </a:endParaRPr>
              </a:p>
            </p:txBody>
          </p:sp>
          <p:cxnSp>
            <p:nvCxnSpPr>
              <p:cNvPr id="10" name="直線矢印コネクタ 9">
                <a:extLst>
                  <a:ext uri="{FF2B5EF4-FFF2-40B4-BE49-F238E27FC236}">
                    <a16:creationId xmlns:a16="http://schemas.microsoft.com/office/drawing/2014/main" id="{40EF20AC-0358-7246-6F9D-EDCA11EE0C8E}"/>
                  </a:ext>
                </a:extLst>
              </p:cNvPr>
              <p:cNvCxnSpPr>
                <a:cxnSpLocks/>
              </p:cNvCxnSpPr>
              <p:nvPr/>
            </p:nvCxnSpPr>
            <p:spPr>
              <a:xfrm>
                <a:off x="2953440" y="2526864"/>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16" name="テキスト ボックス 15">
                <a:extLst>
                  <a:ext uri="{FF2B5EF4-FFF2-40B4-BE49-F238E27FC236}">
                    <a16:creationId xmlns:a16="http://schemas.microsoft.com/office/drawing/2014/main" id="{BCB73348-BE58-0DDF-A0A0-6B6C3B037C28}"/>
                  </a:ext>
                </a:extLst>
              </p:cNvPr>
              <p:cNvSpPr txBox="1"/>
              <p:nvPr/>
            </p:nvSpPr>
            <p:spPr>
              <a:xfrm>
                <a:off x="2168851" y="2303942"/>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4</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grpSp>
          <p:nvGrpSpPr>
            <p:cNvPr id="33" name="グループ化 32">
              <a:extLst>
                <a:ext uri="{FF2B5EF4-FFF2-40B4-BE49-F238E27FC236}">
                  <a16:creationId xmlns:a16="http://schemas.microsoft.com/office/drawing/2014/main" id="{59633FD8-8B84-B428-44CC-3930CD5B5269}"/>
                </a:ext>
              </a:extLst>
            </p:cNvPr>
            <p:cNvGrpSpPr/>
            <p:nvPr/>
          </p:nvGrpSpPr>
          <p:grpSpPr>
            <a:xfrm>
              <a:off x="2170990" y="2931001"/>
              <a:ext cx="6451909" cy="562458"/>
              <a:chOff x="2170990" y="2931001"/>
              <a:chExt cx="6451909" cy="562458"/>
            </a:xfrm>
          </p:grpSpPr>
          <p:cxnSp>
            <p:nvCxnSpPr>
              <p:cNvPr id="100" name="直線コネクタ 99">
                <a:extLst>
                  <a:ext uri="{FF2B5EF4-FFF2-40B4-BE49-F238E27FC236}">
                    <a16:creationId xmlns:a16="http://schemas.microsoft.com/office/drawing/2014/main" id="{97687C45-C086-B417-53F5-DE0A0BF6A941}"/>
                  </a:ext>
                </a:extLst>
              </p:cNvPr>
              <p:cNvCxnSpPr>
                <a:cxnSpLocks/>
              </p:cNvCxnSpPr>
              <p:nvPr/>
            </p:nvCxnSpPr>
            <p:spPr>
              <a:xfrm>
                <a:off x="2267035" y="3279759"/>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01" name="テキスト ボックス 100">
                <a:extLst>
                  <a:ext uri="{FF2B5EF4-FFF2-40B4-BE49-F238E27FC236}">
                    <a16:creationId xmlns:a16="http://schemas.microsoft.com/office/drawing/2014/main" id="{D158D430-3441-895E-F3F0-D48D6F3F9DE8}"/>
                  </a:ext>
                </a:extLst>
              </p:cNvPr>
              <p:cNvSpPr txBox="1"/>
              <p:nvPr/>
            </p:nvSpPr>
            <p:spPr>
              <a:xfrm>
                <a:off x="3235793" y="3006856"/>
                <a:ext cx="5250582" cy="276999"/>
              </a:xfrm>
              <a:prstGeom prst="rect">
                <a:avLst/>
              </a:prstGeom>
              <a:noFill/>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採算性に問題はないか？</a:t>
                </a:r>
                <a:endParaRPr kumimoji="1" lang="en-US" altLang="ja-JP" sz="1200">
                  <a:latin typeface="BIZ UDPゴシック" panose="020B0400000000000000" pitchFamily="50" charset="-128"/>
                  <a:ea typeface="BIZ UDPゴシック" panose="020B0400000000000000" pitchFamily="50" charset="-128"/>
                </a:endParaRPr>
              </a:p>
            </p:txBody>
          </p:sp>
          <p:sp>
            <p:nvSpPr>
              <p:cNvPr id="102" name="テキスト ボックス 101">
                <a:extLst>
                  <a:ext uri="{FF2B5EF4-FFF2-40B4-BE49-F238E27FC236}">
                    <a16:creationId xmlns:a16="http://schemas.microsoft.com/office/drawing/2014/main" id="{E1F21855-267A-3F7E-309E-B91D0A2F8483}"/>
                  </a:ext>
                </a:extLst>
              </p:cNvPr>
              <p:cNvSpPr txBox="1"/>
              <p:nvPr/>
            </p:nvSpPr>
            <p:spPr>
              <a:xfrm>
                <a:off x="3269039" y="3247238"/>
                <a:ext cx="5191021"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入金条件や案件の売上規模などを確認</a:t>
                </a:r>
                <a:endParaRPr lang="en-US" altLang="ja-JP" sz="1000">
                  <a:latin typeface="BIZ UDPゴシック" panose="020B0400000000000000" pitchFamily="50" charset="-128"/>
                  <a:ea typeface="BIZ UDPゴシック" panose="020B0400000000000000" pitchFamily="50" charset="-128"/>
                </a:endParaRPr>
              </a:p>
            </p:txBody>
          </p:sp>
          <p:cxnSp>
            <p:nvCxnSpPr>
              <p:cNvPr id="18" name="直線矢印コネクタ 17">
                <a:extLst>
                  <a:ext uri="{FF2B5EF4-FFF2-40B4-BE49-F238E27FC236}">
                    <a16:creationId xmlns:a16="http://schemas.microsoft.com/office/drawing/2014/main" id="{EDDCBBE7-99D2-E1D5-8306-FE6BCAD2623B}"/>
                  </a:ext>
                </a:extLst>
              </p:cNvPr>
              <p:cNvCxnSpPr>
                <a:cxnSpLocks/>
              </p:cNvCxnSpPr>
              <p:nvPr/>
            </p:nvCxnSpPr>
            <p:spPr>
              <a:xfrm>
                <a:off x="2947112" y="3145456"/>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19" name="テキスト ボックス 18">
                <a:extLst>
                  <a:ext uri="{FF2B5EF4-FFF2-40B4-BE49-F238E27FC236}">
                    <a16:creationId xmlns:a16="http://schemas.microsoft.com/office/drawing/2014/main" id="{26470618-ED5E-BF4E-02AB-87DC2BC29CBA}"/>
                  </a:ext>
                </a:extLst>
              </p:cNvPr>
              <p:cNvSpPr txBox="1"/>
              <p:nvPr/>
            </p:nvSpPr>
            <p:spPr>
              <a:xfrm>
                <a:off x="2170990" y="2931001"/>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5</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grpSp>
      <p:grpSp>
        <p:nvGrpSpPr>
          <p:cNvPr id="38" name="グループ化 37">
            <a:extLst>
              <a:ext uri="{FF2B5EF4-FFF2-40B4-BE49-F238E27FC236}">
                <a16:creationId xmlns:a16="http://schemas.microsoft.com/office/drawing/2014/main" id="{FFF70B7A-9CF4-41C4-7E00-E9B9AA54693E}"/>
              </a:ext>
            </a:extLst>
          </p:cNvPr>
          <p:cNvGrpSpPr/>
          <p:nvPr/>
        </p:nvGrpSpPr>
        <p:grpSpPr>
          <a:xfrm>
            <a:off x="2549063" y="4732206"/>
            <a:ext cx="6546369" cy="1683167"/>
            <a:chOff x="2168061" y="4732204"/>
            <a:chExt cx="6546369" cy="1683167"/>
          </a:xfrm>
        </p:grpSpPr>
        <p:grpSp>
          <p:nvGrpSpPr>
            <p:cNvPr id="35" name="グループ化 34">
              <a:extLst>
                <a:ext uri="{FF2B5EF4-FFF2-40B4-BE49-F238E27FC236}">
                  <a16:creationId xmlns:a16="http://schemas.microsoft.com/office/drawing/2014/main" id="{E725C413-3E04-4560-B601-35B4E60B3708}"/>
                </a:ext>
              </a:extLst>
            </p:cNvPr>
            <p:cNvGrpSpPr/>
            <p:nvPr/>
          </p:nvGrpSpPr>
          <p:grpSpPr>
            <a:xfrm>
              <a:off x="2171470" y="4732204"/>
              <a:ext cx="6542960" cy="567253"/>
              <a:chOff x="2171470" y="4732204"/>
              <a:chExt cx="6542960" cy="567253"/>
            </a:xfrm>
          </p:grpSpPr>
          <p:cxnSp>
            <p:nvCxnSpPr>
              <p:cNvPr id="121" name="直線コネクタ 120">
                <a:extLst>
                  <a:ext uri="{FF2B5EF4-FFF2-40B4-BE49-F238E27FC236}">
                    <a16:creationId xmlns:a16="http://schemas.microsoft.com/office/drawing/2014/main" id="{AF9E9E70-678A-6897-E18D-1FCF10934B02}"/>
                  </a:ext>
                </a:extLst>
              </p:cNvPr>
              <p:cNvCxnSpPr>
                <a:cxnSpLocks/>
              </p:cNvCxnSpPr>
              <p:nvPr/>
            </p:nvCxnSpPr>
            <p:spPr>
              <a:xfrm>
                <a:off x="2275511" y="5085757"/>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22" name="テキスト ボックス 121">
                <a:extLst>
                  <a:ext uri="{FF2B5EF4-FFF2-40B4-BE49-F238E27FC236}">
                    <a16:creationId xmlns:a16="http://schemas.microsoft.com/office/drawing/2014/main" id="{B0C2AC78-A142-72D4-F82C-C1EE848BA65D}"/>
                  </a:ext>
                </a:extLst>
              </p:cNvPr>
              <p:cNvSpPr txBox="1"/>
              <p:nvPr/>
            </p:nvSpPr>
            <p:spPr>
              <a:xfrm>
                <a:off x="3177594" y="4784279"/>
                <a:ext cx="5250582"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客数が大幅に増加したことによる資金需要か、否か？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P73,74</a:t>
                </a:r>
                <a:r>
                  <a:rPr lang="ja-JP" altLang="en-US" sz="800">
                    <a:latin typeface="BIZ UDP明朝 Medium" panose="02020500000000000000" pitchFamily="18" charset="-128"/>
                    <a:ea typeface="BIZ UDP明朝 Medium" panose="02020500000000000000" pitchFamily="18" charset="-128"/>
                  </a:rPr>
                  <a:t>）</a:t>
                </a:r>
                <a:endParaRPr lang="en-US" altLang="ja-JP" sz="900">
                  <a:latin typeface="BIZ UDP明朝 Medium" panose="02020500000000000000" pitchFamily="18" charset="-128"/>
                  <a:ea typeface="BIZ UDP明朝 Medium" panose="02020500000000000000" pitchFamily="18" charset="-128"/>
                </a:endParaRPr>
              </a:p>
            </p:txBody>
          </p:sp>
          <p:sp>
            <p:nvSpPr>
              <p:cNvPr id="123" name="テキスト ボックス 122">
                <a:extLst>
                  <a:ext uri="{FF2B5EF4-FFF2-40B4-BE49-F238E27FC236}">
                    <a16:creationId xmlns:a16="http://schemas.microsoft.com/office/drawing/2014/main" id="{64EFE3ED-DF6C-E885-C1AD-EFF65623FCF7}"/>
                  </a:ext>
                </a:extLst>
              </p:cNvPr>
              <p:cNvSpPr txBox="1"/>
              <p:nvPr/>
            </p:nvSpPr>
            <p:spPr>
              <a:xfrm>
                <a:off x="3277516" y="5053236"/>
                <a:ext cx="5436914"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・客数大幅増→キャッシュレス決済比率の増加→一時的な運転資金の増加 ≒ 正常な資金需要</a:t>
                </a:r>
                <a:endParaRPr lang="en-US" altLang="ja-JP" sz="1000">
                  <a:latin typeface="BIZ UDPゴシック" panose="020B0400000000000000" pitchFamily="50" charset="-128"/>
                  <a:ea typeface="BIZ UDPゴシック" panose="020B0400000000000000" pitchFamily="50" charset="-128"/>
                </a:endParaRPr>
              </a:p>
            </p:txBody>
          </p:sp>
          <p:cxnSp>
            <p:nvCxnSpPr>
              <p:cNvPr id="20" name="直線矢印コネクタ 19">
                <a:extLst>
                  <a:ext uri="{FF2B5EF4-FFF2-40B4-BE49-F238E27FC236}">
                    <a16:creationId xmlns:a16="http://schemas.microsoft.com/office/drawing/2014/main" id="{2CDEF343-FFE4-576E-A024-D5067706D79A}"/>
                  </a:ext>
                </a:extLst>
              </p:cNvPr>
              <p:cNvCxnSpPr>
                <a:cxnSpLocks/>
              </p:cNvCxnSpPr>
              <p:nvPr/>
            </p:nvCxnSpPr>
            <p:spPr>
              <a:xfrm>
                <a:off x="2947592" y="4946659"/>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21" name="テキスト ボックス 20">
                <a:extLst>
                  <a:ext uri="{FF2B5EF4-FFF2-40B4-BE49-F238E27FC236}">
                    <a16:creationId xmlns:a16="http://schemas.microsoft.com/office/drawing/2014/main" id="{0C89A174-792F-5650-5FF4-EAF71ABE1B2D}"/>
                  </a:ext>
                </a:extLst>
              </p:cNvPr>
              <p:cNvSpPr txBox="1"/>
              <p:nvPr/>
            </p:nvSpPr>
            <p:spPr>
              <a:xfrm>
                <a:off x="2171470" y="4732204"/>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1</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grpSp>
          <p:nvGrpSpPr>
            <p:cNvPr id="36" name="グループ化 35">
              <a:extLst>
                <a:ext uri="{FF2B5EF4-FFF2-40B4-BE49-F238E27FC236}">
                  <a16:creationId xmlns:a16="http://schemas.microsoft.com/office/drawing/2014/main" id="{7E37EA37-1360-7BCD-D3D9-E7F055191529}"/>
                </a:ext>
              </a:extLst>
            </p:cNvPr>
            <p:cNvGrpSpPr/>
            <p:nvPr/>
          </p:nvGrpSpPr>
          <p:grpSpPr>
            <a:xfrm>
              <a:off x="2171419" y="5212029"/>
              <a:ext cx="6459956" cy="554153"/>
              <a:chOff x="2171419" y="5212029"/>
              <a:chExt cx="6459956" cy="554153"/>
            </a:xfrm>
          </p:grpSpPr>
          <p:cxnSp>
            <p:nvCxnSpPr>
              <p:cNvPr id="129" name="直線コネクタ 128">
                <a:extLst>
                  <a:ext uri="{FF2B5EF4-FFF2-40B4-BE49-F238E27FC236}">
                    <a16:creationId xmlns:a16="http://schemas.microsoft.com/office/drawing/2014/main" id="{648C5801-0D6C-195D-29AE-CFD3CF91ADEB}"/>
                  </a:ext>
                </a:extLst>
              </p:cNvPr>
              <p:cNvCxnSpPr>
                <a:cxnSpLocks/>
              </p:cNvCxnSpPr>
              <p:nvPr/>
            </p:nvCxnSpPr>
            <p:spPr>
              <a:xfrm>
                <a:off x="2275511" y="5552482"/>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30" name="テキスト ボックス 129">
                <a:extLst>
                  <a:ext uri="{FF2B5EF4-FFF2-40B4-BE49-F238E27FC236}">
                    <a16:creationId xmlns:a16="http://schemas.microsoft.com/office/drawing/2014/main" id="{7BC67C68-EBAB-250D-04A5-8A067926A8AE}"/>
                  </a:ext>
                </a:extLst>
              </p:cNvPr>
              <p:cNvSpPr txBox="1"/>
              <p:nvPr/>
            </p:nvSpPr>
            <p:spPr>
              <a:xfrm>
                <a:off x="3177594" y="5279579"/>
                <a:ext cx="4375252"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本業に付随する物販の仕入資金か、否か？</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P73,74</a:t>
                </a:r>
                <a:r>
                  <a:rPr lang="ja-JP" altLang="en-US" sz="800">
                    <a:latin typeface="BIZ UDP明朝 Medium" panose="02020500000000000000" pitchFamily="18" charset="-128"/>
                    <a:ea typeface="BIZ UDP明朝 Medium" panose="02020500000000000000" pitchFamily="18" charset="-128"/>
                  </a:rPr>
                  <a:t>）</a:t>
                </a:r>
                <a:endParaRPr lang="en-US" altLang="ja-JP" sz="900">
                  <a:latin typeface="BIZ UDP明朝 Medium" panose="02020500000000000000" pitchFamily="18" charset="-128"/>
                  <a:ea typeface="BIZ UDP明朝 Medium" panose="02020500000000000000" pitchFamily="18" charset="-128"/>
                </a:endParaRPr>
              </a:p>
            </p:txBody>
          </p:sp>
          <p:sp>
            <p:nvSpPr>
              <p:cNvPr id="131" name="テキスト ボックス 130">
                <a:extLst>
                  <a:ext uri="{FF2B5EF4-FFF2-40B4-BE49-F238E27FC236}">
                    <a16:creationId xmlns:a16="http://schemas.microsoft.com/office/drawing/2014/main" id="{97D96E22-DA9E-EF85-E421-06A9454F71B7}"/>
                  </a:ext>
                </a:extLst>
              </p:cNvPr>
              <p:cNvSpPr txBox="1"/>
              <p:nvPr/>
            </p:nvSpPr>
            <p:spPr>
              <a:xfrm>
                <a:off x="3277516" y="5519961"/>
                <a:ext cx="4210530"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・客数減少→売上維持願望→</a:t>
                </a:r>
                <a:r>
                  <a:rPr lang="ja-JP" altLang="en-US" sz="1000">
                    <a:solidFill>
                      <a:srgbClr val="FF0000"/>
                    </a:solidFill>
                    <a:latin typeface="BIZ UDPゴシック" panose="020B0400000000000000" pitchFamily="50" charset="-128"/>
                    <a:ea typeface="BIZ UDPゴシック" panose="020B0400000000000000" pitchFamily="50" charset="-128"/>
                  </a:rPr>
                  <a:t>固定客への押し込み型物販に注意</a:t>
                </a:r>
                <a:endParaRPr lang="en-US" altLang="ja-JP" sz="1000">
                  <a:solidFill>
                    <a:srgbClr val="FF0000"/>
                  </a:solidFill>
                  <a:latin typeface="BIZ UDPゴシック" panose="020B0400000000000000" pitchFamily="50" charset="-128"/>
                  <a:ea typeface="BIZ UDPゴシック" panose="020B0400000000000000" pitchFamily="50" charset="-128"/>
                </a:endParaRPr>
              </a:p>
            </p:txBody>
          </p:sp>
          <p:sp>
            <p:nvSpPr>
              <p:cNvPr id="22" name="テキスト ボックス 21">
                <a:extLst>
                  <a:ext uri="{FF2B5EF4-FFF2-40B4-BE49-F238E27FC236}">
                    <a16:creationId xmlns:a16="http://schemas.microsoft.com/office/drawing/2014/main" id="{43030F92-A57F-E6EA-9C2A-DC5D818D4289}"/>
                  </a:ext>
                </a:extLst>
              </p:cNvPr>
              <p:cNvSpPr txBox="1"/>
              <p:nvPr/>
            </p:nvSpPr>
            <p:spPr>
              <a:xfrm>
                <a:off x="2171419" y="5212029"/>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2</a:t>
                </a:r>
                <a:endParaRPr kumimoji="1" lang="ja-JP" altLang="en-US" sz="1400" b="1">
                  <a:solidFill>
                    <a:srgbClr val="00B0F0"/>
                  </a:solidFill>
                  <a:latin typeface="Arial Nova" panose="020B0504020202020204" pitchFamily="34" charset="0"/>
                  <a:ea typeface="HGS明朝B" panose="02020800000000000000" pitchFamily="18" charset="-128"/>
                </a:endParaRPr>
              </a:p>
            </p:txBody>
          </p:sp>
          <p:cxnSp>
            <p:nvCxnSpPr>
              <p:cNvPr id="23" name="直線矢印コネクタ 22">
                <a:extLst>
                  <a:ext uri="{FF2B5EF4-FFF2-40B4-BE49-F238E27FC236}">
                    <a16:creationId xmlns:a16="http://schemas.microsoft.com/office/drawing/2014/main" id="{996F5D86-9598-7E2D-556A-96536D7A5BD1}"/>
                  </a:ext>
                </a:extLst>
              </p:cNvPr>
              <p:cNvCxnSpPr>
                <a:cxnSpLocks/>
              </p:cNvCxnSpPr>
              <p:nvPr/>
            </p:nvCxnSpPr>
            <p:spPr>
              <a:xfrm>
                <a:off x="2949405" y="5436434"/>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grpSp>
        <p:grpSp>
          <p:nvGrpSpPr>
            <p:cNvPr id="37" name="グループ化 36">
              <a:extLst>
                <a:ext uri="{FF2B5EF4-FFF2-40B4-BE49-F238E27FC236}">
                  <a16:creationId xmlns:a16="http://schemas.microsoft.com/office/drawing/2014/main" id="{69C94631-A8E8-8517-4763-62EA7DE2033A}"/>
                </a:ext>
              </a:extLst>
            </p:cNvPr>
            <p:cNvGrpSpPr/>
            <p:nvPr/>
          </p:nvGrpSpPr>
          <p:grpSpPr>
            <a:xfrm>
              <a:off x="2168061" y="5705353"/>
              <a:ext cx="6463314" cy="710018"/>
              <a:chOff x="2168061" y="5705353"/>
              <a:chExt cx="6463314" cy="710018"/>
            </a:xfrm>
          </p:grpSpPr>
          <p:cxnSp>
            <p:nvCxnSpPr>
              <p:cNvPr id="137" name="直線コネクタ 136">
                <a:extLst>
                  <a:ext uri="{FF2B5EF4-FFF2-40B4-BE49-F238E27FC236}">
                    <a16:creationId xmlns:a16="http://schemas.microsoft.com/office/drawing/2014/main" id="{D1AB3C06-6F64-299F-6C3A-6746C85E9AD3}"/>
                  </a:ext>
                </a:extLst>
              </p:cNvPr>
              <p:cNvCxnSpPr>
                <a:cxnSpLocks/>
              </p:cNvCxnSpPr>
              <p:nvPr/>
            </p:nvCxnSpPr>
            <p:spPr>
              <a:xfrm>
                <a:off x="2275511" y="6047782"/>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38" name="テキスト ボックス 137">
                <a:extLst>
                  <a:ext uri="{FF2B5EF4-FFF2-40B4-BE49-F238E27FC236}">
                    <a16:creationId xmlns:a16="http://schemas.microsoft.com/office/drawing/2014/main" id="{8B749DB3-F896-F2DF-55A8-9D9541CB9273}"/>
                  </a:ext>
                </a:extLst>
              </p:cNvPr>
              <p:cNvSpPr txBox="1"/>
              <p:nvPr/>
            </p:nvSpPr>
            <p:spPr>
              <a:xfrm>
                <a:off x="3177594" y="5774879"/>
                <a:ext cx="5250582"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仮払金・短期貸付金の増加、手元現預金の減少はないか？</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P73</a:t>
                </a:r>
                <a:r>
                  <a:rPr lang="ja-JP" altLang="en-US" sz="800">
                    <a:latin typeface="BIZ UDP明朝 Medium" panose="02020500000000000000" pitchFamily="18" charset="-128"/>
                    <a:ea typeface="BIZ UDP明朝 Medium" panose="02020500000000000000" pitchFamily="18" charset="-128"/>
                  </a:rPr>
                  <a:t>）</a:t>
                </a:r>
                <a:endParaRPr lang="en-US" altLang="ja-JP" sz="900">
                  <a:latin typeface="BIZ UDP明朝 Medium" panose="02020500000000000000" pitchFamily="18" charset="-128"/>
                  <a:ea typeface="BIZ UDP明朝 Medium" panose="02020500000000000000" pitchFamily="18" charset="-128"/>
                </a:endParaRPr>
              </a:p>
            </p:txBody>
          </p:sp>
          <p:sp>
            <p:nvSpPr>
              <p:cNvPr id="139" name="テキスト ボックス 138">
                <a:extLst>
                  <a:ext uri="{FF2B5EF4-FFF2-40B4-BE49-F238E27FC236}">
                    <a16:creationId xmlns:a16="http://schemas.microsoft.com/office/drawing/2014/main" id="{64DD8790-2896-5059-78DA-0DF1DFF44BC8}"/>
                  </a:ext>
                </a:extLst>
              </p:cNvPr>
              <p:cNvSpPr txBox="1"/>
              <p:nvPr/>
            </p:nvSpPr>
            <p:spPr>
              <a:xfrm>
                <a:off x="3277515" y="6015261"/>
                <a:ext cx="4923341" cy="400110"/>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・資金の社外流出→必要運転資金の不足→追加運転資金の申込</a:t>
                </a:r>
                <a:endParaRPr lang="en-US" altLang="ja-JP" sz="1000">
                  <a:latin typeface="BIZ UDPゴシック" panose="020B0400000000000000" pitchFamily="50" charset="-128"/>
                  <a:ea typeface="BIZ UDPゴシック" panose="020B0400000000000000" pitchFamily="50" charset="-128"/>
                </a:endParaRPr>
              </a:p>
              <a:p>
                <a:r>
                  <a:rPr lang="ja-JP" altLang="en-US" sz="1000">
                    <a:latin typeface="BIZ UDPゴシック" panose="020B0400000000000000" pitchFamily="50" charset="-128"/>
                    <a:ea typeface="BIZ UDPゴシック" panose="020B0400000000000000" pitchFamily="50" charset="-128"/>
                  </a:rPr>
                  <a:t>　≒小規模サービス業≒会社会計と生活費の混濁傾向が強い</a:t>
                </a:r>
                <a:endParaRPr lang="en-US" altLang="ja-JP" sz="1000">
                  <a:latin typeface="BIZ UDPゴシック" panose="020B0400000000000000" pitchFamily="50" charset="-128"/>
                  <a:ea typeface="BIZ UDPゴシック" panose="020B0400000000000000" pitchFamily="50" charset="-128"/>
                </a:endParaRPr>
              </a:p>
            </p:txBody>
          </p:sp>
          <p:cxnSp>
            <p:nvCxnSpPr>
              <p:cNvPr id="24" name="直線矢印コネクタ 23">
                <a:extLst>
                  <a:ext uri="{FF2B5EF4-FFF2-40B4-BE49-F238E27FC236}">
                    <a16:creationId xmlns:a16="http://schemas.microsoft.com/office/drawing/2014/main" id="{56ED19B9-1948-3765-41CD-5E9862A5217E}"/>
                  </a:ext>
                </a:extLst>
              </p:cNvPr>
              <p:cNvCxnSpPr>
                <a:cxnSpLocks/>
              </p:cNvCxnSpPr>
              <p:nvPr/>
            </p:nvCxnSpPr>
            <p:spPr>
              <a:xfrm>
                <a:off x="2944183" y="5919808"/>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26" name="テキスト ボックス 25">
                <a:extLst>
                  <a:ext uri="{FF2B5EF4-FFF2-40B4-BE49-F238E27FC236}">
                    <a16:creationId xmlns:a16="http://schemas.microsoft.com/office/drawing/2014/main" id="{6DA7922E-4839-3BE9-C6C3-72A0D5468FA4}"/>
                  </a:ext>
                </a:extLst>
              </p:cNvPr>
              <p:cNvSpPr txBox="1"/>
              <p:nvPr/>
            </p:nvSpPr>
            <p:spPr>
              <a:xfrm>
                <a:off x="2168061" y="5705353"/>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3</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grpSp>
    </p:spTree>
    <p:extLst>
      <p:ext uri="{BB962C8B-B14F-4D97-AF65-F5344CB8AC3E}">
        <p14:creationId xmlns:p14="http://schemas.microsoft.com/office/powerpoint/2010/main" val="3095650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8896F-7D38-4533-8C74-726DF86CC1C8}"/>
            </a:ext>
          </a:extLst>
        </p:cNvPr>
        <p:cNvGrpSpPr/>
        <p:nvPr/>
      </p:nvGrpSpPr>
      <p:grpSpPr>
        <a:xfrm>
          <a:off x="0" y="0"/>
          <a:ext cx="0" cy="0"/>
          <a:chOff x="0" y="0"/>
          <a:chExt cx="0" cy="0"/>
        </a:xfrm>
      </p:grpSpPr>
      <p:sp>
        <p:nvSpPr>
          <p:cNvPr id="7" name="スライド番号プレースホルダー 6">
            <a:extLst>
              <a:ext uri="{FF2B5EF4-FFF2-40B4-BE49-F238E27FC236}">
                <a16:creationId xmlns:a16="http://schemas.microsoft.com/office/drawing/2014/main" id="{D0555600-9FEE-EED0-87A0-2F758EE3D35C}"/>
              </a:ext>
            </a:extLst>
          </p:cNvPr>
          <p:cNvSpPr>
            <a:spLocks noGrp="1"/>
          </p:cNvSpPr>
          <p:nvPr>
            <p:ph type="sldNum" sz="quarter" idx="12"/>
          </p:nvPr>
        </p:nvSpPr>
        <p:spPr/>
        <p:txBody>
          <a:bodyPr/>
          <a:lstStyle/>
          <a:p>
            <a:fld id="{83CB6158-B501-4E3A-BAB6-5BA58145ABEC}" type="slidenum">
              <a:rPr kumimoji="1" lang="ja-JP" altLang="en-US" smtClean="0"/>
              <a:t>10</a:t>
            </a:fld>
            <a:endParaRPr kumimoji="1" lang="ja-JP" altLang="en-US"/>
          </a:p>
        </p:txBody>
      </p:sp>
      <p:sp>
        <p:nvSpPr>
          <p:cNvPr id="2" name="タイトル 1">
            <a:extLst>
              <a:ext uri="{FF2B5EF4-FFF2-40B4-BE49-F238E27FC236}">
                <a16:creationId xmlns:a16="http://schemas.microsoft.com/office/drawing/2014/main" id="{90CE6BA6-303B-7D61-962D-85776C99BCFF}"/>
              </a:ext>
            </a:extLst>
          </p:cNvPr>
          <p:cNvSpPr>
            <a:spLocks noGrp="1"/>
          </p:cNvSpPr>
          <p:nvPr>
            <p:ph type="title"/>
          </p:nvPr>
        </p:nvSpPr>
        <p:spPr/>
        <p:txBody>
          <a:bodyPr/>
          <a:lstStyle/>
          <a:p>
            <a:r>
              <a:rPr kumimoji="1" lang="ja-JP" altLang="en-US" b="1">
                <a:solidFill>
                  <a:schemeClr val="tx1">
                    <a:lumMod val="65000"/>
                    <a:lumOff val="35000"/>
                  </a:schemeClr>
                </a:solidFill>
              </a:rPr>
              <a:t>３．運転資金</a:t>
            </a:r>
            <a:r>
              <a:rPr lang="ja-JP" altLang="en-US" b="1">
                <a:solidFill>
                  <a:schemeClr val="tx1">
                    <a:lumMod val="65000"/>
                    <a:lumOff val="35000"/>
                  </a:schemeClr>
                </a:solidFill>
              </a:rPr>
              <a:t>（業種別⑥）</a:t>
            </a:r>
            <a:endParaRPr kumimoji="1" lang="ja-JP" altLang="en-US" b="1">
              <a:solidFill>
                <a:schemeClr val="tx1">
                  <a:lumMod val="65000"/>
                  <a:lumOff val="35000"/>
                </a:schemeClr>
              </a:solidFill>
            </a:endParaRPr>
          </a:p>
        </p:txBody>
      </p:sp>
      <p:grpSp>
        <p:nvGrpSpPr>
          <p:cNvPr id="4" name="グループ化 3">
            <a:extLst>
              <a:ext uri="{FF2B5EF4-FFF2-40B4-BE49-F238E27FC236}">
                <a16:creationId xmlns:a16="http://schemas.microsoft.com/office/drawing/2014/main" id="{5CDC8B0A-5E57-71CB-CBAB-79A716821979}"/>
              </a:ext>
            </a:extLst>
          </p:cNvPr>
          <p:cNvGrpSpPr/>
          <p:nvPr/>
        </p:nvGrpSpPr>
        <p:grpSpPr>
          <a:xfrm>
            <a:off x="822962" y="1196759"/>
            <a:ext cx="1383941" cy="1132557"/>
            <a:chOff x="431800" y="1245866"/>
            <a:chExt cx="1383941" cy="774322"/>
          </a:xfrm>
        </p:grpSpPr>
        <p:grpSp>
          <p:nvGrpSpPr>
            <p:cNvPr id="5" name="グループ化 4">
              <a:extLst>
                <a:ext uri="{FF2B5EF4-FFF2-40B4-BE49-F238E27FC236}">
                  <a16:creationId xmlns:a16="http://schemas.microsoft.com/office/drawing/2014/main" id="{4A33D9D3-3B68-A783-3A85-E135764060A1}"/>
                </a:ext>
              </a:extLst>
            </p:cNvPr>
            <p:cNvGrpSpPr/>
            <p:nvPr/>
          </p:nvGrpSpPr>
          <p:grpSpPr>
            <a:xfrm>
              <a:off x="431800" y="1245866"/>
              <a:ext cx="1383941" cy="774322"/>
              <a:chOff x="419100" y="1511135"/>
              <a:chExt cx="2228850" cy="1474857"/>
            </a:xfrm>
          </p:grpSpPr>
          <p:sp>
            <p:nvSpPr>
              <p:cNvPr id="9" name="四角形: 角を丸くする 8">
                <a:extLst>
                  <a:ext uri="{FF2B5EF4-FFF2-40B4-BE49-F238E27FC236}">
                    <a16:creationId xmlns:a16="http://schemas.microsoft.com/office/drawing/2014/main" id="{85D1D22A-9A17-C55E-E7FA-7F68D9A627D6}"/>
                  </a:ext>
                </a:extLst>
              </p:cNvPr>
              <p:cNvSpPr/>
              <p:nvPr/>
            </p:nvSpPr>
            <p:spPr>
              <a:xfrm>
                <a:off x="419100" y="1511135"/>
                <a:ext cx="2228850" cy="1474857"/>
              </a:xfrm>
              <a:prstGeom prst="roundRect">
                <a:avLst>
                  <a:gd name="adj" fmla="val 0"/>
                </a:avLst>
              </a:prstGeom>
              <a:solidFill>
                <a:srgbClr val="F6FAFD">
                  <a:alpha val="60000"/>
                </a:srgbClr>
              </a:solidFill>
              <a:ln w="47625" cmpd="sng">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A6FE902C-8911-95DF-0BE6-9737941A356B}"/>
                  </a:ext>
                </a:extLst>
              </p:cNvPr>
              <p:cNvSpPr txBox="1"/>
              <p:nvPr/>
            </p:nvSpPr>
            <p:spPr>
              <a:xfrm>
                <a:off x="627476" y="2569507"/>
                <a:ext cx="1857375" cy="360718"/>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運転資金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6" name="直線コネクタ 5">
              <a:extLst>
                <a:ext uri="{FF2B5EF4-FFF2-40B4-BE49-F238E27FC236}">
                  <a16:creationId xmlns:a16="http://schemas.microsoft.com/office/drawing/2014/main" id="{B7FCD911-283C-E7DC-F3F5-005203093039}"/>
                </a:ext>
              </a:extLst>
            </p:cNvPr>
            <p:cNvCxnSpPr/>
            <p:nvPr/>
          </p:nvCxnSpPr>
          <p:spPr>
            <a:xfrm>
              <a:off x="596947" y="1753044"/>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8" name="テキスト ボックス 7">
              <a:extLst>
                <a:ext uri="{FF2B5EF4-FFF2-40B4-BE49-F238E27FC236}">
                  <a16:creationId xmlns:a16="http://schemas.microsoft.com/office/drawing/2014/main" id="{CCF76305-8105-A7D4-94B8-D6C930693F9C}"/>
                </a:ext>
              </a:extLst>
            </p:cNvPr>
            <p:cNvSpPr txBox="1"/>
            <p:nvPr/>
          </p:nvSpPr>
          <p:spPr>
            <a:xfrm>
              <a:off x="551660" y="1266848"/>
              <a:ext cx="1153284" cy="441892"/>
            </a:xfrm>
            <a:prstGeom prst="rect">
              <a:avLst/>
            </a:prstGeom>
            <a:noFill/>
          </p:spPr>
          <p:txBody>
            <a:bodyPr wrap="square" rtlCol="0">
              <a:spAutoFit/>
            </a:bodyPr>
            <a:lstStyle/>
            <a:p>
              <a:pPr algn="ctr"/>
              <a:r>
                <a:rPr kumimoji="1" lang="ja-JP" altLang="en-US">
                  <a:latin typeface="BIZ UDPゴシック" panose="020B0400000000000000" pitchFamily="50" charset="-128"/>
                  <a:ea typeface="BIZ UDPゴシック" panose="020B0400000000000000" pitchFamily="50" charset="-128"/>
                </a:rPr>
                <a:t>医療業</a:t>
              </a:r>
              <a:endParaRPr kumimoji="1" lang="en-US" altLang="ja-JP">
                <a:latin typeface="BIZ UDPゴシック" panose="020B0400000000000000" pitchFamily="50" charset="-128"/>
                <a:ea typeface="BIZ UDPゴシック" panose="020B0400000000000000" pitchFamily="50" charset="-128"/>
              </a:endParaRPr>
            </a:p>
            <a:p>
              <a:pPr algn="ctr"/>
              <a:r>
                <a:rPr kumimoji="1" lang="ja-JP" altLang="en-US">
                  <a:latin typeface="BIZ UDPゴシック" panose="020B0400000000000000" pitchFamily="50" charset="-128"/>
                  <a:ea typeface="BIZ UDPゴシック" panose="020B0400000000000000" pitchFamily="50" charset="-128"/>
                </a:rPr>
                <a:t>介護業</a:t>
              </a:r>
              <a:endParaRPr kumimoji="1" lang="ja-JP" altLang="en-US" sz="4000">
                <a:latin typeface="BIZ UDPゴシック" panose="020B0400000000000000" pitchFamily="50" charset="-128"/>
                <a:ea typeface="BIZ UDPゴシック" panose="020B0400000000000000" pitchFamily="50" charset="-128"/>
              </a:endParaRPr>
            </a:p>
          </p:txBody>
        </p:sp>
      </p:grpSp>
      <p:grpSp>
        <p:nvGrpSpPr>
          <p:cNvPr id="12" name="グループ化 11">
            <a:extLst>
              <a:ext uri="{FF2B5EF4-FFF2-40B4-BE49-F238E27FC236}">
                <a16:creationId xmlns:a16="http://schemas.microsoft.com/office/drawing/2014/main" id="{CD3105CB-F3C0-2069-520D-0928CA207BDB}"/>
              </a:ext>
            </a:extLst>
          </p:cNvPr>
          <p:cNvGrpSpPr/>
          <p:nvPr/>
        </p:nvGrpSpPr>
        <p:grpSpPr>
          <a:xfrm>
            <a:off x="837854" y="5203767"/>
            <a:ext cx="1383941" cy="882074"/>
            <a:chOff x="431800" y="1245866"/>
            <a:chExt cx="1383941" cy="949168"/>
          </a:xfrm>
        </p:grpSpPr>
        <p:grpSp>
          <p:nvGrpSpPr>
            <p:cNvPr id="13" name="グループ化 12">
              <a:extLst>
                <a:ext uri="{FF2B5EF4-FFF2-40B4-BE49-F238E27FC236}">
                  <a16:creationId xmlns:a16="http://schemas.microsoft.com/office/drawing/2014/main" id="{6F7A7B6E-9B5D-FCED-FED7-A40B0182BE35}"/>
                </a:ext>
              </a:extLst>
            </p:cNvPr>
            <p:cNvGrpSpPr/>
            <p:nvPr/>
          </p:nvGrpSpPr>
          <p:grpSpPr>
            <a:xfrm>
              <a:off x="431800" y="1245866"/>
              <a:ext cx="1383941" cy="949168"/>
              <a:chOff x="419100" y="1511135"/>
              <a:chExt cx="2228850" cy="1807887"/>
            </a:xfrm>
          </p:grpSpPr>
          <p:sp>
            <p:nvSpPr>
              <p:cNvPr id="16" name="四角形: 角を丸くする 15">
                <a:extLst>
                  <a:ext uri="{FF2B5EF4-FFF2-40B4-BE49-F238E27FC236}">
                    <a16:creationId xmlns:a16="http://schemas.microsoft.com/office/drawing/2014/main" id="{AC0F1CBC-17F5-157D-1F06-FAD3334E04A4}"/>
                  </a:ext>
                </a:extLst>
              </p:cNvPr>
              <p:cNvSpPr/>
              <p:nvPr/>
            </p:nvSpPr>
            <p:spPr>
              <a:xfrm>
                <a:off x="419100" y="1511135"/>
                <a:ext cx="2228850" cy="1807887"/>
              </a:xfrm>
              <a:prstGeom prst="roundRect">
                <a:avLst>
                  <a:gd name="adj" fmla="val 0"/>
                </a:avLst>
              </a:prstGeom>
              <a:solidFill>
                <a:srgbClr val="F6FAFD">
                  <a:alpha val="60000"/>
                </a:srgbClr>
              </a:solidFill>
              <a:ln w="47625" cmpd="sng">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25CC61FE-D5AB-06F4-7368-E84B576F5FC7}"/>
                  </a:ext>
                </a:extLst>
              </p:cNvPr>
              <p:cNvSpPr txBox="1"/>
              <p:nvPr/>
            </p:nvSpPr>
            <p:spPr>
              <a:xfrm>
                <a:off x="627476" y="2683087"/>
                <a:ext cx="1857375" cy="567734"/>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運転資金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14" name="直線コネクタ 13">
              <a:extLst>
                <a:ext uri="{FF2B5EF4-FFF2-40B4-BE49-F238E27FC236}">
                  <a16:creationId xmlns:a16="http://schemas.microsoft.com/office/drawing/2014/main" id="{BA423696-A472-2EA2-4568-ACFE8F76F475}"/>
                </a:ext>
              </a:extLst>
            </p:cNvPr>
            <p:cNvCxnSpPr/>
            <p:nvPr/>
          </p:nvCxnSpPr>
          <p:spPr>
            <a:xfrm>
              <a:off x="596947" y="1780092"/>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15" name="テキスト ボックス 14">
              <a:extLst>
                <a:ext uri="{FF2B5EF4-FFF2-40B4-BE49-F238E27FC236}">
                  <a16:creationId xmlns:a16="http://schemas.microsoft.com/office/drawing/2014/main" id="{0E9E042F-9041-F2C7-C82B-377C696E42D3}"/>
                </a:ext>
              </a:extLst>
            </p:cNvPr>
            <p:cNvSpPr txBox="1"/>
            <p:nvPr/>
          </p:nvSpPr>
          <p:spPr>
            <a:xfrm>
              <a:off x="551660" y="1302245"/>
              <a:ext cx="1153284" cy="430544"/>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宿泊業</a:t>
              </a:r>
              <a:endParaRPr kumimoji="1" lang="ja-JP" altLang="en-US" sz="4000">
                <a:latin typeface="BIZ UDPゴシック" panose="020B0400000000000000" pitchFamily="50" charset="-128"/>
                <a:ea typeface="BIZ UDPゴシック" panose="020B0400000000000000" pitchFamily="50" charset="-128"/>
              </a:endParaRPr>
            </a:p>
          </p:txBody>
        </p:sp>
      </p:grpSp>
      <p:grpSp>
        <p:nvGrpSpPr>
          <p:cNvPr id="38" name="グループ化 37">
            <a:extLst>
              <a:ext uri="{FF2B5EF4-FFF2-40B4-BE49-F238E27FC236}">
                <a16:creationId xmlns:a16="http://schemas.microsoft.com/office/drawing/2014/main" id="{D228A729-2A02-C113-2FCB-0520882744A3}"/>
              </a:ext>
            </a:extLst>
          </p:cNvPr>
          <p:cNvGrpSpPr/>
          <p:nvPr/>
        </p:nvGrpSpPr>
        <p:grpSpPr>
          <a:xfrm>
            <a:off x="7214309" y="4919423"/>
            <a:ext cx="2077890" cy="1722870"/>
            <a:chOff x="6605141" y="4907758"/>
            <a:chExt cx="2077890" cy="1722870"/>
          </a:xfrm>
        </p:grpSpPr>
        <p:sp>
          <p:nvSpPr>
            <p:cNvPr id="65" name="矢印: 下 64">
              <a:extLst>
                <a:ext uri="{FF2B5EF4-FFF2-40B4-BE49-F238E27FC236}">
                  <a16:creationId xmlns:a16="http://schemas.microsoft.com/office/drawing/2014/main" id="{28EAC77A-F5C3-7D18-6908-E5D0D66D7D5B}"/>
                </a:ext>
              </a:extLst>
            </p:cNvPr>
            <p:cNvSpPr/>
            <p:nvPr/>
          </p:nvSpPr>
          <p:spPr>
            <a:xfrm>
              <a:off x="6935722" y="5514697"/>
              <a:ext cx="1468695" cy="962330"/>
            </a:xfrm>
            <a:prstGeom prst="downArrow">
              <a:avLst/>
            </a:prstGeom>
            <a:solidFill>
              <a:srgbClr val="00B0F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8" name="グループ化 57">
              <a:extLst>
                <a:ext uri="{FF2B5EF4-FFF2-40B4-BE49-F238E27FC236}">
                  <a16:creationId xmlns:a16="http://schemas.microsoft.com/office/drawing/2014/main" id="{28891700-47A8-6C3D-2A84-BF05669D8D33}"/>
                </a:ext>
              </a:extLst>
            </p:cNvPr>
            <p:cNvGrpSpPr/>
            <p:nvPr/>
          </p:nvGrpSpPr>
          <p:grpSpPr>
            <a:xfrm>
              <a:off x="6763021" y="5161526"/>
              <a:ext cx="1920010" cy="1469102"/>
              <a:chOff x="2920488" y="3468580"/>
              <a:chExt cx="1920010" cy="1469102"/>
            </a:xfrm>
          </p:grpSpPr>
          <p:grpSp>
            <p:nvGrpSpPr>
              <p:cNvPr id="59" name="グループ化 58">
                <a:extLst>
                  <a:ext uri="{FF2B5EF4-FFF2-40B4-BE49-F238E27FC236}">
                    <a16:creationId xmlns:a16="http://schemas.microsoft.com/office/drawing/2014/main" id="{F9A1BA78-4111-FD15-ABAB-6AC91FC727EC}"/>
                  </a:ext>
                </a:extLst>
              </p:cNvPr>
              <p:cNvGrpSpPr/>
              <p:nvPr/>
            </p:nvGrpSpPr>
            <p:grpSpPr>
              <a:xfrm>
                <a:off x="3211814" y="3468580"/>
                <a:ext cx="1258011" cy="1120995"/>
                <a:chOff x="1837773" y="3316178"/>
                <a:chExt cx="1258011" cy="1120995"/>
              </a:xfrm>
            </p:grpSpPr>
            <p:sp>
              <p:nvSpPr>
                <p:cNvPr id="61" name="テキスト ボックス 60">
                  <a:extLst>
                    <a:ext uri="{FF2B5EF4-FFF2-40B4-BE49-F238E27FC236}">
                      <a16:creationId xmlns:a16="http://schemas.microsoft.com/office/drawing/2014/main" id="{19484845-2891-FE6C-D713-618449EF729A}"/>
                    </a:ext>
                  </a:extLst>
                </p:cNvPr>
                <p:cNvSpPr txBox="1"/>
                <p:nvPr/>
              </p:nvSpPr>
              <p:spPr>
                <a:xfrm>
                  <a:off x="1845300" y="3442997"/>
                  <a:ext cx="1250484" cy="461665"/>
                </a:xfrm>
                <a:prstGeom prst="rect">
                  <a:avLst/>
                </a:prstGeom>
                <a:noFill/>
              </p:spPr>
              <p:txBody>
                <a:bodyPr wrap="square" rtlCol="0">
                  <a:spAutoFit/>
                </a:bodyPr>
                <a:lstStyle/>
                <a:p>
                  <a:pPr algn="ctr"/>
                  <a:r>
                    <a:rPr kumimoji="1" lang="ja-JP" altLang="en-US" sz="1200" b="1"/>
                    <a:t>特定業界</a:t>
                  </a:r>
                  <a:endParaRPr kumimoji="1" lang="en-US" altLang="ja-JP" sz="1200" b="1"/>
                </a:p>
                <a:p>
                  <a:pPr algn="ctr"/>
                  <a:r>
                    <a:rPr kumimoji="1" lang="ja-JP" altLang="en-US" sz="1200" b="1"/>
                    <a:t>に強い</a:t>
                  </a:r>
                  <a:endParaRPr kumimoji="1" lang="en-US" altLang="ja-JP" sz="1200" b="1"/>
                </a:p>
              </p:txBody>
            </p:sp>
            <p:sp>
              <p:nvSpPr>
                <p:cNvPr id="62" name="テキスト ボックス 61">
                  <a:extLst>
                    <a:ext uri="{FF2B5EF4-FFF2-40B4-BE49-F238E27FC236}">
                      <a16:creationId xmlns:a16="http://schemas.microsoft.com/office/drawing/2014/main" id="{19E995FC-DCDD-1BC7-A45C-72BC090971E5}"/>
                    </a:ext>
                  </a:extLst>
                </p:cNvPr>
                <p:cNvSpPr txBox="1"/>
                <p:nvPr/>
              </p:nvSpPr>
              <p:spPr>
                <a:xfrm>
                  <a:off x="1845300" y="4012672"/>
                  <a:ext cx="1250484" cy="307777"/>
                </a:xfrm>
                <a:prstGeom prst="rect">
                  <a:avLst/>
                </a:prstGeom>
                <a:noFill/>
              </p:spPr>
              <p:txBody>
                <a:bodyPr wrap="square" rtlCol="0">
                  <a:spAutoFit/>
                </a:bodyPr>
                <a:lstStyle/>
                <a:p>
                  <a:pPr algn="ctr"/>
                  <a:r>
                    <a:rPr kumimoji="1" lang="ja-JP" altLang="en-US" sz="1400" b="1"/>
                    <a:t>営業担当</a:t>
                  </a:r>
                </a:p>
              </p:txBody>
            </p:sp>
            <p:sp>
              <p:nvSpPr>
                <p:cNvPr id="63" name="楕円 62">
                  <a:extLst>
                    <a:ext uri="{FF2B5EF4-FFF2-40B4-BE49-F238E27FC236}">
                      <a16:creationId xmlns:a16="http://schemas.microsoft.com/office/drawing/2014/main" id="{C5822EC0-4116-BB5B-74CD-F917BB4177B9}"/>
                    </a:ext>
                  </a:extLst>
                </p:cNvPr>
                <p:cNvSpPr/>
                <p:nvPr/>
              </p:nvSpPr>
              <p:spPr>
                <a:xfrm>
                  <a:off x="1837773" y="3316178"/>
                  <a:ext cx="1250484" cy="1120995"/>
                </a:xfrm>
                <a:prstGeom prst="ellipse">
                  <a:avLst/>
                </a:prstGeom>
                <a:noFill/>
                <a:ln w="508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4" name="直線コネクタ 63">
                  <a:extLst>
                    <a:ext uri="{FF2B5EF4-FFF2-40B4-BE49-F238E27FC236}">
                      <a16:creationId xmlns:a16="http://schemas.microsoft.com/office/drawing/2014/main" id="{C88E38F8-36F6-9AFC-9A02-D0BDDB9BD957}"/>
                    </a:ext>
                  </a:extLst>
                </p:cNvPr>
                <p:cNvCxnSpPr>
                  <a:cxnSpLocks/>
                </p:cNvCxnSpPr>
                <p:nvPr/>
              </p:nvCxnSpPr>
              <p:spPr>
                <a:xfrm>
                  <a:off x="1917219" y="3867082"/>
                  <a:ext cx="1089394"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60" name="テキスト ボックス 59">
                <a:extLst>
                  <a:ext uri="{FF2B5EF4-FFF2-40B4-BE49-F238E27FC236}">
                    <a16:creationId xmlns:a16="http://schemas.microsoft.com/office/drawing/2014/main" id="{3C1B14D3-A373-BD15-24C4-A6BEF3D80521}"/>
                  </a:ext>
                </a:extLst>
              </p:cNvPr>
              <p:cNvSpPr txBox="1"/>
              <p:nvPr/>
            </p:nvSpPr>
            <p:spPr>
              <a:xfrm>
                <a:off x="2920488" y="4660683"/>
                <a:ext cx="1920010" cy="276999"/>
              </a:xfrm>
              <a:prstGeom prst="rect">
                <a:avLst/>
              </a:prstGeom>
              <a:noFill/>
            </p:spPr>
            <p:txBody>
              <a:bodyPr wrap="square" rtlCol="0">
                <a:spAutoFit/>
              </a:bodyPr>
              <a:lstStyle/>
              <a:p>
                <a:pPr algn="ctr"/>
                <a:r>
                  <a:rPr kumimoji="1" lang="ja-JP" altLang="en-US" sz="1200" b="1"/>
                  <a:t>団体客・宴会販路</a:t>
                </a:r>
              </a:p>
            </p:txBody>
          </p:sp>
        </p:grpSp>
        <p:sp>
          <p:nvSpPr>
            <p:cNvPr id="66" name="テキスト ボックス 65">
              <a:extLst>
                <a:ext uri="{FF2B5EF4-FFF2-40B4-BE49-F238E27FC236}">
                  <a16:creationId xmlns:a16="http://schemas.microsoft.com/office/drawing/2014/main" id="{73692CB6-061E-D853-A694-97E0961919B8}"/>
                </a:ext>
              </a:extLst>
            </p:cNvPr>
            <p:cNvSpPr txBox="1"/>
            <p:nvPr/>
          </p:nvSpPr>
          <p:spPr>
            <a:xfrm>
              <a:off x="6605141" y="4907758"/>
              <a:ext cx="2014983" cy="261610"/>
            </a:xfrm>
            <a:prstGeom prst="rect">
              <a:avLst/>
            </a:prstGeom>
            <a:noFill/>
          </p:spPr>
          <p:txBody>
            <a:bodyPr wrap="square" rtlCol="0">
              <a:spAutoFit/>
            </a:bodyPr>
            <a:lstStyle/>
            <a:p>
              <a:pPr algn="ctr"/>
              <a:r>
                <a:rPr kumimoji="1" lang="ja-JP" altLang="en-US" sz="1100" b="1">
                  <a:latin typeface="BIZ UDPゴシック" panose="020B0400000000000000" pitchFamily="50" charset="-128"/>
                  <a:ea typeface="BIZ UDPゴシック" panose="020B0400000000000000" pitchFamily="50" charset="-128"/>
                </a:rPr>
                <a:t>エース級人材への着眼</a:t>
              </a:r>
              <a:endParaRPr kumimoji="1" lang="en-US" altLang="ja-JP" sz="900" b="1">
                <a:latin typeface="BIZ UDPゴシック" panose="020B0400000000000000" pitchFamily="50" charset="-128"/>
                <a:ea typeface="BIZ UDPゴシック" panose="020B0400000000000000" pitchFamily="50" charset="-128"/>
              </a:endParaRPr>
            </a:p>
          </p:txBody>
        </p:sp>
      </p:grpSp>
      <p:sp>
        <p:nvSpPr>
          <p:cNvPr id="19" name="テキスト ボックス 18">
            <a:extLst>
              <a:ext uri="{FF2B5EF4-FFF2-40B4-BE49-F238E27FC236}">
                <a16:creationId xmlns:a16="http://schemas.microsoft.com/office/drawing/2014/main" id="{B470D919-2A4F-959F-7321-8D7B5A7E0CFD}"/>
              </a:ext>
            </a:extLst>
          </p:cNvPr>
          <p:cNvSpPr txBox="1"/>
          <p:nvPr/>
        </p:nvSpPr>
        <p:spPr>
          <a:xfrm>
            <a:off x="690787" y="2371502"/>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panose="02020500000000000000" pitchFamily="18" charset="-128"/>
              </a:rPr>
              <a:t>P78,86</a:t>
            </a:r>
            <a:r>
              <a:rPr lang="ja-JP" altLang="en-US" sz="800">
                <a:latin typeface="BIZ UDP明朝 Medium" panose="02020500000000000000" pitchFamily="18" charset="-128"/>
                <a:ea typeface="BIZ UDP明朝 Medium" panose="02020500000000000000" pitchFamily="18" charset="-128"/>
              </a:rPr>
              <a:t>～）</a:t>
            </a:r>
            <a:endParaRPr lang="ja-JP" altLang="en-US" sz="800"/>
          </a:p>
        </p:txBody>
      </p:sp>
      <p:sp>
        <p:nvSpPr>
          <p:cNvPr id="21" name="テキスト ボックス 20">
            <a:extLst>
              <a:ext uri="{FF2B5EF4-FFF2-40B4-BE49-F238E27FC236}">
                <a16:creationId xmlns:a16="http://schemas.microsoft.com/office/drawing/2014/main" id="{4F0133E7-F1F7-3A78-604F-C39A2709A7B1}"/>
              </a:ext>
            </a:extLst>
          </p:cNvPr>
          <p:cNvSpPr txBox="1"/>
          <p:nvPr/>
        </p:nvSpPr>
        <p:spPr>
          <a:xfrm>
            <a:off x="676134" y="6129566"/>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panose="02020500000000000000" pitchFamily="18" charset="-128"/>
              </a:rPr>
              <a:t>P</a:t>
            </a:r>
            <a:r>
              <a:rPr lang="ja-JP" altLang="en-US" sz="800">
                <a:latin typeface="BIZ UDP明朝 Medium" panose="02020500000000000000" pitchFamily="18" charset="-128"/>
                <a:ea typeface="BIZ UDP明朝 Medium" panose="02020500000000000000" pitchFamily="18" charset="-128"/>
              </a:rPr>
              <a:t>９８～）</a:t>
            </a:r>
            <a:endParaRPr lang="ja-JP" altLang="en-US" sz="800"/>
          </a:p>
        </p:txBody>
      </p:sp>
      <p:sp>
        <p:nvSpPr>
          <p:cNvPr id="37" name="テキスト ボックス 36">
            <a:extLst>
              <a:ext uri="{FF2B5EF4-FFF2-40B4-BE49-F238E27FC236}">
                <a16:creationId xmlns:a16="http://schemas.microsoft.com/office/drawing/2014/main" id="{44FC14F3-2FC2-946C-ABA5-5634EB1DAFE0}"/>
              </a:ext>
            </a:extLst>
          </p:cNvPr>
          <p:cNvSpPr txBox="1"/>
          <p:nvPr/>
        </p:nvSpPr>
        <p:spPr>
          <a:xfrm>
            <a:off x="6313821" y="6409846"/>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 （参照 ： </a:t>
            </a:r>
            <a:r>
              <a:rPr lang="en-US" altLang="ja-JP" sz="800">
                <a:latin typeface="BIZ UDP明朝 Medium" panose="02020500000000000000" pitchFamily="18" charset="-128"/>
                <a:ea typeface="BIZ UDP明朝 Medium"/>
              </a:rPr>
              <a:t>P105</a:t>
            </a:r>
            <a:r>
              <a:rPr lang="ja-JP" altLang="en-US" sz="800">
                <a:latin typeface="BIZ UDP明朝 Medium" panose="02020500000000000000" pitchFamily="18" charset="-128"/>
                <a:ea typeface="BIZ UDP明朝 Medium"/>
              </a:rPr>
              <a:t>）</a:t>
            </a:r>
            <a:endParaRPr lang="ja-JP" altLang="en-US" sz="800">
              <a:ea typeface="BIZ UDP明朝 Medium"/>
            </a:endParaRPr>
          </a:p>
        </p:txBody>
      </p:sp>
      <p:grpSp>
        <p:nvGrpSpPr>
          <p:cNvPr id="55" name="グループ化 54">
            <a:extLst>
              <a:ext uri="{FF2B5EF4-FFF2-40B4-BE49-F238E27FC236}">
                <a16:creationId xmlns:a16="http://schemas.microsoft.com/office/drawing/2014/main" id="{EE1438A9-B4D4-B102-5FB5-37A2F3A2CBA8}"/>
              </a:ext>
            </a:extLst>
          </p:cNvPr>
          <p:cNvGrpSpPr/>
          <p:nvPr/>
        </p:nvGrpSpPr>
        <p:grpSpPr>
          <a:xfrm>
            <a:off x="2544005" y="1058891"/>
            <a:ext cx="6823363" cy="1167745"/>
            <a:chOff x="2163003" y="1058889"/>
            <a:chExt cx="6823363" cy="1167745"/>
          </a:xfrm>
        </p:grpSpPr>
        <p:grpSp>
          <p:nvGrpSpPr>
            <p:cNvPr id="28" name="グループ化 27">
              <a:extLst>
                <a:ext uri="{FF2B5EF4-FFF2-40B4-BE49-F238E27FC236}">
                  <a16:creationId xmlns:a16="http://schemas.microsoft.com/office/drawing/2014/main" id="{C1A8E6E2-EA42-2915-2CD9-1159B0D9DE39}"/>
                </a:ext>
              </a:extLst>
            </p:cNvPr>
            <p:cNvGrpSpPr/>
            <p:nvPr/>
          </p:nvGrpSpPr>
          <p:grpSpPr>
            <a:xfrm>
              <a:off x="2256461" y="1126679"/>
              <a:ext cx="6729905" cy="640492"/>
              <a:chOff x="2079906" y="1195679"/>
              <a:chExt cx="6729905" cy="640492"/>
            </a:xfrm>
          </p:grpSpPr>
          <p:cxnSp>
            <p:nvCxnSpPr>
              <p:cNvPr id="57" name="直線コネクタ 56">
                <a:extLst>
                  <a:ext uri="{FF2B5EF4-FFF2-40B4-BE49-F238E27FC236}">
                    <a16:creationId xmlns:a16="http://schemas.microsoft.com/office/drawing/2014/main" id="{61F61411-2528-0CE6-2DBD-76EA23A48E08}"/>
                  </a:ext>
                </a:extLst>
              </p:cNvPr>
              <p:cNvCxnSpPr>
                <a:cxnSpLocks/>
              </p:cNvCxnSpPr>
              <p:nvPr/>
            </p:nvCxnSpPr>
            <p:spPr>
              <a:xfrm>
                <a:off x="2079906" y="1468582"/>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67" name="テキスト ボックス 66">
                <a:extLst>
                  <a:ext uri="{FF2B5EF4-FFF2-40B4-BE49-F238E27FC236}">
                    <a16:creationId xmlns:a16="http://schemas.microsoft.com/office/drawing/2014/main" id="{BBEE8E95-CE27-58E4-1141-E454A5751733}"/>
                  </a:ext>
                </a:extLst>
              </p:cNvPr>
              <p:cNvSpPr txBox="1"/>
              <p:nvPr/>
            </p:nvSpPr>
            <p:spPr>
              <a:xfrm>
                <a:off x="3032923" y="1195679"/>
                <a:ext cx="5250582"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患者数・利用者数の増減を確認したか？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P79,82,92</a:t>
                </a:r>
                <a:r>
                  <a:rPr lang="ja-JP" altLang="en-US" sz="800">
                    <a:latin typeface="BIZ UDP明朝 Medium" panose="02020500000000000000" pitchFamily="18" charset="-128"/>
                    <a:ea typeface="BIZ UDP明朝 Medium" panose="02020500000000000000" pitchFamily="18" charset="-128"/>
                  </a:rPr>
                  <a:t>）</a:t>
                </a:r>
                <a:endParaRPr lang="en-US" altLang="ja-JP" sz="900">
                  <a:latin typeface="BIZ UDP明朝 Medium" panose="02020500000000000000" pitchFamily="18" charset="-128"/>
                  <a:ea typeface="BIZ UDP明朝 Medium" panose="02020500000000000000" pitchFamily="18" charset="-128"/>
                </a:endParaRPr>
              </a:p>
            </p:txBody>
          </p:sp>
          <p:sp>
            <p:nvSpPr>
              <p:cNvPr id="68" name="テキスト ボックス 67">
                <a:extLst>
                  <a:ext uri="{FF2B5EF4-FFF2-40B4-BE49-F238E27FC236}">
                    <a16:creationId xmlns:a16="http://schemas.microsoft.com/office/drawing/2014/main" id="{35DE9FFD-279A-0AD3-7335-6E5BB1E5892F}"/>
                  </a:ext>
                </a:extLst>
              </p:cNvPr>
              <p:cNvSpPr txBox="1"/>
              <p:nvPr/>
            </p:nvSpPr>
            <p:spPr>
              <a:xfrm>
                <a:off x="3081910" y="1436061"/>
                <a:ext cx="5727901" cy="400110"/>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・医療・介護報酬の入金サイトは原則３か月≒患者・利用者数の増加→必要運転資金の増加</a:t>
                </a:r>
                <a:endParaRPr lang="en-US" altLang="ja-JP" sz="1000">
                  <a:latin typeface="BIZ UDPゴシック" panose="020B0400000000000000" pitchFamily="50" charset="-128"/>
                  <a:ea typeface="BIZ UDPゴシック" panose="020B0400000000000000" pitchFamily="50" charset="-128"/>
                </a:endParaRPr>
              </a:p>
              <a:p>
                <a:r>
                  <a:rPr lang="ja-JP" altLang="en-US" sz="1000">
                    <a:latin typeface="BIZ UDPゴシック" panose="020B0400000000000000" pitchFamily="50" charset="-128"/>
                    <a:ea typeface="BIZ UDPゴシック" panose="020B0400000000000000" pitchFamily="50" charset="-128"/>
                  </a:rPr>
                  <a:t>・患者・利用者数が一定規模を割り込むと即赤字に直結≒運転資金の赤字補填資金化</a:t>
                </a:r>
                <a:endParaRPr lang="en-US" altLang="ja-JP" sz="1000">
                  <a:latin typeface="BIZ UDPゴシック" panose="020B0400000000000000" pitchFamily="50" charset="-128"/>
                  <a:ea typeface="BIZ UDPゴシック" panose="020B0400000000000000" pitchFamily="50" charset="-128"/>
                </a:endParaRPr>
              </a:p>
            </p:txBody>
          </p:sp>
        </p:grpSp>
        <p:grpSp>
          <p:nvGrpSpPr>
            <p:cNvPr id="80" name="グループ化 79">
              <a:extLst>
                <a:ext uri="{FF2B5EF4-FFF2-40B4-BE49-F238E27FC236}">
                  <a16:creationId xmlns:a16="http://schemas.microsoft.com/office/drawing/2014/main" id="{34E3091F-8833-2318-C315-A9C7BADFEDFF}"/>
                </a:ext>
              </a:extLst>
            </p:cNvPr>
            <p:cNvGrpSpPr/>
            <p:nvPr/>
          </p:nvGrpSpPr>
          <p:grpSpPr>
            <a:xfrm>
              <a:off x="2256461" y="1740031"/>
              <a:ext cx="6729905" cy="486603"/>
              <a:chOff x="2079906" y="1195679"/>
              <a:chExt cx="6729905" cy="486603"/>
            </a:xfrm>
          </p:grpSpPr>
          <p:cxnSp>
            <p:nvCxnSpPr>
              <p:cNvPr id="83" name="直線コネクタ 82">
                <a:extLst>
                  <a:ext uri="{FF2B5EF4-FFF2-40B4-BE49-F238E27FC236}">
                    <a16:creationId xmlns:a16="http://schemas.microsoft.com/office/drawing/2014/main" id="{85DDB47D-C36B-525A-4E45-768FA09B7401}"/>
                  </a:ext>
                </a:extLst>
              </p:cNvPr>
              <p:cNvCxnSpPr>
                <a:cxnSpLocks/>
              </p:cNvCxnSpPr>
              <p:nvPr/>
            </p:nvCxnSpPr>
            <p:spPr>
              <a:xfrm>
                <a:off x="2079906" y="1468582"/>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84" name="テキスト ボックス 83">
                <a:extLst>
                  <a:ext uri="{FF2B5EF4-FFF2-40B4-BE49-F238E27FC236}">
                    <a16:creationId xmlns:a16="http://schemas.microsoft.com/office/drawing/2014/main" id="{571EF0DD-B8DD-C04F-7CC7-ACEC36CD8435}"/>
                  </a:ext>
                </a:extLst>
              </p:cNvPr>
              <p:cNvSpPr txBox="1"/>
              <p:nvPr/>
            </p:nvSpPr>
            <p:spPr>
              <a:xfrm>
                <a:off x="3028169" y="1195679"/>
                <a:ext cx="5250582"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本業に付随する物販の仕入資金か、否か？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P82</a:t>
                </a:r>
                <a:r>
                  <a:rPr lang="ja-JP" altLang="en-US" sz="800">
                    <a:latin typeface="BIZ UDP明朝 Medium" panose="02020500000000000000" pitchFamily="18" charset="-128"/>
                    <a:ea typeface="BIZ UDP明朝 Medium" panose="02020500000000000000" pitchFamily="18" charset="-128"/>
                  </a:rPr>
                  <a:t>）</a:t>
                </a:r>
                <a:endParaRPr kumimoji="1" lang="en-US" altLang="ja-JP" sz="1200">
                  <a:latin typeface="BIZ UDPゴシック" panose="020B0400000000000000" pitchFamily="50" charset="-128"/>
                  <a:ea typeface="BIZ UDPゴシック" panose="020B0400000000000000" pitchFamily="50" charset="-128"/>
                </a:endParaRPr>
              </a:p>
            </p:txBody>
          </p:sp>
          <p:sp>
            <p:nvSpPr>
              <p:cNvPr id="85" name="テキスト ボックス 84">
                <a:extLst>
                  <a:ext uri="{FF2B5EF4-FFF2-40B4-BE49-F238E27FC236}">
                    <a16:creationId xmlns:a16="http://schemas.microsoft.com/office/drawing/2014/main" id="{B0632677-F3F4-441C-B46D-00B5B21DC6FA}"/>
                  </a:ext>
                </a:extLst>
              </p:cNvPr>
              <p:cNvSpPr txBox="1"/>
              <p:nvPr/>
            </p:nvSpPr>
            <p:spPr>
              <a:xfrm>
                <a:off x="3081910" y="1436061"/>
                <a:ext cx="5727901"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サービス業に準ずる留意点あり</a:t>
                </a:r>
                <a:r>
                  <a:rPr kumimoji="1" lang="ja-JP" altLang="en-US" sz="800">
                    <a:latin typeface="BIZ UDP明朝 Medium" panose="02020500000000000000" pitchFamily="18" charset="-128"/>
                    <a:ea typeface="BIZ UDP明朝 Medium" panose="02020500000000000000" pitchFamily="18" charset="-128"/>
                  </a:rPr>
                  <a:t>（参照 ： </a:t>
                </a:r>
                <a:r>
                  <a:rPr kumimoji="1" lang="en-US" altLang="ja-JP" sz="800">
                    <a:latin typeface="BIZ UDP明朝 Medium" panose="02020500000000000000" pitchFamily="18" charset="-128"/>
                    <a:ea typeface="BIZ UDP明朝 Medium" panose="02020500000000000000" pitchFamily="18" charset="-128"/>
                  </a:rPr>
                  <a:t>P71</a:t>
                </a:r>
                <a:r>
                  <a:rPr kumimoji="1" lang="ja-JP" altLang="en-US" sz="800">
                    <a:latin typeface="BIZ UDP明朝 Medium" panose="02020500000000000000" pitchFamily="18" charset="-128"/>
                    <a:ea typeface="BIZ UDP明朝 Medium" panose="02020500000000000000" pitchFamily="18" charset="-128"/>
                  </a:rPr>
                  <a:t>～）</a:t>
                </a:r>
                <a:endParaRPr lang="en-US" altLang="ja-JP" sz="1000">
                  <a:latin typeface="BIZ UDP明朝 Medium" panose="02020500000000000000" pitchFamily="18" charset="-128"/>
                  <a:ea typeface="BIZ UDP明朝 Medium" panose="02020500000000000000" pitchFamily="18" charset="-128"/>
                </a:endParaRPr>
              </a:p>
            </p:txBody>
          </p:sp>
        </p:grpSp>
        <p:cxnSp>
          <p:nvCxnSpPr>
            <p:cNvPr id="3" name="直線矢印コネクタ 2">
              <a:extLst>
                <a:ext uri="{FF2B5EF4-FFF2-40B4-BE49-F238E27FC236}">
                  <a16:creationId xmlns:a16="http://schemas.microsoft.com/office/drawing/2014/main" id="{40B2DA63-9F8F-C0FF-8DB8-F72E334E357D}"/>
                </a:ext>
              </a:extLst>
            </p:cNvPr>
            <p:cNvCxnSpPr>
              <a:cxnSpLocks/>
            </p:cNvCxnSpPr>
            <p:nvPr/>
          </p:nvCxnSpPr>
          <p:spPr>
            <a:xfrm>
              <a:off x="2947592" y="1273344"/>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10" name="テキスト ボックス 9">
              <a:extLst>
                <a:ext uri="{FF2B5EF4-FFF2-40B4-BE49-F238E27FC236}">
                  <a16:creationId xmlns:a16="http://schemas.microsoft.com/office/drawing/2014/main" id="{4694AB3D-CDE2-91A8-F350-438679A9D0B6}"/>
                </a:ext>
              </a:extLst>
            </p:cNvPr>
            <p:cNvSpPr txBox="1"/>
            <p:nvPr/>
          </p:nvSpPr>
          <p:spPr>
            <a:xfrm>
              <a:off x="2171470" y="1058889"/>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1</a:t>
              </a:r>
              <a:endParaRPr kumimoji="1" lang="ja-JP" altLang="en-US" sz="1400" b="1">
                <a:solidFill>
                  <a:srgbClr val="00B0F0"/>
                </a:solidFill>
                <a:latin typeface="Arial Nova" panose="020B0504020202020204" pitchFamily="34" charset="0"/>
                <a:ea typeface="HGS明朝B" panose="02020800000000000000" pitchFamily="18" charset="-128"/>
              </a:endParaRPr>
            </a:p>
          </p:txBody>
        </p:sp>
        <p:sp>
          <p:nvSpPr>
            <p:cNvPr id="74" name="テキスト ボックス 73">
              <a:extLst>
                <a:ext uri="{FF2B5EF4-FFF2-40B4-BE49-F238E27FC236}">
                  <a16:creationId xmlns:a16="http://schemas.microsoft.com/office/drawing/2014/main" id="{9AD0D0EF-27F7-38CA-5FB6-FA03AF5F7470}"/>
                </a:ext>
              </a:extLst>
            </p:cNvPr>
            <p:cNvSpPr txBox="1"/>
            <p:nvPr/>
          </p:nvSpPr>
          <p:spPr>
            <a:xfrm>
              <a:off x="2163003" y="1675375"/>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2</a:t>
              </a:r>
              <a:endParaRPr kumimoji="1" lang="ja-JP" altLang="en-US" sz="1400" b="1">
                <a:solidFill>
                  <a:srgbClr val="00B0F0"/>
                </a:solidFill>
                <a:latin typeface="Arial Nova" panose="020B0504020202020204" pitchFamily="34" charset="0"/>
                <a:ea typeface="HGS明朝B" panose="02020800000000000000" pitchFamily="18" charset="-128"/>
              </a:endParaRPr>
            </a:p>
          </p:txBody>
        </p:sp>
        <p:cxnSp>
          <p:nvCxnSpPr>
            <p:cNvPr id="75" name="直線矢印コネクタ 74">
              <a:extLst>
                <a:ext uri="{FF2B5EF4-FFF2-40B4-BE49-F238E27FC236}">
                  <a16:creationId xmlns:a16="http://schemas.microsoft.com/office/drawing/2014/main" id="{60495A1F-7297-8638-2A74-8FFCD4933699}"/>
                </a:ext>
              </a:extLst>
            </p:cNvPr>
            <p:cNvCxnSpPr>
              <a:cxnSpLocks/>
            </p:cNvCxnSpPr>
            <p:nvPr/>
          </p:nvCxnSpPr>
          <p:spPr>
            <a:xfrm>
              <a:off x="2940989" y="1899780"/>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grpSp>
      <p:grpSp>
        <p:nvGrpSpPr>
          <p:cNvPr id="70" name="グループ化 69">
            <a:extLst>
              <a:ext uri="{FF2B5EF4-FFF2-40B4-BE49-F238E27FC236}">
                <a16:creationId xmlns:a16="http://schemas.microsoft.com/office/drawing/2014/main" id="{40288E01-8C66-9EB4-CB2A-7DCAF787BD37}"/>
              </a:ext>
            </a:extLst>
          </p:cNvPr>
          <p:cNvGrpSpPr/>
          <p:nvPr/>
        </p:nvGrpSpPr>
        <p:grpSpPr>
          <a:xfrm>
            <a:off x="2551035" y="5061322"/>
            <a:ext cx="4929204" cy="1032462"/>
            <a:chOff x="2170035" y="5061322"/>
            <a:chExt cx="4929204" cy="1032462"/>
          </a:xfrm>
        </p:grpSpPr>
        <p:grpSp>
          <p:nvGrpSpPr>
            <p:cNvPr id="88" name="グループ化 87">
              <a:extLst>
                <a:ext uri="{FF2B5EF4-FFF2-40B4-BE49-F238E27FC236}">
                  <a16:creationId xmlns:a16="http://schemas.microsoft.com/office/drawing/2014/main" id="{C921E473-4D84-B775-F7C4-B86D7A8676B2}"/>
                </a:ext>
              </a:extLst>
            </p:cNvPr>
            <p:cNvGrpSpPr/>
            <p:nvPr/>
          </p:nvGrpSpPr>
          <p:grpSpPr>
            <a:xfrm>
              <a:off x="2265995" y="5111881"/>
              <a:ext cx="4833244" cy="515178"/>
              <a:chOff x="2079906" y="1167104"/>
              <a:chExt cx="4833244" cy="515178"/>
            </a:xfrm>
          </p:grpSpPr>
          <p:cxnSp>
            <p:nvCxnSpPr>
              <p:cNvPr id="91" name="直線コネクタ 90">
                <a:extLst>
                  <a:ext uri="{FF2B5EF4-FFF2-40B4-BE49-F238E27FC236}">
                    <a16:creationId xmlns:a16="http://schemas.microsoft.com/office/drawing/2014/main" id="{9A9C35C5-177D-EAB1-7D64-ED63F53ABCB4}"/>
                  </a:ext>
                </a:extLst>
              </p:cNvPr>
              <p:cNvCxnSpPr>
                <a:cxnSpLocks/>
              </p:cNvCxnSpPr>
              <p:nvPr/>
            </p:nvCxnSpPr>
            <p:spPr>
              <a:xfrm>
                <a:off x="2079906" y="1468582"/>
                <a:ext cx="442575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92" name="テキスト ボックス 91">
                <a:extLst>
                  <a:ext uri="{FF2B5EF4-FFF2-40B4-BE49-F238E27FC236}">
                    <a16:creationId xmlns:a16="http://schemas.microsoft.com/office/drawing/2014/main" id="{D2852067-3B5C-0E32-CBDA-68A52C6CD78C}"/>
                  </a:ext>
                </a:extLst>
              </p:cNvPr>
              <p:cNvSpPr txBox="1"/>
              <p:nvPr/>
            </p:nvSpPr>
            <p:spPr>
              <a:xfrm>
                <a:off x="3028318" y="1167104"/>
                <a:ext cx="3884832"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団体客中心の場合には、売上債権に注意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a:t>
                </a:r>
                <a:r>
                  <a:rPr lang="ja-JP" altLang="en-US" sz="800">
                    <a:latin typeface="BIZ UDP明朝 Medium" panose="02020500000000000000" pitchFamily="18" charset="-128"/>
                    <a:ea typeface="BIZ UDP明朝 Medium" panose="02020500000000000000" pitchFamily="18" charset="-128"/>
                  </a:rPr>
                  <a:t>１０５）</a:t>
                </a:r>
                <a:endParaRPr lang="en-US" altLang="ja-JP" sz="900">
                  <a:latin typeface="BIZ UDP明朝 Medium" panose="02020500000000000000" pitchFamily="18" charset="-128"/>
                  <a:ea typeface="BIZ UDP明朝 Medium" panose="02020500000000000000" pitchFamily="18" charset="-128"/>
                </a:endParaRPr>
              </a:p>
            </p:txBody>
          </p:sp>
          <p:sp>
            <p:nvSpPr>
              <p:cNvPr id="93" name="テキスト ボックス 92">
                <a:extLst>
                  <a:ext uri="{FF2B5EF4-FFF2-40B4-BE49-F238E27FC236}">
                    <a16:creationId xmlns:a16="http://schemas.microsoft.com/office/drawing/2014/main" id="{3C92FD3B-4ABD-D6E4-70F3-C410EDE6E83B}"/>
                  </a:ext>
                </a:extLst>
              </p:cNvPr>
              <p:cNvSpPr txBox="1"/>
              <p:nvPr/>
            </p:nvSpPr>
            <p:spPr>
              <a:xfrm>
                <a:off x="3081910" y="1436061"/>
                <a:ext cx="3655309"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・特定の取引先の売掛金増加≒業績悪化の可能性あり</a:t>
                </a:r>
                <a:endParaRPr lang="en-US" altLang="ja-JP" sz="1000">
                  <a:latin typeface="BIZ UDPゴシック" panose="020B0400000000000000" pitchFamily="50" charset="-128"/>
                  <a:ea typeface="BIZ UDPゴシック" panose="020B0400000000000000" pitchFamily="50" charset="-128"/>
                </a:endParaRPr>
              </a:p>
            </p:txBody>
          </p:sp>
        </p:grpSp>
        <p:grpSp>
          <p:nvGrpSpPr>
            <p:cNvPr id="96" name="グループ化 95">
              <a:extLst>
                <a:ext uri="{FF2B5EF4-FFF2-40B4-BE49-F238E27FC236}">
                  <a16:creationId xmlns:a16="http://schemas.microsoft.com/office/drawing/2014/main" id="{9ADF5844-00A2-0F72-BF23-C2F94FC20DF6}"/>
                </a:ext>
              </a:extLst>
            </p:cNvPr>
            <p:cNvGrpSpPr/>
            <p:nvPr/>
          </p:nvGrpSpPr>
          <p:grpSpPr>
            <a:xfrm>
              <a:off x="2265995" y="5607183"/>
              <a:ext cx="4412738" cy="486601"/>
              <a:chOff x="2079906" y="1195681"/>
              <a:chExt cx="3997129" cy="486601"/>
            </a:xfrm>
          </p:grpSpPr>
          <p:cxnSp>
            <p:nvCxnSpPr>
              <p:cNvPr id="99" name="直線コネクタ 98">
                <a:extLst>
                  <a:ext uri="{FF2B5EF4-FFF2-40B4-BE49-F238E27FC236}">
                    <a16:creationId xmlns:a16="http://schemas.microsoft.com/office/drawing/2014/main" id="{31A4D4C6-3914-025F-BE5E-342DFE3B6AE8}"/>
                  </a:ext>
                </a:extLst>
              </p:cNvPr>
              <p:cNvCxnSpPr>
                <a:cxnSpLocks/>
              </p:cNvCxnSpPr>
              <p:nvPr/>
            </p:nvCxnSpPr>
            <p:spPr>
              <a:xfrm>
                <a:off x="2079906" y="1468582"/>
                <a:ext cx="3997129"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00" name="テキスト ボックス 99">
                <a:extLst>
                  <a:ext uri="{FF2B5EF4-FFF2-40B4-BE49-F238E27FC236}">
                    <a16:creationId xmlns:a16="http://schemas.microsoft.com/office/drawing/2014/main" id="{4DAA6168-C67F-9825-6445-888CDA825E10}"/>
                  </a:ext>
                </a:extLst>
              </p:cNvPr>
              <p:cNvSpPr txBox="1"/>
              <p:nvPr/>
            </p:nvSpPr>
            <p:spPr>
              <a:xfrm>
                <a:off x="2949995" y="1195681"/>
                <a:ext cx="2795202"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飲食部門（宴会）の売上が大きい場合</a:t>
                </a:r>
                <a:endParaRPr kumimoji="1" lang="en-US" altLang="ja-JP" sz="1200">
                  <a:latin typeface="BIZ UDPゴシック" panose="020B0400000000000000" pitchFamily="50" charset="-128"/>
                  <a:ea typeface="BIZ UDPゴシック" panose="020B0400000000000000" pitchFamily="50" charset="-128"/>
                </a:endParaRPr>
              </a:p>
            </p:txBody>
          </p:sp>
          <p:sp>
            <p:nvSpPr>
              <p:cNvPr id="101" name="テキスト ボックス 100">
                <a:extLst>
                  <a:ext uri="{FF2B5EF4-FFF2-40B4-BE49-F238E27FC236}">
                    <a16:creationId xmlns:a16="http://schemas.microsoft.com/office/drawing/2014/main" id="{FC0B6A6F-FF21-2D8D-F126-A23AFA1A7886}"/>
                  </a:ext>
                </a:extLst>
              </p:cNvPr>
              <p:cNvSpPr txBox="1"/>
              <p:nvPr/>
            </p:nvSpPr>
            <p:spPr>
              <a:xfrm>
                <a:off x="2989878" y="1436061"/>
                <a:ext cx="2789807"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・飲食業に準ずる留意点あり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panose="02020500000000000000" pitchFamily="18" charset="-128"/>
                  </a:rPr>
                  <a:t> </a:t>
                </a:r>
                <a:r>
                  <a:rPr lang="en-US" altLang="ja-JP" sz="800">
                    <a:latin typeface="BIZ UDP明朝 Medium" panose="02020500000000000000" pitchFamily="18" charset="-128"/>
                    <a:ea typeface="BIZ UDP明朝 Medium" panose="02020500000000000000" pitchFamily="18" charset="-128"/>
                  </a:rPr>
                  <a:t>P24</a:t>
                </a:r>
                <a:r>
                  <a:rPr lang="ja-JP" altLang="en-US" sz="800">
                    <a:latin typeface="BIZ UDP明朝 Medium" panose="02020500000000000000" pitchFamily="18" charset="-128"/>
                    <a:ea typeface="BIZ UDP明朝 Medium" panose="02020500000000000000" pitchFamily="18" charset="-128"/>
                  </a:rPr>
                  <a:t>～）</a:t>
                </a:r>
                <a:endParaRPr lang="en-US" altLang="ja-JP" sz="1000">
                  <a:latin typeface="BIZ UDPゴシック" panose="020B0400000000000000" pitchFamily="50" charset="-128"/>
                  <a:ea typeface="BIZ UDPゴシック" panose="020B0400000000000000" pitchFamily="50" charset="-128"/>
                </a:endParaRPr>
              </a:p>
            </p:txBody>
          </p:sp>
        </p:grpSp>
        <p:cxnSp>
          <p:nvCxnSpPr>
            <p:cNvPr id="72" name="直線矢印コネクタ 71">
              <a:extLst>
                <a:ext uri="{FF2B5EF4-FFF2-40B4-BE49-F238E27FC236}">
                  <a16:creationId xmlns:a16="http://schemas.microsoft.com/office/drawing/2014/main" id="{42F7BDDF-DF0C-FC5C-D107-446E81920834}"/>
                </a:ext>
              </a:extLst>
            </p:cNvPr>
            <p:cNvCxnSpPr>
              <a:cxnSpLocks/>
            </p:cNvCxnSpPr>
            <p:nvPr/>
          </p:nvCxnSpPr>
          <p:spPr>
            <a:xfrm>
              <a:off x="2949315" y="5275777"/>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73" name="テキスト ボックス 72">
              <a:extLst>
                <a:ext uri="{FF2B5EF4-FFF2-40B4-BE49-F238E27FC236}">
                  <a16:creationId xmlns:a16="http://schemas.microsoft.com/office/drawing/2014/main" id="{677542F9-E254-F19B-9611-F016298A5688}"/>
                </a:ext>
              </a:extLst>
            </p:cNvPr>
            <p:cNvSpPr txBox="1"/>
            <p:nvPr/>
          </p:nvSpPr>
          <p:spPr>
            <a:xfrm>
              <a:off x="2173193" y="5061322"/>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1</a:t>
              </a:r>
              <a:endParaRPr kumimoji="1" lang="ja-JP" altLang="en-US" sz="1400" b="1">
                <a:solidFill>
                  <a:srgbClr val="00B0F0"/>
                </a:solidFill>
                <a:latin typeface="Arial Nova" panose="020B0504020202020204" pitchFamily="34" charset="0"/>
                <a:ea typeface="HGS明朝B" panose="02020800000000000000" pitchFamily="18" charset="-128"/>
              </a:endParaRPr>
            </a:p>
          </p:txBody>
        </p:sp>
        <p:sp>
          <p:nvSpPr>
            <p:cNvPr id="76" name="テキスト ボックス 75">
              <a:extLst>
                <a:ext uri="{FF2B5EF4-FFF2-40B4-BE49-F238E27FC236}">
                  <a16:creationId xmlns:a16="http://schemas.microsoft.com/office/drawing/2014/main" id="{2C235DA0-76EF-FD21-B806-A2BC560192A0}"/>
                </a:ext>
              </a:extLst>
            </p:cNvPr>
            <p:cNvSpPr txBox="1"/>
            <p:nvPr/>
          </p:nvSpPr>
          <p:spPr>
            <a:xfrm>
              <a:off x="2170035" y="5538314"/>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2</a:t>
              </a:r>
              <a:endParaRPr kumimoji="1" lang="ja-JP" altLang="en-US" sz="1400" b="1">
                <a:solidFill>
                  <a:srgbClr val="00B0F0"/>
                </a:solidFill>
                <a:latin typeface="Arial Nova" panose="020B0504020202020204" pitchFamily="34" charset="0"/>
                <a:ea typeface="HGS明朝B" panose="02020800000000000000" pitchFamily="18" charset="-128"/>
              </a:endParaRPr>
            </a:p>
          </p:txBody>
        </p:sp>
        <p:cxnSp>
          <p:nvCxnSpPr>
            <p:cNvPr id="77" name="直線矢印コネクタ 76">
              <a:extLst>
                <a:ext uri="{FF2B5EF4-FFF2-40B4-BE49-F238E27FC236}">
                  <a16:creationId xmlns:a16="http://schemas.microsoft.com/office/drawing/2014/main" id="{FF81CE43-9CEB-3DDC-D85D-3F2596155602}"/>
                </a:ext>
              </a:extLst>
            </p:cNvPr>
            <p:cNvCxnSpPr>
              <a:cxnSpLocks/>
            </p:cNvCxnSpPr>
            <p:nvPr/>
          </p:nvCxnSpPr>
          <p:spPr>
            <a:xfrm>
              <a:off x="2948021" y="5762719"/>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grpSp>
      <p:cxnSp>
        <p:nvCxnSpPr>
          <p:cNvPr id="56" name="直線コネクタ 55">
            <a:extLst>
              <a:ext uri="{FF2B5EF4-FFF2-40B4-BE49-F238E27FC236}">
                <a16:creationId xmlns:a16="http://schemas.microsoft.com/office/drawing/2014/main" id="{1C1F75CF-1261-7BCF-608B-64840C113CBC}"/>
              </a:ext>
            </a:extLst>
          </p:cNvPr>
          <p:cNvCxnSpPr/>
          <p:nvPr/>
        </p:nvCxnSpPr>
        <p:spPr>
          <a:xfrm>
            <a:off x="993775" y="4845050"/>
            <a:ext cx="7918450" cy="0"/>
          </a:xfrm>
          <a:prstGeom prst="line">
            <a:avLst/>
          </a:prstGeom>
          <a:ln w="57150" cmpd="thickThin">
            <a:solidFill>
              <a:srgbClr val="E5E5E5"/>
            </a:solidFill>
          </a:ln>
        </p:spPr>
        <p:style>
          <a:lnRef idx="2">
            <a:schemeClr val="accent1"/>
          </a:lnRef>
          <a:fillRef idx="0">
            <a:schemeClr val="accent1"/>
          </a:fillRef>
          <a:effectRef idx="1">
            <a:schemeClr val="accent1"/>
          </a:effectRef>
          <a:fontRef idx="minor">
            <a:schemeClr val="tx1"/>
          </a:fontRef>
        </p:style>
      </p:cxnSp>
      <p:grpSp>
        <p:nvGrpSpPr>
          <p:cNvPr id="78" name="グループ化 77">
            <a:extLst>
              <a:ext uri="{FF2B5EF4-FFF2-40B4-BE49-F238E27FC236}">
                <a16:creationId xmlns:a16="http://schemas.microsoft.com/office/drawing/2014/main" id="{B19581A1-5BC5-808A-DA7A-2294347F7597}"/>
              </a:ext>
            </a:extLst>
          </p:cNvPr>
          <p:cNvGrpSpPr/>
          <p:nvPr/>
        </p:nvGrpSpPr>
        <p:grpSpPr>
          <a:xfrm>
            <a:off x="812800" y="2609337"/>
            <a:ext cx="8391336" cy="2202811"/>
            <a:chOff x="431800" y="2609335"/>
            <a:chExt cx="8391336" cy="2202811"/>
          </a:xfrm>
        </p:grpSpPr>
        <p:grpSp>
          <p:nvGrpSpPr>
            <p:cNvPr id="69" name="グループ化 68">
              <a:extLst>
                <a:ext uri="{FF2B5EF4-FFF2-40B4-BE49-F238E27FC236}">
                  <a16:creationId xmlns:a16="http://schemas.microsoft.com/office/drawing/2014/main" id="{68CA5BC8-E4AE-3220-6749-FDA12BFE5B6E}"/>
                </a:ext>
              </a:extLst>
            </p:cNvPr>
            <p:cNvGrpSpPr/>
            <p:nvPr/>
          </p:nvGrpSpPr>
          <p:grpSpPr>
            <a:xfrm>
              <a:off x="660538" y="2609335"/>
              <a:ext cx="8162598" cy="2202811"/>
              <a:chOff x="660538" y="2609335"/>
              <a:chExt cx="8162598" cy="2202811"/>
            </a:xfrm>
          </p:grpSpPr>
          <p:sp>
            <p:nvSpPr>
              <p:cNvPr id="18" name="正方形/長方形 17">
                <a:extLst>
                  <a:ext uri="{FF2B5EF4-FFF2-40B4-BE49-F238E27FC236}">
                    <a16:creationId xmlns:a16="http://schemas.microsoft.com/office/drawing/2014/main" id="{79DC31A0-A771-B546-A8B4-E7B34C54CDD3}"/>
                  </a:ext>
                </a:extLst>
              </p:cNvPr>
              <p:cNvSpPr/>
              <p:nvPr/>
            </p:nvSpPr>
            <p:spPr>
              <a:xfrm>
                <a:off x="2234456" y="2632785"/>
                <a:ext cx="6549609" cy="2066547"/>
              </a:xfrm>
              <a:prstGeom prst="rect">
                <a:avLst/>
              </a:prstGeom>
              <a:noFill/>
              <a:ln w="41275">
                <a:solidFill>
                  <a:schemeClr val="bg1">
                    <a:lumMod val="50000"/>
                    <a:alpha val="26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54" name="矢印: ストライプ 53">
                <a:extLst>
                  <a:ext uri="{FF2B5EF4-FFF2-40B4-BE49-F238E27FC236}">
                    <a16:creationId xmlns:a16="http://schemas.microsoft.com/office/drawing/2014/main" id="{9AE0F2C6-5F44-99C3-FDFC-9B9A83969B4C}"/>
                  </a:ext>
                </a:extLst>
              </p:cNvPr>
              <p:cNvSpPr/>
              <p:nvPr/>
            </p:nvSpPr>
            <p:spPr>
              <a:xfrm rot="5400000">
                <a:off x="147903" y="3137600"/>
                <a:ext cx="2187181" cy="1161912"/>
              </a:xfrm>
              <a:prstGeom prst="stripedRightArrow">
                <a:avLst>
                  <a:gd name="adj1" fmla="val 50000"/>
                  <a:gd name="adj2" fmla="val 51549"/>
                </a:avLst>
              </a:prstGeom>
              <a:solidFill>
                <a:srgbClr val="A6A6A6">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0" name="グループ化 19">
                <a:extLst>
                  <a:ext uri="{FF2B5EF4-FFF2-40B4-BE49-F238E27FC236}">
                    <a16:creationId xmlns:a16="http://schemas.microsoft.com/office/drawing/2014/main" id="{1B506B6C-AD27-FCD8-7E85-93EF70FD94E3}"/>
                  </a:ext>
                </a:extLst>
              </p:cNvPr>
              <p:cNvGrpSpPr/>
              <p:nvPr/>
            </p:nvGrpSpPr>
            <p:grpSpPr>
              <a:xfrm>
                <a:off x="2493659" y="2965393"/>
                <a:ext cx="3045648" cy="718410"/>
                <a:chOff x="4345871" y="2319865"/>
                <a:chExt cx="3045648" cy="718410"/>
              </a:xfrm>
            </p:grpSpPr>
            <p:sp>
              <p:nvSpPr>
                <p:cNvPr id="22" name="テキスト ボックス 21">
                  <a:extLst>
                    <a:ext uri="{FF2B5EF4-FFF2-40B4-BE49-F238E27FC236}">
                      <a16:creationId xmlns:a16="http://schemas.microsoft.com/office/drawing/2014/main" id="{AD30EF0F-3B70-EFE4-DD8A-77A177398AF0}"/>
                    </a:ext>
                  </a:extLst>
                </p:cNvPr>
                <p:cNvSpPr txBox="1"/>
                <p:nvPr/>
              </p:nvSpPr>
              <p:spPr>
                <a:xfrm>
                  <a:off x="5112316" y="2381564"/>
                  <a:ext cx="2279202" cy="600164"/>
                </a:xfrm>
                <a:prstGeom prst="rect">
                  <a:avLst/>
                </a:prstGeom>
                <a:noFill/>
              </p:spPr>
              <p:txBody>
                <a:bodyPr wrap="square" rtlCol="0">
                  <a:spAutoFit/>
                </a:bodyPr>
                <a:lstStyle/>
                <a:p>
                  <a:r>
                    <a:rPr kumimoji="1" lang="ja-JP" altLang="en-US" sz="1100">
                      <a:latin typeface="BIZ UDPゴシック" panose="020B0400000000000000" pitchFamily="50" charset="-128"/>
                      <a:ea typeface="BIZ UDPゴシック" panose="020B0400000000000000" pitchFamily="50" charset="-128"/>
                    </a:rPr>
                    <a:t>□来院数の確保が最重要の課題</a:t>
                  </a:r>
                  <a:endParaRPr kumimoji="1" lang="en-US" altLang="ja-JP" sz="1100">
                    <a:latin typeface="BIZ UDPゴシック" panose="020B0400000000000000" pitchFamily="50" charset="-128"/>
                    <a:ea typeface="BIZ UDPゴシック" panose="020B0400000000000000" pitchFamily="50" charset="-128"/>
                  </a:endParaRPr>
                </a:p>
                <a:p>
                  <a:r>
                    <a:rPr kumimoji="1" lang="ja-JP" altLang="en-US" sz="1100">
                      <a:latin typeface="BIZ UDPゴシック" panose="020B0400000000000000" pitchFamily="50" charset="-128"/>
                      <a:ea typeface="BIZ UDPゴシック" panose="020B0400000000000000" pitchFamily="50" charset="-128"/>
                    </a:rPr>
                    <a:t>□立地や利便性の影響も大きい</a:t>
                  </a:r>
                  <a:endParaRPr kumimoji="1" lang="en-US" altLang="ja-JP" sz="1100">
                    <a:latin typeface="BIZ UDPゴシック" panose="020B0400000000000000" pitchFamily="50" charset="-128"/>
                    <a:ea typeface="BIZ UDPゴシック" panose="020B0400000000000000" pitchFamily="50" charset="-128"/>
                  </a:endParaRPr>
                </a:p>
                <a:p>
                  <a:r>
                    <a:rPr kumimoji="1" lang="ja-JP" altLang="en-US" sz="1100">
                      <a:latin typeface="BIZ UDPゴシック" panose="020B0400000000000000" pitchFamily="50" charset="-128"/>
                      <a:ea typeface="BIZ UDPゴシック" panose="020B0400000000000000" pitchFamily="50" charset="-128"/>
                    </a:rPr>
                    <a:t>□患者としての経験則が活かせる</a:t>
                  </a:r>
                  <a:endParaRPr kumimoji="1" lang="en-US" altLang="ja-JP" sz="1100">
                    <a:latin typeface="BIZ UDPゴシック" panose="020B0400000000000000" pitchFamily="50" charset="-128"/>
                    <a:ea typeface="BIZ UDPゴシック" panose="020B0400000000000000" pitchFamily="50" charset="-128"/>
                  </a:endParaRPr>
                </a:p>
              </p:txBody>
            </p:sp>
            <p:grpSp>
              <p:nvGrpSpPr>
                <p:cNvPr id="23" name="グループ化 22">
                  <a:extLst>
                    <a:ext uri="{FF2B5EF4-FFF2-40B4-BE49-F238E27FC236}">
                      <a16:creationId xmlns:a16="http://schemas.microsoft.com/office/drawing/2014/main" id="{A27F32A1-B621-CBF3-2D01-D6447596A990}"/>
                    </a:ext>
                  </a:extLst>
                </p:cNvPr>
                <p:cNvGrpSpPr/>
                <p:nvPr/>
              </p:nvGrpSpPr>
              <p:grpSpPr>
                <a:xfrm>
                  <a:off x="4345871" y="2319865"/>
                  <a:ext cx="3045648" cy="718410"/>
                  <a:chOff x="374246" y="2305316"/>
                  <a:chExt cx="3045648" cy="718410"/>
                </a:xfrm>
              </p:grpSpPr>
              <p:sp>
                <p:nvSpPr>
                  <p:cNvPr id="24" name="テキスト ボックス 23">
                    <a:extLst>
                      <a:ext uri="{FF2B5EF4-FFF2-40B4-BE49-F238E27FC236}">
                        <a16:creationId xmlns:a16="http://schemas.microsoft.com/office/drawing/2014/main" id="{ED757B5E-0898-9263-873F-EF2E594CB6A7}"/>
                      </a:ext>
                    </a:extLst>
                  </p:cNvPr>
                  <p:cNvSpPr txBox="1"/>
                  <p:nvPr/>
                </p:nvSpPr>
                <p:spPr>
                  <a:xfrm>
                    <a:off x="374246" y="2380117"/>
                    <a:ext cx="767489" cy="600164"/>
                  </a:xfrm>
                  <a:prstGeom prst="rect">
                    <a:avLst/>
                  </a:prstGeom>
                  <a:noFill/>
                </p:spPr>
                <p:txBody>
                  <a:bodyPr wrap="square" rtlCol="0">
                    <a:spAutoFit/>
                  </a:bodyPr>
                  <a:lstStyle/>
                  <a:p>
                    <a:pPr algn="ctr"/>
                    <a:r>
                      <a:rPr kumimoji="1" lang="ja-JP" altLang="en-US" sz="1200" b="1">
                        <a:latin typeface="BIZ UDPゴシック" panose="020B0400000000000000" pitchFamily="50" charset="-128"/>
                        <a:ea typeface="BIZ UDPゴシック" panose="020B0400000000000000" pitchFamily="50" charset="-128"/>
                      </a:rPr>
                      <a:t>飲食業</a:t>
                    </a:r>
                    <a:endParaRPr kumimoji="1" lang="en-US" altLang="ja-JP" sz="1200" b="1">
                      <a:latin typeface="BIZ UDPゴシック" panose="020B0400000000000000" pitchFamily="50" charset="-128"/>
                      <a:ea typeface="BIZ UDPゴシック" panose="020B0400000000000000" pitchFamily="50" charset="-128"/>
                    </a:endParaRPr>
                  </a:p>
                  <a:p>
                    <a:pPr algn="ctr"/>
                    <a:r>
                      <a:rPr kumimoji="1" lang="ja-JP" altLang="en-US" sz="900">
                        <a:latin typeface="BIZ UDPゴシック" panose="020B0400000000000000" pitchFamily="50" charset="-128"/>
                        <a:ea typeface="BIZ UDPゴシック" panose="020B0400000000000000" pitchFamily="50" charset="-128"/>
                      </a:rPr>
                      <a:t>との</a:t>
                    </a:r>
                    <a:endParaRPr kumimoji="1" lang="en-US" altLang="ja-JP" sz="900">
                      <a:latin typeface="BIZ UDPゴシック" panose="020B0400000000000000" pitchFamily="50" charset="-128"/>
                      <a:ea typeface="BIZ UDPゴシック" panose="020B0400000000000000" pitchFamily="50" charset="-128"/>
                    </a:endParaRPr>
                  </a:p>
                  <a:p>
                    <a:pPr algn="ctr"/>
                    <a:r>
                      <a:rPr kumimoji="1" lang="ja-JP" altLang="en-US" sz="1200" b="1">
                        <a:latin typeface="BIZ UDPゴシック" panose="020B0400000000000000" pitchFamily="50" charset="-128"/>
                        <a:ea typeface="BIZ UDPゴシック" panose="020B0400000000000000" pitchFamily="50" charset="-128"/>
                      </a:rPr>
                      <a:t>類似点</a:t>
                    </a:r>
                    <a:endParaRPr kumimoji="1" lang="en-US" altLang="ja-JP" sz="1400" b="1">
                      <a:latin typeface="BIZ UDPゴシック" panose="020B0400000000000000" pitchFamily="50" charset="-128"/>
                      <a:ea typeface="BIZ UDPゴシック" panose="020B0400000000000000" pitchFamily="50" charset="-128"/>
                    </a:endParaRPr>
                  </a:p>
                </p:txBody>
              </p:sp>
              <p:grpSp>
                <p:nvGrpSpPr>
                  <p:cNvPr id="25" name="グループ化 24">
                    <a:extLst>
                      <a:ext uri="{FF2B5EF4-FFF2-40B4-BE49-F238E27FC236}">
                        <a16:creationId xmlns:a16="http://schemas.microsoft.com/office/drawing/2014/main" id="{9EDC5EE4-0B35-FDED-90D5-52B6E3ACFA2E}"/>
                      </a:ext>
                    </a:extLst>
                  </p:cNvPr>
                  <p:cNvGrpSpPr/>
                  <p:nvPr/>
                </p:nvGrpSpPr>
                <p:grpSpPr>
                  <a:xfrm>
                    <a:off x="374246" y="2305316"/>
                    <a:ext cx="3045648" cy="718410"/>
                    <a:chOff x="374246" y="2305316"/>
                    <a:chExt cx="3045648" cy="718410"/>
                  </a:xfrm>
                </p:grpSpPr>
                <p:sp>
                  <p:nvSpPr>
                    <p:cNvPr id="26" name="正方形/長方形 25">
                      <a:extLst>
                        <a:ext uri="{FF2B5EF4-FFF2-40B4-BE49-F238E27FC236}">
                          <a16:creationId xmlns:a16="http://schemas.microsoft.com/office/drawing/2014/main" id="{A895C670-EF11-41E2-BF0F-D62B4C549E3B}"/>
                        </a:ext>
                      </a:extLst>
                    </p:cNvPr>
                    <p:cNvSpPr/>
                    <p:nvPr/>
                  </p:nvSpPr>
                  <p:spPr>
                    <a:xfrm>
                      <a:off x="374246" y="2305316"/>
                      <a:ext cx="3045648" cy="718410"/>
                    </a:xfrm>
                    <a:prstGeom prst="rect">
                      <a:avLst/>
                    </a:prstGeom>
                    <a:noFill/>
                    <a:ln w="31750">
                      <a:solidFill>
                        <a:srgbClr val="F87E78">
                          <a:alpha val="6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cxnSp>
                  <p:nvCxnSpPr>
                    <p:cNvPr id="27" name="直線コネクタ 26">
                      <a:extLst>
                        <a:ext uri="{FF2B5EF4-FFF2-40B4-BE49-F238E27FC236}">
                          <a16:creationId xmlns:a16="http://schemas.microsoft.com/office/drawing/2014/main" id="{983DD142-8C32-EF9F-BB72-FD32E922031B}"/>
                        </a:ext>
                      </a:extLst>
                    </p:cNvPr>
                    <p:cNvCxnSpPr/>
                    <p:nvPr/>
                  </p:nvCxnSpPr>
                  <p:spPr>
                    <a:xfrm>
                      <a:off x="1151858" y="2315316"/>
                      <a:ext cx="0" cy="694630"/>
                    </a:xfrm>
                    <a:prstGeom prst="line">
                      <a:avLst/>
                    </a:prstGeom>
                    <a:ln w="28575">
                      <a:solidFill>
                        <a:srgbClr val="F87E78">
                          <a:alpha val="60000"/>
                        </a:srgbClr>
                      </a:solidFill>
                    </a:ln>
                  </p:spPr>
                  <p:style>
                    <a:lnRef idx="1">
                      <a:schemeClr val="accent1"/>
                    </a:lnRef>
                    <a:fillRef idx="0">
                      <a:schemeClr val="accent1"/>
                    </a:fillRef>
                    <a:effectRef idx="0">
                      <a:schemeClr val="accent1"/>
                    </a:effectRef>
                    <a:fontRef idx="minor">
                      <a:schemeClr val="tx1"/>
                    </a:fontRef>
                  </p:style>
                </p:cxnSp>
              </p:grpSp>
            </p:grpSp>
          </p:grpSp>
          <p:sp>
            <p:nvSpPr>
              <p:cNvPr id="29" name="テキスト ボックス 28">
                <a:extLst>
                  <a:ext uri="{FF2B5EF4-FFF2-40B4-BE49-F238E27FC236}">
                    <a16:creationId xmlns:a16="http://schemas.microsoft.com/office/drawing/2014/main" id="{A6B833CD-B432-02F5-D826-9A5C8C2F00C4}"/>
                  </a:ext>
                </a:extLst>
              </p:cNvPr>
              <p:cNvSpPr txBox="1"/>
              <p:nvPr/>
            </p:nvSpPr>
            <p:spPr>
              <a:xfrm>
                <a:off x="3469234" y="2614641"/>
                <a:ext cx="908312" cy="338554"/>
              </a:xfrm>
              <a:prstGeom prst="rect">
                <a:avLst/>
              </a:prstGeom>
              <a:noFill/>
            </p:spPr>
            <p:txBody>
              <a:bodyPr wrap="square" rtlCol="0">
                <a:spAutoFit/>
              </a:bodyPr>
              <a:lstStyle/>
              <a:p>
                <a:pPr algn="ctr"/>
                <a:r>
                  <a:rPr kumimoji="1" lang="ja-JP" altLang="en-US" sz="1600" b="1">
                    <a:latin typeface="BIZ UDPゴシック" panose="020B0400000000000000" pitchFamily="50" charset="-128"/>
                    <a:ea typeface="BIZ UDPゴシック" panose="020B0400000000000000" pitchFamily="50" charset="-128"/>
                  </a:rPr>
                  <a:t>医療業</a:t>
                </a:r>
                <a:endParaRPr kumimoji="1" lang="en-US" altLang="ja-JP" sz="1100" b="1">
                  <a:latin typeface="BIZ UDPゴシック" panose="020B0400000000000000" pitchFamily="50" charset="-128"/>
                  <a:ea typeface="BIZ UDPゴシック" panose="020B0400000000000000" pitchFamily="50" charset="-128"/>
                </a:endParaRPr>
              </a:p>
            </p:txBody>
          </p:sp>
          <p:grpSp>
            <p:nvGrpSpPr>
              <p:cNvPr id="30" name="グループ化 29">
                <a:extLst>
                  <a:ext uri="{FF2B5EF4-FFF2-40B4-BE49-F238E27FC236}">
                    <a16:creationId xmlns:a16="http://schemas.microsoft.com/office/drawing/2014/main" id="{B2808E5D-7A9B-7D32-C8BE-3960199D3B8D}"/>
                  </a:ext>
                </a:extLst>
              </p:cNvPr>
              <p:cNvGrpSpPr/>
              <p:nvPr/>
            </p:nvGrpSpPr>
            <p:grpSpPr>
              <a:xfrm>
                <a:off x="2493659" y="3751329"/>
                <a:ext cx="3110449" cy="687687"/>
                <a:chOff x="372115" y="3094431"/>
                <a:chExt cx="1201867" cy="687687"/>
              </a:xfrm>
            </p:grpSpPr>
            <p:sp>
              <p:nvSpPr>
                <p:cNvPr id="31" name="正方形/長方形 30">
                  <a:extLst>
                    <a:ext uri="{FF2B5EF4-FFF2-40B4-BE49-F238E27FC236}">
                      <a16:creationId xmlns:a16="http://schemas.microsoft.com/office/drawing/2014/main" id="{07C41054-534B-AD0C-43D5-A74772FAA3BD}"/>
                    </a:ext>
                  </a:extLst>
                </p:cNvPr>
                <p:cNvSpPr/>
                <p:nvPr/>
              </p:nvSpPr>
              <p:spPr>
                <a:xfrm>
                  <a:off x="372115" y="3094431"/>
                  <a:ext cx="1174386" cy="618785"/>
                </a:xfrm>
                <a:prstGeom prst="rect">
                  <a:avLst/>
                </a:prstGeom>
                <a:noFill/>
                <a:ln w="38100">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BE015CC4-87FB-5CFA-EFB3-199A936390BE}"/>
                    </a:ext>
                  </a:extLst>
                </p:cNvPr>
                <p:cNvSpPr txBox="1"/>
                <p:nvPr/>
              </p:nvSpPr>
              <p:spPr>
                <a:xfrm>
                  <a:off x="390469" y="3159475"/>
                  <a:ext cx="712758" cy="500137"/>
                </a:xfrm>
                <a:prstGeom prst="rect">
                  <a:avLst/>
                </a:prstGeom>
                <a:noFill/>
              </p:spPr>
              <p:txBody>
                <a:bodyPr wrap="square" rtlCol="0">
                  <a:spAutoFit/>
                </a:bodyPr>
                <a:lstStyle/>
                <a:p>
                  <a:pPr algn="ctr"/>
                  <a:r>
                    <a:rPr kumimoji="1" lang="en-US" altLang="ja-JP" sz="1600">
                      <a:latin typeface="BIZ UDPゴシック" panose="020B0400000000000000" pitchFamily="50" charset="-128"/>
                      <a:ea typeface="BIZ UDPゴシック" panose="020B0400000000000000" pitchFamily="50" charset="-128"/>
                    </a:rPr>
                    <a:t>1</a:t>
                  </a:r>
                  <a:r>
                    <a:rPr kumimoji="1" lang="ja-JP" altLang="en-US" sz="1600">
                      <a:latin typeface="BIZ UDPゴシック" panose="020B0400000000000000" pitchFamily="50" charset="-128"/>
                      <a:ea typeface="BIZ UDPゴシック" panose="020B0400000000000000" pitchFamily="50" charset="-128"/>
                    </a:rPr>
                    <a:t>日</a:t>
                  </a:r>
                  <a:r>
                    <a:rPr kumimoji="1" lang="ja-JP" altLang="en-US" sz="1100">
                      <a:latin typeface="BIZ UDPゴシック" panose="020B0400000000000000" pitchFamily="50" charset="-128"/>
                      <a:ea typeface="BIZ UDPゴシック" panose="020B0400000000000000" pitchFamily="50" charset="-128"/>
                    </a:rPr>
                    <a:t>あたりの</a:t>
                  </a:r>
                  <a:r>
                    <a:rPr kumimoji="1" lang="ja-JP" altLang="en-US" sz="1600">
                      <a:latin typeface="BIZ UDPゴシック" panose="020B0400000000000000" pitchFamily="50" charset="-128"/>
                      <a:ea typeface="BIZ UDPゴシック" panose="020B0400000000000000" pitchFamily="50" charset="-128"/>
                    </a:rPr>
                    <a:t>患者数</a:t>
                  </a:r>
                  <a:endParaRPr kumimoji="1" lang="en-US" altLang="ja-JP" sz="1600">
                    <a:latin typeface="BIZ UDPゴシック" panose="020B0400000000000000" pitchFamily="50" charset="-128"/>
                    <a:ea typeface="BIZ UDPゴシック" panose="020B0400000000000000" pitchFamily="50" charset="-128"/>
                  </a:endParaRPr>
                </a:p>
                <a:p>
                  <a:pPr algn="ctr"/>
                  <a:r>
                    <a:rPr kumimoji="1" lang="ja-JP" altLang="en-US" sz="1000">
                      <a:latin typeface="BIZ UDPゴシック" panose="020B0400000000000000" pitchFamily="50" charset="-128"/>
                      <a:ea typeface="BIZ UDPゴシック" panose="020B0400000000000000" pitchFamily="50" charset="-128"/>
                    </a:rPr>
                    <a:t>統計資料の単純平均から</a:t>
                  </a:r>
                </a:p>
              </p:txBody>
            </p:sp>
            <p:sp>
              <p:nvSpPr>
                <p:cNvPr id="33" name="テキスト ボックス 32">
                  <a:extLst>
                    <a:ext uri="{FF2B5EF4-FFF2-40B4-BE49-F238E27FC236}">
                      <a16:creationId xmlns:a16="http://schemas.microsoft.com/office/drawing/2014/main" id="{00744D8F-D824-9CF3-1DD9-CFEABF4E6A09}"/>
                    </a:ext>
                  </a:extLst>
                </p:cNvPr>
                <p:cNvSpPr txBox="1"/>
                <p:nvPr/>
              </p:nvSpPr>
              <p:spPr>
                <a:xfrm>
                  <a:off x="1091392" y="3135787"/>
                  <a:ext cx="482590" cy="646331"/>
                </a:xfrm>
                <a:prstGeom prst="rect">
                  <a:avLst/>
                </a:prstGeom>
                <a:noFill/>
              </p:spPr>
              <p:txBody>
                <a:bodyPr wrap="square" rtlCol="0">
                  <a:spAutoFit/>
                </a:bodyPr>
                <a:lstStyle/>
                <a:p>
                  <a:r>
                    <a:rPr kumimoji="1" lang="en-US" altLang="ja-JP" sz="3600" b="1"/>
                    <a:t>30</a:t>
                  </a:r>
                  <a:r>
                    <a:rPr kumimoji="1" lang="ja-JP" altLang="en-US" sz="1100" b="1">
                      <a:latin typeface="BIZ UDPゴシック" panose="020B0400000000000000" pitchFamily="50" charset="-128"/>
                      <a:ea typeface="BIZ UDPゴシック" panose="020B0400000000000000" pitchFamily="50" charset="-128"/>
                    </a:rPr>
                    <a:t>人前後</a:t>
                  </a:r>
                  <a:endParaRPr kumimoji="1" lang="ja-JP" altLang="en-US" b="1">
                    <a:latin typeface="BIZ UDPゴシック" panose="020B0400000000000000" pitchFamily="50" charset="-128"/>
                    <a:ea typeface="BIZ UDPゴシック" panose="020B0400000000000000" pitchFamily="50" charset="-128"/>
                  </a:endParaRPr>
                </a:p>
              </p:txBody>
            </p:sp>
          </p:grpSp>
          <p:sp>
            <p:nvSpPr>
              <p:cNvPr id="34" name="テキスト ボックス 33">
                <a:extLst>
                  <a:ext uri="{FF2B5EF4-FFF2-40B4-BE49-F238E27FC236}">
                    <a16:creationId xmlns:a16="http://schemas.microsoft.com/office/drawing/2014/main" id="{737654AB-E582-B81C-9270-EB9D737641A7}"/>
                  </a:ext>
                </a:extLst>
              </p:cNvPr>
              <p:cNvSpPr txBox="1"/>
              <p:nvPr/>
            </p:nvSpPr>
            <p:spPr>
              <a:xfrm>
                <a:off x="6737252" y="2609335"/>
                <a:ext cx="908312" cy="338554"/>
              </a:xfrm>
              <a:prstGeom prst="rect">
                <a:avLst/>
              </a:prstGeom>
              <a:noFill/>
            </p:spPr>
            <p:txBody>
              <a:bodyPr wrap="square" rtlCol="0">
                <a:spAutoFit/>
              </a:bodyPr>
              <a:lstStyle/>
              <a:p>
                <a:pPr algn="ctr"/>
                <a:r>
                  <a:rPr kumimoji="1" lang="ja-JP" altLang="en-US" sz="1600" b="1">
                    <a:latin typeface="BIZ UDPゴシック" panose="020B0400000000000000" pitchFamily="50" charset="-128"/>
                    <a:ea typeface="BIZ UDPゴシック" panose="020B0400000000000000" pitchFamily="50" charset="-128"/>
                  </a:rPr>
                  <a:t>介護業</a:t>
                </a:r>
                <a:endParaRPr kumimoji="1" lang="en-US" altLang="ja-JP" sz="1100" b="1">
                  <a:latin typeface="BIZ UDPゴシック" panose="020B0400000000000000" pitchFamily="50" charset="-128"/>
                  <a:ea typeface="BIZ UDPゴシック" panose="020B0400000000000000" pitchFamily="50" charset="-128"/>
                </a:endParaRPr>
              </a:p>
            </p:txBody>
          </p:sp>
          <p:grpSp>
            <p:nvGrpSpPr>
              <p:cNvPr id="39" name="グループ化 38">
                <a:extLst>
                  <a:ext uri="{FF2B5EF4-FFF2-40B4-BE49-F238E27FC236}">
                    <a16:creationId xmlns:a16="http://schemas.microsoft.com/office/drawing/2014/main" id="{EB866A1B-C313-5D6D-A35D-5F4AD863DE72}"/>
                  </a:ext>
                </a:extLst>
              </p:cNvPr>
              <p:cNvGrpSpPr/>
              <p:nvPr/>
            </p:nvGrpSpPr>
            <p:grpSpPr>
              <a:xfrm>
                <a:off x="5733710" y="2979560"/>
                <a:ext cx="2816360" cy="1633654"/>
                <a:chOff x="1498459" y="4752636"/>
                <a:chExt cx="5488290" cy="1633654"/>
              </a:xfrm>
            </p:grpSpPr>
            <p:grpSp>
              <p:nvGrpSpPr>
                <p:cNvPr id="40" name="グループ化 39">
                  <a:extLst>
                    <a:ext uri="{FF2B5EF4-FFF2-40B4-BE49-F238E27FC236}">
                      <a16:creationId xmlns:a16="http://schemas.microsoft.com/office/drawing/2014/main" id="{02B5E97B-5264-D524-1246-891747340163}"/>
                    </a:ext>
                  </a:extLst>
                </p:cNvPr>
                <p:cNvGrpSpPr/>
                <p:nvPr/>
              </p:nvGrpSpPr>
              <p:grpSpPr>
                <a:xfrm>
                  <a:off x="1498459" y="4752636"/>
                  <a:ext cx="5474091" cy="489387"/>
                  <a:chOff x="1365381" y="2177372"/>
                  <a:chExt cx="3454496" cy="489387"/>
                </a:xfrm>
              </p:grpSpPr>
              <p:sp>
                <p:nvSpPr>
                  <p:cNvPr id="51" name="正方形/長方形 50">
                    <a:extLst>
                      <a:ext uri="{FF2B5EF4-FFF2-40B4-BE49-F238E27FC236}">
                        <a16:creationId xmlns:a16="http://schemas.microsoft.com/office/drawing/2014/main" id="{4B5F09E4-C4AF-90FD-83B2-600FA0730ED2}"/>
                      </a:ext>
                    </a:extLst>
                  </p:cNvPr>
                  <p:cNvSpPr/>
                  <p:nvPr/>
                </p:nvSpPr>
                <p:spPr>
                  <a:xfrm>
                    <a:off x="1365381" y="2177372"/>
                    <a:ext cx="3454496" cy="245000"/>
                  </a:xfrm>
                  <a:prstGeom prst="rect">
                    <a:avLst/>
                  </a:prstGeom>
                  <a:solidFill>
                    <a:srgbClr val="92D050">
                      <a:alpha val="25000"/>
                    </a:srgbClr>
                  </a:solidFill>
                  <a:ln w="412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BIZ UDPゴシック" panose="020B0400000000000000" pitchFamily="50" charset="-128"/>
                        <a:ea typeface="BIZ UDPゴシック" panose="020B0400000000000000" pitchFamily="50" charset="-128"/>
                      </a:rPr>
                      <a:t>事業収入</a:t>
                    </a:r>
                    <a:r>
                      <a:rPr kumimoji="1" lang="ja-JP" altLang="en-US" sz="1050">
                        <a:solidFill>
                          <a:schemeClr val="tx1"/>
                        </a:solidFill>
                        <a:latin typeface="BIZ UDPゴシック" panose="020B0400000000000000" pitchFamily="50" charset="-128"/>
                        <a:ea typeface="BIZ UDPゴシック" panose="020B0400000000000000" pitchFamily="50" charset="-128"/>
                      </a:rPr>
                      <a:t>（売上高）</a:t>
                    </a:r>
                    <a:endParaRPr kumimoji="1" lang="ja-JP" altLang="en-US" sz="1100">
                      <a:solidFill>
                        <a:schemeClr val="tx1"/>
                      </a:solidFill>
                      <a:latin typeface="BIZ UDPゴシック" panose="020B0400000000000000" pitchFamily="50" charset="-128"/>
                      <a:ea typeface="BIZ UDPゴシック" panose="020B0400000000000000" pitchFamily="50" charset="-128"/>
                    </a:endParaRPr>
                  </a:p>
                </p:txBody>
              </p:sp>
              <p:sp>
                <p:nvSpPr>
                  <p:cNvPr id="52" name="正方形/長方形 51">
                    <a:extLst>
                      <a:ext uri="{FF2B5EF4-FFF2-40B4-BE49-F238E27FC236}">
                        <a16:creationId xmlns:a16="http://schemas.microsoft.com/office/drawing/2014/main" id="{3F918C60-C11F-8DF1-1DED-06F1FADC2462}"/>
                      </a:ext>
                    </a:extLst>
                  </p:cNvPr>
                  <p:cNvSpPr/>
                  <p:nvPr/>
                </p:nvSpPr>
                <p:spPr>
                  <a:xfrm>
                    <a:off x="1365381" y="2423480"/>
                    <a:ext cx="2707855" cy="243279"/>
                  </a:xfrm>
                  <a:prstGeom prst="rect">
                    <a:avLst/>
                  </a:prstGeom>
                  <a:solidFill>
                    <a:srgbClr val="92D050">
                      <a:alpha val="25000"/>
                    </a:srgbClr>
                  </a:solidFill>
                  <a:ln w="412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a:solidFill>
                          <a:schemeClr val="tx1"/>
                        </a:solidFill>
                        <a:latin typeface="BIZ UDPゴシック" panose="020B0400000000000000" pitchFamily="50" charset="-128"/>
                        <a:ea typeface="BIZ UDPゴシック" panose="020B0400000000000000" pitchFamily="50" charset="-128"/>
                      </a:rPr>
                      <a:t>介護保険</a:t>
                    </a:r>
                  </a:p>
                </p:txBody>
              </p:sp>
              <p:sp>
                <p:nvSpPr>
                  <p:cNvPr id="53" name="正方形/長方形 52">
                    <a:extLst>
                      <a:ext uri="{FF2B5EF4-FFF2-40B4-BE49-F238E27FC236}">
                        <a16:creationId xmlns:a16="http://schemas.microsoft.com/office/drawing/2014/main" id="{9C9EF200-F4D9-45D5-D911-AA37DA5F54C5}"/>
                      </a:ext>
                    </a:extLst>
                  </p:cNvPr>
                  <p:cNvSpPr/>
                  <p:nvPr/>
                </p:nvSpPr>
                <p:spPr>
                  <a:xfrm>
                    <a:off x="4068961" y="2423549"/>
                    <a:ext cx="750916" cy="243210"/>
                  </a:xfrm>
                  <a:prstGeom prst="rect">
                    <a:avLst/>
                  </a:prstGeom>
                  <a:solidFill>
                    <a:srgbClr val="92D050">
                      <a:alpha val="25000"/>
                    </a:srgbClr>
                  </a:solidFill>
                  <a:ln w="412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chemeClr val="tx1"/>
                        </a:solidFill>
                        <a:latin typeface="BIZ UDPゴシック" panose="020B0400000000000000" pitchFamily="50" charset="-128"/>
                        <a:ea typeface="BIZ UDPゴシック" panose="020B0400000000000000" pitchFamily="50" charset="-128"/>
                      </a:rPr>
                      <a:t>保険外</a:t>
                    </a:r>
                  </a:p>
                </p:txBody>
              </p:sp>
            </p:grpSp>
            <p:sp>
              <p:nvSpPr>
                <p:cNvPr id="41" name="正方形/長方形 40">
                  <a:extLst>
                    <a:ext uri="{FF2B5EF4-FFF2-40B4-BE49-F238E27FC236}">
                      <a16:creationId xmlns:a16="http://schemas.microsoft.com/office/drawing/2014/main" id="{A46B2080-E4AC-BB4A-7460-9C9AA38C2B3D}"/>
                    </a:ext>
                  </a:extLst>
                </p:cNvPr>
                <p:cNvSpPr/>
                <p:nvPr/>
              </p:nvSpPr>
              <p:spPr>
                <a:xfrm>
                  <a:off x="4701942" y="5342748"/>
                  <a:ext cx="2284807" cy="464936"/>
                </a:xfrm>
                <a:prstGeom prst="rect">
                  <a:avLst/>
                </a:prstGeom>
                <a:solidFill>
                  <a:srgbClr val="BFEBFB">
                    <a:alpha val="25000"/>
                  </a:srgbClr>
                </a:solidFill>
                <a:ln w="41275">
                  <a:solidFill>
                    <a:srgbClr val="BFEBF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900" b="1">
                    <a:solidFill>
                      <a:schemeClr val="tx1"/>
                    </a:solidFill>
                    <a:latin typeface="BIZ UDPゴシック" panose="020B0400000000000000" pitchFamily="50" charset="-128"/>
                    <a:ea typeface="BIZ UDPゴシック" panose="020B0400000000000000" pitchFamily="50" charset="-128"/>
                  </a:endParaRPr>
                </a:p>
              </p:txBody>
            </p:sp>
            <p:sp>
              <p:nvSpPr>
                <p:cNvPr id="42" name="テキスト ボックス 41">
                  <a:extLst>
                    <a:ext uri="{FF2B5EF4-FFF2-40B4-BE49-F238E27FC236}">
                      <a16:creationId xmlns:a16="http://schemas.microsoft.com/office/drawing/2014/main" id="{60730081-513A-3E87-CBDB-786E43182430}"/>
                    </a:ext>
                  </a:extLst>
                </p:cNvPr>
                <p:cNvSpPr txBox="1"/>
                <p:nvPr/>
              </p:nvSpPr>
              <p:spPr>
                <a:xfrm>
                  <a:off x="3937390" y="5403942"/>
                  <a:ext cx="1086736" cy="369332"/>
                </a:xfrm>
                <a:prstGeom prst="rect">
                  <a:avLst/>
                </a:prstGeom>
                <a:noFill/>
              </p:spPr>
              <p:txBody>
                <a:bodyPr wrap="square" rtlCol="0">
                  <a:spAutoFit/>
                </a:bodyPr>
                <a:lstStyle/>
                <a:p>
                  <a:pPr algn="ctr"/>
                  <a:r>
                    <a:rPr kumimoji="1" lang="en-US" altLang="ja-JP" b="1">
                      <a:latin typeface="BIZ UDPゴシック" panose="020B0400000000000000" pitchFamily="50" charset="-128"/>
                      <a:ea typeface="BIZ UDPゴシック" panose="020B0400000000000000" pitchFamily="50" charset="-128"/>
                    </a:rPr>
                    <a:t>×</a:t>
                  </a:r>
                  <a:endParaRPr kumimoji="1" lang="ja-JP" altLang="en-US" b="1">
                    <a:latin typeface="BIZ UDPゴシック" panose="020B0400000000000000" pitchFamily="50" charset="-128"/>
                    <a:ea typeface="BIZ UDPゴシック" panose="020B0400000000000000" pitchFamily="50" charset="-128"/>
                  </a:endParaRPr>
                </a:p>
              </p:txBody>
            </p:sp>
            <p:sp>
              <p:nvSpPr>
                <p:cNvPr id="43" name="テキスト ボックス 42">
                  <a:extLst>
                    <a:ext uri="{FF2B5EF4-FFF2-40B4-BE49-F238E27FC236}">
                      <a16:creationId xmlns:a16="http://schemas.microsoft.com/office/drawing/2014/main" id="{38054E2E-20E2-2175-4200-B3AAB9779F13}"/>
                    </a:ext>
                  </a:extLst>
                </p:cNvPr>
                <p:cNvSpPr txBox="1"/>
                <p:nvPr/>
              </p:nvSpPr>
              <p:spPr>
                <a:xfrm>
                  <a:off x="4674960" y="5425013"/>
                  <a:ext cx="2300701" cy="276999"/>
                </a:xfrm>
                <a:prstGeom prst="rect">
                  <a:avLst/>
                </a:prstGeom>
                <a:noFill/>
                <a:ln>
                  <a:noFill/>
                </a:ln>
              </p:spPr>
              <p:txBody>
                <a:bodyPr wrap="square" rtlCol="0">
                  <a:spAutoFit/>
                </a:bodyPr>
                <a:lstStyle/>
                <a:p>
                  <a:pPr algn="ctr"/>
                  <a:r>
                    <a:rPr kumimoji="1" lang="ja-JP" altLang="en-US" sz="1200" b="1">
                      <a:latin typeface="BIZ UDPゴシック" panose="020B0400000000000000" pitchFamily="50" charset="-128"/>
                      <a:ea typeface="BIZ UDPゴシック" panose="020B0400000000000000" pitchFamily="50" charset="-128"/>
                    </a:rPr>
                    <a:t>サービス単価</a:t>
                  </a:r>
                </a:p>
              </p:txBody>
            </p:sp>
            <p:sp>
              <p:nvSpPr>
                <p:cNvPr id="44" name="正方形/長方形 43">
                  <a:extLst>
                    <a:ext uri="{FF2B5EF4-FFF2-40B4-BE49-F238E27FC236}">
                      <a16:creationId xmlns:a16="http://schemas.microsoft.com/office/drawing/2014/main" id="{3644D548-400F-9831-B535-36382BF5E7FA}"/>
                    </a:ext>
                  </a:extLst>
                </p:cNvPr>
                <p:cNvSpPr/>
                <p:nvPr/>
              </p:nvSpPr>
              <p:spPr>
                <a:xfrm>
                  <a:off x="1498459" y="5342747"/>
                  <a:ext cx="2761114" cy="486071"/>
                </a:xfrm>
                <a:prstGeom prst="rect">
                  <a:avLst/>
                </a:prstGeom>
                <a:solidFill>
                  <a:schemeClr val="accent4">
                    <a:lumMod val="60000"/>
                    <a:lumOff val="40000"/>
                    <a:alpha val="25000"/>
                  </a:schemeClr>
                </a:solidFill>
                <a:ln w="412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BIZ UDPゴシック" panose="020B0400000000000000" pitchFamily="50" charset="-128"/>
                      <a:ea typeface="BIZ UDPゴシック" panose="020B0400000000000000" pitchFamily="50" charset="-128"/>
                    </a:rPr>
                    <a:t>利用者数</a:t>
                  </a:r>
                  <a:endParaRPr kumimoji="1" lang="en-US" altLang="ja-JP" sz="1200" b="1">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900">
                      <a:solidFill>
                        <a:schemeClr val="tx1"/>
                      </a:solidFill>
                      <a:latin typeface="BIZ UDPゴシック" panose="020B0400000000000000" pitchFamily="50" charset="-128"/>
                      <a:ea typeface="BIZ UDPゴシック" panose="020B0400000000000000" pitchFamily="50" charset="-128"/>
                    </a:rPr>
                    <a:t>（契約者数</a:t>
                  </a:r>
                  <a:r>
                    <a:rPr kumimoji="1" lang="en-US" altLang="ja-JP" sz="900">
                      <a:solidFill>
                        <a:schemeClr val="tx1"/>
                      </a:solidFill>
                      <a:latin typeface="BIZ UDPゴシック" panose="020B0400000000000000" pitchFamily="50" charset="-128"/>
                      <a:ea typeface="BIZ UDPゴシック" panose="020B0400000000000000" pitchFamily="50" charset="-128"/>
                    </a:rPr>
                    <a:t>×</a:t>
                  </a:r>
                  <a:r>
                    <a:rPr kumimoji="1" lang="ja-JP" altLang="en-US" sz="900">
                      <a:solidFill>
                        <a:schemeClr val="tx1"/>
                      </a:solidFill>
                      <a:latin typeface="BIZ UDPゴシック" panose="020B0400000000000000" pitchFamily="50" charset="-128"/>
                      <a:ea typeface="BIZ UDPゴシック" panose="020B0400000000000000" pitchFamily="50" charset="-128"/>
                    </a:rPr>
                    <a:t>利用頻度）</a:t>
                  </a:r>
                </a:p>
              </p:txBody>
            </p:sp>
            <p:grpSp>
              <p:nvGrpSpPr>
                <p:cNvPr id="45" name="グループ化 44">
                  <a:extLst>
                    <a:ext uri="{FF2B5EF4-FFF2-40B4-BE49-F238E27FC236}">
                      <a16:creationId xmlns:a16="http://schemas.microsoft.com/office/drawing/2014/main" id="{897E9622-8955-1144-0972-8E392AFFA07A}"/>
                    </a:ext>
                  </a:extLst>
                </p:cNvPr>
                <p:cNvGrpSpPr/>
                <p:nvPr/>
              </p:nvGrpSpPr>
              <p:grpSpPr>
                <a:xfrm>
                  <a:off x="3680813" y="5869040"/>
                  <a:ext cx="2033956" cy="517250"/>
                  <a:chOff x="2889262" y="5179552"/>
                  <a:chExt cx="3038204" cy="517250"/>
                </a:xfrm>
              </p:grpSpPr>
              <p:sp>
                <p:nvSpPr>
                  <p:cNvPr id="48" name="テキスト ボックス 47">
                    <a:extLst>
                      <a:ext uri="{FF2B5EF4-FFF2-40B4-BE49-F238E27FC236}">
                        <a16:creationId xmlns:a16="http://schemas.microsoft.com/office/drawing/2014/main" id="{D0BD8202-0480-E297-EA1C-202BC8338322}"/>
                      </a:ext>
                    </a:extLst>
                  </p:cNvPr>
                  <p:cNvSpPr txBox="1"/>
                  <p:nvPr/>
                </p:nvSpPr>
                <p:spPr>
                  <a:xfrm>
                    <a:off x="2973480" y="5435192"/>
                    <a:ext cx="2953986" cy="261610"/>
                  </a:xfrm>
                  <a:prstGeom prst="rect">
                    <a:avLst/>
                  </a:prstGeom>
                  <a:noFill/>
                </p:spPr>
                <p:txBody>
                  <a:bodyPr wrap="square" rtlCol="0">
                    <a:spAutoFit/>
                  </a:bodyPr>
                  <a:lstStyle/>
                  <a:p>
                    <a:pPr algn="ctr"/>
                    <a:r>
                      <a:rPr kumimoji="1" lang="ja-JP" altLang="en-US" sz="1100">
                        <a:latin typeface="BIZ UDPゴシック" panose="020B0400000000000000" pitchFamily="50" charset="-128"/>
                        <a:ea typeface="BIZ UDPゴシック" panose="020B0400000000000000" pitchFamily="50" charset="-128"/>
                      </a:rPr>
                      <a:t>延べ定員数</a:t>
                    </a:r>
                  </a:p>
                </p:txBody>
              </p:sp>
              <p:sp>
                <p:nvSpPr>
                  <p:cNvPr id="49" name="テキスト ボックス 48">
                    <a:extLst>
                      <a:ext uri="{FF2B5EF4-FFF2-40B4-BE49-F238E27FC236}">
                        <a16:creationId xmlns:a16="http://schemas.microsoft.com/office/drawing/2014/main" id="{1650FDE8-5D6B-DD95-5C7B-9BFEA2AC611C}"/>
                      </a:ext>
                    </a:extLst>
                  </p:cNvPr>
                  <p:cNvSpPr txBox="1"/>
                  <p:nvPr/>
                </p:nvSpPr>
                <p:spPr>
                  <a:xfrm>
                    <a:off x="2889262" y="5179552"/>
                    <a:ext cx="3038201" cy="261610"/>
                  </a:xfrm>
                  <a:prstGeom prst="rect">
                    <a:avLst/>
                  </a:prstGeom>
                  <a:noFill/>
                </p:spPr>
                <p:txBody>
                  <a:bodyPr wrap="square" rtlCol="0">
                    <a:spAutoFit/>
                  </a:bodyPr>
                  <a:lstStyle/>
                  <a:p>
                    <a:pPr algn="ctr"/>
                    <a:r>
                      <a:rPr kumimoji="1" lang="ja-JP" altLang="en-US" sz="1100">
                        <a:latin typeface="BIZ UDPゴシック" panose="020B0400000000000000" pitchFamily="50" charset="-128"/>
                        <a:ea typeface="BIZ UDPゴシック" panose="020B0400000000000000" pitchFamily="50" charset="-128"/>
                      </a:rPr>
                      <a:t>延べ利用者数</a:t>
                    </a:r>
                  </a:p>
                </p:txBody>
              </p:sp>
              <p:cxnSp>
                <p:nvCxnSpPr>
                  <p:cNvPr id="50" name="直線コネクタ 49">
                    <a:extLst>
                      <a:ext uri="{FF2B5EF4-FFF2-40B4-BE49-F238E27FC236}">
                        <a16:creationId xmlns:a16="http://schemas.microsoft.com/office/drawing/2014/main" id="{B0B94AEA-1F20-0E02-2E90-C5FB909FA9AA}"/>
                      </a:ext>
                    </a:extLst>
                  </p:cNvPr>
                  <p:cNvCxnSpPr>
                    <a:cxnSpLocks/>
                  </p:cNvCxnSpPr>
                  <p:nvPr/>
                </p:nvCxnSpPr>
                <p:spPr>
                  <a:xfrm>
                    <a:off x="3098046" y="5419802"/>
                    <a:ext cx="2587497" cy="0"/>
                  </a:xfrm>
                  <a:prstGeom prst="line">
                    <a:avLst/>
                  </a:prstGeom>
                  <a:ln w="317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46" name="テキスト ボックス 45">
                  <a:extLst>
                    <a:ext uri="{FF2B5EF4-FFF2-40B4-BE49-F238E27FC236}">
                      <a16:creationId xmlns:a16="http://schemas.microsoft.com/office/drawing/2014/main" id="{D629BFF5-92CD-6A04-E5D5-FAE8D3DB7EED}"/>
                    </a:ext>
                  </a:extLst>
                </p:cNvPr>
                <p:cNvSpPr txBox="1"/>
                <p:nvPr/>
              </p:nvSpPr>
              <p:spPr>
                <a:xfrm>
                  <a:off x="2139028" y="5961893"/>
                  <a:ext cx="1688920" cy="276999"/>
                </a:xfrm>
                <a:prstGeom prst="rect">
                  <a:avLst/>
                </a:prstGeom>
                <a:noFill/>
                <a:ln>
                  <a:noFill/>
                </a:ln>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稼働率 ＝</a:t>
                  </a:r>
                  <a:endParaRPr kumimoji="1" lang="en-US" altLang="ja-JP" sz="1200">
                    <a:latin typeface="BIZ UDPゴシック" panose="020B0400000000000000" pitchFamily="50" charset="-128"/>
                    <a:ea typeface="BIZ UDPゴシック" panose="020B0400000000000000" pitchFamily="50" charset="-128"/>
                  </a:endParaRPr>
                </a:p>
              </p:txBody>
            </p:sp>
            <p:sp>
              <p:nvSpPr>
                <p:cNvPr id="47" name="二等辺三角形 46">
                  <a:extLst>
                    <a:ext uri="{FF2B5EF4-FFF2-40B4-BE49-F238E27FC236}">
                      <a16:creationId xmlns:a16="http://schemas.microsoft.com/office/drawing/2014/main" id="{879A8BB3-3DF2-B0AD-792C-8987EF8AF3BD}"/>
                    </a:ext>
                  </a:extLst>
                </p:cNvPr>
                <p:cNvSpPr/>
                <p:nvPr/>
              </p:nvSpPr>
              <p:spPr>
                <a:xfrm rot="5400000">
                  <a:off x="1989826" y="6002611"/>
                  <a:ext cx="253071" cy="207227"/>
                </a:xfrm>
                <a:prstGeom prst="triangle">
                  <a:avLst>
                    <a:gd name="adj" fmla="val 5010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grpSp>
          <p:sp>
            <p:nvSpPr>
              <p:cNvPr id="35" name="テキスト ボックス 34">
                <a:extLst>
                  <a:ext uri="{FF2B5EF4-FFF2-40B4-BE49-F238E27FC236}">
                    <a16:creationId xmlns:a16="http://schemas.microsoft.com/office/drawing/2014/main" id="{04BEB334-EB15-4CEB-C6D9-175331B8462E}"/>
                  </a:ext>
                </a:extLst>
              </p:cNvPr>
              <p:cNvSpPr txBox="1"/>
              <p:nvPr/>
            </p:nvSpPr>
            <p:spPr>
              <a:xfrm>
                <a:off x="1957143" y="4470947"/>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P79,83</a:t>
                </a:r>
                <a:r>
                  <a:rPr lang="ja-JP" altLang="en-US" sz="800">
                    <a:latin typeface="BIZ UDP明朝 Medium" panose="02020500000000000000" pitchFamily="18" charset="-128"/>
                    <a:ea typeface="BIZ UDP明朝 Medium"/>
                  </a:rPr>
                  <a:t>）</a:t>
                </a:r>
                <a:endParaRPr lang="ja-JP" altLang="en-US" sz="800">
                  <a:ea typeface="BIZ UDP明朝 Medium"/>
                </a:endParaRPr>
              </a:p>
            </p:txBody>
          </p:sp>
          <p:sp>
            <p:nvSpPr>
              <p:cNvPr id="36" name="テキスト ボックス 35">
                <a:extLst>
                  <a:ext uri="{FF2B5EF4-FFF2-40B4-BE49-F238E27FC236}">
                    <a16:creationId xmlns:a16="http://schemas.microsoft.com/office/drawing/2014/main" id="{7F1E4F92-4E82-65C8-0AA8-3EEA01182C72}"/>
                  </a:ext>
                </a:extLst>
              </p:cNvPr>
              <p:cNvSpPr txBox="1"/>
              <p:nvPr/>
            </p:nvSpPr>
            <p:spPr>
              <a:xfrm>
                <a:off x="7876851" y="4471476"/>
                <a:ext cx="946285"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a:t>
                </a:r>
                <a:r>
                  <a:rPr lang="ja-JP" altLang="en-US" sz="800">
                    <a:latin typeface="BIZ UDP明朝 Medium" panose="02020500000000000000" pitchFamily="18" charset="-128"/>
                    <a:ea typeface="BIZ UDP明朝 Medium"/>
                  </a:rPr>
                  <a:t>９２）</a:t>
                </a:r>
                <a:endParaRPr lang="ja-JP" altLang="en-US" sz="800">
                  <a:ea typeface="BIZ UDP明朝 Medium"/>
                </a:endParaRPr>
              </a:p>
            </p:txBody>
          </p:sp>
        </p:grpSp>
        <p:sp>
          <p:nvSpPr>
            <p:cNvPr id="71" name="正方形/長方形 70">
              <a:extLst>
                <a:ext uri="{FF2B5EF4-FFF2-40B4-BE49-F238E27FC236}">
                  <a16:creationId xmlns:a16="http://schemas.microsoft.com/office/drawing/2014/main" id="{82FB6001-E2A3-D34B-8168-9644C13ED0EE}"/>
                </a:ext>
              </a:extLst>
            </p:cNvPr>
            <p:cNvSpPr/>
            <p:nvPr/>
          </p:nvSpPr>
          <p:spPr>
            <a:xfrm>
              <a:off x="431800" y="3736109"/>
              <a:ext cx="1637356" cy="804203"/>
            </a:xfrm>
            <a:prstGeom prst="rect">
              <a:avLst/>
            </a:prstGeom>
            <a:no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BIZ UDPゴシック" panose="020B0400000000000000" pitchFamily="50" charset="-128"/>
                  <a:ea typeface="BIZ UDPゴシック" panose="020B0400000000000000" pitchFamily="50" charset="-128"/>
                </a:rPr>
                <a:t>患者数・</a:t>
              </a:r>
              <a:endParaRPr kumimoji="1" lang="en-US" altLang="ja-JP" sz="1200" b="1">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200" b="1">
                  <a:solidFill>
                    <a:schemeClr val="tx1"/>
                  </a:solidFill>
                  <a:latin typeface="BIZ UDPゴシック" panose="020B0400000000000000" pitchFamily="50" charset="-128"/>
                  <a:ea typeface="BIZ UDPゴシック" panose="020B0400000000000000" pitchFamily="50" charset="-128"/>
                </a:rPr>
                <a:t>利用者数の</a:t>
              </a:r>
              <a:endParaRPr kumimoji="1" lang="en-US" altLang="ja-JP" sz="1200" b="1">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b="1">
                  <a:solidFill>
                    <a:schemeClr val="tx1"/>
                  </a:solidFill>
                  <a:latin typeface="BIZ UDPゴシック" panose="020B0400000000000000" pitchFamily="50" charset="-128"/>
                  <a:ea typeface="BIZ UDPゴシック" panose="020B0400000000000000" pitchFamily="50" charset="-128"/>
                </a:rPr>
                <a:t>目安</a:t>
              </a:r>
              <a:endParaRPr kumimoji="1" lang="en-US" altLang="ja-JP" b="1">
                <a:solidFill>
                  <a:schemeClr val="tx1"/>
                </a:solidFill>
                <a:latin typeface="BIZ UDPゴシック" panose="020B0400000000000000" pitchFamily="50" charset="-128"/>
                <a:ea typeface="BIZ UDPゴシック" panose="020B0400000000000000" pitchFamily="50" charset="-128"/>
              </a:endParaRPr>
            </a:p>
          </p:txBody>
        </p:sp>
      </p:grpSp>
    </p:spTree>
    <p:extLst>
      <p:ext uri="{BB962C8B-B14F-4D97-AF65-F5344CB8AC3E}">
        <p14:creationId xmlns:p14="http://schemas.microsoft.com/office/powerpoint/2010/main" val="149572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7713A2-5AB4-2093-8F7E-6A9EE36A92DA}"/>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CCAD7DD4-301C-BDD5-904D-9949149D0F14}"/>
              </a:ext>
            </a:extLst>
          </p:cNvPr>
          <p:cNvSpPr>
            <a:spLocks noGrp="1"/>
          </p:cNvSpPr>
          <p:nvPr>
            <p:ph type="sldNum" sz="quarter" idx="12"/>
          </p:nvPr>
        </p:nvSpPr>
        <p:spPr/>
        <p:txBody>
          <a:bodyPr/>
          <a:lstStyle/>
          <a:p>
            <a:fld id="{83CB6158-B501-4E3A-BAB6-5BA58145ABEC}" type="slidenum">
              <a:rPr kumimoji="1" lang="ja-JP" altLang="en-US" smtClean="0"/>
              <a:t>11</a:t>
            </a:fld>
            <a:endParaRPr kumimoji="1" lang="ja-JP" altLang="en-US"/>
          </a:p>
        </p:txBody>
      </p:sp>
      <p:sp>
        <p:nvSpPr>
          <p:cNvPr id="2" name="タイトル 1">
            <a:extLst>
              <a:ext uri="{FF2B5EF4-FFF2-40B4-BE49-F238E27FC236}">
                <a16:creationId xmlns:a16="http://schemas.microsoft.com/office/drawing/2014/main" id="{90AA7DF8-7A7A-E016-0E2B-D4FF2BFF5914}"/>
              </a:ext>
            </a:extLst>
          </p:cNvPr>
          <p:cNvSpPr>
            <a:spLocks noGrp="1"/>
          </p:cNvSpPr>
          <p:nvPr>
            <p:ph type="title"/>
          </p:nvPr>
        </p:nvSpPr>
        <p:spPr/>
        <p:txBody>
          <a:bodyPr/>
          <a:lstStyle/>
          <a:p>
            <a:r>
              <a:rPr lang="ja-JP" altLang="en-US" b="1">
                <a:solidFill>
                  <a:schemeClr val="tx1">
                    <a:lumMod val="65000"/>
                    <a:lumOff val="35000"/>
                  </a:schemeClr>
                </a:solidFill>
              </a:rPr>
              <a:t>４</a:t>
            </a:r>
            <a:r>
              <a:rPr kumimoji="1" lang="ja-JP" altLang="en-US" b="1">
                <a:solidFill>
                  <a:schemeClr val="tx1">
                    <a:lumMod val="65000"/>
                    <a:lumOff val="35000"/>
                  </a:schemeClr>
                </a:solidFill>
              </a:rPr>
              <a:t>．一時資金</a:t>
            </a:r>
            <a:r>
              <a:rPr lang="ja-JP" altLang="en-US" b="1">
                <a:solidFill>
                  <a:schemeClr val="tx1">
                    <a:lumMod val="65000"/>
                    <a:lumOff val="35000"/>
                  </a:schemeClr>
                </a:solidFill>
              </a:rPr>
              <a:t>（全業種共通、業種別①）</a:t>
            </a:r>
            <a:endParaRPr kumimoji="1" lang="ja-JP" altLang="en-US" b="1">
              <a:solidFill>
                <a:schemeClr val="tx1">
                  <a:lumMod val="65000"/>
                  <a:lumOff val="35000"/>
                </a:schemeClr>
              </a:solidFill>
            </a:endParaRPr>
          </a:p>
        </p:txBody>
      </p:sp>
      <p:grpSp>
        <p:nvGrpSpPr>
          <p:cNvPr id="12" name="グループ化 11">
            <a:extLst>
              <a:ext uri="{FF2B5EF4-FFF2-40B4-BE49-F238E27FC236}">
                <a16:creationId xmlns:a16="http://schemas.microsoft.com/office/drawing/2014/main" id="{A05AE375-4A23-D939-9640-09971F8AF3BE}"/>
              </a:ext>
            </a:extLst>
          </p:cNvPr>
          <p:cNvGrpSpPr/>
          <p:nvPr/>
        </p:nvGrpSpPr>
        <p:grpSpPr>
          <a:xfrm>
            <a:off x="841555" y="1562869"/>
            <a:ext cx="1374338" cy="1434705"/>
            <a:chOff x="431800" y="1245865"/>
            <a:chExt cx="1383941" cy="1434705"/>
          </a:xfrm>
        </p:grpSpPr>
        <p:grpSp>
          <p:nvGrpSpPr>
            <p:cNvPr id="13" name="グループ化 12">
              <a:extLst>
                <a:ext uri="{FF2B5EF4-FFF2-40B4-BE49-F238E27FC236}">
                  <a16:creationId xmlns:a16="http://schemas.microsoft.com/office/drawing/2014/main" id="{01BEF844-0B62-A641-F518-A3CBD87FD2A0}"/>
                </a:ext>
              </a:extLst>
            </p:cNvPr>
            <p:cNvGrpSpPr/>
            <p:nvPr/>
          </p:nvGrpSpPr>
          <p:grpSpPr>
            <a:xfrm>
              <a:off x="431800" y="1245865"/>
              <a:ext cx="1383941" cy="1434705"/>
              <a:chOff x="419100" y="1511133"/>
              <a:chExt cx="2228850" cy="2732694"/>
            </a:xfrm>
          </p:grpSpPr>
          <p:sp>
            <p:nvSpPr>
              <p:cNvPr id="17" name="四角形: 角を丸くする 16">
                <a:extLst>
                  <a:ext uri="{FF2B5EF4-FFF2-40B4-BE49-F238E27FC236}">
                    <a16:creationId xmlns:a16="http://schemas.microsoft.com/office/drawing/2014/main" id="{83329AB3-DCB0-D965-BE19-3B3D3057F559}"/>
                  </a:ext>
                </a:extLst>
              </p:cNvPr>
              <p:cNvSpPr/>
              <p:nvPr/>
            </p:nvSpPr>
            <p:spPr>
              <a:xfrm>
                <a:off x="419100" y="1511133"/>
                <a:ext cx="2228850" cy="2732694"/>
              </a:xfrm>
              <a:prstGeom prst="roundRect">
                <a:avLst>
                  <a:gd name="adj" fmla="val 0"/>
                </a:avLst>
              </a:prstGeom>
              <a:solidFill>
                <a:srgbClr val="FFF1C3">
                  <a:alpha val="20000"/>
                </a:srgbClr>
              </a:solidFill>
              <a:ln w="50800" cmpd="sng">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8" name="テキスト ボックス 17">
                <a:extLst>
                  <a:ext uri="{FF2B5EF4-FFF2-40B4-BE49-F238E27FC236}">
                    <a16:creationId xmlns:a16="http://schemas.microsoft.com/office/drawing/2014/main" id="{D29932AE-8967-E6D9-D173-C38F2A30AF87}"/>
                  </a:ext>
                </a:extLst>
              </p:cNvPr>
              <p:cNvSpPr txBox="1"/>
              <p:nvPr/>
            </p:nvSpPr>
            <p:spPr>
              <a:xfrm>
                <a:off x="612136" y="1735184"/>
                <a:ext cx="1857375" cy="703470"/>
              </a:xfrm>
              <a:prstGeom prst="rect">
                <a:avLst/>
              </a:prstGeom>
              <a:noFill/>
            </p:spPr>
            <p:txBody>
              <a:bodyPr wrap="square" rtlCol="0">
                <a:spAutoFit/>
              </a:bodyPr>
              <a:lstStyle/>
              <a:p>
                <a:pPr algn="ctr"/>
                <a:r>
                  <a:rPr kumimoji="1" lang="ja-JP" altLang="en-US">
                    <a:latin typeface="BIZ UDPゴシック" panose="020B0400000000000000" pitchFamily="50" charset="-128"/>
                    <a:ea typeface="BIZ UDPゴシック" panose="020B0400000000000000" pitchFamily="50" charset="-128"/>
                  </a:rPr>
                  <a:t>一時資金</a:t>
                </a:r>
                <a:endParaRPr kumimoji="1" lang="ja-JP" altLang="en-US" sz="4000">
                  <a:latin typeface="BIZ UDPゴシック" panose="020B0400000000000000" pitchFamily="50" charset="-128"/>
                  <a:ea typeface="BIZ UDPゴシック" panose="020B0400000000000000" pitchFamily="50" charset="-128"/>
                </a:endParaRPr>
              </a:p>
            </p:txBody>
          </p:sp>
        </p:grpSp>
        <p:cxnSp>
          <p:nvCxnSpPr>
            <p:cNvPr id="14" name="直線コネクタ 13">
              <a:extLst>
                <a:ext uri="{FF2B5EF4-FFF2-40B4-BE49-F238E27FC236}">
                  <a16:creationId xmlns:a16="http://schemas.microsoft.com/office/drawing/2014/main" id="{F796519E-6B50-9F26-B602-E961CDDEC2C3}"/>
                </a:ext>
              </a:extLst>
            </p:cNvPr>
            <p:cNvCxnSpPr/>
            <p:nvPr/>
          </p:nvCxnSpPr>
          <p:spPr>
            <a:xfrm>
              <a:off x="596947" y="1751064"/>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15" name="テキスト ボックス 14">
              <a:extLst>
                <a:ext uri="{FF2B5EF4-FFF2-40B4-BE49-F238E27FC236}">
                  <a16:creationId xmlns:a16="http://schemas.microsoft.com/office/drawing/2014/main" id="{99CF4C90-5290-B6E0-1B9A-6AC6B42C40DF}"/>
                </a:ext>
              </a:extLst>
            </p:cNvPr>
            <p:cNvSpPr txBox="1"/>
            <p:nvPr/>
          </p:nvSpPr>
          <p:spPr>
            <a:xfrm>
              <a:off x="542135" y="1792120"/>
              <a:ext cx="1153284" cy="400110"/>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全業種</a:t>
              </a:r>
              <a:endParaRPr kumimoji="1" lang="ja-JP" altLang="en-US" sz="4000">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B2ED4B81-C39E-9B37-4C04-9CB774FA1D07}"/>
                </a:ext>
              </a:extLst>
            </p:cNvPr>
            <p:cNvSpPr txBox="1"/>
            <p:nvPr/>
          </p:nvSpPr>
          <p:spPr>
            <a:xfrm>
              <a:off x="551660" y="2028637"/>
              <a:ext cx="1153284" cy="584775"/>
            </a:xfrm>
            <a:prstGeom prst="rect">
              <a:avLst/>
            </a:prstGeom>
            <a:noFill/>
          </p:spPr>
          <p:txBody>
            <a:bodyPr wrap="square" rtlCol="0">
              <a:spAutoFit/>
            </a:bodyPr>
            <a:lstStyle/>
            <a:p>
              <a:pPr algn="ctr"/>
              <a:r>
                <a:rPr kumimoji="1" lang="ja-JP" altLang="en-US" sz="3200">
                  <a:latin typeface="BIZ UDPゴシック" panose="020B0400000000000000" pitchFamily="50" charset="-128"/>
                  <a:ea typeface="BIZ UDPゴシック" panose="020B0400000000000000" pitchFamily="50" charset="-128"/>
                </a:rPr>
                <a:t>共通</a:t>
              </a:r>
              <a:endParaRPr kumimoji="1" lang="ja-JP" altLang="en-US" sz="4000">
                <a:latin typeface="BIZ UDPゴシック" panose="020B0400000000000000" pitchFamily="50" charset="-128"/>
                <a:ea typeface="BIZ UDPゴシック" panose="020B0400000000000000" pitchFamily="50" charset="-128"/>
              </a:endParaRPr>
            </a:p>
          </p:txBody>
        </p:sp>
      </p:grpSp>
      <p:cxnSp>
        <p:nvCxnSpPr>
          <p:cNvPr id="96" name="直線コネクタ 95">
            <a:extLst>
              <a:ext uri="{FF2B5EF4-FFF2-40B4-BE49-F238E27FC236}">
                <a16:creationId xmlns:a16="http://schemas.microsoft.com/office/drawing/2014/main" id="{911F2C03-5168-2858-7367-150E91A47532}"/>
              </a:ext>
            </a:extLst>
          </p:cNvPr>
          <p:cNvCxnSpPr/>
          <p:nvPr/>
        </p:nvCxnSpPr>
        <p:spPr>
          <a:xfrm>
            <a:off x="732374" y="5002696"/>
            <a:ext cx="8456076" cy="0"/>
          </a:xfrm>
          <a:prstGeom prst="line">
            <a:avLst/>
          </a:prstGeom>
          <a:ln w="63500">
            <a:solidFill>
              <a:srgbClr val="FFC000">
                <a:alpha val="40000"/>
              </a:srgbClr>
            </a:solidFill>
          </a:ln>
        </p:spPr>
        <p:style>
          <a:lnRef idx="2">
            <a:schemeClr val="accent1"/>
          </a:lnRef>
          <a:fillRef idx="0">
            <a:schemeClr val="accent1"/>
          </a:fillRef>
          <a:effectRef idx="1">
            <a:schemeClr val="accent1"/>
          </a:effectRef>
          <a:fontRef idx="minor">
            <a:schemeClr val="tx1"/>
          </a:fontRef>
        </p:style>
      </p:cxnSp>
      <p:grpSp>
        <p:nvGrpSpPr>
          <p:cNvPr id="97" name="グループ化 96">
            <a:extLst>
              <a:ext uri="{FF2B5EF4-FFF2-40B4-BE49-F238E27FC236}">
                <a16:creationId xmlns:a16="http://schemas.microsoft.com/office/drawing/2014/main" id="{8D0A622C-D2FC-E038-A8B3-28070D35BA14}"/>
              </a:ext>
            </a:extLst>
          </p:cNvPr>
          <p:cNvGrpSpPr/>
          <p:nvPr/>
        </p:nvGrpSpPr>
        <p:grpSpPr>
          <a:xfrm>
            <a:off x="830086" y="5402802"/>
            <a:ext cx="1397276" cy="1036816"/>
            <a:chOff x="418465" y="1465355"/>
            <a:chExt cx="1397276" cy="406495"/>
          </a:xfrm>
        </p:grpSpPr>
        <p:grpSp>
          <p:nvGrpSpPr>
            <p:cNvPr id="98" name="グループ化 97">
              <a:extLst>
                <a:ext uri="{FF2B5EF4-FFF2-40B4-BE49-F238E27FC236}">
                  <a16:creationId xmlns:a16="http://schemas.microsoft.com/office/drawing/2014/main" id="{352CBBCD-7ACD-5D69-1B8E-BFCFFD913C1A}"/>
                </a:ext>
              </a:extLst>
            </p:cNvPr>
            <p:cNvGrpSpPr/>
            <p:nvPr/>
          </p:nvGrpSpPr>
          <p:grpSpPr>
            <a:xfrm>
              <a:off x="431800" y="1465355"/>
              <a:ext cx="1383941" cy="406495"/>
              <a:chOff x="419100" y="1929198"/>
              <a:chExt cx="2228850" cy="774254"/>
            </a:xfrm>
          </p:grpSpPr>
          <p:sp>
            <p:nvSpPr>
              <p:cNvPr id="101" name="四角形: 角を丸くする 100">
                <a:extLst>
                  <a:ext uri="{FF2B5EF4-FFF2-40B4-BE49-F238E27FC236}">
                    <a16:creationId xmlns:a16="http://schemas.microsoft.com/office/drawing/2014/main" id="{EBD31ED2-ABE5-606E-7997-5BF061AA61C7}"/>
                  </a:ext>
                </a:extLst>
              </p:cNvPr>
              <p:cNvSpPr/>
              <p:nvPr/>
            </p:nvSpPr>
            <p:spPr>
              <a:xfrm>
                <a:off x="419100" y="1929198"/>
                <a:ext cx="2228850" cy="774254"/>
              </a:xfrm>
              <a:prstGeom prst="roundRect">
                <a:avLst>
                  <a:gd name="adj" fmla="val 0"/>
                </a:avLst>
              </a:prstGeom>
              <a:solidFill>
                <a:srgbClr val="FFF7DB">
                  <a:alpha val="40000"/>
                </a:srgbClr>
              </a:solidFill>
              <a:ln w="41275" cmpd="sng">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02" name="テキスト ボックス 101">
                <a:extLst>
                  <a:ext uri="{FF2B5EF4-FFF2-40B4-BE49-F238E27FC236}">
                    <a16:creationId xmlns:a16="http://schemas.microsoft.com/office/drawing/2014/main" id="{16A021DE-611F-26DC-9C03-D034F403284C}"/>
                  </a:ext>
                </a:extLst>
              </p:cNvPr>
              <p:cNvSpPr txBox="1"/>
              <p:nvPr/>
            </p:nvSpPr>
            <p:spPr>
              <a:xfrm>
                <a:off x="597976" y="2448204"/>
                <a:ext cx="1857375" cy="206852"/>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一時資金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99" name="直線コネクタ 98">
              <a:extLst>
                <a:ext uri="{FF2B5EF4-FFF2-40B4-BE49-F238E27FC236}">
                  <a16:creationId xmlns:a16="http://schemas.microsoft.com/office/drawing/2014/main" id="{6B4C66A8-628C-BCF7-08DE-C11D56459C55}"/>
                </a:ext>
              </a:extLst>
            </p:cNvPr>
            <p:cNvCxnSpPr/>
            <p:nvPr/>
          </p:nvCxnSpPr>
          <p:spPr>
            <a:xfrm>
              <a:off x="596947" y="1732111"/>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100" name="テキスト ボックス 99">
              <a:extLst>
                <a:ext uri="{FF2B5EF4-FFF2-40B4-BE49-F238E27FC236}">
                  <a16:creationId xmlns:a16="http://schemas.microsoft.com/office/drawing/2014/main" id="{62DF778B-4953-17CF-3283-F7D7FE88BF9C}"/>
                </a:ext>
              </a:extLst>
            </p:cNvPr>
            <p:cNvSpPr txBox="1"/>
            <p:nvPr/>
          </p:nvSpPr>
          <p:spPr>
            <a:xfrm>
              <a:off x="418465" y="1479155"/>
              <a:ext cx="1395473" cy="229267"/>
            </a:xfrm>
            <a:prstGeom prst="rect">
              <a:avLst/>
            </a:prstGeom>
            <a:noFill/>
          </p:spPr>
          <p:txBody>
            <a:bodyPr wrap="square" rtlCol="0">
              <a:spAutoFit/>
            </a:bodyPr>
            <a:lstStyle/>
            <a:p>
              <a:pPr algn="ctr"/>
              <a:r>
                <a:rPr kumimoji="1" lang="ja-JP" altLang="en-US" sz="1600">
                  <a:latin typeface="BIZ UDPゴシック" panose="020B0400000000000000" pitchFamily="50" charset="-128"/>
                  <a:ea typeface="BIZ UDPゴシック" panose="020B0400000000000000" pitchFamily="50" charset="-128"/>
                </a:rPr>
                <a:t>飲食・小売</a:t>
              </a:r>
              <a:endParaRPr kumimoji="1" lang="en-US" altLang="ja-JP" sz="1600">
                <a:latin typeface="BIZ UDPゴシック" panose="020B0400000000000000" pitchFamily="50" charset="-128"/>
                <a:ea typeface="BIZ UDPゴシック" panose="020B0400000000000000" pitchFamily="50" charset="-128"/>
              </a:endParaRPr>
            </a:p>
            <a:p>
              <a:pPr algn="ctr"/>
              <a:r>
                <a:rPr kumimoji="1" lang="ja-JP" altLang="en-US" sz="1600">
                  <a:latin typeface="BIZ UDPゴシック" panose="020B0400000000000000" pitchFamily="50" charset="-128"/>
                  <a:ea typeface="BIZ UDPゴシック" panose="020B0400000000000000" pitchFamily="50" charset="-128"/>
                </a:rPr>
                <a:t>サービス業</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104" name="テキスト ボックス 103">
            <a:extLst>
              <a:ext uri="{FF2B5EF4-FFF2-40B4-BE49-F238E27FC236}">
                <a16:creationId xmlns:a16="http://schemas.microsoft.com/office/drawing/2014/main" id="{AF43D7D7-6A72-43A4-C4DD-BC0B9BBF01B2}"/>
              </a:ext>
            </a:extLst>
          </p:cNvPr>
          <p:cNvSpPr txBox="1"/>
          <p:nvPr/>
        </p:nvSpPr>
        <p:spPr>
          <a:xfrm>
            <a:off x="626799" y="6453606"/>
            <a:ext cx="1880577"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P15,24,71</a:t>
            </a:r>
            <a:r>
              <a:rPr lang="ja-JP" altLang="en-US" sz="800">
                <a:latin typeface="BIZ UDP明朝 Medium" panose="02020500000000000000" pitchFamily="18" charset="-128"/>
                <a:ea typeface="BIZ UDP明朝 Medium"/>
              </a:rPr>
              <a:t>～）</a:t>
            </a:r>
            <a:endParaRPr lang="ja-JP" altLang="en-US" sz="800">
              <a:ea typeface="BIZ UDP明朝 Medium"/>
            </a:endParaRPr>
          </a:p>
        </p:txBody>
      </p:sp>
      <p:sp>
        <p:nvSpPr>
          <p:cNvPr id="123" name="テキスト ボックス 122">
            <a:extLst>
              <a:ext uri="{FF2B5EF4-FFF2-40B4-BE49-F238E27FC236}">
                <a16:creationId xmlns:a16="http://schemas.microsoft.com/office/drawing/2014/main" id="{3243368C-FABC-56D6-7A58-D9B9B58A998C}"/>
              </a:ext>
            </a:extLst>
          </p:cNvPr>
          <p:cNvSpPr txBox="1"/>
          <p:nvPr/>
        </p:nvSpPr>
        <p:spPr>
          <a:xfrm>
            <a:off x="821589" y="5046619"/>
            <a:ext cx="2797913" cy="261610"/>
          </a:xfrm>
          <a:prstGeom prst="rect">
            <a:avLst/>
          </a:prstGeom>
          <a:noFill/>
        </p:spPr>
        <p:txBody>
          <a:bodyPr wrap="square" rtlCol="0">
            <a:spAutoFit/>
          </a:bodyPr>
          <a:lstStyle/>
          <a:p>
            <a:r>
              <a:rPr kumimoji="1" lang="ja-JP" altLang="en-US" sz="1100">
                <a:latin typeface="BIZ UDPゴシック" panose="020B0400000000000000" pitchFamily="50" charset="-128"/>
                <a:ea typeface="BIZ UDPゴシック" panose="020B0400000000000000" pitchFamily="50" charset="-128"/>
              </a:rPr>
              <a:t>各業種における主な用途をまとめます。</a:t>
            </a:r>
            <a:endParaRPr kumimoji="1" lang="en-US" altLang="ja-JP" sz="1100">
              <a:latin typeface="BIZ UDPゴシック" panose="020B0400000000000000" pitchFamily="50" charset="-128"/>
              <a:ea typeface="BIZ UDPゴシック" panose="020B0400000000000000" pitchFamily="50" charset="-128"/>
            </a:endParaRPr>
          </a:p>
        </p:txBody>
      </p:sp>
      <p:grpSp>
        <p:nvGrpSpPr>
          <p:cNvPr id="11" name="グループ化 10">
            <a:extLst>
              <a:ext uri="{FF2B5EF4-FFF2-40B4-BE49-F238E27FC236}">
                <a16:creationId xmlns:a16="http://schemas.microsoft.com/office/drawing/2014/main" id="{CB8317C9-06CE-FA91-AE83-01A08F6B16F7}"/>
              </a:ext>
            </a:extLst>
          </p:cNvPr>
          <p:cNvGrpSpPr/>
          <p:nvPr/>
        </p:nvGrpSpPr>
        <p:grpSpPr>
          <a:xfrm>
            <a:off x="2587457" y="3584140"/>
            <a:ext cx="6594645" cy="1279912"/>
            <a:chOff x="2206455" y="3584140"/>
            <a:chExt cx="6594645" cy="1279912"/>
          </a:xfrm>
        </p:grpSpPr>
        <p:grpSp>
          <p:nvGrpSpPr>
            <p:cNvPr id="91" name="グループ化 90">
              <a:extLst>
                <a:ext uri="{FF2B5EF4-FFF2-40B4-BE49-F238E27FC236}">
                  <a16:creationId xmlns:a16="http://schemas.microsoft.com/office/drawing/2014/main" id="{721DF525-DA5F-8821-66E7-119111068BF2}"/>
                </a:ext>
              </a:extLst>
            </p:cNvPr>
            <p:cNvGrpSpPr/>
            <p:nvPr/>
          </p:nvGrpSpPr>
          <p:grpSpPr>
            <a:xfrm>
              <a:off x="2206455" y="3584140"/>
              <a:ext cx="6421308" cy="583261"/>
              <a:chOff x="2206455" y="3584140"/>
              <a:chExt cx="6421308" cy="583261"/>
            </a:xfrm>
          </p:grpSpPr>
          <p:sp>
            <p:nvSpPr>
              <p:cNvPr id="78" name="テキスト ボックス 77">
                <a:extLst>
                  <a:ext uri="{FF2B5EF4-FFF2-40B4-BE49-F238E27FC236}">
                    <a16:creationId xmlns:a16="http://schemas.microsoft.com/office/drawing/2014/main" id="{1B45483E-4671-223A-3360-5F0FF88D4561}"/>
                  </a:ext>
                </a:extLst>
              </p:cNvPr>
              <p:cNvSpPr txBox="1"/>
              <p:nvPr/>
            </p:nvSpPr>
            <p:spPr>
              <a:xfrm>
                <a:off x="3263601" y="3921180"/>
                <a:ext cx="5364162"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・初めての相談の場合には収支悪化による</a:t>
                </a:r>
                <a:r>
                  <a:rPr lang="ja-JP" altLang="en-US" sz="1000">
                    <a:solidFill>
                      <a:srgbClr val="FF0000"/>
                    </a:solidFill>
                    <a:latin typeface="BIZ UDPゴシック" panose="020B0400000000000000" pitchFamily="50" charset="-128"/>
                    <a:ea typeface="BIZ UDPゴシック" panose="020B0400000000000000" pitchFamily="50" charset="-128"/>
                  </a:rPr>
                  <a:t>赤字補填資金（ハネ資金）の可能性</a:t>
                </a:r>
                <a:r>
                  <a:rPr lang="ja-JP" altLang="en-US" sz="1000">
                    <a:latin typeface="BIZ UDPゴシック" panose="020B0400000000000000" pitchFamily="50" charset="-128"/>
                    <a:ea typeface="BIZ UDPゴシック" panose="020B0400000000000000" pitchFamily="50" charset="-128"/>
                  </a:rPr>
                  <a:t>もある</a:t>
                </a:r>
                <a:endParaRPr lang="en-US" altLang="ja-JP" sz="1000">
                  <a:latin typeface="BIZ UDPゴシック" panose="020B0400000000000000" pitchFamily="50" charset="-128"/>
                  <a:ea typeface="BIZ UDPゴシック" panose="020B0400000000000000" pitchFamily="50" charset="-128"/>
                </a:endParaRPr>
              </a:p>
            </p:txBody>
          </p:sp>
          <p:cxnSp>
            <p:nvCxnSpPr>
              <p:cNvPr id="76" name="直線コネクタ 75">
                <a:extLst>
                  <a:ext uri="{FF2B5EF4-FFF2-40B4-BE49-F238E27FC236}">
                    <a16:creationId xmlns:a16="http://schemas.microsoft.com/office/drawing/2014/main" id="{50C30E30-43B7-E94E-DC13-C31E88B96A92}"/>
                  </a:ext>
                </a:extLst>
              </p:cNvPr>
              <p:cNvCxnSpPr>
                <a:cxnSpLocks/>
              </p:cNvCxnSpPr>
              <p:nvPr/>
            </p:nvCxnSpPr>
            <p:spPr>
              <a:xfrm>
                <a:off x="2260796" y="3944914"/>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77" name="テキスト ボックス 76">
                <a:extLst>
                  <a:ext uri="{FF2B5EF4-FFF2-40B4-BE49-F238E27FC236}">
                    <a16:creationId xmlns:a16="http://schemas.microsoft.com/office/drawing/2014/main" id="{BEB69AA6-D88B-FD72-4D2C-660B3D863465}"/>
                  </a:ext>
                </a:extLst>
              </p:cNvPr>
              <p:cNvSpPr txBox="1"/>
              <p:nvPr/>
            </p:nvSpPr>
            <p:spPr>
              <a:xfrm>
                <a:off x="3220029" y="3605336"/>
                <a:ext cx="5250582" cy="369332"/>
              </a:xfrm>
              <a:prstGeom prst="rect">
                <a:avLst/>
              </a:prstGeom>
              <a:noFill/>
            </p:spPr>
            <p:txBody>
              <a:bodyPr wrap="square" rtlCol="0">
                <a:spAutoFit/>
              </a:bodyPr>
              <a:lstStyle/>
              <a:p>
                <a:r>
                  <a:rPr lang="ja-JP" altLang="en-US" b="1">
                    <a:latin typeface="BIZ UDPゴシック" panose="020B0400000000000000" pitchFamily="50" charset="-128"/>
                    <a:ea typeface="BIZ UDPゴシック" panose="020B0400000000000000" pitchFamily="50" charset="-128"/>
                  </a:rPr>
                  <a:t>恒例</a:t>
                </a:r>
                <a:r>
                  <a:rPr lang="ja-JP" altLang="en-US" sz="1200">
                    <a:latin typeface="BIZ UDPゴシック" panose="020B0400000000000000" pitchFamily="50" charset="-128"/>
                    <a:ea typeface="BIZ UDPゴシック" panose="020B0400000000000000" pitchFamily="50" charset="-128"/>
                  </a:rPr>
                  <a:t>の</a:t>
                </a:r>
                <a:r>
                  <a:rPr lang="ja-JP" altLang="en-US" sz="1400">
                    <a:latin typeface="BIZ UDPゴシック" panose="020B0400000000000000" pitchFamily="50" charset="-128"/>
                    <a:ea typeface="BIZ UDPゴシック" panose="020B0400000000000000" pitchFamily="50" charset="-128"/>
                  </a:rPr>
                  <a:t>申請</a:t>
                </a:r>
                <a:r>
                  <a:rPr lang="ja-JP" altLang="en-US" sz="1200">
                    <a:latin typeface="BIZ UDPゴシック" panose="020B0400000000000000" pitchFamily="50" charset="-128"/>
                    <a:ea typeface="BIZ UDPゴシック" panose="020B0400000000000000" pitchFamily="50" charset="-128"/>
                  </a:rPr>
                  <a:t>か、</a:t>
                </a:r>
                <a:r>
                  <a:rPr lang="ja-JP" altLang="en-US" b="1">
                    <a:latin typeface="BIZ UDPゴシック" panose="020B0400000000000000" pitchFamily="50" charset="-128"/>
                    <a:ea typeface="BIZ UDPゴシック" panose="020B0400000000000000" pitchFamily="50" charset="-128"/>
                  </a:rPr>
                  <a:t>初</a:t>
                </a:r>
                <a:r>
                  <a:rPr lang="ja-JP" altLang="en-US" sz="1600" b="1">
                    <a:latin typeface="BIZ UDPゴシック" panose="020B0400000000000000" pitchFamily="50" charset="-128"/>
                    <a:ea typeface="BIZ UDPゴシック" panose="020B0400000000000000" pitchFamily="50" charset="-128"/>
                  </a:rPr>
                  <a:t>めて</a:t>
                </a:r>
                <a:r>
                  <a:rPr lang="ja-JP" altLang="en-US" sz="1200">
                    <a:latin typeface="BIZ UDPゴシック" panose="020B0400000000000000" pitchFamily="50" charset="-128"/>
                    <a:ea typeface="BIZ UDPゴシック" panose="020B0400000000000000" pitchFamily="50" charset="-128"/>
                  </a:rPr>
                  <a:t>の</a:t>
                </a:r>
                <a:r>
                  <a:rPr lang="ja-JP" altLang="en-US" sz="1400">
                    <a:latin typeface="BIZ UDPゴシック" panose="020B0400000000000000" pitchFamily="50" charset="-128"/>
                    <a:ea typeface="BIZ UDPゴシック" panose="020B0400000000000000" pitchFamily="50" charset="-128"/>
                  </a:rPr>
                  <a:t>相談</a:t>
                </a:r>
                <a:r>
                  <a:rPr lang="ja-JP" altLang="en-US" sz="1200">
                    <a:latin typeface="BIZ UDPゴシック" panose="020B0400000000000000" pitchFamily="50" charset="-128"/>
                    <a:ea typeface="BIZ UDPゴシック" panose="020B0400000000000000" pitchFamily="50" charset="-128"/>
                  </a:rPr>
                  <a:t>か？</a:t>
                </a:r>
                <a:endParaRPr lang="en-US" altLang="ja-JP" sz="1200">
                  <a:latin typeface="BIZ UDPゴシック" panose="020B0400000000000000" pitchFamily="50" charset="-128"/>
                  <a:ea typeface="BIZ UDPゴシック" panose="020B0400000000000000" pitchFamily="50" charset="-128"/>
                </a:endParaRPr>
              </a:p>
            </p:txBody>
          </p:sp>
          <p:cxnSp>
            <p:nvCxnSpPr>
              <p:cNvPr id="8" name="直線矢印コネクタ 7">
                <a:extLst>
                  <a:ext uri="{FF2B5EF4-FFF2-40B4-BE49-F238E27FC236}">
                    <a16:creationId xmlns:a16="http://schemas.microsoft.com/office/drawing/2014/main" id="{8686DFBB-B465-6673-77A2-915D261277F3}"/>
                  </a:ext>
                </a:extLst>
              </p:cNvPr>
              <p:cNvCxnSpPr>
                <a:cxnSpLocks/>
              </p:cNvCxnSpPr>
              <p:nvPr/>
            </p:nvCxnSpPr>
            <p:spPr>
              <a:xfrm>
                <a:off x="2982577" y="3807062"/>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10" name="テキスト ボックス 9">
                <a:extLst>
                  <a:ext uri="{FF2B5EF4-FFF2-40B4-BE49-F238E27FC236}">
                    <a16:creationId xmlns:a16="http://schemas.microsoft.com/office/drawing/2014/main" id="{9F3C4FE1-408C-4E80-1CF8-9BB0C0C124ED}"/>
                  </a:ext>
                </a:extLst>
              </p:cNvPr>
              <p:cNvSpPr txBox="1"/>
              <p:nvPr/>
            </p:nvSpPr>
            <p:spPr>
              <a:xfrm>
                <a:off x="2206455" y="3584140"/>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1</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nvGrpSpPr>
            <p:cNvPr id="22" name="グループ化 21">
              <a:extLst>
                <a:ext uri="{FF2B5EF4-FFF2-40B4-BE49-F238E27FC236}">
                  <a16:creationId xmlns:a16="http://schemas.microsoft.com/office/drawing/2014/main" id="{85894789-4C7C-BF03-3436-178DC1BF8497}"/>
                </a:ext>
              </a:extLst>
            </p:cNvPr>
            <p:cNvGrpSpPr/>
            <p:nvPr/>
          </p:nvGrpSpPr>
          <p:grpSpPr>
            <a:xfrm>
              <a:off x="2206455" y="4083542"/>
              <a:ext cx="6594645" cy="400110"/>
              <a:chOff x="2206455" y="3805160"/>
              <a:chExt cx="6594645" cy="400110"/>
            </a:xfrm>
          </p:grpSpPr>
          <p:cxnSp>
            <p:nvCxnSpPr>
              <p:cNvPr id="84" name="直線コネクタ 83">
                <a:extLst>
                  <a:ext uri="{FF2B5EF4-FFF2-40B4-BE49-F238E27FC236}">
                    <a16:creationId xmlns:a16="http://schemas.microsoft.com/office/drawing/2014/main" id="{029B8986-FC91-D83C-EB44-15271D27EC44}"/>
                  </a:ext>
                </a:extLst>
              </p:cNvPr>
              <p:cNvCxnSpPr>
                <a:cxnSpLocks/>
              </p:cNvCxnSpPr>
              <p:nvPr/>
            </p:nvCxnSpPr>
            <p:spPr>
              <a:xfrm>
                <a:off x="2260796" y="4171357"/>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85" name="テキスト ボックス 84">
                <a:extLst>
                  <a:ext uri="{FF2B5EF4-FFF2-40B4-BE49-F238E27FC236}">
                    <a16:creationId xmlns:a16="http://schemas.microsoft.com/office/drawing/2014/main" id="{8B3C5139-746B-0871-FD9A-A89A895FA99F}"/>
                  </a:ext>
                </a:extLst>
              </p:cNvPr>
              <p:cNvSpPr txBox="1"/>
              <p:nvPr/>
            </p:nvSpPr>
            <p:spPr>
              <a:xfrm>
                <a:off x="3220028" y="3894358"/>
                <a:ext cx="5581072"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昨年度の実績</a:t>
                </a:r>
                <a:r>
                  <a:rPr lang="ja-JP" altLang="en-US" sz="1100">
                    <a:latin typeface="BIZ UDPゴシック" panose="020B0400000000000000" pitchFamily="50" charset="-128"/>
                    <a:ea typeface="BIZ UDPゴシック" panose="020B0400000000000000" pitchFamily="50" charset="-128"/>
                  </a:rPr>
                  <a:t>や</a:t>
                </a:r>
                <a:r>
                  <a:rPr lang="ja-JP" altLang="en-US" sz="1200">
                    <a:latin typeface="BIZ UDPゴシック" panose="020B0400000000000000" pitchFamily="50" charset="-128"/>
                    <a:ea typeface="BIZ UDPゴシック" panose="020B0400000000000000" pitchFamily="50" charset="-128"/>
                  </a:rPr>
                  <a:t>今後の売上回収、資金繰り</a:t>
                </a:r>
                <a:r>
                  <a:rPr lang="ja-JP" altLang="en-US" sz="1100">
                    <a:latin typeface="BIZ UDPゴシック" panose="020B0400000000000000" pitchFamily="50" charset="-128"/>
                    <a:ea typeface="BIZ UDPゴシック" panose="020B0400000000000000" pitchFamily="50" charset="-128"/>
                  </a:rPr>
                  <a:t>に合わせた</a:t>
                </a:r>
                <a:r>
                  <a:rPr lang="ja-JP" altLang="en-US" sz="1200">
                    <a:latin typeface="BIZ UDPゴシック" panose="020B0400000000000000" pitchFamily="50" charset="-128"/>
                    <a:ea typeface="BIZ UDPゴシック" panose="020B0400000000000000" pitchFamily="50" charset="-128"/>
                  </a:rPr>
                  <a:t>返済方法</a:t>
                </a:r>
                <a:r>
                  <a:rPr lang="ja-JP" altLang="en-US" sz="1100">
                    <a:latin typeface="BIZ UDPゴシック" panose="020B0400000000000000" pitchFamily="50" charset="-128"/>
                    <a:ea typeface="BIZ UDPゴシック" panose="020B0400000000000000" pitchFamily="50" charset="-128"/>
                  </a:rPr>
                  <a:t>を検討したか</a:t>
                </a:r>
                <a:r>
                  <a:rPr lang="en-US" altLang="ja-JP" sz="1100">
                    <a:latin typeface="BIZ UDPゴシック" panose="020B0400000000000000" pitchFamily="50" charset="-128"/>
                    <a:ea typeface="BIZ UDPゴシック" panose="020B0400000000000000" pitchFamily="50" charset="-128"/>
                  </a:rPr>
                  <a:t>?</a:t>
                </a:r>
                <a:endParaRPr lang="en-US" altLang="ja-JP" sz="1200">
                  <a:latin typeface="BIZ UDPゴシック" panose="020B0400000000000000" pitchFamily="50" charset="-128"/>
                  <a:ea typeface="BIZ UDPゴシック" panose="020B0400000000000000" pitchFamily="50" charset="-128"/>
                </a:endParaRPr>
              </a:p>
            </p:txBody>
          </p:sp>
          <p:cxnSp>
            <p:nvCxnSpPr>
              <p:cNvPr id="19" name="直線矢印コネクタ 18">
                <a:extLst>
                  <a:ext uri="{FF2B5EF4-FFF2-40B4-BE49-F238E27FC236}">
                    <a16:creationId xmlns:a16="http://schemas.microsoft.com/office/drawing/2014/main" id="{D8CA5C91-A021-7D9E-9541-65EC229DBC69}"/>
                  </a:ext>
                </a:extLst>
              </p:cNvPr>
              <p:cNvCxnSpPr>
                <a:cxnSpLocks/>
              </p:cNvCxnSpPr>
              <p:nvPr/>
            </p:nvCxnSpPr>
            <p:spPr>
              <a:xfrm>
                <a:off x="2982577" y="4031024"/>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20" name="テキスト ボックス 19">
                <a:extLst>
                  <a:ext uri="{FF2B5EF4-FFF2-40B4-BE49-F238E27FC236}">
                    <a16:creationId xmlns:a16="http://schemas.microsoft.com/office/drawing/2014/main" id="{F9A9D0A8-2A20-7BA4-2EB4-44EE9177A65A}"/>
                  </a:ext>
                </a:extLst>
              </p:cNvPr>
              <p:cNvSpPr txBox="1"/>
              <p:nvPr/>
            </p:nvSpPr>
            <p:spPr>
              <a:xfrm>
                <a:off x="2206455" y="3805160"/>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2</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nvGrpSpPr>
            <p:cNvPr id="94" name="グループ化 93">
              <a:extLst>
                <a:ext uri="{FF2B5EF4-FFF2-40B4-BE49-F238E27FC236}">
                  <a16:creationId xmlns:a16="http://schemas.microsoft.com/office/drawing/2014/main" id="{3AC58A0C-2DB0-0D84-D332-8E44B3CFB071}"/>
                </a:ext>
              </a:extLst>
            </p:cNvPr>
            <p:cNvGrpSpPr/>
            <p:nvPr/>
          </p:nvGrpSpPr>
          <p:grpSpPr>
            <a:xfrm>
              <a:off x="2209800" y="4463942"/>
              <a:ext cx="6406860" cy="400110"/>
              <a:chOff x="2209800" y="4530617"/>
              <a:chExt cx="6406860" cy="400110"/>
            </a:xfrm>
          </p:grpSpPr>
          <p:cxnSp>
            <p:nvCxnSpPr>
              <p:cNvPr id="23" name="直線矢印コネクタ 22">
                <a:extLst>
                  <a:ext uri="{FF2B5EF4-FFF2-40B4-BE49-F238E27FC236}">
                    <a16:creationId xmlns:a16="http://schemas.microsoft.com/office/drawing/2014/main" id="{6DE69803-983D-832A-FB5C-D1BF9436B292}"/>
                  </a:ext>
                </a:extLst>
              </p:cNvPr>
              <p:cNvCxnSpPr>
                <a:cxnSpLocks/>
              </p:cNvCxnSpPr>
              <p:nvPr/>
            </p:nvCxnSpPr>
            <p:spPr>
              <a:xfrm>
                <a:off x="2985922" y="4742235"/>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cxnSp>
            <p:nvCxnSpPr>
              <p:cNvPr id="92" name="直線コネクタ 91">
                <a:extLst>
                  <a:ext uri="{FF2B5EF4-FFF2-40B4-BE49-F238E27FC236}">
                    <a16:creationId xmlns:a16="http://schemas.microsoft.com/office/drawing/2014/main" id="{22CD2D9E-2826-9F8D-E022-BD74EC635822}"/>
                  </a:ext>
                </a:extLst>
              </p:cNvPr>
              <p:cNvCxnSpPr>
                <a:cxnSpLocks/>
              </p:cNvCxnSpPr>
              <p:nvPr/>
            </p:nvCxnSpPr>
            <p:spPr>
              <a:xfrm>
                <a:off x="2260796" y="4880143"/>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93" name="テキスト ボックス 92">
                <a:extLst>
                  <a:ext uri="{FF2B5EF4-FFF2-40B4-BE49-F238E27FC236}">
                    <a16:creationId xmlns:a16="http://schemas.microsoft.com/office/drawing/2014/main" id="{2EF27EF7-FDA6-80C9-8823-C53591D5161A}"/>
                  </a:ext>
                </a:extLst>
              </p:cNvPr>
              <p:cNvSpPr txBox="1"/>
              <p:nvPr/>
            </p:nvSpPr>
            <p:spPr>
              <a:xfrm>
                <a:off x="3220028" y="4597715"/>
                <a:ext cx="5390571"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設備資金</a:t>
                </a:r>
                <a:r>
                  <a:rPr lang="ja-JP" altLang="en-US" sz="1050">
                    <a:latin typeface="BIZ UDPゴシック" panose="020B0400000000000000" pitchFamily="50" charset="-128"/>
                    <a:ea typeface="BIZ UDPゴシック" panose="020B0400000000000000" pitchFamily="50" charset="-128"/>
                  </a:rPr>
                  <a:t>や</a:t>
                </a:r>
                <a:r>
                  <a:rPr lang="ja-JP" altLang="en-US" sz="1200">
                    <a:latin typeface="BIZ UDPゴシック" panose="020B0400000000000000" pitchFamily="50" charset="-128"/>
                    <a:ea typeface="BIZ UDPゴシック" panose="020B0400000000000000" pitchFamily="50" charset="-128"/>
                  </a:rPr>
                  <a:t>補助金</a:t>
                </a:r>
                <a:r>
                  <a:rPr lang="ja-JP" altLang="en-US" sz="1050">
                    <a:latin typeface="BIZ UDPゴシック" panose="020B0400000000000000" pitchFamily="50" charset="-128"/>
                    <a:ea typeface="BIZ UDPゴシック" panose="020B0400000000000000" pitchFamily="50" charset="-128"/>
                  </a:rPr>
                  <a:t>の</a:t>
                </a:r>
                <a:r>
                  <a:rPr lang="ja-JP" altLang="en-US" sz="1200">
                    <a:latin typeface="BIZ UDPゴシック" panose="020B0400000000000000" pitchFamily="50" charset="-128"/>
                    <a:ea typeface="BIZ UDPゴシック" panose="020B0400000000000000" pitchFamily="50" charset="-128"/>
                  </a:rPr>
                  <a:t>つなぎ資金</a:t>
                </a:r>
                <a:r>
                  <a:rPr lang="ja-JP" altLang="en-US" sz="1050">
                    <a:latin typeface="BIZ UDPゴシック" panose="020B0400000000000000" pitchFamily="50" charset="-128"/>
                    <a:ea typeface="BIZ UDPゴシック" panose="020B0400000000000000" pitchFamily="50" charset="-128"/>
                  </a:rPr>
                  <a:t>は</a:t>
                </a:r>
                <a:r>
                  <a:rPr lang="ja-JP" altLang="en-US" sz="1200">
                    <a:latin typeface="BIZ UDPゴシック" panose="020B0400000000000000" pitchFamily="50" charset="-128"/>
                    <a:ea typeface="BIZ UDPゴシック" panose="020B0400000000000000" pitchFamily="50" charset="-128"/>
                  </a:rPr>
                  <a:t>、納品</a:t>
                </a:r>
                <a:r>
                  <a:rPr lang="ja-JP" altLang="en-US" sz="1050">
                    <a:latin typeface="BIZ UDPゴシック" panose="020B0400000000000000" pitchFamily="50" charset="-128"/>
                    <a:ea typeface="BIZ UDPゴシック" panose="020B0400000000000000" pitchFamily="50" charset="-128"/>
                  </a:rPr>
                  <a:t>や</a:t>
                </a:r>
                <a:r>
                  <a:rPr lang="ja-JP" altLang="en-US" sz="1200">
                    <a:latin typeface="BIZ UDPゴシック" panose="020B0400000000000000" pitchFamily="50" charset="-128"/>
                    <a:ea typeface="BIZ UDPゴシック" panose="020B0400000000000000" pitchFamily="50" charset="-128"/>
                  </a:rPr>
                  <a:t>入金</a:t>
                </a:r>
                <a:r>
                  <a:rPr lang="ja-JP" altLang="en-US" sz="1100">
                    <a:latin typeface="BIZ UDPゴシック" panose="020B0400000000000000" pitchFamily="50" charset="-128"/>
                    <a:ea typeface="BIZ UDPゴシック" panose="020B0400000000000000" pitchFamily="50" charset="-128"/>
                  </a:rPr>
                  <a:t>との</a:t>
                </a:r>
                <a:r>
                  <a:rPr lang="ja-JP" altLang="en-US" sz="1200">
                    <a:latin typeface="BIZ UDPゴシック" panose="020B0400000000000000" pitchFamily="50" charset="-128"/>
                    <a:ea typeface="BIZ UDPゴシック" panose="020B0400000000000000" pitchFamily="50" charset="-128"/>
                  </a:rPr>
                  <a:t>整合性</a:t>
                </a:r>
                <a:r>
                  <a:rPr lang="ja-JP" altLang="en-US" sz="1100">
                    <a:latin typeface="BIZ UDPゴシック" panose="020B0400000000000000" pitchFamily="50" charset="-128"/>
                    <a:ea typeface="BIZ UDPゴシック" panose="020B0400000000000000" pitchFamily="50" charset="-128"/>
                  </a:rPr>
                  <a:t>が十分か</a:t>
                </a:r>
                <a:r>
                  <a:rPr lang="en-US" altLang="ja-JP" sz="1100">
                    <a:latin typeface="BIZ UDPゴシック" panose="020B0400000000000000" pitchFamily="50" charset="-128"/>
                    <a:ea typeface="BIZ UDPゴシック" panose="020B0400000000000000" pitchFamily="50" charset="-128"/>
                  </a:rPr>
                  <a:t>?</a:t>
                </a:r>
                <a:endParaRPr lang="en-US" altLang="ja-JP" sz="1200">
                  <a:latin typeface="BIZ UDPゴシック" panose="020B0400000000000000" pitchFamily="50" charset="-128"/>
                  <a:ea typeface="BIZ UDPゴシック" panose="020B0400000000000000" pitchFamily="50" charset="-128"/>
                </a:endParaRPr>
              </a:p>
            </p:txBody>
          </p:sp>
          <p:sp>
            <p:nvSpPr>
              <p:cNvPr id="25" name="テキスト ボックス 24">
                <a:extLst>
                  <a:ext uri="{FF2B5EF4-FFF2-40B4-BE49-F238E27FC236}">
                    <a16:creationId xmlns:a16="http://schemas.microsoft.com/office/drawing/2014/main" id="{B7D0F2AE-9C9A-E1A5-8F9C-66E31A92D8D1}"/>
                  </a:ext>
                </a:extLst>
              </p:cNvPr>
              <p:cNvSpPr txBox="1"/>
              <p:nvPr/>
            </p:nvSpPr>
            <p:spPr>
              <a:xfrm>
                <a:off x="2209800" y="4530617"/>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3</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nvGrpSpPr>
          <p:cNvPr id="95" name="グループ化 94">
            <a:extLst>
              <a:ext uri="{FF2B5EF4-FFF2-40B4-BE49-F238E27FC236}">
                <a16:creationId xmlns:a16="http://schemas.microsoft.com/office/drawing/2014/main" id="{EF4120F4-A6CB-98E7-7F04-82A5C95EC447}"/>
              </a:ext>
            </a:extLst>
          </p:cNvPr>
          <p:cNvGrpSpPr/>
          <p:nvPr/>
        </p:nvGrpSpPr>
        <p:grpSpPr>
          <a:xfrm>
            <a:off x="2587457" y="5298571"/>
            <a:ext cx="6791807" cy="1144694"/>
            <a:chOff x="2208419" y="5320672"/>
            <a:chExt cx="6791807" cy="1144694"/>
          </a:xfrm>
        </p:grpSpPr>
        <p:grpSp>
          <p:nvGrpSpPr>
            <p:cNvPr id="30" name="グループ化 29">
              <a:extLst>
                <a:ext uri="{FF2B5EF4-FFF2-40B4-BE49-F238E27FC236}">
                  <a16:creationId xmlns:a16="http://schemas.microsoft.com/office/drawing/2014/main" id="{51C98DDC-A906-D79B-A12E-42B3ABF7742D}"/>
                </a:ext>
              </a:extLst>
            </p:cNvPr>
            <p:cNvGrpSpPr/>
            <p:nvPr/>
          </p:nvGrpSpPr>
          <p:grpSpPr>
            <a:xfrm>
              <a:off x="2208419" y="5320672"/>
              <a:ext cx="6791807" cy="600538"/>
              <a:chOff x="2208419" y="5144962"/>
              <a:chExt cx="6791807" cy="600538"/>
            </a:xfrm>
          </p:grpSpPr>
          <p:cxnSp>
            <p:nvCxnSpPr>
              <p:cNvPr id="110" name="直線コネクタ 109">
                <a:extLst>
                  <a:ext uri="{FF2B5EF4-FFF2-40B4-BE49-F238E27FC236}">
                    <a16:creationId xmlns:a16="http://schemas.microsoft.com/office/drawing/2014/main" id="{9BF1D37F-3C29-CF22-B7DF-1AA7C2E2BD5C}"/>
                  </a:ext>
                </a:extLst>
              </p:cNvPr>
              <p:cNvCxnSpPr>
                <a:cxnSpLocks/>
              </p:cNvCxnSpPr>
              <p:nvPr/>
            </p:nvCxnSpPr>
            <p:spPr>
              <a:xfrm>
                <a:off x="2279846" y="5514382"/>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11" name="テキスト ボックス 110">
                <a:extLst>
                  <a:ext uri="{FF2B5EF4-FFF2-40B4-BE49-F238E27FC236}">
                    <a16:creationId xmlns:a16="http://schemas.microsoft.com/office/drawing/2014/main" id="{3A727B1A-7FBB-B169-B132-BA3D4E801B3D}"/>
                  </a:ext>
                </a:extLst>
              </p:cNvPr>
              <p:cNvSpPr txBox="1"/>
              <p:nvPr/>
            </p:nvSpPr>
            <p:spPr>
              <a:xfrm>
                <a:off x="3229554" y="5212904"/>
                <a:ext cx="5250582" cy="307777"/>
              </a:xfrm>
              <a:prstGeom prst="rect">
                <a:avLst/>
              </a:prstGeom>
              <a:noFill/>
            </p:spPr>
            <p:txBody>
              <a:bodyPr wrap="square" rtlCol="0">
                <a:spAutoFit/>
              </a:bodyPr>
              <a:lstStyle/>
              <a:p>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突然の</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設備故障やトラブルによる修繕</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費</a:t>
                </a:r>
                <a:r>
                  <a:rPr lang="ja-JP" altLang="en-US" sz="1400" kern="10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P104</a:t>
                </a:r>
                <a:r>
                  <a:rPr lang="ja-JP" altLang="en-US" sz="800">
                    <a:latin typeface="BIZ UDP明朝 Medium" panose="02020500000000000000" pitchFamily="18" charset="-128"/>
                    <a:ea typeface="BIZ UDP明朝 Medium" panose="02020500000000000000" pitchFamily="18" charset="-128"/>
                  </a:rPr>
                  <a:t>）</a:t>
                </a:r>
                <a:endParaRPr lang="en-US" altLang="ja-JP" sz="1200">
                  <a:latin typeface="BIZ UDPゴシック" panose="020B0400000000000000" pitchFamily="50" charset="-128"/>
                  <a:ea typeface="BIZ UDPゴシック" panose="020B0400000000000000" pitchFamily="50" charset="-128"/>
                </a:endParaRPr>
              </a:p>
            </p:txBody>
          </p:sp>
          <p:sp>
            <p:nvSpPr>
              <p:cNvPr id="112" name="テキスト ボックス 111">
                <a:extLst>
                  <a:ext uri="{FF2B5EF4-FFF2-40B4-BE49-F238E27FC236}">
                    <a16:creationId xmlns:a16="http://schemas.microsoft.com/office/drawing/2014/main" id="{848571D4-79B8-2D1C-0B29-012651CD5C1E}"/>
                  </a:ext>
                </a:extLst>
              </p:cNvPr>
              <p:cNvSpPr txBox="1"/>
              <p:nvPr/>
            </p:nvSpPr>
            <p:spPr>
              <a:xfrm>
                <a:off x="3272325" y="5499279"/>
                <a:ext cx="5727901"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・自動ドア・冷蔵庫などの事業継続に不可欠な機器の故障</a:t>
                </a:r>
                <a:endParaRPr lang="en-US" altLang="ja-JP" sz="1000">
                  <a:latin typeface="BIZ UDPゴシック" panose="020B0400000000000000" pitchFamily="50" charset="-128"/>
                  <a:ea typeface="BIZ UDPゴシック" panose="020B0400000000000000" pitchFamily="50" charset="-128"/>
                </a:endParaRPr>
              </a:p>
            </p:txBody>
          </p:sp>
          <p:cxnSp>
            <p:nvCxnSpPr>
              <p:cNvPr id="28" name="直線矢印コネクタ 27">
                <a:extLst>
                  <a:ext uri="{FF2B5EF4-FFF2-40B4-BE49-F238E27FC236}">
                    <a16:creationId xmlns:a16="http://schemas.microsoft.com/office/drawing/2014/main" id="{2FD711D5-740A-768A-DD14-D6148394C04A}"/>
                  </a:ext>
                </a:extLst>
              </p:cNvPr>
              <p:cNvCxnSpPr>
                <a:cxnSpLocks/>
              </p:cNvCxnSpPr>
              <p:nvPr/>
            </p:nvCxnSpPr>
            <p:spPr>
              <a:xfrm>
                <a:off x="2984541" y="5367884"/>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29" name="テキスト ボックス 28">
                <a:extLst>
                  <a:ext uri="{FF2B5EF4-FFF2-40B4-BE49-F238E27FC236}">
                    <a16:creationId xmlns:a16="http://schemas.microsoft.com/office/drawing/2014/main" id="{5FE3FA72-6C1B-E83B-10D0-D84F9FF5EDAC}"/>
                  </a:ext>
                </a:extLst>
              </p:cNvPr>
              <p:cNvSpPr txBox="1"/>
              <p:nvPr/>
            </p:nvSpPr>
            <p:spPr>
              <a:xfrm>
                <a:off x="2208419" y="5144962"/>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1</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nvGrpSpPr>
            <p:cNvPr id="33" name="グループ化 32">
              <a:extLst>
                <a:ext uri="{FF2B5EF4-FFF2-40B4-BE49-F238E27FC236}">
                  <a16:creationId xmlns:a16="http://schemas.microsoft.com/office/drawing/2014/main" id="{A6B882F5-31BD-F038-47F3-9645C7778743}"/>
                </a:ext>
              </a:extLst>
            </p:cNvPr>
            <p:cNvGrpSpPr/>
            <p:nvPr/>
          </p:nvGrpSpPr>
          <p:grpSpPr>
            <a:xfrm>
              <a:off x="2208419" y="5849963"/>
              <a:ext cx="6791807" cy="615403"/>
              <a:chOff x="2208419" y="5692272"/>
              <a:chExt cx="6791807" cy="615403"/>
            </a:xfrm>
          </p:grpSpPr>
          <p:cxnSp>
            <p:nvCxnSpPr>
              <p:cNvPr id="118" name="直線コネクタ 117">
                <a:extLst>
                  <a:ext uri="{FF2B5EF4-FFF2-40B4-BE49-F238E27FC236}">
                    <a16:creationId xmlns:a16="http://schemas.microsoft.com/office/drawing/2014/main" id="{A4DFC84B-D6EF-586A-234B-FF1A7AA4F7C1}"/>
                  </a:ext>
                </a:extLst>
              </p:cNvPr>
              <p:cNvCxnSpPr>
                <a:cxnSpLocks/>
              </p:cNvCxnSpPr>
              <p:nvPr/>
            </p:nvCxnSpPr>
            <p:spPr>
              <a:xfrm>
                <a:off x="2279846" y="6057307"/>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19" name="テキスト ボックス 118">
                <a:extLst>
                  <a:ext uri="{FF2B5EF4-FFF2-40B4-BE49-F238E27FC236}">
                    <a16:creationId xmlns:a16="http://schemas.microsoft.com/office/drawing/2014/main" id="{936757B7-598E-8129-42C2-02BC81DD5A8A}"/>
                  </a:ext>
                </a:extLst>
              </p:cNvPr>
              <p:cNvSpPr txBox="1"/>
              <p:nvPr/>
            </p:nvSpPr>
            <p:spPr>
              <a:xfrm>
                <a:off x="3229554" y="5774301"/>
                <a:ext cx="5250582" cy="276999"/>
              </a:xfrm>
              <a:prstGeom prst="rect">
                <a:avLst/>
              </a:prstGeom>
              <a:noFill/>
            </p:spPr>
            <p:txBody>
              <a:bodyPr wrap="square" rtlCol="0">
                <a:spAutoFit/>
              </a:bodyPr>
              <a:lstStyle/>
              <a:p>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イベント・販促催事への緊急的な参加費用</a:t>
                </a:r>
                <a:endParaRPr lang="en-US" altLang="ja-JP" sz="1200">
                  <a:latin typeface="BIZ UDPゴシック" panose="020B0400000000000000" pitchFamily="50" charset="-128"/>
                  <a:ea typeface="BIZ UDPゴシック" panose="020B0400000000000000" pitchFamily="50" charset="-128"/>
                </a:endParaRPr>
              </a:p>
            </p:txBody>
          </p:sp>
          <p:sp>
            <p:nvSpPr>
              <p:cNvPr id="120" name="テキスト ボックス 119">
                <a:extLst>
                  <a:ext uri="{FF2B5EF4-FFF2-40B4-BE49-F238E27FC236}">
                    <a16:creationId xmlns:a16="http://schemas.microsoft.com/office/drawing/2014/main" id="{72367FE7-3629-249F-D3D8-6F470756CE7D}"/>
                  </a:ext>
                </a:extLst>
              </p:cNvPr>
              <p:cNvSpPr txBox="1"/>
              <p:nvPr/>
            </p:nvSpPr>
            <p:spPr>
              <a:xfrm>
                <a:off x="3272325" y="6061454"/>
                <a:ext cx="5727901"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・売上増加を見込めるか？</a:t>
                </a:r>
                <a:endParaRPr lang="en-US" altLang="ja-JP" sz="1000">
                  <a:latin typeface="BIZ UDPゴシック" panose="020B0400000000000000" pitchFamily="50" charset="-128"/>
                  <a:ea typeface="BIZ UDPゴシック" panose="020B0400000000000000" pitchFamily="50" charset="-128"/>
                </a:endParaRPr>
              </a:p>
            </p:txBody>
          </p:sp>
          <p:cxnSp>
            <p:nvCxnSpPr>
              <p:cNvPr id="31" name="直線矢印コネクタ 30">
                <a:extLst>
                  <a:ext uri="{FF2B5EF4-FFF2-40B4-BE49-F238E27FC236}">
                    <a16:creationId xmlns:a16="http://schemas.microsoft.com/office/drawing/2014/main" id="{55CDE1CD-2CDE-728F-03D7-1B1BD3380965}"/>
                  </a:ext>
                </a:extLst>
              </p:cNvPr>
              <p:cNvCxnSpPr>
                <a:cxnSpLocks/>
              </p:cNvCxnSpPr>
              <p:nvPr/>
            </p:nvCxnSpPr>
            <p:spPr>
              <a:xfrm>
                <a:off x="2984541" y="5915194"/>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32" name="テキスト ボックス 31">
                <a:extLst>
                  <a:ext uri="{FF2B5EF4-FFF2-40B4-BE49-F238E27FC236}">
                    <a16:creationId xmlns:a16="http://schemas.microsoft.com/office/drawing/2014/main" id="{0FDD3B2D-B32B-230A-F45D-C7976CF562DC}"/>
                  </a:ext>
                </a:extLst>
              </p:cNvPr>
              <p:cNvSpPr txBox="1"/>
              <p:nvPr/>
            </p:nvSpPr>
            <p:spPr>
              <a:xfrm>
                <a:off x="2208419" y="5692272"/>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2</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sp>
        <p:nvSpPr>
          <p:cNvPr id="6" name="テキスト ボックス 5">
            <a:extLst>
              <a:ext uri="{FF2B5EF4-FFF2-40B4-BE49-F238E27FC236}">
                <a16:creationId xmlns:a16="http://schemas.microsoft.com/office/drawing/2014/main" id="{BDC26099-234D-5F35-8526-53D68B4E1162}"/>
              </a:ext>
            </a:extLst>
          </p:cNvPr>
          <p:cNvSpPr txBox="1"/>
          <p:nvPr/>
        </p:nvSpPr>
        <p:spPr>
          <a:xfrm>
            <a:off x="774702" y="1075795"/>
            <a:ext cx="8519967" cy="261610"/>
          </a:xfrm>
          <a:prstGeom prst="rect">
            <a:avLst/>
          </a:prstGeom>
          <a:noFill/>
        </p:spPr>
        <p:txBody>
          <a:bodyPr wrap="square" rtlCol="0">
            <a:spAutoFit/>
          </a:bodyPr>
          <a:lstStyle/>
          <a:p>
            <a:r>
              <a:rPr kumimoji="1" lang="ja-JP" altLang="en-US" sz="1100" spc="-30">
                <a:solidFill>
                  <a:schemeClr val="tx1">
                    <a:lumMod val="75000"/>
                    <a:lumOff val="25000"/>
                  </a:schemeClr>
                </a:solidFill>
                <a:latin typeface="BIZ UDPゴシック" panose="020B0400000000000000" pitchFamily="50" charset="-128"/>
                <a:ea typeface="BIZ UDPゴシック"/>
              </a:rPr>
              <a:t>中小企業における一時資金の着眼点についてまとめます。</a:t>
            </a:r>
            <a:endParaRPr kumimoji="1" lang="en-US" altLang="ja-JP" sz="110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grpSp>
        <p:nvGrpSpPr>
          <p:cNvPr id="7" name="グループ化 6">
            <a:extLst>
              <a:ext uri="{FF2B5EF4-FFF2-40B4-BE49-F238E27FC236}">
                <a16:creationId xmlns:a16="http://schemas.microsoft.com/office/drawing/2014/main" id="{07E312EC-1145-A3B0-058C-8D886D4C3270}"/>
              </a:ext>
            </a:extLst>
          </p:cNvPr>
          <p:cNvGrpSpPr/>
          <p:nvPr/>
        </p:nvGrpSpPr>
        <p:grpSpPr>
          <a:xfrm>
            <a:off x="2620164" y="1564259"/>
            <a:ext cx="5772150" cy="1941195"/>
            <a:chOff x="2239164" y="1564257"/>
            <a:chExt cx="5772150" cy="1941195"/>
          </a:xfrm>
        </p:grpSpPr>
        <p:sp>
          <p:nvSpPr>
            <p:cNvPr id="65" name="正方形/長方形 64">
              <a:extLst>
                <a:ext uri="{FF2B5EF4-FFF2-40B4-BE49-F238E27FC236}">
                  <a16:creationId xmlns:a16="http://schemas.microsoft.com/office/drawing/2014/main" id="{43C47E16-A49F-8FCF-6FEA-77EE9B4CB08D}"/>
                </a:ext>
              </a:extLst>
            </p:cNvPr>
            <p:cNvSpPr/>
            <p:nvPr/>
          </p:nvSpPr>
          <p:spPr>
            <a:xfrm>
              <a:off x="2961132" y="2918712"/>
              <a:ext cx="3964686" cy="586740"/>
            </a:xfrm>
            <a:prstGeom prst="rect">
              <a:avLst/>
            </a:prstGeom>
            <a:solidFill>
              <a:srgbClr val="FFC000">
                <a:alpha val="30196"/>
              </a:srgbClr>
            </a:solidFill>
            <a:ln w="5715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テキスト ボックス 63">
              <a:extLst>
                <a:ext uri="{FF2B5EF4-FFF2-40B4-BE49-F238E27FC236}">
                  <a16:creationId xmlns:a16="http://schemas.microsoft.com/office/drawing/2014/main" id="{814AF74E-3EBC-DBEC-67FA-CBA66F0F8B11}"/>
                </a:ext>
              </a:extLst>
            </p:cNvPr>
            <p:cNvSpPr txBox="1"/>
            <p:nvPr/>
          </p:nvSpPr>
          <p:spPr>
            <a:xfrm>
              <a:off x="3101902" y="2914854"/>
              <a:ext cx="3703049" cy="584775"/>
            </a:xfrm>
            <a:prstGeom prst="rect">
              <a:avLst/>
            </a:prstGeom>
            <a:noFill/>
            <a:ln w="38100">
              <a:noFill/>
            </a:ln>
          </p:spPr>
          <p:txBody>
            <a:bodyPr wrap="square" rtlCol="0">
              <a:spAutoFit/>
            </a:bodyPr>
            <a:lstStyle/>
            <a:p>
              <a:pPr algn="ctr"/>
              <a:r>
                <a:rPr kumimoji="1" lang="ja-JP" altLang="en-US" sz="1400">
                  <a:latin typeface="BIZ UDPゴシック" panose="020B0400000000000000" pitchFamily="50" charset="-128"/>
                  <a:ea typeface="BIZ UDPゴシック" panose="020B0400000000000000" pitchFamily="50" charset="-128"/>
                </a:rPr>
                <a:t>収支赤字でなければ、</a:t>
              </a:r>
              <a:endParaRPr kumimoji="1" lang="en-US" altLang="ja-JP" sz="1200">
                <a:latin typeface="BIZ UDPゴシック" panose="020B0400000000000000" pitchFamily="50" charset="-128"/>
                <a:ea typeface="BIZ UDPゴシック" panose="020B0400000000000000" pitchFamily="50" charset="-128"/>
              </a:endParaRPr>
            </a:p>
            <a:p>
              <a:pPr algn="ctr"/>
              <a:r>
                <a:rPr kumimoji="1" lang="ja-JP" altLang="en-US" b="1">
                  <a:latin typeface="BIZ UDPゴシック" panose="020B0400000000000000" pitchFamily="50" charset="-128"/>
                  <a:ea typeface="BIZ UDPゴシック" panose="020B0400000000000000" pitchFamily="50" charset="-128"/>
                </a:rPr>
                <a:t>半年</a:t>
              </a:r>
              <a:r>
                <a:rPr kumimoji="1" lang="ja-JP" altLang="en-US" sz="1400" b="1">
                  <a:latin typeface="BIZ UDPゴシック" panose="020B0400000000000000" pitchFamily="50" charset="-128"/>
                  <a:ea typeface="BIZ UDPゴシック" panose="020B0400000000000000" pitchFamily="50" charset="-128"/>
                </a:rPr>
                <a:t>から</a:t>
              </a:r>
              <a:r>
                <a:rPr kumimoji="1" lang="ja-JP" altLang="en-US" b="1">
                  <a:latin typeface="BIZ UDPゴシック" panose="020B0400000000000000" pitchFamily="50" charset="-128"/>
                  <a:ea typeface="BIZ UDPゴシック" panose="020B0400000000000000" pitchFamily="50" charset="-128"/>
                </a:rPr>
                <a:t>１年以内</a:t>
              </a:r>
              <a:r>
                <a:rPr kumimoji="1" lang="ja-JP" altLang="en-US" sz="1400">
                  <a:latin typeface="BIZ UDPゴシック" panose="020B0400000000000000" pitchFamily="50" charset="-128"/>
                  <a:ea typeface="BIZ UDPゴシック" panose="020B0400000000000000" pitchFamily="50" charset="-128"/>
                </a:rPr>
                <a:t>で返済可能</a:t>
              </a:r>
              <a:endParaRPr kumimoji="1" lang="en-US" altLang="ja-JP" sz="2000">
                <a:latin typeface="BIZ UDPゴシック" panose="020B0400000000000000" pitchFamily="50" charset="-128"/>
                <a:ea typeface="BIZ UDPゴシック" panose="020B0400000000000000" pitchFamily="50" charset="-128"/>
              </a:endParaRPr>
            </a:p>
          </p:txBody>
        </p:sp>
        <p:sp>
          <p:nvSpPr>
            <p:cNvPr id="9" name="矢印: ストライプ 8">
              <a:extLst>
                <a:ext uri="{FF2B5EF4-FFF2-40B4-BE49-F238E27FC236}">
                  <a16:creationId xmlns:a16="http://schemas.microsoft.com/office/drawing/2014/main" id="{1528D00F-877C-8929-9313-8B51BE8A33FE}"/>
                </a:ext>
              </a:extLst>
            </p:cNvPr>
            <p:cNvSpPr/>
            <p:nvPr/>
          </p:nvSpPr>
          <p:spPr>
            <a:xfrm rot="5400000">
              <a:off x="4454986" y="2219926"/>
              <a:ext cx="558030" cy="1118515"/>
            </a:xfrm>
            <a:prstGeom prst="stripedRightArrow">
              <a:avLst>
                <a:gd name="adj1" fmla="val 42091"/>
                <a:gd name="adj2" fmla="val 56174"/>
              </a:avLst>
            </a:prstGeom>
            <a:solidFill>
              <a:srgbClr val="A6A6A6">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7AC2ACFF-2A76-226C-0C8E-076C251FC27F}"/>
                </a:ext>
              </a:extLst>
            </p:cNvPr>
            <p:cNvSpPr txBox="1"/>
            <p:nvPr/>
          </p:nvSpPr>
          <p:spPr>
            <a:xfrm>
              <a:off x="2934203" y="2140552"/>
              <a:ext cx="1325377" cy="307777"/>
            </a:xfrm>
            <a:prstGeom prst="rect">
              <a:avLst/>
            </a:prstGeom>
            <a:noFill/>
          </p:spPr>
          <p:txBody>
            <a:bodyPr wrap="square" rtlCol="0">
              <a:spAutoFit/>
            </a:bodyPr>
            <a:lstStyle/>
            <a:p>
              <a:r>
                <a:rPr lang="ja-JP" altLang="en-US" sz="1400">
                  <a:latin typeface="BIZ UDPゴシック" panose="020B0400000000000000" pitchFamily="50" charset="-128"/>
                  <a:ea typeface="BIZ UDPゴシック" panose="020B0400000000000000" pitchFamily="50" charset="-128"/>
                </a:rPr>
                <a:t>人材育成</a:t>
              </a:r>
              <a:r>
                <a:rPr lang="ja-JP" altLang="en-US" sz="1200">
                  <a:latin typeface="BIZ UDPゴシック" panose="020B0400000000000000" pitchFamily="50" charset="-128"/>
                  <a:ea typeface="BIZ UDPゴシック" panose="020B0400000000000000" pitchFamily="50" charset="-128"/>
                </a:rPr>
                <a:t>コスト</a:t>
              </a:r>
              <a:endParaRPr lang="en-US" altLang="ja-JP" sz="1400">
                <a:latin typeface="BIZ UDPゴシック" panose="020B0400000000000000" pitchFamily="50" charset="-128"/>
                <a:ea typeface="BIZ UDPゴシック" panose="020B0400000000000000" pitchFamily="50" charset="-128"/>
              </a:endParaRPr>
            </a:p>
          </p:txBody>
        </p:sp>
        <p:sp>
          <p:nvSpPr>
            <p:cNvPr id="26" name="テキスト ボックス 25">
              <a:extLst>
                <a:ext uri="{FF2B5EF4-FFF2-40B4-BE49-F238E27FC236}">
                  <a16:creationId xmlns:a16="http://schemas.microsoft.com/office/drawing/2014/main" id="{8ED7931A-63F6-9F46-CFCD-4BC69099283A}"/>
                </a:ext>
              </a:extLst>
            </p:cNvPr>
            <p:cNvSpPr txBox="1"/>
            <p:nvPr/>
          </p:nvSpPr>
          <p:spPr>
            <a:xfrm>
              <a:off x="2918963" y="1659538"/>
              <a:ext cx="1383171" cy="338554"/>
            </a:xfrm>
            <a:prstGeom prst="rect">
              <a:avLst/>
            </a:prstGeom>
            <a:noFill/>
          </p:spPr>
          <p:txBody>
            <a:bodyPr wrap="square" rtlCol="0">
              <a:spAutoFit/>
            </a:bodyPr>
            <a:lstStyle/>
            <a:p>
              <a:r>
                <a:rPr lang="ja-JP" altLang="en-US" sz="1600">
                  <a:latin typeface="BIZ UDPゴシック" panose="020B0400000000000000" pitchFamily="50" charset="-128"/>
                  <a:ea typeface="BIZ UDPゴシック" panose="020B0400000000000000" pitchFamily="50" charset="-128"/>
                </a:rPr>
                <a:t>賞与資金</a:t>
              </a:r>
              <a:endParaRPr lang="en-US" altLang="ja-JP" sz="1600">
                <a:latin typeface="BIZ UDPゴシック" panose="020B0400000000000000" pitchFamily="50" charset="-128"/>
                <a:ea typeface="BIZ UDPゴシック" panose="020B0400000000000000" pitchFamily="50" charset="-128"/>
              </a:endParaRPr>
            </a:p>
          </p:txBody>
        </p:sp>
        <p:sp>
          <p:nvSpPr>
            <p:cNvPr id="60" name="テキスト ボックス 59">
              <a:extLst>
                <a:ext uri="{FF2B5EF4-FFF2-40B4-BE49-F238E27FC236}">
                  <a16:creationId xmlns:a16="http://schemas.microsoft.com/office/drawing/2014/main" id="{8B9B145F-D609-9850-1958-6B6823530093}"/>
                </a:ext>
              </a:extLst>
            </p:cNvPr>
            <p:cNvSpPr txBox="1"/>
            <p:nvPr/>
          </p:nvSpPr>
          <p:spPr>
            <a:xfrm>
              <a:off x="4799343" y="1659538"/>
              <a:ext cx="1040271" cy="338554"/>
            </a:xfrm>
            <a:prstGeom prst="rect">
              <a:avLst/>
            </a:prstGeom>
            <a:noFill/>
          </p:spPr>
          <p:txBody>
            <a:bodyPr wrap="square" rtlCol="0">
              <a:spAutoFit/>
            </a:bodyPr>
            <a:lstStyle/>
            <a:p>
              <a:r>
                <a:rPr lang="ja-JP" altLang="en-US" sz="1600">
                  <a:latin typeface="BIZ UDPゴシック" panose="020B0400000000000000" pitchFamily="50" charset="-128"/>
                  <a:ea typeface="BIZ UDPゴシック" panose="020B0400000000000000" pitchFamily="50" charset="-128"/>
                </a:rPr>
                <a:t>納税資金</a:t>
              </a:r>
              <a:endParaRPr lang="en-US" altLang="ja-JP" sz="1600">
                <a:latin typeface="BIZ UDPゴシック" panose="020B0400000000000000" pitchFamily="50" charset="-128"/>
                <a:ea typeface="BIZ UDPゴシック" panose="020B0400000000000000" pitchFamily="50" charset="-128"/>
              </a:endParaRPr>
            </a:p>
          </p:txBody>
        </p:sp>
        <p:sp>
          <p:nvSpPr>
            <p:cNvPr id="61" name="テキスト ボックス 60">
              <a:extLst>
                <a:ext uri="{FF2B5EF4-FFF2-40B4-BE49-F238E27FC236}">
                  <a16:creationId xmlns:a16="http://schemas.microsoft.com/office/drawing/2014/main" id="{3F210A97-1BE1-8754-1D6C-28AC6AAEF1AC}"/>
                </a:ext>
              </a:extLst>
            </p:cNvPr>
            <p:cNvSpPr txBox="1"/>
            <p:nvPr/>
          </p:nvSpPr>
          <p:spPr>
            <a:xfrm>
              <a:off x="6761493" y="1667158"/>
              <a:ext cx="954546" cy="338554"/>
            </a:xfrm>
            <a:prstGeom prst="rect">
              <a:avLst/>
            </a:prstGeom>
            <a:noFill/>
          </p:spPr>
          <p:txBody>
            <a:bodyPr wrap="square" rtlCol="0">
              <a:spAutoFit/>
            </a:bodyPr>
            <a:lstStyle/>
            <a:p>
              <a:r>
                <a:rPr lang="ja-JP" altLang="en-US" sz="1600">
                  <a:latin typeface="BIZ UDPゴシック" panose="020B0400000000000000" pitchFamily="50" charset="-128"/>
                  <a:ea typeface="BIZ UDPゴシック" panose="020B0400000000000000" pitchFamily="50" charset="-128"/>
                </a:rPr>
                <a:t>退職金</a:t>
              </a:r>
              <a:endParaRPr lang="en-US" altLang="ja-JP" sz="1600">
                <a:latin typeface="BIZ UDPゴシック" panose="020B0400000000000000" pitchFamily="50" charset="-128"/>
                <a:ea typeface="BIZ UDPゴシック" panose="020B0400000000000000" pitchFamily="50" charset="-128"/>
              </a:endParaRPr>
            </a:p>
          </p:txBody>
        </p:sp>
        <p:sp>
          <p:nvSpPr>
            <p:cNvPr id="62" name="テキスト ボックス 61">
              <a:extLst>
                <a:ext uri="{FF2B5EF4-FFF2-40B4-BE49-F238E27FC236}">
                  <a16:creationId xmlns:a16="http://schemas.microsoft.com/office/drawing/2014/main" id="{E6A2DFA7-BB1A-E044-3FA4-30C2847C9867}"/>
                </a:ext>
              </a:extLst>
            </p:cNvPr>
            <p:cNvSpPr txBox="1"/>
            <p:nvPr/>
          </p:nvSpPr>
          <p:spPr>
            <a:xfrm>
              <a:off x="4739285" y="2182462"/>
              <a:ext cx="3037714" cy="276999"/>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その他</a:t>
              </a:r>
              <a:r>
                <a:rPr lang="ja-JP" altLang="en-US" sz="1200">
                  <a:latin typeface="BIZ UDPゴシック" panose="020B0400000000000000" pitchFamily="50" charset="-128"/>
                  <a:ea typeface="BIZ UDPゴシック" panose="020B0400000000000000" pitchFamily="50" charset="-128"/>
                </a:rPr>
                <a:t> 突発的・一時的</a:t>
              </a:r>
              <a:r>
                <a:rPr lang="ja-JP" altLang="en-US" sz="1100">
                  <a:latin typeface="BIZ UDPゴシック" panose="020B0400000000000000" pitchFamily="50" charset="-128"/>
                  <a:ea typeface="BIZ UDPゴシック" panose="020B0400000000000000" pitchFamily="50" charset="-128"/>
                </a:rPr>
                <a:t>に必要な資金</a:t>
              </a:r>
              <a:endParaRPr kumimoji="1" lang="en-US" altLang="ja-JP" sz="1400">
                <a:latin typeface="BIZ UDPゴシック" panose="020B0400000000000000" pitchFamily="50" charset="-128"/>
                <a:ea typeface="BIZ UDPゴシック" panose="020B0400000000000000" pitchFamily="50" charset="-128"/>
              </a:endParaRPr>
            </a:p>
          </p:txBody>
        </p:sp>
        <p:sp>
          <p:nvSpPr>
            <p:cNvPr id="66" name="正方形/長方形 65">
              <a:extLst>
                <a:ext uri="{FF2B5EF4-FFF2-40B4-BE49-F238E27FC236}">
                  <a16:creationId xmlns:a16="http://schemas.microsoft.com/office/drawing/2014/main" id="{A6534263-2881-5B00-7019-CB7A20079AD0}"/>
                </a:ext>
              </a:extLst>
            </p:cNvPr>
            <p:cNvSpPr/>
            <p:nvPr/>
          </p:nvSpPr>
          <p:spPr>
            <a:xfrm>
              <a:off x="2239164" y="1564257"/>
              <a:ext cx="5772150" cy="1009650"/>
            </a:xfrm>
            <a:prstGeom prst="rect">
              <a:avLst/>
            </a:prstGeom>
            <a:noFill/>
            <a:ln w="349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8" name="直線コネクタ 67">
              <a:extLst>
                <a:ext uri="{FF2B5EF4-FFF2-40B4-BE49-F238E27FC236}">
                  <a16:creationId xmlns:a16="http://schemas.microsoft.com/office/drawing/2014/main" id="{7F7391B4-FC0C-D261-7A0A-B993A77B828B}"/>
                </a:ext>
              </a:extLst>
            </p:cNvPr>
            <p:cNvCxnSpPr>
              <a:cxnSpLocks/>
            </p:cNvCxnSpPr>
            <p:nvPr/>
          </p:nvCxnSpPr>
          <p:spPr>
            <a:xfrm>
              <a:off x="2934203" y="1990890"/>
              <a:ext cx="921517" cy="0"/>
            </a:xfrm>
            <a:prstGeom prst="line">
              <a:avLst/>
            </a:prstGeom>
            <a:ln w="41275" cmpd="dbl">
              <a:solidFill>
                <a:srgbClr val="FFC000"/>
              </a:solidFill>
            </a:ln>
          </p:spPr>
          <p:style>
            <a:lnRef idx="2">
              <a:schemeClr val="accent1"/>
            </a:lnRef>
            <a:fillRef idx="0">
              <a:schemeClr val="accent1"/>
            </a:fillRef>
            <a:effectRef idx="1">
              <a:schemeClr val="accent1"/>
            </a:effectRef>
            <a:fontRef idx="minor">
              <a:schemeClr val="tx1"/>
            </a:fontRef>
          </p:style>
        </p:cxnSp>
        <p:cxnSp>
          <p:nvCxnSpPr>
            <p:cNvPr id="69" name="直線コネクタ 68">
              <a:extLst>
                <a:ext uri="{FF2B5EF4-FFF2-40B4-BE49-F238E27FC236}">
                  <a16:creationId xmlns:a16="http://schemas.microsoft.com/office/drawing/2014/main" id="{CD6E8197-CCDF-67C3-DD53-0A927CD21656}"/>
                </a:ext>
              </a:extLst>
            </p:cNvPr>
            <p:cNvCxnSpPr>
              <a:cxnSpLocks/>
            </p:cNvCxnSpPr>
            <p:nvPr/>
          </p:nvCxnSpPr>
          <p:spPr>
            <a:xfrm>
              <a:off x="4860568" y="1990890"/>
              <a:ext cx="865259" cy="0"/>
            </a:xfrm>
            <a:prstGeom prst="line">
              <a:avLst/>
            </a:prstGeom>
            <a:ln w="41275" cmpd="dbl">
              <a:solidFill>
                <a:srgbClr val="FFC000"/>
              </a:solidFill>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FBBBD966-E295-4D16-6823-4280951668C6}"/>
                </a:ext>
              </a:extLst>
            </p:cNvPr>
            <p:cNvCxnSpPr>
              <a:cxnSpLocks/>
            </p:cNvCxnSpPr>
            <p:nvPr/>
          </p:nvCxnSpPr>
          <p:spPr>
            <a:xfrm>
              <a:off x="6852835" y="1990890"/>
              <a:ext cx="650082" cy="0"/>
            </a:xfrm>
            <a:prstGeom prst="line">
              <a:avLst/>
            </a:prstGeom>
            <a:ln w="41275" cmpd="dbl">
              <a:solidFill>
                <a:srgbClr val="FFC000"/>
              </a:solidFill>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421CEDFF-38F4-F5C7-7883-3CE3EDB70AE4}"/>
                </a:ext>
              </a:extLst>
            </p:cNvPr>
            <p:cNvCxnSpPr>
              <a:cxnSpLocks/>
            </p:cNvCxnSpPr>
            <p:nvPr/>
          </p:nvCxnSpPr>
          <p:spPr>
            <a:xfrm>
              <a:off x="2934203" y="2441285"/>
              <a:ext cx="1241557" cy="0"/>
            </a:xfrm>
            <a:prstGeom prst="line">
              <a:avLst/>
            </a:prstGeom>
            <a:ln w="41275" cmpd="dbl">
              <a:solidFill>
                <a:srgbClr val="FFC000"/>
              </a:solidFill>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64D11D6B-2C42-4594-AC48-87E0C6A4B870}"/>
                </a:ext>
              </a:extLst>
            </p:cNvPr>
            <p:cNvCxnSpPr>
              <a:cxnSpLocks/>
            </p:cNvCxnSpPr>
            <p:nvPr/>
          </p:nvCxnSpPr>
          <p:spPr>
            <a:xfrm>
              <a:off x="5234940" y="2441285"/>
              <a:ext cx="1866900" cy="0"/>
            </a:xfrm>
            <a:prstGeom prst="line">
              <a:avLst/>
            </a:prstGeom>
            <a:ln w="41275" cmpd="dbl">
              <a:solidFill>
                <a:srgbClr val="FFC000"/>
              </a:solidFill>
            </a:ln>
          </p:spPr>
          <p:style>
            <a:lnRef idx="2">
              <a:schemeClr val="accent1"/>
            </a:lnRef>
            <a:fillRef idx="0">
              <a:schemeClr val="accent1"/>
            </a:fillRef>
            <a:effectRef idx="1">
              <a:schemeClr val="accent1"/>
            </a:effectRef>
            <a:fontRef idx="minor">
              <a:schemeClr val="tx1"/>
            </a:fontRef>
          </p:style>
        </p:cxnSp>
        <p:grpSp>
          <p:nvGrpSpPr>
            <p:cNvPr id="63" name="グループ化 62">
              <a:extLst>
                <a:ext uri="{FF2B5EF4-FFF2-40B4-BE49-F238E27FC236}">
                  <a16:creationId xmlns:a16="http://schemas.microsoft.com/office/drawing/2014/main" id="{E5616F47-F941-3F90-1E54-472EA951A31F}"/>
                </a:ext>
              </a:extLst>
            </p:cNvPr>
            <p:cNvGrpSpPr/>
            <p:nvPr/>
          </p:nvGrpSpPr>
          <p:grpSpPr>
            <a:xfrm>
              <a:off x="4355463" y="2067740"/>
              <a:ext cx="433751" cy="461665"/>
              <a:chOff x="697731" y="4363632"/>
              <a:chExt cx="433751" cy="461665"/>
            </a:xfrm>
          </p:grpSpPr>
          <p:sp>
            <p:nvSpPr>
              <p:cNvPr id="36" name="アーチ 35">
                <a:extLst>
                  <a:ext uri="{FF2B5EF4-FFF2-40B4-BE49-F238E27FC236}">
                    <a16:creationId xmlns:a16="http://schemas.microsoft.com/office/drawing/2014/main" id="{398EB21C-67C3-E53A-04CD-DC95A4FB097F}"/>
                  </a:ext>
                </a:extLst>
              </p:cNvPr>
              <p:cNvSpPr/>
              <p:nvPr/>
            </p:nvSpPr>
            <p:spPr>
              <a:xfrm rot="21033697">
                <a:off x="697731" y="4391131"/>
                <a:ext cx="388806" cy="388806"/>
              </a:xfrm>
              <a:prstGeom prst="blockArc">
                <a:avLst>
                  <a:gd name="adj1" fmla="val 1714209"/>
                  <a:gd name="adj2" fmla="val 21260534"/>
                  <a:gd name="adj3" fmla="val 6787"/>
                </a:avLst>
              </a:prstGeom>
              <a:solidFill>
                <a:srgbClr val="FFC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4" name="テキスト ボックス 23">
                <a:extLst>
                  <a:ext uri="{FF2B5EF4-FFF2-40B4-BE49-F238E27FC236}">
                    <a16:creationId xmlns:a16="http://schemas.microsoft.com/office/drawing/2014/main" id="{3EED28AE-1153-042A-3EE3-8A44FF3C2C18}"/>
                  </a:ext>
                </a:extLst>
              </p:cNvPr>
              <p:cNvSpPr txBox="1"/>
              <p:nvPr/>
            </p:nvSpPr>
            <p:spPr>
              <a:xfrm>
                <a:off x="711648" y="4363632"/>
                <a:ext cx="419834" cy="461665"/>
              </a:xfrm>
              <a:prstGeom prst="rect">
                <a:avLst/>
              </a:prstGeom>
              <a:noFill/>
            </p:spPr>
            <p:txBody>
              <a:bodyPr wrap="square">
                <a:spAutoFit/>
              </a:bodyPr>
              <a:lstStyle/>
              <a:p>
                <a:r>
                  <a:rPr kumimoji="1" lang="en-US" altLang="ja-JP" sz="2400" i="1">
                    <a:solidFill>
                      <a:schemeClr val="bg1">
                        <a:lumMod val="50000"/>
                      </a:schemeClr>
                    </a:solidFill>
                    <a:latin typeface="Aptos Black" panose="020F0502020204030204" pitchFamily="34" charset="0"/>
                    <a:ea typeface="HGS明朝B" panose="02020800000000000000" pitchFamily="18" charset="-128"/>
                  </a:rPr>
                  <a:t>5</a:t>
                </a:r>
                <a:endParaRPr kumimoji="1" lang="ja-JP" altLang="en-US" sz="1200" i="1">
                  <a:solidFill>
                    <a:schemeClr val="bg1">
                      <a:lumMod val="50000"/>
                    </a:schemeClr>
                  </a:solidFill>
                  <a:latin typeface="Aptos Black" panose="020F0502020204030204" pitchFamily="34" charset="0"/>
                  <a:ea typeface="HGS明朝B" panose="02020800000000000000" pitchFamily="18" charset="-128"/>
                </a:endParaRPr>
              </a:p>
            </p:txBody>
          </p:sp>
        </p:grpSp>
        <p:grpSp>
          <p:nvGrpSpPr>
            <p:cNvPr id="67" name="グループ化 66">
              <a:extLst>
                <a:ext uri="{FF2B5EF4-FFF2-40B4-BE49-F238E27FC236}">
                  <a16:creationId xmlns:a16="http://schemas.microsoft.com/office/drawing/2014/main" id="{49C90A86-5243-98A5-0E6E-CF9C412B91EC}"/>
                </a:ext>
              </a:extLst>
            </p:cNvPr>
            <p:cNvGrpSpPr/>
            <p:nvPr/>
          </p:nvGrpSpPr>
          <p:grpSpPr>
            <a:xfrm>
              <a:off x="2455479" y="1643036"/>
              <a:ext cx="428197" cy="475655"/>
              <a:chOff x="697731" y="4378967"/>
              <a:chExt cx="428197" cy="475655"/>
            </a:xfrm>
          </p:grpSpPr>
          <p:sp>
            <p:nvSpPr>
              <p:cNvPr id="73" name="アーチ 72">
                <a:extLst>
                  <a:ext uri="{FF2B5EF4-FFF2-40B4-BE49-F238E27FC236}">
                    <a16:creationId xmlns:a16="http://schemas.microsoft.com/office/drawing/2014/main" id="{7D415DAA-6949-4642-29A3-81928B55D9D1}"/>
                  </a:ext>
                </a:extLst>
              </p:cNvPr>
              <p:cNvSpPr/>
              <p:nvPr/>
            </p:nvSpPr>
            <p:spPr>
              <a:xfrm rot="21033697">
                <a:off x="697731" y="4391131"/>
                <a:ext cx="388806" cy="388806"/>
              </a:xfrm>
              <a:prstGeom prst="blockArc">
                <a:avLst>
                  <a:gd name="adj1" fmla="val 1714209"/>
                  <a:gd name="adj2" fmla="val 21260534"/>
                  <a:gd name="adj3" fmla="val 6787"/>
                </a:avLst>
              </a:prstGeom>
              <a:solidFill>
                <a:srgbClr val="FFC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4" name="テキスト ボックス 73">
                <a:extLst>
                  <a:ext uri="{FF2B5EF4-FFF2-40B4-BE49-F238E27FC236}">
                    <a16:creationId xmlns:a16="http://schemas.microsoft.com/office/drawing/2014/main" id="{490CE3C8-DD40-67F0-1851-C6E767A95894}"/>
                  </a:ext>
                </a:extLst>
              </p:cNvPr>
              <p:cNvSpPr txBox="1"/>
              <p:nvPr/>
            </p:nvSpPr>
            <p:spPr>
              <a:xfrm>
                <a:off x="706094" y="4378967"/>
                <a:ext cx="419834" cy="475655"/>
              </a:xfrm>
              <a:prstGeom prst="rect">
                <a:avLst/>
              </a:prstGeom>
              <a:noFill/>
            </p:spPr>
            <p:txBody>
              <a:bodyPr wrap="square">
                <a:spAutoFit/>
              </a:bodyPr>
              <a:lstStyle/>
              <a:p>
                <a:r>
                  <a:rPr kumimoji="1" lang="en-US" altLang="ja-JP" sz="2400" i="1">
                    <a:solidFill>
                      <a:schemeClr val="bg1">
                        <a:lumMod val="50000"/>
                      </a:schemeClr>
                    </a:solidFill>
                    <a:latin typeface="Aptos Black" panose="020F0502020204030204" pitchFamily="34" charset="0"/>
                    <a:ea typeface="HGS明朝B" panose="02020800000000000000" pitchFamily="18" charset="-128"/>
                  </a:rPr>
                  <a:t>1</a:t>
                </a:r>
                <a:endParaRPr kumimoji="1" lang="ja-JP" altLang="en-US" sz="1200" i="1">
                  <a:solidFill>
                    <a:schemeClr val="bg1">
                      <a:lumMod val="50000"/>
                    </a:schemeClr>
                  </a:solidFill>
                  <a:latin typeface="Aptos Black" panose="020F0502020204030204" pitchFamily="34" charset="0"/>
                  <a:ea typeface="HGS明朝B" panose="02020800000000000000" pitchFamily="18" charset="-128"/>
                </a:endParaRPr>
              </a:p>
            </p:txBody>
          </p:sp>
        </p:grpSp>
        <p:grpSp>
          <p:nvGrpSpPr>
            <p:cNvPr id="79" name="グループ化 78">
              <a:extLst>
                <a:ext uri="{FF2B5EF4-FFF2-40B4-BE49-F238E27FC236}">
                  <a16:creationId xmlns:a16="http://schemas.microsoft.com/office/drawing/2014/main" id="{A241E4AF-D1F7-ACB1-597E-D8CDE8E62689}"/>
                </a:ext>
              </a:extLst>
            </p:cNvPr>
            <p:cNvGrpSpPr/>
            <p:nvPr/>
          </p:nvGrpSpPr>
          <p:grpSpPr>
            <a:xfrm>
              <a:off x="4346715" y="1627991"/>
              <a:ext cx="424515" cy="461665"/>
              <a:chOff x="697731" y="4354686"/>
              <a:chExt cx="424515" cy="461665"/>
            </a:xfrm>
          </p:grpSpPr>
          <p:sp>
            <p:nvSpPr>
              <p:cNvPr id="80" name="アーチ 79">
                <a:extLst>
                  <a:ext uri="{FF2B5EF4-FFF2-40B4-BE49-F238E27FC236}">
                    <a16:creationId xmlns:a16="http://schemas.microsoft.com/office/drawing/2014/main" id="{59E50CF2-076D-8BD8-CDE3-9B70961CFB95}"/>
                  </a:ext>
                </a:extLst>
              </p:cNvPr>
              <p:cNvSpPr/>
              <p:nvPr/>
            </p:nvSpPr>
            <p:spPr>
              <a:xfrm rot="21033697">
                <a:off x="697731" y="4391131"/>
                <a:ext cx="388806" cy="388806"/>
              </a:xfrm>
              <a:prstGeom prst="blockArc">
                <a:avLst>
                  <a:gd name="adj1" fmla="val 1714209"/>
                  <a:gd name="adj2" fmla="val 21260534"/>
                  <a:gd name="adj3" fmla="val 6787"/>
                </a:avLst>
              </a:prstGeom>
              <a:solidFill>
                <a:srgbClr val="FFC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1" name="テキスト ボックス 80">
                <a:extLst>
                  <a:ext uri="{FF2B5EF4-FFF2-40B4-BE49-F238E27FC236}">
                    <a16:creationId xmlns:a16="http://schemas.microsoft.com/office/drawing/2014/main" id="{92D8FFD9-29A8-A1B0-795E-974266F40947}"/>
                  </a:ext>
                </a:extLst>
              </p:cNvPr>
              <p:cNvSpPr txBox="1"/>
              <p:nvPr/>
            </p:nvSpPr>
            <p:spPr>
              <a:xfrm>
                <a:off x="702412" y="4354686"/>
                <a:ext cx="419834" cy="461665"/>
              </a:xfrm>
              <a:prstGeom prst="rect">
                <a:avLst/>
              </a:prstGeom>
              <a:noFill/>
            </p:spPr>
            <p:txBody>
              <a:bodyPr wrap="square">
                <a:spAutoFit/>
              </a:bodyPr>
              <a:lstStyle/>
              <a:p>
                <a:r>
                  <a:rPr kumimoji="1" lang="en-US" altLang="ja-JP" sz="2400" i="1">
                    <a:solidFill>
                      <a:schemeClr val="bg1">
                        <a:lumMod val="50000"/>
                      </a:schemeClr>
                    </a:solidFill>
                    <a:latin typeface="Aptos Black" panose="020F0502020204030204" pitchFamily="34" charset="0"/>
                    <a:ea typeface="HGS明朝B" panose="02020800000000000000" pitchFamily="18" charset="-128"/>
                  </a:rPr>
                  <a:t>2</a:t>
                </a:r>
                <a:endParaRPr kumimoji="1" lang="ja-JP" altLang="en-US" sz="1400" i="1">
                  <a:solidFill>
                    <a:schemeClr val="bg1">
                      <a:lumMod val="50000"/>
                    </a:schemeClr>
                  </a:solidFill>
                  <a:latin typeface="Aptos Black" panose="020F0502020204030204" pitchFamily="34" charset="0"/>
                  <a:ea typeface="HGS明朝B" panose="02020800000000000000" pitchFamily="18" charset="-128"/>
                </a:endParaRPr>
              </a:p>
            </p:txBody>
          </p:sp>
        </p:grpSp>
        <p:grpSp>
          <p:nvGrpSpPr>
            <p:cNvPr id="82" name="グループ化 81">
              <a:extLst>
                <a:ext uri="{FF2B5EF4-FFF2-40B4-BE49-F238E27FC236}">
                  <a16:creationId xmlns:a16="http://schemas.microsoft.com/office/drawing/2014/main" id="{F471F9E0-231F-5444-D1CB-EFBD5494F7AF}"/>
                </a:ext>
              </a:extLst>
            </p:cNvPr>
            <p:cNvGrpSpPr/>
            <p:nvPr/>
          </p:nvGrpSpPr>
          <p:grpSpPr>
            <a:xfrm>
              <a:off x="6355546" y="1639740"/>
              <a:ext cx="424515" cy="461665"/>
              <a:chOff x="697731" y="4366435"/>
              <a:chExt cx="424515" cy="461665"/>
            </a:xfrm>
          </p:grpSpPr>
          <p:sp>
            <p:nvSpPr>
              <p:cNvPr id="83" name="アーチ 82">
                <a:extLst>
                  <a:ext uri="{FF2B5EF4-FFF2-40B4-BE49-F238E27FC236}">
                    <a16:creationId xmlns:a16="http://schemas.microsoft.com/office/drawing/2014/main" id="{2718C31F-0F8A-1021-F879-CE255A557153}"/>
                  </a:ext>
                </a:extLst>
              </p:cNvPr>
              <p:cNvSpPr/>
              <p:nvPr/>
            </p:nvSpPr>
            <p:spPr>
              <a:xfrm rot="21033697">
                <a:off x="697731" y="4391131"/>
                <a:ext cx="388806" cy="388806"/>
              </a:xfrm>
              <a:prstGeom prst="blockArc">
                <a:avLst>
                  <a:gd name="adj1" fmla="val 1714209"/>
                  <a:gd name="adj2" fmla="val 21260534"/>
                  <a:gd name="adj3" fmla="val 6787"/>
                </a:avLst>
              </a:prstGeom>
              <a:solidFill>
                <a:srgbClr val="FFC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6" name="テキスト ボックス 85">
                <a:extLst>
                  <a:ext uri="{FF2B5EF4-FFF2-40B4-BE49-F238E27FC236}">
                    <a16:creationId xmlns:a16="http://schemas.microsoft.com/office/drawing/2014/main" id="{251E3707-2050-2B9D-BCFC-027C71352DBB}"/>
                  </a:ext>
                </a:extLst>
              </p:cNvPr>
              <p:cNvSpPr txBox="1"/>
              <p:nvPr/>
            </p:nvSpPr>
            <p:spPr>
              <a:xfrm>
                <a:off x="702412" y="4366435"/>
                <a:ext cx="419834" cy="461665"/>
              </a:xfrm>
              <a:prstGeom prst="rect">
                <a:avLst/>
              </a:prstGeom>
              <a:noFill/>
            </p:spPr>
            <p:txBody>
              <a:bodyPr wrap="square">
                <a:spAutoFit/>
              </a:bodyPr>
              <a:lstStyle/>
              <a:p>
                <a:r>
                  <a:rPr kumimoji="1" lang="en-US" altLang="ja-JP" sz="2400" i="1">
                    <a:solidFill>
                      <a:schemeClr val="bg1">
                        <a:lumMod val="50000"/>
                      </a:schemeClr>
                    </a:solidFill>
                    <a:latin typeface="Aptos Black" panose="020F0502020204030204" pitchFamily="34" charset="0"/>
                    <a:ea typeface="HGS明朝B" panose="02020800000000000000" pitchFamily="18" charset="-128"/>
                  </a:rPr>
                  <a:t>3</a:t>
                </a:r>
                <a:endParaRPr kumimoji="1" lang="ja-JP" altLang="en-US" sz="1200" i="1">
                  <a:solidFill>
                    <a:schemeClr val="bg1">
                      <a:lumMod val="50000"/>
                    </a:schemeClr>
                  </a:solidFill>
                  <a:latin typeface="Aptos Black" panose="020F0502020204030204" pitchFamily="34" charset="0"/>
                  <a:ea typeface="HGS明朝B" panose="02020800000000000000" pitchFamily="18" charset="-128"/>
                </a:endParaRPr>
              </a:p>
            </p:txBody>
          </p:sp>
        </p:grpSp>
        <p:grpSp>
          <p:nvGrpSpPr>
            <p:cNvPr id="87" name="グループ化 86">
              <a:extLst>
                <a:ext uri="{FF2B5EF4-FFF2-40B4-BE49-F238E27FC236}">
                  <a16:creationId xmlns:a16="http://schemas.microsoft.com/office/drawing/2014/main" id="{1538AB36-149D-4A56-5C88-804D10D7FB02}"/>
                </a:ext>
              </a:extLst>
            </p:cNvPr>
            <p:cNvGrpSpPr/>
            <p:nvPr/>
          </p:nvGrpSpPr>
          <p:grpSpPr>
            <a:xfrm>
              <a:off x="2457248" y="2081259"/>
              <a:ext cx="424659" cy="461665"/>
              <a:chOff x="560571" y="4354106"/>
              <a:chExt cx="424659" cy="461665"/>
            </a:xfrm>
          </p:grpSpPr>
          <p:sp>
            <p:nvSpPr>
              <p:cNvPr id="88" name="アーチ 87">
                <a:extLst>
                  <a:ext uri="{FF2B5EF4-FFF2-40B4-BE49-F238E27FC236}">
                    <a16:creationId xmlns:a16="http://schemas.microsoft.com/office/drawing/2014/main" id="{77989222-8DE2-7BC0-A044-B65C81826679}"/>
                  </a:ext>
                </a:extLst>
              </p:cNvPr>
              <p:cNvSpPr/>
              <p:nvPr/>
            </p:nvSpPr>
            <p:spPr>
              <a:xfrm rot="21033697">
                <a:off x="560571" y="4391131"/>
                <a:ext cx="388806" cy="388806"/>
              </a:xfrm>
              <a:prstGeom prst="blockArc">
                <a:avLst>
                  <a:gd name="adj1" fmla="val 1714209"/>
                  <a:gd name="adj2" fmla="val 21260534"/>
                  <a:gd name="adj3" fmla="val 6787"/>
                </a:avLst>
              </a:prstGeom>
              <a:solidFill>
                <a:srgbClr val="FFC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9" name="テキスト ボックス 88">
                <a:extLst>
                  <a:ext uri="{FF2B5EF4-FFF2-40B4-BE49-F238E27FC236}">
                    <a16:creationId xmlns:a16="http://schemas.microsoft.com/office/drawing/2014/main" id="{0B2E9526-6A0B-C0B9-B842-3CB92E229C73}"/>
                  </a:ext>
                </a:extLst>
              </p:cNvPr>
              <p:cNvSpPr txBox="1"/>
              <p:nvPr/>
            </p:nvSpPr>
            <p:spPr>
              <a:xfrm>
                <a:off x="565396" y="4354106"/>
                <a:ext cx="419834" cy="461665"/>
              </a:xfrm>
              <a:prstGeom prst="rect">
                <a:avLst/>
              </a:prstGeom>
              <a:noFill/>
            </p:spPr>
            <p:txBody>
              <a:bodyPr wrap="square">
                <a:spAutoFit/>
              </a:bodyPr>
              <a:lstStyle/>
              <a:p>
                <a:r>
                  <a:rPr kumimoji="1" lang="en-US" altLang="ja-JP" sz="2400" i="1">
                    <a:solidFill>
                      <a:schemeClr val="bg1">
                        <a:lumMod val="50000"/>
                      </a:schemeClr>
                    </a:solidFill>
                    <a:latin typeface="Aptos Black" panose="020F0502020204030204" pitchFamily="34" charset="0"/>
                    <a:ea typeface="HGS明朝B" panose="02020800000000000000" pitchFamily="18" charset="-128"/>
                  </a:rPr>
                  <a:t>4</a:t>
                </a:r>
                <a:endParaRPr kumimoji="1" lang="ja-JP" altLang="en-US" sz="1200" i="1">
                  <a:solidFill>
                    <a:schemeClr val="bg1">
                      <a:lumMod val="50000"/>
                    </a:schemeClr>
                  </a:solidFill>
                  <a:latin typeface="Aptos Black" panose="020F0502020204030204" pitchFamily="34" charset="0"/>
                  <a:ea typeface="HGS明朝B" panose="02020800000000000000" pitchFamily="18" charset="-128"/>
                </a:endParaRPr>
              </a:p>
            </p:txBody>
          </p:sp>
        </p:grpSp>
      </p:grpSp>
    </p:spTree>
    <p:extLst>
      <p:ext uri="{BB962C8B-B14F-4D97-AF65-F5344CB8AC3E}">
        <p14:creationId xmlns:p14="http://schemas.microsoft.com/office/powerpoint/2010/main" val="4122472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0B558F-A877-51FF-6D16-8DBFDD57A57C}"/>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034DB2D6-BF8C-7407-1B99-9AB30D6C0995}"/>
              </a:ext>
            </a:extLst>
          </p:cNvPr>
          <p:cNvSpPr>
            <a:spLocks noGrp="1"/>
          </p:cNvSpPr>
          <p:nvPr>
            <p:ph type="sldNum" sz="quarter" idx="12"/>
          </p:nvPr>
        </p:nvSpPr>
        <p:spPr/>
        <p:txBody>
          <a:bodyPr/>
          <a:lstStyle/>
          <a:p>
            <a:fld id="{83CB6158-B501-4E3A-BAB6-5BA58145ABEC}" type="slidenum">
              <a:rPr kumimoji="1" lang="ja-JP" altLang="en-US" smtClean="0"/>
              <a:t>12</a:t>
            </a:fld>
            <a:endParaRPr kumimoji="1" lang="ja-JP" altLang="en-US"/>
          </a:p>
        </p:txBody>
      </p:sp>
      <p:sp>
        <p:nvSpPr>
          <p:cNvPr id="2" name="タイトル 1">
            <a:extLst>
              <a:ext uri="{FF2B5EF4-FFF2-40B4-BE49-F238E27FC236}">
                <a16:creationId xmlns:a16="http://schemas.microsoft.com/office/drawing/2014/main" id="{80C0DA55-24F8-F2CD-FA02-B66E60FC4C43}"/>
              </a:ext>
            </a:extLst>
          </p:cNvPr>
          <p:cNvSpPr>
            <a:spLocks noGrp="1"/>
          </p:cNvSpPr>
          <p:nvPr>
            <p:ph type="title"/>
          </p:nvPr>
        </p:nvSpPr>
        <p:spPr/>
        <p:txBody>
          <a:bodyPr/>
          <a:lstStyle/>
          <a:p>
            <a:r>
              <a:rPr lang="ja-JP" altLang="en-US" b="1">
                <a:solidFill>
                  <a:schemeClr val="tx1">
                    <a:lumMod val="65000"/>
                    <a:lumOff val="35000"/>
                  </a:schemeClr>
                </a:solidFill>
              </a:rPr>
              <a:t>４</a:t>
            </a:r>
            <a:r>
              <a:rPr kumimoji="1" lang="ja-JP" altLang="en-US" b="1">
                <a:solidFill>
                  <a:schemeClr val="tx1">
                    <a:lumMod val="65000"/>
                    <a:lumOff val="35000"/>
                  </a:schemeClr>
                </a:solidFill>
              </a:rPr>
              <a:t>．一時資金</a:t>
            </a:r>
            <a:r>
              <a:rPr lang="ja-JP" altLang="en-US" b="1">
                <a:solidFill>
                  <a:schemeClr val="tx1">
                    <a:lumMod val="65000"/>
                    <a:lumOff val="35000"/>
                  </a:schemeClr>
                </a:solidFill>
              </a:rPr>
              <a:t>（業種別②）</a:t>
            </a:r>
            <a:endParaRPr kumimoji="1" lang="ja-JP" altLang="en-US" b="1">
              <a:solidFill>
                <a:schemeClr val="tx1">
                  <a:lumMod val="65000"/>
                  <a:lumOff val="35000"/>
                </a:schemeClr>
              </a:solidFill>
            </a:endParaRPr>
          </a:p>
        </p:txBody>
      </p:sp>
      <p:grpSp>
        <p:nvGrpSpPr>
          <p:cNvPr id="30" name="グループ化 29">
            <a:extLst>
              <a:ext uri="{FF2B5EF4-FFF2-40B4-BE49-F238E27FC236}">
                <a16:creationId xmlns:a16="http://schemas.microsoft.com/office/drawing/2014/main" id="{F984E626-7476-67B5-2BB1-303161AD3310}"/>
              </a:ext>
            </a:extLst>
          </p:cNvPr>
          <p:cNvGrpSpPr/>
          <p:nvPr/>
        </p:nvGrpSpPr>
        <p:grpSpPr>
          <a:xfrm>
            <a:off x="819058" y="1196173"/>
            <a:ext cx="1383941" cy="822592"/>
            <a:chOff x="431800" y="1312965"/>
            <a:chExt cx="1383941" cy="852012"/>
          </a:xfrm>
          <a:solidFill>
            <a:srgbClr val="FFF7DB"/>
          </a:solidFill>
        </p:grpSpPr>
        <p:grpSp>
          <p:nvGrpSpPr>
            <p:cNvPr id="31" name="グループ化 30">
              <a:extLst>
                <a:ext uri="{FF2B5EF4-FFF2-40B4-BE49-F238E27FC236}">
                  <a16:creationId xmlns:a16="http://schemas.microsoft.com/office/drawing/2014/main" id="{3B4EA4F5-7794-5913-D332-0813C3AC89E0}"/>
                </a:ext>
              </a:extLst>
            </p:cNvPr>
            <p:cNvGrpSpPr/>
            <p:nvPr/>
          </p:nvGrpSpPr>
          <p:grpSpPr>
            <a:xfrm>
              <a:off x="431800" y="1312965"/>
              <a:ext cx="1383941" cy="852012"/>
              <a:chOff x="419100" y="1638939"/>
              <a:chExt cx="2228850" cy="1622834"/>
            </a:xfrm>
            <a:grpFill/>
          </p:grpSpPr>
          <p:sp>
            <p:nvSpPr>
              <p:cNvPr id="41" name="四角形: 角を丸くする 40">
                <a:extLst>
                  <a:ext uri="{FF2B5EF4-FFF2-40B4-BE49-F238E27FC236}">
                    <a16:creationId xmlns:a16="http://schemas.microsoft.com/office/drawing/2014/main" id="{A3339CB5-3A21-D4AB-4996-E90E497E72BC}"/>
                  </a:ext>
                </a:extLst>
              </p:cNvPr>
              <p:cNvSpPr/>
              <p:nvPr/>
            </p:nvSpPr>
            <p:spPr>
              <a:xfrm>
                <a:off x="419100" y="1638939"/>
                <a:ext cx="2228850" cy="1622834"/>
              </a:xfrm>
              <a:prstGeom prst="roundRect">
                <a:avLst>
                  <a:gd name="adj" fmla="val 0"/>
                </a:avLst>
              </a:prstGeom>
              <a:solidFill>
                <a:srgbClr val="FFFCF3"/>
              </a:solidFill>
              <a:ln w="41275" cmpd="sng">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42" name="テキスト ボックス 41">
                <a:extLst>
                  <a:ext uri="{FF2B5EF4-FFF2-40B4-BE49-F238E27FC236}">
                    <a16:creationId xmlns:a16="http://schemas.microsoft.com/office/drawing/2014/main" id="{E7EF590C-DF12-5BBF-D5DE-FDEA84EDE8A5}"/>
                  </a:ext>
                </a:extLst>
              </p:cNvPr>
              <p:cNvSpPr txBox="1"/>
              <p:nvPr/>
            </p:nvSpPr>
            <p:spPr>
              <a:xfrm>
                <a:off x="523350" y="2587728"/>
                <a:ext cx="1857375" cy="546472"/>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一時資金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32" name="直線コネクタ 31">
              <a:extLst>
                <a:ext uri="{FF2B5EF4-FFF2-40B4-BE49-F238E27FC236}">
                  <a16:creationId xmlns:a16="http://schemas.microsoft.com/office/drawing/2014/main" id="{BC1C89CD-C55A-BB40-9EF5-B148759EE8A0}"/>
                </a:ext>
              </a:extLst>
            </p:cNvPr>
            <p:cNvCxnSpPr/>
            <p:nvPr/>
          </p:nvCxnSpPr>
          <p:spPr>
            <a:xfrm>
              <a:off x="596947" y="1770153"/>
              <a:ext cx="1033673" cy="0"/>
            </a:xfrm>
            <a:prstGeom prst="line">
              <a:avLst/>
            </a:prstGeom>
            <a:grpFill/>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33" name="テキスト ボックス 32">
              <a:extLst>
                <a:ext uri="{FF2B5EF4-FFF2-40B4-BE49-F238E27FC236}">
                  <a16:creationId xmlns:a16="http://schemas.microsoft.com/office/drawing/2014/main" id="{63565CB2-9D4C-2BD7-FAB2-FB42B3F47869}"/>
                </a:ext>
              </a:extLst>
            </p:cNvPr>
            <p:cNvSpPr txBox="1"/>
            <p:nvPr/>
          </p:nvSpPr>
          <p:spPr>
            <a:xfrm>
              <a:off x="551660" y="1340403"/>
              <a:ext cx="1153284" cy="414420"/>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卸売業</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36" name="テキスト ボックス 35">
            <a:extLst>
              <a:ext uri="{FF2B5EF4-FFF2-40B4-BE49-F238E27FC236}">
                <a16:creationId xmlns:a16="http://schemas.microsoft.com/office/drawing/2014/main" id="{B42E6AE9-9555-DD89-774B-0E18B691BF28}"/>
              </a:ext>
            </a:extLst>
          </p:cNvPr>
          <p:cNvSpPr txBox="1"/>
          <p:nvPr/>
        </p:nvSpPr>
        <p:spPr>
          <a:xfrm>
            <a:off x="681794" y="2050020"/>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P33</a:t>
            </a:r>
            <a:r>
              <a:rPr lang="ja-JP" altLang="en-US" sz="800">
                <a:latin typeface="BIZ UDP明朝 Medium" panose="02020500000000000000" pitchFamily="18" charset="-128"/>
                <a:ea typeface="BIZ UDP明朝 Medium"/>
              </a:rPr>
              <a:t>～）</a:t>
            </a:r>
            <a:endParaRPr lang="ja-JP" altLang="en-US" sz="800">
              <a:ea typeface="BIZ UDP明朝 Medium"/>
            </a:endParaRPr>
          </a:p>
        </p:txBody>
      </p:sp>
      <p:sp>
        <p:nvSpPr>
          <p:cNvPr id="5" name="テキスト ボックス 4">
            <a:extLst>
              <a:ext uri="{FF2B5EF4-FFF2-40B4-BE49-F238E27FC236}">
                <a16:creationId xmlns:a16="http://schemas.microsoft.com/office/drawing/2014/main" id="{531249C8-50C1-DC78-8D98-4EBD6F638488}"/>
              </a:ext>
            </a:extLst>
          </p:cNvPr>
          <p:cNvSpPr txBox="1"/>
          <p:nvPr/>
        </p:nvSpPr>
        <p:spPr>
          <a:xfrm>
            <a:off x="668699" y="4053498"/>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P40</a:t>
            </a:r>
            <a:r>
              <a:rPr lang="ja-JP" altLang="en-US" sz="800">
                <a:latin typeface="BIZ UDP明朝 Medium" panose="02020500000000000000" pitchFamily="18" charset="-128"/>
                <a:ea typeface="BIZ UDP明朝 Medium"/>
              </a:rPr>
              <a:t>～）</a:t>
            </a:r>
            <a:endParaRPr lang="ja-JP" altLang="en-US" sz="800">
              <a:ea typeface="BIZ UDP明朝 Medium"/>
            </a:endParaRPr>
          </a:p>
        </p:txBody>
      </p:sp>
      <p:grpSp>
        <p:nvGrpSpPr>
          <p:cNvPr id="6" name="グループ化 5">
            <a:extLst>
              <a:ext uri="{FF2B5EF4-FFF2-40B4-BE49-F238E27FC236}">
                <a16:creationId xmlns:a16="http://schemas.microsoft.com/office/drawing/2014/main" id="{22F55620-2B52-B401-AB1A-62A2423259C3}"/>
              </a:ext>
            </a:extLst>
          </p:cNvPr>
          <p:cNvGrpSpPr/>
          <p:nvPr/>
        </p:nvGrpSpPr>
        <p:grpSpPr>
          <a:xfrm>
            <a:off x="828583" y="3156529"/>
            <a:ext cx="1383941" cy="859165"/>
            <a:chOff x="431800" y="1409697"/>
            <a:chExt cx="1383941" cy="657224"/>
          </a:xfrm>
        </p:grpSpPr>
        <p:grpSp>
          <p:nvGrpSpPr>
            <p:cNvPr id="7" name="グループ化 6">
              <a:extLst>
                <a:ext uri="{FF2B5EF4-FFF2-40B4-BE49-F238E27FC236}">
                  <a16:creationId xmlns:a16="http://schemas.microsoft.com/office/drawing/2014/main" id="{F542389C-CA40-C208-9B00-1CFA9684492D}"/>
                </a:ext>
              </a:extLst>
            </p:cNvPr>
            <p:cNvGrpSpPr/>
            <p:nvPr/>
          </p:nvGrpSpPr>
          <p:grpSpPr>
            <a:xfrm>
              <a:off x="431800" y="1409697"/>
              <a:ext cx="1383941" cy="657224"/>
              <a:chOff x="431800" y="1329736"/>
              <a:chExt cx="1383941" cy="796098"/>
            </a:xfrm>
            <a:solidFill>
              <a:srgbClr val="FFF7DB"/>
            </a:solidFill>
          </p:grpSpPr>
          <p:grpSp>
            <p:nvGrpSpPr>
              <p:cNvPr id="9" name="グループ化 8">
                <a:extLst>
                  <a:ext uri="{FF2B5EF4-FFF2-40B4-BE49-F238E27FC236}">
                    <a16:creationId xmlns:a16="http://schemas.microsoft.com/office/drawing/2014/main" id="{CD3C905F-D6D9-9166-C763-41E920A0B96C}"/>
                  </a:ext>
                </a:extLst>
              </p:cNvPr>
              <p:cNvGrpSpPr/>
              <p:nvPr/>
            </p:nvGrpSpPr>
            <p:grpSpPr>
              <a:xfrm>
                <a:off x="431800" y="1329736"/>
                <a:ext cx="1383941" cy="796098"/>
                <a:chOff x="419100" y="1670884"/>
                <a:chExt cx="2228850" cy="1516335"/>
              </a:xfrm>
              <a:grpFill/>
            </p:grpSpPr>
            <p:sp>
              <p:nvSpPr>
                <p:cNvPr id="11" name="四角形: 角を丸くする 10">
                  <a:extLst>
                    <a:ext uri="{FF2B5EF4-FFF2-40B4-BE49-F238E27FC236}">
                      <a16:creationId xmlns:a16="http://schemas.microsoft.com/office/drawing/2014/main" id="{7185CBA6-F191-C08F-7BF6-C49E708EE41D}"/>
                    </a:ext>
                  </a:extLst>
                </p:cNvPr>
                <p:cNvSpPr/>
                <p:nvPr/>
              </p:nvSpPr>
              <p:spPr>
                <a:xfrm>
                  <a:off x="419100" y="1670884"/>
                  <a:ext cx="2228850" cy="1516335"/>
                </a:xfrm>
                <a:prstGeom prst="roundRect">
                  <a:avLst>
                    <a:gd name="adj" fmla="val 0"/>
                  </a:avLst>
                </a:prstGeom>
                <a:solidFill>
                  <a:srgbClr val="FFF7DB">
                    <a:alpha val="30000"/>
                  </a:srgbClr>
                </a:solidFill>
                <a:ln w="41275" cmpd="sng">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B2CFDC57-F3A6-CBC4-E7ED-575642130253}"/>
                    </a:ext>
                  </a:extLst>
                </p:cNvPr>
                <p:cNvSpPr txBox="1"/>
                <p:nvPr/>
              </p:nvSpPr>
              <p:spPr>
                <a:xfrm>
                  <a:off x="582850" y="2639662"/>
                  <a:ext cx="1857375" cy="488874"/>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一時資金</a:t>
                  </a:r>
                  <a:endParaRPr kumimoji="1" lang="ja-JP" altLang="en-US" sz="2800">
                    <a:latin typeface="BIZ UDPゴシック" panose="020B0400000000000000" pitchFamily="50" charset="-128"/>
                    <a:ea typeface="BIZ UDPゴシック" panose="020B0400000000000000" pitchFamily="50" charset="-128"/>
                  </a:endParaRPr>
                </a:p>
              </p:txBody>
            </p:sp>
          </p:grpSp>
          <p:sp>
            <p:nvSpPr>
              <p:cNvPr id="10" name="テキスト ボックス 9">
                <a:extLst>
                  <a:ext uri="{FF2B5EF4-FFF2-40B4-BE49-F238E27FC236}">
                    <a16:creationId xmlns:a16="http://schemas.microsoft.com/office/drawing/2014/main" id="{2467DCC6-589A-7CB8-0B4E-761CDC5B508E}"/>
                  </a:ext>
                </a:extLst>
              </p:cNvPr>
              <p:cNvSpPr txBox="1"/>
              <p:nvPr/>
            </p:nvSpPr>
            <p:spPr>
              <a:xfrm>
                <a:off x="560897" y="1393834"/>
                <a:ext cx="1153284" cy="342221"/>
              </a:xfrm>
              <a:prstGeom prst="rect">
                <a:avLst/>
              </a:prstGeom>
              <a:noFill/>
            </p:spPr>
            <p:txBody>
              <a:bodyPr wrap="square" rtlCol="0">
                <a:spAutoFit/>
              </a:bodyPr>
              <a:lstStyle/>
              <a:p>
                <a:pPr algn="ctr"/>
                <a:r>
                  <a:rPr kumimoji="1" lang="ja-JP" altLang="en-US">
                    <a:latin typeface="BIZ UDPゴシック" panose="020B0400000000000000" pitchFamily="50" charset="-128"/>
                    <a:ea typeface="BIZ UDPゴシック" panose="020B0400000000000000" pitchFamily="50" charset="-128"/>
                  </a:rPr>
                  <a:t>建設業</a:t>
                </a:r>
                <a:endParaRPr kumimoji="1" lang="ja-JP" altLang="en-US" sz="3600">
                  <a:latin typeface="BIZ UDPゴシック" panose="020B0400000000000000" pitchFamily="50" charset="-128"/>
                  <a:ea typeface="BIZ UDPゴシック" panose="020B0400000000000000" pitchFamily="50" charset="-128"/>
                </a:endParaRPr>
              </a:p>
            </p:txBody>
          </p:sp>
        </p:grpSp>
        <p:cxnSp>
          <p:nvCxnSpPr>
            <p:cNvPr id="8" name="直線コネクタ 7">
              <a:extLst>
                <a:ext uri="{FF2B5EF4-FFF2-40B4-BE49-F238E27FC236}">
                  <a16:creationId xmlns:a16="http://schemas.microsoft.com/office/drawing/2014/main" id="{9AC83089-6D30-F97F-7F5E-9FCFA3388E49}"/>
                </a:ext>
              </a:extLst>
            </p:cNvPr>
            <p:cNvCxnSpPr/>
            <p:nvPr/>
          </p:nvCxnSpPr>
          <p:spPr>
            <a:xfrm>
              <a:off x="626756" y="1788423"/>
              <a:ext cx="1033673" cy="0"/>
            </a:xfrm>
            <a:prstGeom prst="line">
              <a:avLst/>
            </a:prstGeom>
            <a:ln w="82550" cmpd="thinThick">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grpSp>
      <p:sp>
        <p:nvSpPr>
          <p:cNvPr id="82" name="テキスト ボックス 81">
            <a:extLst>
              <a:ext uri="{FF2B5EF4-FFF2-40B4-BE49-F238E27FC236}">
                <a16:creationId xmlns:a16="http://schemas.microsoft.com/office/drawing/2014/main" id="{728B7497-E7D1-EB3D-D9FB-F995B063FE54}"/>
              </a:ext>
            </a:extLst>
          </p:cNvPr>
          <p:cNvSpPr txBox="1"/>
          <p:nvPr/>
        </p:nvSpPr>
        <p:spPr>
          <a:xfrm>
            <a:off x="599122" y="5904381"/>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P50</a:t>
            </a:r>
            <a:r>
              <a:rPr lang="ja-JP" altLang="en-US" sz="800">
                <a:latin typeface="BIZ UDP明朝 Medium" panose="02020500000000000000" pitchFamily="18" charset="-128"/>
                <a:ea typeface="BIZ UDP明朝 Medium"/>
              </a:rPr>
              <a:t>～）</a:t>
            </a:r>
            <a:endParaRPr lang="ja-JP" altLang="en-US" sz="800">
              <a:ea typeface="BIZ UDP明朝 Medium"/>
            </a:endParaRPr>
          </a:p>
        </p:txBody>
      </p:sp>
      <p:grpSp>
        <p:nvGrpSpPr>
          <p:cNvPr id="127" name="グループ化 126">
            <a:extLst>
              <a:ext uri="{FF2B5EF4-FFF2-40B4-BE49-F238E27FC236}">
                <a16:creationId xmlns:a16="http://schemas.microsoft.com/office/drawing/2014/main" id="{6914E361-CBC8-79CA-440A-80C9F43D97D6}"/>
              </a:ext>
            </a:extLst>
          </p:cNvPr>
          <p:cNvGrpSpPr/>
          <p:nvPr/>
        </p:nvGrpSpPr>
        <p:grpSpPr>
          <a:xfrm>
            <a:off x="828583" y="5027267"/>
            <a:ext cx="1383941" cy="847050"/>
            <a:chOff x="376381" y="5027277"/>
            <a:chExt cx="1383941" cy="685801"/>
          </a:xfrm>
        </p:grpSpPr>
        <p:grpSp>
          <p:nvGrpSpPr>
            <p:cNvPr id="81" name="グループ化 80">
              <a:extLst>
                <a:ext uri="{FF2B5EF4-FFF2-40B4-BE49-F238E27FC236}">
                  <a16:creationId xmlns:a16="http://schemas.microsoft.com/office/drawing/2014/main" id="{96B712BC-D53C-731C-7917-C872C496A416}"/>
                </a:ext>
              </a:extLst>
            </p:cNvPr>
            <p:cNvGrpSpPr/>
            <p:nvPr/>
          </p:nvGrpSpPr>
          <p:grpSpPr>
            <a:xfrm>
              <a:off x="376381" y="5027277"/>
              <a:ext cx="1383941" cy="685801"/>
              <a:chOff x="431800" y="1306944"/>
              <a:chExt cx="1383941" cy="830713"/>
            </a:xfrm>
            <a:solidFill>
              <a:srgbClr val="FFF7DB"/>
            </a:solidFill>
          </p:grpSpPr>
          <p:grpSp>
            <p:nvGrpSpPr>
              <p:cNvPr id="84" name="グループ化 83">
                <a:extLst>
                  <a:ext uri="{FF2B5EF4-FFF2-40B4-BE49-F238E27FC236}">
                    <a16:creationId xmlns:a16="http://schemas.microsoft.com/office/drawing/2014/main" id="{CB2F1EB9-E79B-F2C2-568C-8DB6D77F36D6}"/>
                  </a:ext>
                </a:extLst>
              </p:cNvPr>
              <p:cNvGrpSpPr/>
              <p:nvPr/>
            </p:nvGrpSpPr>
            <p:grpSpPr>
              <a:xfrm>
                <a:off x="431800" y="1306944"/>
                <a:ext cx="1383941" cy="830713"/>
                <a:chOff x="419100" y="1627472"/>
                <a:chExt cx="2228850" cy="1582264"/>
              </a:xfrm>
              <a:grpFill/>
            </p:grpSpPr>
            <p:sp>
              <p:nvSpPr>
                <p:cNvPr id="86" name="四角形: 角を丸くする 85">
                  <a:extLst>
                    <a:ext uri="{FF2B5EF4-FFF2-40B4-BE49-F238E27FC236}">
                      <a16:creationId xmlns:a16="http://schemas.microsoft.com/office/drawing/2014/main" id="{5D3008ED-19B0-60D6-ACC2-98414F632816}"/>
                    </a:ext>
                  </a:extLst>
                </p:cNvPr>
                <p:cNvSpPr/>
                <p:nvPr/>
              </p:nvSpPr>
              <p:spPr>
                <a:xfrm>
                  <a:off x="419100" y="1627472"/>
                  <a:ext cx="2228850" cy="1582264"/>
                </a:xfrm>
                <a:prstGeom prst="roundRect">
                  <a:avLst>
                    <a:gd name="adj" fmla="val 0"/>
                  </a:avLst>
                </a:prstGeom>
                <a:solidFill>
                  <a:srgbClr val="FFF7DB">
                    <a:alpha val="30000"/>
                  </a:srgbClr>
                </a:solidFill>
                <a:ln w="41275" cmpd="sng">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87" name="テキスト ボックス 86">
                  <a:extLst>
                    <a:ext uri="{FF2B5EF4-FFF2-40B4-BE49-F238E27FC236}">
                      <a16:creationId xmlns:a16="http://schemas.microsoft.com/office/drawing/2014/main" id="{59B70711-3939-73A4-8E9C-2611D649008A}"/>
                    </a:ext>
                  </a:extLst>
                </p:cNvPr>
                <p:cNvSpPr txBox="1"/>
                <p:nvPr/>
              </p:nvSpPr>
              <p:spPr>
                <a:xfrm>
                  <a:off x="567977" y="2616540"/>
                  <a:ext cx="1857375" cy="517426"/>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一時資金</a:t>
                  </a:r>
                  <a:endParaRPr kumimoji="1" lang="ja-JP" altLang="en-US" sz="2800">
                    <a:latin typeface="BIZ UDPゴシック" panose="020B0400000000000000" pitchFamily="50" charset="-128"/>
                    <a:ea typeface="BIZ UDPゴシック" panose="020B0400000000000000" pitchFamily="50" charset="-128"/>
                  </a:endParaRPr>
                </a:p>
              </p:txBody>
            </p:sp>
          </p:grpSp>
          <p:sp>
            <p:nvSpPr>
              <p:cNvPr id="85" name="テキスト ボックス 84">
                <a:extLst>
                  <a:ext uri="{FF2B5EF4-FFF2-40B4-BE49-F238E27FC236}">
                    <a16:creationId xmlns:a16="http://schemas.microsoft.com/office/drawing/2014/main" id="{2772727E-6372-48FF-D95D-42BF39AB7133}"/>
                  </a:ext>
                </a:extLst>
              </p:cNvPr>
              <p:cNvSpPr txBox="1"/>
              <p:nvPr/>
            </p:nvSpPr>
            <p:spPr>
              <a:xfrm>
                <a:off x="551660" y="1362100"/>
                <a:ext cx="1153284" cy="362209"/>
              </a:xfrm>
              <a:prstGeom prst="rect">
                <a:avLst/>
              </a:prstGeom>
              <a:noFill/>
            </p:spPr>
            <p:txBody>
              <a:bodyPr wrap="square" rtlCol="0">
                <a:spAutoFit/>
              </a:bodyPr>
              <a:lstStyle/>
              <a:p>
                <a:pPr algn="ctr"/>
                <a:r>
                  <a:rPr kumimoji="1" lang="ja-JP" altLang="en-US">
                    <a:latin typeface="BIZ UDPゴシック" panose="020B0400000000000000" pitchFamily="50" charset="-128"/>
                    <a:ea typeface="BIZ UDPゴシック" panose="020B0400000000000000" pitchFamily="50" charset="-128"/>
                  </a:rPr>
                  <a:t>製造業</a:t>
                </a:r>
                <a:endParaRPr kumimoji="1" lang="ja-JP" altLang="en-US" sz="3600">
                  <a:latin typeface="BIZ UDPゴシック" panose="020B0400000000000000" pitchFamily="50" charset="-128"/>
                  <a:ea typeface="BIZ UDPゴシック" panose="020B0400000000000000" pitchFamily="50" charset="-128"/>
                </a:endParaRPr>
              </a:p>
            </p:txBody>
          </p:sp>
        </p:grpSp>
        <p:cxnSp>
          <p:nvCxnSpPr>
            <p:cNvPr id="83" name="直線コネクタ 82">
              <a:extLst>
                <a:ext uri="{FF2B5EF4-FFF2-40B4-BE49-F238E27FC236}">
                  <a16:creationId xmlns:a16="http://schemas.microsoft.com/office/drawing/2014/main" id="{9C3153FC-F10C-882D-6BCD-248F4F03E862}"/>
                </a:ext>
              </a:extLst>
            </p:cNvPr>
            <p:cNvCxnSpPr/>
            <p:nvPr/>
          </p:nvCxnSpPr>
          <p:spPr>
            <a:xfrm>
              <a:off x="571337" y="5419189"/>
              <a:ext cx="1033673" cy="0"/>
            </a:xfrm>
            <a:prstGeom prst="line">
              <a:avLst/>
            </a:prstGeom>
            <a:ln w="82550" cmpd="thinThick">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grpSp>
      <p:cxnSp>
        <p:nvCxnSpPr>
          <p:cNvPr id="129" name="直線コネクタ 128">
            <a:extLst>
              <a:ext uri="{FF2B5EF4-FFF2-40B4-BE49-F238E27FC236}">
                <a16:creationId xmlns:a16="http://schemas.microsoft.com/office/drawing/2014/main" id="{B2F990DA-7ABD-8E0A-44A6-41501C738492}"/>
              </a:ext>
            </a:extLst>
          </p:cNvPr>
          <p:cNvCxnSpPr/>
          <p:nvPr/>
        </p:nvCxnSpPr>
        <p:spPr>
          <a:xfrm>
            <a:off x="718520" y="2894175"/>
            <a:ext cx="8456076" cy="0"/>
          </a:xfrm>
          <a:prstGeom prst="line">
            <a:avLst/>
          </a:prstGeom>
          <a:ln w="44450">
            <a:solidFill>
              <a:schemeClr val="bg1">
                <a:lumMod val="75000"/>
                <a:alpha val="60000"/>
              </a:schemeClr>
            </a:solidFill>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6DAE2F2F-6E57-7E29-259C-3D9D55BCD2B8}"/>
              </a:ext>
            </a:extLst>
          </p:cNvPr>
          <p:cNvGrpSpPr/>
          <p:nvPr/>
        </p:nvGrpSpPr>
        <p:grpSpPr>
          <a:xfrm>
            <a:off x="2559651" y="1043962"/>
            <a:ext cx="6370498" cy="1664698"/>
            <a:chOff x="2178651" y="1043962"/>
            <a:chExt cx="6370498" cy="1664698"/>
          </a:xfrm>
        </p:grpSpPr>
        <p:grpSp>
          <p:nvGrpSpPr>
            <p:cNvPr id="91" name="グループ化 90">
              <a:extLst>
                <a:ext uri="{FF2B5EF4-FFF2-40B4-BE49-F238E27FC236}">
                  <a16:creationId xmlns:a16="http://schemas.microsoft.com/office/drawing/2014/main" id="{6BA2E542-C8BA-B1D0-21A3-20BC1B9E20AE}"/>
                </a:ext>
              </a:extLst>
            </p:cNvPr>
            <p:cNvGrpSpPr/>
            <p:nvPr/>
          </p:nvGrpSpPr>
          <p:grpSpPr>
            <a:xfrm>
              <a:off x="2179431" y="1043962"/>
              <a:ext cx="6369718" cy="400110"/>
              <a:chOff x="2108974" y="1043962"/>
              <a:chExt cx="6369718" cy="400110"/>
            </a:xfrm>
          </p:grpSpPr>
          <p:cxnSp>
            <p:nvCxnSpPr>
              <p:cNvPr id="53" name="直線コネクタ 52">
                <a:extLst>
                  <a:ext uri="{FF2B5EF4-FFF2-40B4-BE49-F238E27FC236}">
                    <a16:creationId xmlns:a16="http://schemas.microsoft.com/office/drawing/2014/main" id="{5EF0A822-A613-98ED-E061-68BFDCE434F0}"/>
                  </a:ext>
                </a:extLst>
              </p:cNvPr>
              <p:cNvCxnSpPr>
                <a:cxnSpLocks/>
              </p:cNvCxnSpPr>
              <p:nvPr/>
            </p:nvCxnSpPr>
            <p:spPr>
              <a:xfrm>
                <a:off x="2122828" y="1422672"/>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54" name="テキスト ボックス 53">
                <a:extLst>
                  <a:ext uri="{FF2B5EF4-FFF2-40B4-BE49-F238E27FC236}">
                    <a16:creationId xmlns:a16="http://schemas.microsoft.com/office/drawing/2014/main" id="{8B92597B-C0B0-76A0-08DA-CD1509E1F4A7}"/>
                  </a:ext>
                </a:extLst>
              </p:cNvPr>
              <p:cNvSpPr txBox="1"/>
              <p:nvPr/>
            </p:nvSpPr>
            <p:spPr>
              <a:xfrm>
                <a:off x="3139021" y="1121194"/>
                <a:ext cx="5250582" cy="276999"/>
              </a:xfrm>
              <a:prstGeom prst="rect">
                <a:avLst/>
              </a:prstGeom>
              <a:noFill/>
            </p:spPr>
            <p:txBody>
              <a:bodyPr wrap="square" rtlCol="0">
                <a:spAutoFit/>
              </a:bodyPr>
              <a:lstStyle/>
              <a:p>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繁忙期や大型取引時に係る在庫保管料や輸送費の一時増加</a:t>
                </a:r>
                <a:endParaRPr lang="en-US" altLang="ja-JP" sz="1100">
                  <a:latin typeface="BIZ UDPゴシック" panose="020B0400000000000000" pitchFamily="50" charset="-128"/>
                  <a:ea typeface="BIZ UDPゴシック" panose="020B0400000000000000" pitchFamily="50" charset="-128"/>
                </a:endParaRPr>
              </a:p>
            </p:txBody>
          </p:sp>
          <p:grpSp>
            <p:nvGrpSpPr>
              <p:cNvPr id="37" name="グループ化 36">
                <a:extLst>
                  <a:ext uri="{FF2B5EF4-FFF2-40B4-BE49-F238E27FC236}">
                    <a16:creationId xmlns:a16="http://schemas.microsoft.com/office/drawing/2014/main" id="{0EA4C4A2-EB40-AE80-1B23-6F1AF79D0E54}"/>
                  </a:ext>
                </a:extLst>
              </p:cNvPr>
              <p:cNvGrpSpPr/>
              <p:nvPr/>
            </p:nvGrpSpPr>
            <p:grpSpPr>
              <a:xfrm>
                <a:off x="2108974" y="1043962"/>
                <a:ext cx="1034199" cy="400110"/>
                <a:chOff x="7880268" y="202782"/>
                <a:chExt cx="1034199" cy="400110"/>
              </a:xfrm>
            </p:grpSpPr>
            <p:cxnSp>
              <p:nvCxnSpPr>
                <p:cNvPr id="79" name="直線矢印コネクタ 78">
                  <a:extLst>
                    <a:ext uri="{FF2B5EF4-FFF2-40B4-BE49-F238E27FC236}">
                      <a16:creationId xmlns:a16="http://schemas.microsoft.com/office/drawing/2014/main" id="{60752EDA-ADB4-20E6-6D88-9911C2BC3A7F}"/>
                    </a:ext>
                  </a:extLst>
                </p:cNvPr>
                <p:cNvCxnSpPr>
                  <a:cxnSpLocks/>
                </p:cNvCxnSpPr>
                <p:nvPr/>
              </p:nvCxnSpPr>
              <p:spPr>
                <a:xfrm>
                  <a:off x="8656390" y="425704"/>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80" name="テキスト ボックス 79">
                  <a:extLst>
                    <a:ext uri="{FF2B5EF4-FFF2-40B4-BE49-F238E27FC236}">
                      <a16:creationId xmlns:a16="http://schemas.microsoft.com/office/drawing/2014/main" id="{148FA8C3-9E7D-AFB4-E3CA-E91B2ED9BEC4}"/>
                    </a:ext>
                  </a:extLst>
                </p:cNvPr>
                <p:cNvSpPr txBox="1"/>
                <p:nvPr/>
              </p:nvSpPr>
              <p:spPr>
                <a:xfrm>
                  <a:off x="7880268" y="202782"/>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1</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nvGrpSpPr>
            <p:cNvPr id="92" name="グループ化 91">
              <a:extLst>
                <a:ext uri="{FF2B5EF4-FFF2-40B4-BE49-F238E27FC236}">
                  <a16:creationId xmlns:a16="http://schemas.microsoft.com/office/drawing/2014/main" id="{2D627D14-B0A3-2323-2161-ADF55D4E2FDB}"/>
                </a:ext>
              </a:extLst>
            </p:cNvPr>
            <p:cNvGrpSpPr/>
            <p:nvPr/>
          </p:nvGrpSpPr>
          <p:grpSpPr>
            <a:xfrm>
              <a:off x="2178651" y="1398542"/>
              <a:ext cx="6370498" cy="400110"/>
              <a:chOff x="2108194" y="1398542"/>
              <a:chExt cx="6370498" cy="400110"/>
            </a:xfrm>
          </p:grpSpPr>
          <p:cxnSp>
            <p:nvCxnSpPr>
              <p:cNvPr id="61" name="直線コネクタ 60">
                <a:extLst>
                  <a:ext uri="{FF2B5EF4-FFF2-40B4-BE49-F238E27FC236}">
                    <a16:creationId xmlns:a16="http://schemas.microsoft.com/office/drawing/2014/main" id="{DC7FE04B-0A88-2333-D773-5115D24EC041}"/>
                  </a:ext>
                </a:extLst>
              </p:cNvPr>
              <p:cNvCxnSpPr>
                <a:cxnSpLocks/>
              </p:cNvCxnSpPr>
              <p:nvPr/>
            </p:nvCxnSpPr>
            <p:spPr>
              <a:xfrm>
                <a:off x="2122828" y="1770576"/>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62" name="テキスト ボックス 61">
                <a:extLst>
                  <a:ext uri="{FF2B5EF4-FFF2-40B4-BE49-F238E27FC236}">
                    <a16:creationId xmlns:a16="http://schemas.microsoft.com/office/drawing/2014/main" id="{ABF903BA-4D10-E80C-F75A-9C4A26A691B9}"/>
                  </a:ext>
                </a:extLst>
              </p:cNvPr>
              <p:cNvSpPr txBox="1"/>
              <p:nvPr/>
            </p:nvSpPr>
            <p:spPr>
              <a:xfrm>
                <a:off x="3139021" y="1469098"/>
                <a:ext cx="5250582" cy="276999"/>
              </a:xfrm>
              <a:prstGeom prst="rect">
                <a:avLst/>
              </a:prstGeom>
              <a:noFill/>
            </p:spPr>
            <p:txBody>
              <a:bodyPr wrap="square" rtlCol="0">
                <a:spAutoFit/>
              </a:bodyPr>
              <a:lstStyle/>
              <a:p>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突発的な配送コスト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P36</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p>
            </p:txBody>
          </p:sp>
          <p:grpSp>
            <p:nvGrpSpPr>
              <p:cNvPr id="88" name="グループ化 87">
                <a:extLst>
                  <a:ext uri="{FF2B5EF4-FFF2-40B4-BE49-F238E27FC236}">
                    <a16:creationId xmlns:a16="http://schemas.microsoft.com/office/drawing/2014/main" id="{E37BD2E9-5FD9-AC5C-6347-A78B6055A9DE}"/>
                  </a:ext>
                </a:extLst>
              </p:cNvPr>
              <p:cNvGrpSpPr/>
              <p:nvPr/>
            </p:nvGrpSpPr>
            <p:grpSpPr>
              <a:xfrm>
                <a:off x="2108194" y="1398542"/>
                <a:ext cx="1034199" cy="400110"/>
                <a:chOff x="7880268" y="202782"/>
                <a:chExt cx="1034199" cy="400110"/>
              </a:xfrm>
            </p:grpSpPr>
            <p:cxnSp>
              <p:nvCxnSpPr>
                <p:cNvPr id="89" name="直線矢印コネクタ 88">
                  <a:extLst>
                    <a:ext uri="{FF2B5EF4-FFF2-40B4-BE49-F238E27FC236}">
                      <a16:creationId xmlns:a16="http://schemas.microsoft.com/office/drawing/2014/main" id="{44F0A4EB-3E9E-A95E-1CBA-6AF2578A8A5D}"/>
                    </a:ext>
                  </a:extLst>
                </p:cNvPr>
                <p:cNvCxnSpPr>
                  <a:cxnSpLocks/>
                </p:cNvCxnSpPr>
                <p:nvPr/>
              </p:nvCxnSpPr>
              <p:spPr>
                <a:xfrm>
                  <a:off x="8656390" y="425704"/>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90" name="テキスト ボックス 89">
                  <a:extLst>
                    <a:ext uri="{FF2B5EF4-FFF2-40B4-BE49-F238E27FC236}">
                      <a16:creationId xmlns:a16="http://schemas.microsoft.com/office/drawing/2014/main" id="{12E1EDFA-1DDD-9484-30C5-1748A3110460}"/>
                    </a:ext>
                  </a:extLst>
                </p:cNvPr>
                <p:cNvSpPr txBox="1"/>
                <p:nvPr/>
              </p:nvSpPr>
              <p:spPr>
                <a:xfrm>
                  <a:off x="7880268" y="202782"/>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2</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nvGrpSpPr>
            <p:cNvPr id="96" name="グループ化 95">
              <a:extLst>
                <a:ext uri="{FF2B5EF4-FFF2-40B4-BE49-F238E27FC236}">
                  <a16:creationId xmlns:a16="http://schemas.microsoft.com/office/drawing/2014/main" id="{5AB09FB3-24DB-99ED-0481-CB6C50CEDB78}"/>
                </a:ext>
              </a:extLst>
            </p:cNvPr>
            <p:cNvGrpSpPr/>
            <p:nvPr/>
          </p:nvGrpSpPr>
          <p:grpSpPr>
            <a:xfrm>
              <a:off x="2178651" y="1751517"/>
              <a:ext cx="6370498" cy="400110"/>
              <a:chOff x="2108194" y="1751517"/>
              <a:chExt cx="6370498" cy="400110"/>
            </a:xfrm>
          </p:grpSpPr>
          <p:cxnSp>
            <p:nvCxnSpPr>
              <p:cNvPr id="68" name="直線コネクタ 67">
                <a:extLst>
                  <a:ext uri="{FF2B5EF4-FFF2-40B4-BE49-F238E27FC236}">
                    <a16:creationId xmlns:a16="http://schemas.microsoft.com/office/drawing/2014/main" id="{3504F813-6982-13DF-265A-E8212D26755D}"/>
                  </a:ext>
                </a:extLst>
              </p:cNvPr>
              <p:cNvCxnSpPr>
                <a:cxnSpLocks/>
              </p:cNvCxnSpPr>
              <p:nvPr/>
            </p:nvCxnSpPr>
            <p:spPr>
              <a:xfrm>
                <a:off x="2122828" y="2118480"/>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69" name="テキスト ボックス 68">
                <a:extLst>
                  <a:ext uri="{FF2B5EF4-FFF2-40B4-BE49-F238E27FC236}">
                    <a16:creationId xmlns:a16="http://schemas.microsoft.com/office/drawing/2014/main" id="{A3B3FEE6-B03C-81C8-3D5C-DCFB7A0DC698}"/>
                  </a:ext>
                </a:extLst>
              </p:cNvPr>
              <p:cNvSpPr txBox="1"/>
              <p:nvPr/>
            </p:nvSpPr>
            <p:spPr>
              <a:xfrm>
                <a:off x="3139021" y="1817002"/>
                <a:ext cx="5250582" cy="276999"/>
              </a:xfrm>
              <a:prstGeom prst="rect">
                <a:avLst/>
              </a:prstGeom>
              <a:noFill/>
            </p:spPr>
            <p:txBody>
              <a:bodyPr wrap="square" rtlCol="0">
                <a:spAutoFit/>
              </a:bodyPr>
              <a:lstStyle/>
              <a:p>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各種トラブルや</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緊急対応</a:t>
                </a:r>
                <a:endParaRPr lang="en-US" altLang="ja-JP" sz="1100">
                  <a:latin typeface="BIZ UDPゴシック" panose="020B0400000000000000" pitchFamily="50" charset="-128"/>
                  <a:ea typeface="BIZ UDPゴシック" panose="020B0400000000000000" pitchFamily="50" charset="-128"/>
                </a:endParaRPr>
              </a:p>
            </p:txBody>
          </p:sp>
          <p:grpSp>
            <p:nvGrpSpPr>
              <p:cNvPr id="93" name="グループ化 92">
                <a:extLst>
                  <a:ext uri="{FF2B5EF4-FFF2-40B4-BE49-F238E27FC236}">
                    <a16:creationId xmlns:a16="http://schemas.microsoft.com/office/drawing/2014/main" id="{38E46250-5C57-5245-476F-2424E5B95C22}"/>
                  </a:ext>
                </a:extLst>
              </p:cNvPr>
              <p:cNvGrpSpPr/>
              <p:nvPr/>
            </p:nvGrpSpPr>
            <p:grpSpPr>
              <a:xfrm>
                <a:off x="2108194" y="1751517"/>
                <a:ext cx="1034199" cy="400110"/>
                <a:chOff x="7880268" y="202782"/>
                <a:chExt cx="1034199" cy="400110"/>
              </a:xfrm>
            </p:grpSpPr>
            <p:cxnSp>
              <p:nvCxnSpPr>
                <p:cNvPr id="94" name="直線矢印コネクタ 93">
                  <a:extLst>
                    <a:ext uri="{FF2B5EF4-FFF2-40B4-BE49-F238E27FC236}">
                      <a16:creationId xmlns:a16="http://schemas.microsoft.com/office/drawing/2014/main" id="{4B3DD6D5-3B3D-32C2-0462-725EDA4AC0D2}"/>
                    </a:ext>
                  </a:extLst>
                </p:cNvPr>
                <p:cNvCxnSpPr>
                  <a:cxnSpLocks/>
                </p:cNvCxnSpPr>
                <p:nvPr/>
              </p:nvCxnSpPr>
              <p:spPr>
                <a:xfrm>
                  <a:off x="8656390" y="425704"/>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95" name="テキスト ボックス 94">
                  <a:extLst>
                    <a:ext uri="{FF2B5EF4-FFF2-40B4-BE49-F238E27FC236}">
                      <a16:creationId xmlns:a16="http://schemas.microsoft.com/office/drawing/2014/main" id="{3FEE6CDC-5111-80E7-3D35-8FDF4AC6866D}"/>
                    </a:ext>
                  </a:extLst>
                </p:cNvPr>
                <p:cNvSpPr txBox="1"/>
                <p:nvPr/>
              </p:nvSpPr>
              <p:spPr>
                <a:xfrm>
                  <a:off x="7880268" y="202782"/>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3</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nvGrpSpPr>
            <p:cNvPr id="133" name="グループ化 132">
              <a:extLst>
                <a:ext uri="{FF2B5EF4-FFF2-40B4-BE49-F238E27FC236}">
                  <a16:creationId xmlns:a16="http://schemas.microsoft.com/office/drawing/2014/main" id="{AC526A59-560B-DA46-D929-CC42C28FC4DD}"/>
                </a:ext>
              </a:extLst>
            </p:cNvPr>
            <p:cNvGrpSpPr/>
            <p:nvPr/>
          </p:nvGrpSpPr>
          <p:grpSpPr>
            <a:xfrm>
              <a:off x="2182958" y="2104595"/>
              <a:ext cx="6366191" cy="604065"/>
              <a:chOff x="2112501" y="2104595"/>
              <a:chExt cx="6366191" cy="604065"/>
            </a:xfrm>
          </p:grpSpPr>
          <p:cxnSp>
            <p:nvCxnSpPr>
              <p:cNvPr id="45" name="直線コネクタ 44">
                <a:extLst>
                  <a:ext uri="{FF2B5EF4-FFF2-40B4-BE49-F238E27FC236}">
                    <a16:creationId xmlns:a16="http://schemas.microsoft.com/office/drawing/2014/main" id="{433013DE-382A-3509-F348-5B0BE7B40E2E}"/>
                  </a:ext>
                </a:extLst>
              </p:cNvPr>
              <p:cNvCxnSpPr>
                <a:cxnSpLocks/>
              </p:cNvCxnSpPr>
              <p:nvPr/>
            </p:nvCxnSpPr>
            <p:spPr>
              <a:xfrm>
                <a:off x="2122828" y="2466385"/>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46" name="テキスト ボックス 45">
                <a:extLst>
                  <a:ext uri="{FF2B5EF4-FFF2-40B4-BE49-F238E27FC236}">
                    <a16:creationId xmlns:a16="http://schemas.microsoft.com/office/drawing/2014/main" id="{146F1991-66A8-776F-A37F-97CB38C67B24}"/>
                  </a:ext>
                </a:extLst>
              </p:cNvPr>
              <p:cNvSpPr txBox="1"/>
              <p:nvPr/>
            </p:nvSpPr>
            <p:spPr>
              <a:xfrm>
                <a:off x="3139021" y="2164907"/>
                <a:ext cx="5250582" cy="276999"/>
              </a:xfrm>
              <a:prstGeom prst="rect">
                <a:avLst/>
              </a:prstGeom>
              <a:noFill/>
            </p:spPr>
            <p:txBody>
              <a:bodyPr wrap="square" rtlCol="0">
                <a:spAutoFit/>
              </a:bodyPr>
              <a:lstStyle/>
              <a:p>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破損・欠品などによるクレーム・補償対応</a:t>
                </a:r>
                <a:endParaRPr lang="en-US" altLang="ja-JP" sz="1100">
                  <a:latin typeface="BIZ UDPゴシック" panose="020B0400000000000000" pitchFamily="50" charset="-128"/>
                  <a:ea typeface="BIZ UDPゴシック" panose="020B0400000000000000" pitchFamily="50" charset="-128"/>
                </a:endParaRPr>
              </a:p>
            </p:txBody>
          </p:sp>
          <p:sp>
            <p:nvSpPr>
              <p:cNvPr id="47" name="テキスト ボックス 46">
                <a:extLst>
                  <a:ext uri="{FF2B5EF4-FFF2-40B4-BE49-F238E27FC236}">
                    <a16:creationId xmlns:a16="http://schemas.microsoft.com/office/drawing/2014/main" id="{C565E2E8-4843-E8CE-4298-5F2962AC2C04}"/>
                  </a:ext>
                </a:extLst>
              </p:cNvPr>
              <p:cNvSpPr txBox="1"/>
              <p:nvPr/>
            </p:nvSpPr>
            <p:spPr>
              <a:xfrm>
                <a:off x="3198583" y="2462439"/>
                <a:ext cx="5126220"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災害や事故による倉庫修繕費</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輸送トラブル対応費</a:t>
                </a:r>
                <a:endParaRPr lang="en-US" altLang="ja-JP" sz="1000">
                  <a:latin typeface="BIZ UDPゴシック" panose="020B0400000000000000" pitchFamily="50" charset="-128"/>
                  <a:ea typeface="BIZ UDPゴシック" panose="020B0400000000000000" pitchFamily="50" charset="-128"/>
                </a:endParaRPr>
              </a:p>
            </p:txBody>
          </p:sp>
          <p:grpSp>
            <p:nvGrpSpPr>
              <p:cNvPr id="130" name="グループ化 129">
                <a:extLst>
                  <a:ext uri="{FF2B5EF4-FFF2-40B4-BE49-F238E27FC236}">
                    <a16:creationId xmlns:a16="http://schemas.microsoft.com/office/drawing/2014/main" id="{EFA207BD-36B6-0D81-13A4-D4248B1F87EE}"/>
                  </a:ext>
                </a:extLst>
              </p:cNvPr>
              <p:cNvGrpSpPr/>
              <p:nvPr/>
            </p:nvGrpSpPr>
            <p:grpSpPr>
              <a:xfrm>
                <a:off x="2112501" y="2104595"/>
                <a:ext cx="1034199" cy="400110"/>
                <a:chOff x="7880268" y="202782"/>
                <a:chExt cx="1034199" cy="400110"/>
              </a:xfrm>
            </p:grpSpPr>
            <p:cxnSp>
              <p:nvCxnSpPr>
                <p:cNvPr id="131" name="直線矢印コネクタ 130">
                  <a:extLst>
                    <a:ext uri="{FF2B5EF4-FFF2-40B4-BE49-F238E27FC236}">
                      <a16:creationId xmlns:a16="http://schemas.microsoft.com/office/drawing/2014/main" id="{A3949461-96FD-2434-8C7F-634C787EBBC1}"/>
                    </a:ext>
                  </a:extLst>
                </p:cNvPr>
                <p:cNvCxnSpPr>
                  <a:cxnSpLocks/>
                </p:cNvCxnSpPr>
                <p:nvPr/>
              </p:nvCxnSpPr>
              <p:spPr>
                <a:xfrm>
                  <a:off x="8656390" y="425704"/>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132" name="テキスト ボックス 131">
                  <a:extLst>
                    <a:ext uri="{FF2B5EF4-FFF2-40B4-BE49-F238E27FC236}">
                      <a16:creationId xmlns:a16="http://schemas.microsoft.com/office/drawing/2014/main" id="{428F8954-5D30-21C3-10B9-63BFD6EFF339}"/>
                    </a:ext>
                  </a:extLst>
                </p:cNvPr>
                <p:cNvSpPr txBox="1"/>
                <p:nvPr/>
              </p:nvSpPr>
              <p:spPr>
                <a:xfrm>
                  <a:off x="7880268" y="202782"/>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4</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cxnSp>
        <p:nvCxnSpPr>
          <p:cNvPr id="128" name="直線コネクタ 127">
            <a:extLst>
              <a:ext uri="{FF2B5EF4-FFF2-40B4-BE49-F238E27FC236}">
                <a16:creationId xmlns:a16="http://schemas.microsoft.com/office/drawing/2014/main" id="{DDDA3165-9B48-1A50-2991-6826B5AEB5EC}"/>
              </a:ext>
            </a:extLst>
          </p:cNvPr>
          <p:cNvCxnSpPr/>
          <p:nvPr/>
        </p:nvCxnSpPr>
        <p:spPr>
          <a:xfrm>
            <a:off x="732374" y="4783012"/>
            <a:ext cx="8456076" cy="0"/>
          </a:xfrm>
          <a:prstGeom prst="line">
            <a:avLst/>
          </a:prstGeom>
          <a:ln w="44450">
            <a:solidFill>
              <a:schemeClr val="bg1">
                <a:lumMod val="75000"/>
                <a:alpha val="60000"/>
              </a:schemeClr>
            </a:solidFill>
          </a:ln>
        </p:spPr>
        <p:style>
          <a:lnRef idx="2">
            <a:schemeClr val="accent1"/>
          </a:lnRef>
          <a:fillRef idx="0">
            <a:schemeClr val="accent1"/>
          </a:fillRef>
          <a:effectRef idx="1">
            <a:schemeClr val="accent1"/>
          </a:effectRef>
          <a:fontRef idx="minor">
            <a:schemeClr val="tx1"/>
          </a:fontRef>
        </p:style>
      </p:cxnSp>
      <p:grpSp>
        <p:nvGrpSpPr>
          <p:cNvPr id="21" name="グループ化 20">
            <a:extLst>
              <a:ext uri="{FF2B5EF4-FFF2-40B4-BE49-F238E27FC236}">
                <a16:creationId xmlns:a16="http://schemas.microsoft.com/office/drawing/2014/main" id="{3044A5E7-2BB7-A065-8AE5-DA6478A01F14}"/>
              </a:ext>
            </a:extLst>
          </p:cNvPr>
          <p:cNvGrpSpPr/>
          <p:nvPr/>
        </p:nvGrpSpPr>
        <p:grpSpPr>
          <a:xfrm>
            <a:off x="2555363" y="3000128"/>
            <a:ext cx="6355864" cy="1643550"/>
            <a:chOff x="2174363" y="3000128"/>
            <a:chExt cx="6355864" cy="1643550"/>
          </a:xfrm>
        </p:grpSpPr>
        <p:grpSp>
          <p:nvGrpSpPr>
            <p:cNvPr id="168" name="グループ化 167">
              <a:extLst>
                <a:ext uri="{FF2B5EF4-FFF2-40B4-BE49-F238E27FC236}">
                  <a16:creationId xmlns:a16="http://schemas.microsoft.com/office/drawing/2014/main" id="{23638057-4322-1506-E83D-83DDBD18F5E7}"/>
                </a:ext>
              </a:extLst>
            </p:cNvPr>
            <p:cNvGrpSpPr/>
            <p:nvPr/>
          </p:nvGrpSpPr>
          <p:grpSpPr>
            <a:xfrm>
              <a:off x="2174363" y="3000128"/>
              <a:ext cx="6355864" cy="400110"/>
              <a:chOff x="2108974" y="3000128"/>
              <a:chExt cx="6355864" cy="400110"/>
            </a:xfrm>
          </p:grpSpPr>
          <p:cxnSp>
            <p:nvCxnSpPr>
              <p:cNvPr id="24" name="直線コネクタ 23">
                <a:extLst>
                  <a:ext uri="{FF2B5EF4-FFF2-40B4-BE49-F238E27FC236}">
                    <a16:creationId xmlns:a16="http://schemas.microsoft.com/office/drawing/2014/main" id="{F9DB8388-9D0F-492D-75F0-811CADA3E715}"/>
                  </a:ext>
                </a:extLst>
              </p:cNvPr>
              <p:cNvCxnSpPr>
                <a:cxnSpLocks/>
              </p:cNvCxnSpPr>
              <p:nvPr/>
            </p:nvCxnSpPr>
            <p:spPr>
              <a:xfrm>
                <a:off x="2108974" y="3357690"/>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25" name="テキスト ボックス 24">
                <a:extLst>
                  <a:ext uri="{FF2B5EF4-FFF2-40B4-BE49-F238E27FC236}">
                    <a16:creationId xmlns:a16="http://schemas.microsoft.com/office/drawing/2014/main" id="{2F21E9FC-7120-098F-A38D-E474D9575CF0}"/>
                  </a:ext>
                </a:extLst>
              </p:cNvPr>
              <p:cNvSpPr txBox="1"/>
              <p:nvPr/>
            </p:nvSpPr>
            <p:spPr>
              <a:xfrm>
                <a:off x="3139021" y="3083920"/>
                <a:ext cx="5250582" cy="276999"/>
              </a:xfrm>
              <a:prstGeom prst="rect">
                <a:avLst/>
              </a:prstGeom>
              <a:noFill/>
            </p:spPr>
            <p:txBody>
              <a:bodyPr wrap="square" rtlCol="0">
                <a:spAutoFit/>
              </a:bodyPr>
              <a:lstStyle/>
              <a:p>
                <a:pPr algn="just"/>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重機の故障（修繕費、レンタル代）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P41</a:t>
                </a:r>
                <a:r>
                  <a:rPr lang="ja-JP" altLang="en-US" sz="800">
                    <a:latin typeface="BIZ UDP明朝 Medium" panose="02020500000000000000" pitchFamily="18" charset="-128"/>
                    <a:ea typeface="BIZ UDP明朝 Medium" panose="02020500000000000000" pitchFamily="18" charset="-128"/>
                  </a:rPr>
                  <a:t>）</a:t>
                </a:r>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nvGrpSpPr>
              <p:cNvPr id="134" name="グループ化 133">
                <a:extLst>
                  <a:ext uri="{FF2B5EF4-FFF2-40B4-BE49-F238E27FC236}">
                    <a16:creationId xmlns:a16="http://schemas.microsoft.com/office/drawing/2014/main" id="{A5A051D0-4E0D-2E88-E50D-22F6A3161D37}"/>
                  </a:ext>
                </a:extLst>
              </p:cNvPr>
              <p:cNvGrpSpPr/>
              <p:nvPr/>
            </p:nvGrpSpPr>
            <p:grpSpPr>
              <a:xfrm>
                <a:off x="2115814" y="3000128"/>
                <a:ext cx="1034199" cy="400110"/>
                <a:chOff x="7880268" y="202782"/>
                <a:chExt cx="1034199" cy="400110"/>
              </a:xfrm>
            </p:grpSpPr>
            <p:cxnSp>
              <p:nvCxnSpPr>
                <p:cNvPr id="135" name="直線矢印コネクタ 134">
                  <a:extLst>
                    <a:ext uri="{FF2B5EF4-FFF2-40B4-BE49-F238E27FC236}">
                      <a16:creationId xmlns:a16="http://schemas.microsoft.com/office/drawing/2014/main" id="{4939E2EA-05E4-84F3-D960-CF3786174D2F}"/>
                    </a:ext>
                  </a:extLst>
                </p:cNvPr>
                <p:cNvCxnSpPr>
                  <a:cxnSpLocks/>
                </p:cNvCxnSpPr>
                <p:nvPr/>
              </p:nvCxnSpPr>
              <p:spPr>
                <a:xfrm>
                  <a:off x="8656390" y="425704"/>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136" name="テキスト ボックス 135">
                  <a:extLst>
                    <a:ext uri="{FF2B5EF4-FFF2-40B4-BE49-F238E27FC236}">
                      <a16:creationId xmlns:a16="http://schemas.microsoft.com/office/drawing/2014/main" id="{700B117C-8BB9-C4D5-BF25-61A0F7A1631B}"/>
                    </a:ext>
                  </a:extLst>
                </p:cNvPr>
                <p:cNvSpPr txBox="1"/>
                <p:nvPr/>
              </p:nvSpPr>
              <p:spPr>
                <a:xfrm>
                  <a:off x="7880268" y="202782"/>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1</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nvGrpSpPr>
            <p:cNvPr id="141" name="グループ化 140">
              <a:extLst>
                <a:ext uri="{FF2B5EF4-FFF2-40B4-BE49-F238E27FC236}">
                  <a16:creationId xmlns:a16="http://schemas.microsoft.com/office/drawing/2014/main" id="{CDDD7AC8-2496-A9F0-E0DB-551BF35D42E4}"/>
                </a:ext>
              </a:extLst>
            </p:cNvPr>
            <p:cNvGrpSpPr/>
            <p:nvPr/>
          </p:nvGrpSpPr>
          <p:grpSpPr>
            <a:xfrm>
              <a:off x="2174363" y="3342590"/>
              <a:ext cx="6355864" cy="400110"/>
              <a:chOff x="2108974" y="3342590"/>
              <a:chExt cx="6355864" cy="400110"/>
            </a:xfrm>
          </p:grpSpPr>
          <p:cxnSp>
            <p:nvCxnSpPr>
              <p:cNvPr id="35" name="直線コネクタ 34">
                <a:extLst>
                  <a:ext uri="{FF2B5EF4-FFF2-40B4-BE49-F238E27FC236}">
                    <a16:creationId xmlns:a16="http://schemas.microsoft.com/office/drawing/2014/main" id="{86D2F930-1365-A2EF-7706-1171AC43AFF6}"/>
                  </a:ext>
                </a:extLst>
              </p:cNvPr>
              <p:cNvCxnSpPr>
                <a:cxnSpLocks/>
              </p:cNvCxnSpPr>
              <p:nvPr/>
            </p:nvCxnSpPr>
            <p:spPr>
              <a:xfrm>
                <a:off x="2108974" y="3705594"/>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38" name="テキスト ボックス 37">
                <a:extLst>
                  <a:ext uri="{FF2B5EF4-FFF2-40B4-BE49-F238E27FC236}">
                    <a16:creationId xmlns:a16="http://schemas.microsoft.com/office/drawing/2014/main" id="{5A0DE298-72C2-C2A3-8BBE-40B9B0028EBD}"/>
                  </a:ext>
                </a:extLst>
              </p:cNvPr>
              <p:cNvSpPr txBox="1"/>
              <p:nvPr/>
            </p:nvSpPr>
            <p:spPr>
              <a:xfrm>
                <a:off x="3139021" y="3404116"/>
                <a:ext cx="5250582" cy="276999"/>
              </a:xfrm>
              <a:prstGeom prst="rect">
                <a:avLst/>
              </a:prstGeom>
              <a:noFill/>
            </p:spPr>
            <p:txBody>
              <a:bodyPr wrap="square" rtlCol="0">
                <a:spAutoFit/>
              </a:bodyPr>
              <a:lstStyle/>
              <a:p>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事故やトラブル対応に係る費用</a:t>
                </a:r>
                <a:endPar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nvGrpSpPr>
              <p:cNvPr id="138" name="グループ化 137">
                <a:extLst>
                  <a:ext uri="{FF2B5EF4-FFF2-40B4-BE49-F238E27FC236}">
                    <a16:creationId xmlns:a16="http://schemas.microsoft.com/office/drawing/2014/main" id="{6C15E2F6-F3DB-7728-2B99-C2EAA10320BC}"/>
                  </a:ext>
                </a:extLst>
              </p:cNvPr>
              <p:cNvGrpSpPr/>
              <p:nvPr/>
            </p:nvGrpSpPr>
            <p:grpSpPr>
              <a:xfrm>
                <a:off x="2114463" y="3342590"/>
                <a:ext cx="1034199" cy="400110"/>
                <a:chOff x="7880268" y="202782"/>
                <a:chExt cx="1034199" cy="400110"/>
              </a:xfrm>
            </p:grpSpPr>
            <p:cxnSp>
              <p:nvCxnSpPr>
                <p:cNvPr id="139" name="直線矢印コネクタ 138">
                  <a:extLst>
                    <a:ext uri="{FF2B5EF4-FFF2-40B4-BE49-F238E27FC236}">
                      <a16:creationId xmlns:a16="http://schemas.microsoft.com/office/drawing/2014/main" id="{09EB59E4-3A75-0CAC-CCD8-E53117910AB9}"/>
                    </a:ext>
                  </a:extLst>
                </p:cNvPr>
                <p:cNvCxnSpPr>
                  <a:cxnSpLocks/>
                </p:cNvCxnSpPr>
                <p:nvPr/>
              </p:nvCxnSpPr>
              <p:spPr>
                <a:xfrm>
                  <a:off x="8656390" y="425704"/>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140" name="テキスト ボックス 139">
                  <a:extLst>
                    <a:ext uri="{FF2B5EF4-FFF2-40B4-BE49-F238E27FC236}">
                      <a16:creationId xmlns:a16="http://schemas.microsoft.com/office/drawing/2014/main" id="{CDA92743-0F2A-C8CC-89F1-E0FDA0148237}"/>
                    </a:ext>
                  </a:extLst>
                </p:cNvPr>
                <p:cNvSpPr txBox="1"/>
                <p:nvPr/>
              </p:nvSpPr>
              <p:spPr>
                <a:xfrm>
                  <a:off x="7880268" y="202782"/>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2</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nvGrpSpPr>
            <p:cNvPr id="145" name="グループ化 144">
              <a:extLst>
                <a:ext uri="{FF2B5EF4-FFF2-40B4-BE49-F238E27FC236}">
                  <a16:creationId xmlns:a16="http://schemas.microsoft.com/office/drawing/2014/main" id="{E677577B-3C4B-F936-69F1-0038350E8101}"/>
                </a:ext>
              </a:extLst>
            </p:cNvPr>
            <p:cNvGrpSpPr/>
            <p:nvPr/>
          </p:nvGrpSpPr>
          <p:grpSpPr>
            <a:xfrm>
              <a:off x="2174363" y="3671596"/>
              <a:ext cx="6355864" cy="400110"/>
              <a:chOff x="2108974" y="3671596"/>
              <a:chExt cx="6355864" cy="400110"/>
            </a:xfrm>
          </p:grpSpPr>
          <p:cxnSp>
            <p:nvCxnSpPr>
              <p:cNvPr id="75" name="直線コネクタ 74">
                <a:extLst>
                  <a:ext uri="{FF2B5EF4-FFF2-40B4-BE49-F238E27FC236}">
                    <a16:creationId xmlns:a16="http://schemas.microsoft.com/office/drawing/2014/main" id="{242A9CA4-D81D-42E4-6038-1ADEB015C521}"/>
                  </a:ext>
                </a:extLst>
              </p:cNvPr>
              <p:cNvCxnSpPr>
                <a:cxnSpLocks/>
              </p:cNvCxnSpPr>
              <p:nvPr/>
            </p:nvCxnSpPr>
            <p:spPr>
              <a:xfrm>
                <a:off x="2108974" y="4053498"/>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76" name="テキスト ボックス 75">
                <a:extLst>
                  <a:ext uri="{FF2B5EF4-FFF2-40B4-BE49-F238E27FC236}">
                    <a16:creationId xmlns:a16="http://schemas.microsoft.com/office/drawing/2014/main" id="{4BDB9C11-20D0-AE74-4DB5-5DF2954FF3D0}"/>
                  </a:ext>
                </a:extLst>
              </p:cNvPr>
              <p:cNvSpPr txBox="1"/>
              <p:nvPr/>
            </p:nvSpPr>
            <p:spPr>
              <a:xfrm>
                <a:off x="3139021" y="3752020"/>
                <a:ext cx="5250582" cy="276999"/>
              </a:xfrm>
              <a:prstGeom prst="rect">
                <a:avLst/>
              </a:prstGeom>
              <a:noFill/>
            </p:spPr>
            <p:txBody>
              <a:bodyPr wrap="square" rtlCol="0">
                <a:spAutoFit/>
              </a:bodyPr>
              <a:lstStyle/>
              <a:p>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トラブルや天候災害による緊急対応に係る費用</a:t>
                </a:r>
                <a:endParaRPr lang="en-US" altLang="ja-JP" sz="1100">
                  <a:latin typeface="BIZ UDPゴシック" panose="020B0400000000000000" pitchFamily="50" charset="-128"/>
                  <a:ea typeface="BIZ UDPゴシック" panose="020B0400000000000000" pitchFamily="50" charset="-128"/>
                </a:endParaRPr>
              </a:p>
            </p:txBody>
          </p:sp>
          <p:grpSp>
            <p:nvGrpSpPr>
              <p:cNvPr id="142" name="グループ化 141">
                <a:extLst>
                  <a:ext uri="{FF2B5EF4-FFF2-40B4-BE49-F238E27FC236}">
                    <a16:creationId xmlns:a16="http://schemas.microsoft.com/office/drawing/2014/main" id="{83458FA2-EB8C-F8EA-E6DD-56F66A63B7BC}"/>
                  </a:ext>
                </a:extLst>
              </p:cNvPr>
              <p:cNvGrpSpPr/>
              <p:nvPr/>
            </p:nvGrpSpPr>
            <p:grpSpPr>
              <a:xfrm>
                <a:off x="2112200" y="3671596"/>
                <a:ext cx="1034199" cy="400110"/>
                <a:chOff x="7880268" y="202782"/>
                <a:chExt cx="1034199" cy="400110"/>
              </a:xfrm>
            </p:grpSpPr>
            <p:cxnSp>
              <p:nvCxnSpPr>
                <p:cNvPr id="143" name="直線矢印コネクタ 142">
                  <a:extLst>
                    <a:ext uri="{FF2B5EF4-FFF2-40B4-BE49-F238E27FC236}">
                      <a16:creationId xmlns:a16="http://schemas.microsoft.com/office/drawing/2014/main" id="{A62F080C-0C98-0013-6516-34E1AB9752B2}"/>
                    </a:ext>
                  </a:extLst>
                </p:cNvPr>
                <p:cNvCxnSpPr>
                  <a:cxnSpLocks/>
                </p:cNvCxnSpPr>
                <p:nvPr/>
              </p:nvCxnSpPr>
              <p:spPr>
                <a:xfrm>
                  <a:off x="8656390" y="425704"/>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144" name="テキスト ボックス 143">
                  <a:extLst>
                    <a:ext uri="{FF2B5EF4-FFF2-40B4-BE49-F238E27FC236}">
                      <a16:creationId xmlns:a16="http://schemas.microsoft.com/office/drawing/2014/main" id="{57C029EE-1FA9-21B5-E1BB-3C30EC7EA973}"/>
                    </a:ext>
                  </a:extLst>
                </p:cNvPr>
                <p:cNvSpPr txBox="1"/>
                <p:nvPr/>
              </p:nvSpPr>
              <p:spPr>
                <a:xfrm>
                  <a:off x="7880268" y="202782"/>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3</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nvGrpSpPr>
            <p:cNvPr id="19" name="グループ化 18">
              <a:extLst>
                <a:ext uri="{FF2B5EF4-FFF2-40B4-BE49-F238E27FC236}">
                  <a16:creationId xmlns:a16="http://schemas.microsoft.com/office/drawing/2014/main" id="{E9D07802-CF19-3B74-6677-159CF48B2FEE}"/>
                </a:ext>
              </a:extLst>
            </p:cNvPr>
            <p:cNvGrpSpPr/>
            <p:nvPr/>
          </p:nvGrpSpPr>
          <p:grpSpPr>
            <a:xfrm>
              <a:off x="2174363" y="4030240"/>
              <a:ext cx="6355864" cy="613438"/>
              <a:chOff x="2174363" y="4030240"/>
              <a:chExt cx="6355864" cy="613438"/>
            </a:xfrm>
          </p:grpSpPr>
          <p:cxnSp>
            <p:nvCxnSpPr>
              <p:cNvPr id="16" name="直線コネクタ 15">
                <a:extLst>
                  <a:ext uri="{FF2B5EF4-FFF2-40B4-BE49-F238E27FC236}">
                    <a16:creationId xmlns:a16="http://schemas.microsoft.com/office/drawing/2014/main" id="{8E3FF76F-1E7D-4D11-46C7-6AAF2FB053FC}"/>
                  </a:ext>
                </a:extLst>
              </p:cNvPr>
              <p:cNvCxnSpPr>
                <a:cxnSpLocks/>
              </p:cNvCxnSpPr>
              <p:nvPr/>
            </p:nvCxnSpPr>
            <p:spPr>
              <a:xfrm>
                <a:off x="2174363" y="4401403"/>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7" name="テキスト ボックス 16">
                <a:extLst>
                  <a:ext uri="{FF2B5EF4-FFF2-40B4-BE49-F238E27FC236}">
                    <a16:creationId xmlns:a16="http://schemas.microsoft.com/office/drawing/2014/main" id="{72068AD2-1090-3CCF-F891-DC2ECDBD0CD8}"/>
                  </a:ext>
                </a:extLst>
              </p:cNvPr>
              <p:cNvSpPr txBox="1"/>
              <p:nvPr/>
            </p:nvSpPr>
            <p:spPr>
              <a:xfrm>
                <a:off x="3209478" y="4099925"/>
                <a:ext cx="5250582" cy="276999"/>
              </a:xfrm>
              <a:prstGeom prst="rect">
                <a:avLst/>
              </a:prstGeom>
              <a:noFill/>
            </p:spPr>
            <p:txBody>
              <a:bodyPr wrap="square" rtlCol="0">
                <a:spAutoFit/>
              </a:bodyPr>
              <a:lstStyle/>
              <a:p>
                <a:pPr algn="just"/>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突発的な設計変更に係る費用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P43</a:t>
                </a:r>
                <a:r>
                  <a:rPr lang="ja-JP" altLang="en-US" sz="800">
                    <a:latin typeface="BIZ UDP明朝 Medium" panose="02020500000000000000" pitchFamily="18" charset="-128"/>
                    <a:ea typeface="BIZ UDP明朝 Medium" panose="02020500000000000000" pitchFamily="18" charset="-128"/>
                  </a:rPr>
                  <a:t>～</a:t>
                </a:r>
                <a:r>
                  <a:rPr lang="en-US" altLang="ja-JP" sz="800">
                    <a:latin typeface="BIZ UDP明朝 Medium" panose="02020500000000000000" pitchFamily="18" charset="-128"/>
                    <a:ea typeface="BIZ UDP明朝 Medium" panose="02020500000000000000" pitchFamily="18" charset="-128"/>
                  </a:rPr>
                  <a:t>45</a:t>
                </a:r>
                <a:r>
                  <a:rPr lang="ja-JP" altLang="en-US" sz="800">
                    <a:latin typeface="BIZ UDP明朝 Medium" panose="02020500000000000000" pitchFamily="18" charset="-128"/>
                    <a:ea typeface="BIZ UDP明朝 Medium" panose="02020500000000000000" pitchFamily="18" charset="-128"/>
                  </a:rPr>
                  <a:t>）</a:t>
                </a:r>
                <a:endParaRPr lang="en-US" altLang="ja-JP" sz="12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8" name="テキスト ボックス 17">
                <a:extLst>
                  <a:ext uri="{FF2B5EF4-FFF2-40B4-BE49-F238E27FC236}">
                    <a16:creationId xmlns:a16="http://schemas.microsoft.com/office/drawing/2014/main" id="{CB640D11-8BB6-7367-CD64-AE40F30AA990}"/>
                  </a:ext>
                </a:extLst>
              </p:cNvPr>
              <p:cNvSpPr txBox="1"/>
              <p:nvPr/>
            </p:nvSpPr>
            <p:spPr>
              <a:xfrm>
                <a:off x="3278275" y="4397457"/>
                <a:ext cx="3885765"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・例 ： 仕様変更に伴う追加資材や人材の追加調達≒特急扱い</a:t>
                </a:r>
                <a:endParaRPr lang="en-US" altLang="ja-JP" sz="1000">
                  <a:latin typeface="BIZ UDPゴシック" panose="020B0400000000000000" pitchFamily="50" charset="-128"/>
                  <a:ea typeface="BIZ UDPゴシック" panose="020B0400000000000000" pitchFamily="50" charset="-128"/>
                </a:endParaRPr>
              </a:p>
            </p:txBody>
          </p:sp>
          <p:grpSp>
            <p:nvGrpSpPr>
              <p:cNvPr id="146" name="グループ化 145">
                <a:extLst>
                  <a:ext uri="{FF2B5EF4-FFF2-40B4-BE49-F238E27FC236}">
                    <a16:creationId xmlns:a16="http://schemas.microsoft.com/office/drawing/2014/main" id="{FF6DAADF-E19F-4E98-C4C2-1400771DB213}"/>
                  </a:ext>
                </a:extLst>
              </p:cNvPr>
              <p:cNvGrpSpPr/>
              <p:nvPr/>
            </p:nvGrpSpPr>
            <p:grpSpPr>
              <a:xfrm>
                <a:off x="2176980" y="4030240"/>
                <a:ext cx="1034199" cy="400110"/>
                <a:chOff x="7944389" y="202782"/>
                <a:chExt cx="1034199" cy="400110"/>
              </a:xfrm>
            </p:grpSpPr>
            <p:cxnSp>
              <p:nvCxnSpPr>
                <p:cNvPr id="147" name="直線矢印コネクタ 146">
                  <a:extLst>
                    <a:ext uri="{FF2B5EF4-FFF2-40B4-BE49-F238E27FC236}">
                      <a16:creationId xmlns:a16="http://schemas.microsoft.com/office/drawing/2014/main" id="{703AD3F7-3EEE-582C-4507-3A3FFAC8FBFC}"/>
                    </a:ext>
                  </a:extLst>
                </p:cNvPr>
                <p:cNvCxnSpPr>
                  <a:cxnSpLocks/>
                </p:cNvCxnSpPr>
                <p:nvPr/>
              </p:nvCxnSpPr>
              <p:spPr>
                <a:xfrm>
                  <a:off x="8720511" y="425704"/>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148" name="テキスト ボックス 147">
                  <a:extLst>
                    <a:ext uri="{FF2B5EF4-FFF2-40B4-BE49-F238E27FC236}">
                      <a16:creationId xmlns:a16="http://schemas.microsoft.com/office/drawing/2014/main" id="{1EC1ED9F-1A8A-D74C-B9CA-150E96EC44B8}"/>
                    </a:ext>
                  </a:extLst>
                </p:cNvPr>
                <p:cNvSpPr txBox="1"/>
                <p:nvPr/>
              </p:nvSpPr>
              <p:spPr>
                <a:xfrm>
                  <a:off x="7944389" y="202782"/>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4</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grpSp>
        <p:nvGrpSpPr>
          <p:cNvPr id="22" name="グループ化 21">
            <a:extLst>
              <a:ext uri="{FF2B5EF4-FFF2-40B4-BE49-F238E27FC236}">
                <a16:creationId xmlns:a16="http://schemas.microsoft.com/office/drawing/2014/main" id="{7256F90B-53E3-3FE1-7AA4-80C205E366B1}"/>
              </a:ext>
            </a:extLst>
          </p:cNvPr>
          <p:cNvGrpSpPr/>
          <p:nvPr/>
        </p:nvGrpSpPr>
        <p:grpSpPr>
          <a:xfrm>
            <a:off x="2559651" y="4882332"/>
            <a:ext cx="6379736" cy="1592317"/>
            <a:chOff x="2178651" y="4882330"/>
            <a:chExt cx="6379736" cy="1592317"/>
          </a:xfrm>
        </p:grpSpPr>
        <p:grpSp>
          <p:nvGrpSpPr>
            <p:cNvPr id="153" name="グループ化 152">
              <a:extLst>
                <a:ext uri="{FF2B5EF4-FFF2-40B4-BE49-F238E27FC236}">
                  <a16:creationId xmlns:a16="http://schemas.microsoft.com/office/drawing/2014/main" id="{954A9204-3A7F-E0F6-8522-752E06A72705}"/>
                </a:ext>
              </a:extLst>
            </p:cNvPr>
            <p:cNvGrpSpPr/>
            <p:nvPr/>
          </p:nvGrpSpPr>
          <p:grpSpPr>
            <a:xfrm>
              <a:off x="2182657" y="4882330"/>
              <a:ext cx="6375730" cy="617931"/>
              <a:chOff x="2112200" y="4824693"/>
              <a:chExt cx="6375730" cy="617931"/>
            </a:xfrm>
          </p:grpSpPr>
          <p:cxnSp>
            <p:nvCxnSpPr>
              <p:cNvPr id="100" name="直線コネクタ 99">
                <a:extLst>
                  <a:ext uri="{FF2B5EF4-FFF2-40B4-BE49-F238E27FC236}">
                    <a16:creationId xmlns:a16="http://schemas.microsoft.com/office/drawing/2014/main" id="{88D6D5D6-4046-878C-EED1-F8ECBA8CED72}"/>
                  </a:ext>
                </a:extLst>
              </p:cNvPr>
              <p:cNvCxnSpPr>
                <a:cxnSpLocks/>
              </p:cNvCxnSpPr>
              <p:nvPr/>
            </p:nvCxnSpPr>
            <p:spPr>
              <a:xfrm>
                <a:off x="2132066" y="5209585"/>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01" name="テキスト ボックス 100">
                <a:extLst>
                  <a:ext uri="{FF2B5EF4-FFF2-40B4-BE49-F238E27FC236}">
                    <a16:creationId xmlns:a16="http://schemas.microsoft.com/office/drawing/2014/main" id="{E04D2F27-BEDF-790D-D011-A9116DEA2BF9}"/>
                  </a:ext>
                </a:extLst>
              </p:cNvPr>
              <p:cNvSpPr txBox="1"/>
              <p:nvPr/>
            </p:nvSpPr>
            <p:spPr>
              <a:xfrm>
                <a:off x="3139021" y="4908107"/>
                <a:ext cx="4861776" cy="276999"/>
              </a:xfrm>
              <a:prstGeom prst="rect">
                <a:avLst/>
              </a:prstGeom>
              <a:noFill/>
            </p:spPr>
            <p:txBody>
              <a:bodyPr wrap="square" rtlCol="0">
                <a:spAutoFit/>
              </a:bodyPr>
              <a:lstStyle/>
              <a:p>
                <a:pPr algn="just"/>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機械の故障や事故への対応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P51,53</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12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02" name="テキスト ボックス 101">
                <a:extLst>
                  <a:ext uri="{FF2B5EF4-FFF2-40B4-BE49-F238E27FC236}">
                    <a16:creationId xmlns:a16="http://schemas.microsoft.com/office/drawing/2014/main" id="{DFB8D158-F6D7-B1F6-495B-EA2BAFCA84B9}"/>
                  </a:ext>
                </a:extLst>
              </p:cNvPr>
              <p:cNvSpPr txBox="1"/>
              <p:nvPr/>
            </p:nvSpPr>
            <p:spPr>
              <a:xfrm>
                <a:off x="3207819" y="5196403"/>
                <a:ext cx="5246586"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・修理費用、製造に関する時間外対応、外注への支払費用増加</a:t>
                </a:r>
                <a:endParaRPr lang="en-US" altLang="ja-JP" sz="1000">
                  <a:latin typeface="BIZ UDPゴシック" panose="020B0400000000000000" pitchFamily="50" charset="-128"/>
                  <a:ea typeface="BIZ UDPゴシック" panose="020B0400000000000000" pitchFamily="50" charset="-128"/>
                </a:endParaRPr>
              </a:p>
            </p:txBody>
          </p:sp>
          <p:grpSp>
            <p:nvGrpSpPr>
              <p:cNvPr id="150" name="グループ化 149">
                <a:extLst>
                  <a:ext uri="{FF2B5EF4-FFF2-40B4-BE49-F238E27FC236}">
                    <a16:creationId xmlns:a16="http://schemas.microsoft.com/office/drawing/2014/main" id="{39212561-BB64-E90A-7AEE-765C8080D2C5}"/>
                  </a:ext>
                </a:extLst>
              </p:cNvPr>
              <p:cNvGrpSpPr/>
              <p:nvPr/>
            </p:nvGrpSpPr>
            <p:grpSpPr>
              <a:xfrm>
                <a:off x="2112200" y="4824693"/>
                <a:ext cx="1034199" cy="400110"/>
                <a:chOff x="7880268" y="202782"/>
                <a:chExt cx="1034199" cy="400110"/>
              </a:xfrm>
            </p:grpSpPr>
            <p:cxnSp>
              <p:nvCxnSpPr>
                <p:cNvPr id="151" name="直線矢印コネクタ 150">
                  <a:extLst>
                    <a:ext uri="{FF2B5EF4-FFF2-40B4-BE49-F238E27FC236}">
                      <a16:creationId xmlns:a16="http://schemas.microsoft.com/office/drawing/2014/main" id="{F2DD8AFB-BD04-CA2F-E35A-7DB74816FA72}"/>
                    </a:ext>
                  </a:extLst>
                </p:cNvPr>
                <p:cNvCxnSpPr>
                  <a:cxnSpLocks/>
                </p:cNvCxnSpPr>
                <p:nvPr/>
              </p:nvCxnSpPr>
              <p:spPr>
                <a:xfrm>
                  <a:off x="8656390" y="425704"/>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152" name="テキスト ボックス 151">
                  <a:extLst>
                    <a:ext uri="{FF2B5EF4-FFF2-40B4-BE49-F238E27FC236}">
                      <a16:creationId xmlns:a16="http://schemas.microsoft.com/office/drawing/2014/main" id="{4E7A057F-0570-03E3-0BCB-B2FF1A5270C4}"/>
                    </a:ext>
                  </a:extLst>
                </p:cNvPr>
                <p:cNvSpPr txBox="1"/>
                <p:nvPr/>
              </p:nvSpPr>
              <p:spPr>
                <a:xfrm>
                  <a:off x="7880268" y="202782"/>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1</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nvGrpSpPr>
            <p:cNvPr id="157" name="グループ化 156">
              <a:extLst>
                <a:ext uri="{FF2B5EF4-FFF2-40B4-BE49-F238E27FC236}">
                  <a16:creationId xmlns:a16="http://schemas.microsoft.com/office/drawing/2014/main" id="{5F0E6DD1-11E8-A8E2-039B-0ECC1739141B}"/>
                </a:ext>
              </a:extLst>
            </p:cNvPr>
            <p:cNvGrpSpPr/>
            <p:nvPr/>
          </p:nvGrpSpPr>
          <p:grpSpPr>
            <a:xfrm>
              <a:off x="2184747" y="5382875"/>
              <a:ext cx="6373640" cy="400110"/>
              <a:chOff x="2114290" y="5361772"/>
              <a:chExt cx="6373640" cy="400110"/>
            </a:xfrm>
          </p:grpSpPr>
          <p:cxnSp>
            <p:nvCxnSpPr>
              <p:cNvPr id="108" name="直線コネクタ 107">
                <a:extLst>
                  <a:ext uri="{FF2B5EF4-FFF2-40B4-BE49-F238E27FC236}">
                    <a16:creationId xmlns:a16="http://schemas.microsoft.com/office/drawing/2014/main" id="{93036576-7653-957C-EF0B-E5606E533A45}"/>
                  </a:ext>
                </a:extLst>
              </p:cNvPr>
              <p:cNvCxnSpPr>
                <a:cxnSpLocks/>
              </p:cNvCxnSpPr>
              <p:nvPr/>
            </p:nvCxnSpPr>
            <p:spPr>
              <a:xfrm>
                <a:off x="2132066" y="5732976"/>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09" name="テキスト ボックス 108">
                <a:extLst>
                  <a:ext uri="{FF2B5EF4-FFF2-40B4-BE49-F238E27FC236}">
                    <a16:creationId xmlns:a16="http://schemas.microsoft.com/office/drawing/2014/main" id="{322DB321-0A76-CDEA-C40E-6D5A22A139B1}"/>
                  </a:ext>
                </a:extLst>
              </p:cNvPr>
              <p:cNvSpPr txBox="1"/>
              <p:nvPr/>
            </p:nvSpPr>
            <p:spPr>
              <a:xfrm>
                <a:off x="3139021" y="5463734"/>
                <a:ext cx="5250582" cy="276999"/>
              </a:xfrm>
              <a:prstGeom prst="rect">
                <a:avLst/>
              </a:prstGeom>
              <a:noFill/>
            </p:spPr>
            <p:txBody>
              <a:bodyPr wrap="square" rtlCol="0">
                <a:spAutoFit/>
              </a:bodyPr>
              <a:lstStyle/>
              <a:p>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不良品への対応費用</a:t>
                </a:r>
                <a:endPar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nvGrpSpPr>
              <p:cNvPr id="154" name="グループ化 153">
                <a:extLst>
                  <a:ext uri="{FF2B5EF4-FFF2-40B4-BE49-F238E27FC236}">
                    <a16:creationId xmlns:a16="http://schemas.microsoft.com/office/drawing/2014/main" id="{D03FBA3A-C8A0-264F-5D3E-FA3D80548DCE}"/>
                  </a:ext>
                </a:extLst>
              </p:cNvPr>
              <p:cNvGrpSpPr/>
              <p:nvPr/>
            </p:nvGrpSpPr>
            <p:grpSpPr>
              <a:xfrm>
                <a:off x="2114290" y="5361772"/>
                <a:ext cx="1034199" cy="400110"/>
                <a:chOff x="7880268" y="202782"/>
                <a:chExt cx="1034199" cy="400110"/>
              </a:xfrm>
            </p:grpSpPr>
            <p:cxnSp>
              <p:nvCxnSpPr>
                <p:cNvPr id="155" name="直線矢印コネクタ 154">
                  <a:extLst>
                    <a:ext uri="{FF2B5EF4-FFF2-40B4-BE49-F238E27FC236}">
                      <a16:creationId xmlns:a16="http://schemas.microsoft.com/office/drawing/2014/main" id="{EFB499EA-5D83-50AB-9573-4DFA1C1F0212}"/>
                    </a:ext>
                  </a:extLst>
                </p:cNvPr>
                <p:cNvCxnSpPr>
                  <a:cxnSpLocks/>
                </p:cNvCxnSpPr>
                <p:nvPr/>
              </p:nvCxnSpPr>
              <p:spPr>
                <a:xfrm>
                  <a:off x="8656390" y="425704"/>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156" name="テキスト ボックス 155">
                  <a:extLst>
                    <a:ext uri="{FF2B5EF4-FFF2-40B4-BE49-F238E27FC236}">
                      <a16:creationId xmlns:a16="http://schemas.microsoft.com/office/drawing/2014/main" id="{3DBBF93C-4BA0-C9AE-AE28-FADCCDBE5665}"/>
                    </a:ext>
                  </a:extLst>
                </p:cNvPr>
                <p:cNvSpPr txBox="1"/>
                <p:nvPr/>
              </p:nvSpPr>
              <p:spPr>
                <a:xfrm>
                  <a:off x="7880268" y="202782"/>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2</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nvGrpSpPr>
            <p:cNvPr id="167" name="グループ化 166">
              <a:extLst>
                <a:ext uri="{FF2B5EF4-FFF2-40B4-BE49-F238E27FC236}">
                  <a16:creationId xmlns:a16="http://schemas.microsoft.com/office/drawing/2014/main" id="{569D250E-990B-7676-2284-368597473E5A}"/>
                </a:ext>
              </a:extLst>
            </p:cNvPr>
            <p:cNvGrpSpPr/>
            <p:nvPr/>
          </p:nvGrpSpPr>
          <p:grpSpPr>
            <a:xfrm>
              <a:off x="2178651" y="5740140"/>
              <a:ext cx="6379736" cy="400110"/>
              <a:chOff x="2108194" y="5719037"/>
              <a:chExt cx="6379736" cy="400110"/>
            </a:xfrm>
          </p:grpSpPr>
          <p:cxnSp>
            <p:nvCxnSpPr>
              <p:cNvPr id="115" name="直線コネクタ 114">
                <a:extLst>
                  <a:ext uri="{FF2B5EF4-FFF2-40B4-BE49-F238E27FC236}">
                    <a16:creationId xmlns:a16="http://schemas.microsoft.com/office/drawing/2014/main" id="{198E1161-5E54-EA3C-82F9-E46399D3E114}"/>
                  </a:ext>
                </a:extLst>
              </p:cNvPr>
              <p:cNvCxnSpPr>
                <a:cxnSpLocks/>
              </p:cNvCxnSpPr>
              <p:nvPr/>
            </p:nvCxnSpPr>
            <p:spPr>
              <a:xfrm>
                <a:off x="2132066" y="6080880"/>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16" name="テキスト ボックス 115">
                <a:extLst>
                  <a:ext uri="{FF2B5EF4-FFF2-40B4-BE49-F238E27FC236}">
                    <a16:creationId xmlns:a16="http://schemas.microsoft.com/office/drawing/2014/main" id="{5CBB24AC-F34D-282F-6567-4F31934CEF4D}"/>
                  </a:ext>
                </a:extLst>
              </p:cNvPr>
              <p:cNvSpPr txBox="1"/>
              <p:nvPr/>
            </p:nvSpPr>
            <p:spPr>
              <a:xfrm>
                <a:off x="3149958" y="5779402"/>
                <a:ext cx="5250582" cy="276999"/>
              </a:xfrm>
              <a:prstGeom prst="rect">
                <a:avLst/>
              </a:prstGeom>
              <a:noFill/>
            </p:spPr>
            <p:txBody>
              <a:bodyPr wrap="square" rtlCol="0">
                <a:spAutoFit/>
              </a:bodyPr>
              <a:lstStyle/>
              <a:p>
                <a:pPr algn="just"/>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突然の仕様変更による作り直し費用への対応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P54</a:t>
                </a:r>
                <a:r>
                  <a:rPr lang="ja-JP" altLang="en-US" sz="800">
                    <a:latin typeface="BIZ UDP明朝 Medium" panose="02020500000000000000" pitchFamily="18" charset="-128"/>
                    <a:ea typeface="BIZ UDP明朝 Medium" panose="02020500000000000000" pitchFamily="18" charset="-128"/>
                  </a:rPr>
                  <a:t>～</a:t>
                </a:r>
                <a:r>
                  <a:rPr lang="en-US" altLang="ja-JP" sz="800">
                    <a:latin typeface="BIZ UDP明朝 Medium" panose="02020500000000000000" pitchFamily="18" charset="-128"/>
                    <a:ea typeface="BIZ UDP明朝 Medium" panose="02020500000000000000" pitchFamily="18" charset="-128"/>
                  </a:rPr>
                  <a:t>55</a:t>
                </a:r>
                <a:r>
                  <a:rPr lang="ja-JP" altLang="en-US" sz="800">
                    <a:latin typeface="BIZ UDP明朝 Medium" panose="02020500000000000000" pitchFamily="18" charset="-128"/>
                    <a:ea typeface="BIZ UDP明朝 Medium" panose="02020500000000000000" pitchFamily="18" charset="-128"/>
                  </a:rPr>
                  <a:t>）</a:t>
                </a:r>
                <a:endParaRPr lang="ja-JP"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nvGrpSpPr>
              <p:cNvPr id="158" name="グループ化 157">
                <a:extLst>
                  <a:ext uri="{FF2B5EF4-FFF2-40B4-BE49-F238E27FC236}">
                    <a16:creationId xmlns:a16="http://schemas.microsoft.com/office/drawing/2014/main" id="{79BDEA12-D224-90C4-453B-57742822AF85}"/>
                  </a:ext>
                </a:extLst>
              </p:cNvPr>
              <p:cNvGrpSpPr/>
              <p:nvPr/>
            </p:nvGrpSpPr>
            <p:grpSpPr>
              <a:xfrm>
                <a:off x="2108194" y="5719037"/>
                <a:ext cx="1034199" cy="400110"/>
                <a:chOff x="7880268" y="202782"/>
                <a:chExt cx="1034199" cy="400110"/>
              </a:xfrm>
            </p:grpSpPr>
            <p:cxnSp>
              <p:nvCxnSpPr>
                <p:cNvPr id="159" name="直線矢印コネクタ 158">
                  <a:extLst>
                    <a:ext uri="{FF2B5EF4-FFF2-40B4-BE49-F238E27FC236}">
                      <a16:creationId xmlns:a16="http://schemas.microsoft.com/office/drawing/2014/main" id="{08AE5E58-418C-438E-CF99-4A41009CE869}"/>
                    </a:ext>
                  </a:extLst>
                </p:cNvPr>
                <p:cNvCxnSpPr>
                  <a:cxnSpLocks/>
                </p:cNvCxnSpPr>
                <p:nvPr/>
              </p:nvCxnSpPr>
              <p:spPr>
                <a:xfrm>
                  <a:off x="8656390" y="425704"/>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160" name="テキスト ボックス 159">
                  <a:extLst>
                    <a:ext uri="{FF2B5EF4-FFF2-40B4-BE49-F238E27FC236}">
                      <a16:creationId xmlns:a16="http://schemas.microsoft.com/office/drawing/2014/main" id="{814DCC29-865B-0581-FE6C-12F51D5B17A0}"/>
                    </a:ext>
                  </a:extLst>
                </p:cNvPr>
                <p:cNvSpPr txBox="1"/>
                <p:nvPr/>
              </p:nvSpPr>
              <p:spPr>
                <a:xfrm>
                  <a:off x="7880268" y="202782"/>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3</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nvGrpSpPr>
            <p:cNvPr id="166" name="グループ化 165">
              <a:extLst>
                <a:ext uri="{FF2B5EF4-FFF2-40B4-BE49-F238E27FC236}">
                  <a16:creationId xmlns:a16="http://schemas.microsoft.com/office/drawing/2014/main" id="{78FBA8E9-DAC1-6628-4821-32D8A7ABAF56}"/>
                </a:ext>
              </a:extLst>
            </p:cNvPr>
            <p:cNvGrpSpPr/>
            <p:nvPr/>
          </p:nvGrpSpPr>
          <p:grpSpPr>
            <a:xfrm>
              <a:off x="2184366" y="6074537"/>
              <a:ext cx="6374021" cy="400110"/>
              <a:chOff x="2113909" y="6053434"/>
              <a:chExt cx="6374021" cy="400110"/>
            </a:xfrm>
          </p:grpSpPr>
          <p:cxnSp>
            <p:nvCxnSpPr>
              <p:cNvPr id="122" name="直線コネクタ 121">
                <a:extLst>
                  <a:ext uri="{FF2B5EF4-FFF2-40B4-BE49-F238E27FC236}">
                    <a16:creationId xmlns:a16="http://schemas.microsoft.com/office/drawing/2014/main" id="{4106C254-CAD1-0E23-ABFC-EAC4979E34A2}"/>
                  </a:ext>
                </a:extLst>
              </p:cNvPr>
              <p:cNvCxnSpPr>
                <a:cxnSpLocks/>
              </p:cNvCxnSpPr>
              <p:nvPr/>
            </p:nvCxnSpPr>
            <p:spPr>
              <a:xfrm>
                <a:off x="2132066" y="6401072"/>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23" name="テキスト ボックス 122">
                <a:extLst>
                  <a:ext uri="{FF2B5EF4-FFF2-40B4-BE49-F238E27FC236}">
                    <a16:creationId xmlns:a16="http://schemas.microsoft.com/office/drawing/2014/main" id="{D8A7DCD9-7269-2209-4CF4-A5C0FFE6F27A}"/>
                  </a:ext>
                </a:extLst>
              </p:cNvPr>
              <p:cNvSpPr txBox="1"/>
              <p:nvPr/>
            </p:nvSpPr>
            <p:spPr>
              <a:xfrm>
                <a:off x="3147293" y="6127302"/>
                <a:ext cx="5250582" cy="276999"/>
              </a:xfrm>
              <a:prstGeom prst="rect">
                <a:avLst/>
              </a:prstGeom>
              <a:noFill/>
            </p:spPr>
            <p:txBody>
              <a:bodyPr wrap="square" rtlCol="0">
                <a:spAutoFit/>
              </a:bodyPr>
              <a:lstStyle/>
              <a:p>
                <a:pPr algn="just"/>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法令改正や安全基準対応</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への費用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P59</a:t>
                </a:r>
                <a:r>
                  <a:rPr lang="ja-JP" altLang="en-US" sz="800">
                    <a:latin typeface="BIZ UDP明朝 Medium" panose="02020500000000000000" pitchFamily="18" charset="-128"/>
                    <a:ea typeface="BIZ UDP明朝 Medium" panose="02020500000000000000" pitchFamily="18" charset="-128"/>
                  </a:rPr>
                  <a:t>）</a:t>
                </a:r>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nvGrpSpPr>
              <p:cNvPr id="162" name="グループ化 161">
                <a:extLst>
                  <a:ext uri="{FF2B5EF4-FFF2-40B4-BE49-F238E27FC236}">
                    <a16:creationId xmlns:a16="http://schemas.microsoft.com/office/drawing/2014/main" id="{F76117EE-9A24-1526-D265-174102518F7F}"/>
                  </a:ext>
                </a:extLst>
              </p:cNvPr>
              <p:cNvGrpSpPr/>
              <p:nvPr/>
            </p:nvGrpSpPr>
            <p:grpSpPr>
              <a:xfrm>
                <a:off x="2113909" y="6053434"/>
                <a:ext cx="1034199" cy="400110"/>
                <a:chOff x="7880268" y="202782"/>
                <a:chExt cx="1034199" cy="400110"/>
              </a:xfrm>
            </p:grpSpPr>
            <p:cxnSp>
              <p:nvCxnSpPr>
                <p:cNvPr id="163" name="直線矢印コネクタ 162">
                  <a:extLst>
                    <a:ext uri="{FF2B5EF4-FFF2-40B4-BE49-F238E27FC236}">
                      <a16:creationId xmlns:a16="http://schemas.microsoft.com/office/drawing/2014/main" id="{32397D2D-7F31-6756-D860-79E59615B16E}"/>
                    </a:ext>
                  </a:extLst>
                </p:cNvPr>
                <p:cNvCxnSpPr>
                  <a:cxnSpLocks/>
                </p:cNvCxnSpPr>
                <p:nvPr/>
              </p:nvCxnSpPr>
              <p:spPr>
                <a:xfrm>
                  <a:off x="8656390" y="425704"/>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164" name="テキスト ボックス 163">
                  <a:extLst>
                    <a:ext uri="{FF2B5EF4-FFF2-40B4-BE49-F238E27FC236}">
                      <a16:creationId xmlns:a16="http://schemas.microsoft.com/office/drawing/2014/main" id="{A8EBD0F8-8F5B-C2C0-916F-80352D472728}"/>
                    </a:ext>
                  </a:extLst>
                </p:cNvPr>
                <p:cNvSpPr txBox="1"/>
                <p:nvPr/>
              </p:nvSpPr>
              <p:spPr>
                <a:xfrm>
                  <a:off x="7880268" y="202782"/>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4</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spTree>
    <p:extLst>
      <p:ext uri="{BB962C8B-B14F-4D97-AF65-F5344CB8AC3E}">
        <p14:creationId xmlns:p14="http://schemas.microsoft.com/office/powerpoint/2010/main" val="1079426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4E3E6-CDF4-D2F5-68AF-5535D6237E7A}"/>
            </a:ext>
          </a:extLst>
        </p:cNvPr>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115E270F-E16C-2A5A-F10F-9AED3B46E3B2}"/>
              </a:ext>
            </a:extLst>
          </p:cNvPr>
          <p:cNvSpPr>
            <a:spLocks noGrp="1"/>
          </p:cNvSpPr>
          <p:nvPr>
            <p:ph type="sldNum" sz="quarter" idx="12"/>
          </p:nvPr>
        </p:nvSpPr>
        <p:spPr/>
        <p:txBody>
          <a:bodyPr/>
          <a:lstStyle/>
          <a:p>
            <a:fld id="{83CB6158-B501-4E3A-BAB6-5BA58145ABEC}" type="slidenum">
              <a:rPr kumimoji="1" lang="ja-JP" altLang="en-US" smtClean="0"/>
              <a:t>13</a:t>
            </a:fld>
            <a:endParaRPr kumimoji="1" lang="ja-JP" altLang="en-US"/>
          </a:p>
        </p:txBody>
      </p:sp>
      <p:sp>
        <p:nvSpPr>
          <p:cNvPr id="2" name="タイトル 1">
            <a:extLst>
              <a:ext uri="{FF2B5EF4-FFF2-40B4-BE49-F238E27FC236}">
                <a16:creationId xmlns:a16="http://schemas.microsoft.com/office/drawing/2014/main" id="{162F2A6F-21F3-10F8-769B-49ADB3EFE831}"/>
              </a:ext>
            </a:extLst>
          </p:cNvPr>
          <p:cNvSpPr>
            <a:spLocks noGrp="1"/>
          </p:cNvSpPr>
          <p:nvPr>
            <p:ph type="title"/>
          </p:nvPr>
        </p:nvSpPr>
        <p:spPr>
          <a:xfrm>
            <a:off x="1009652" y="328478"/>
            <a:ext cx="4423641" cy="426129"/>
          </a:xfrm>
        </p:spPr>
        <p:txBody>
          <a:bodyPr/>
          <a:lstStyle/>
          <a:p>
            <a:r>
              <a:rPr kumimoji="1" lang="ja-JP" altLang="en-US" b="1">
                <a:solidFill>
                  <a:schemeClr val="tx1">
                    <a:lumMod val="65000"/>
                    <a:lumOff val="35000"/>
                  </a:schemeClr>
                </a:solidFill>
              </a:rPr>
              <a:t>４．一時資金（</a:t>
            </a:r>
            <a:r>
              <a:rPr lang="ja-JP" altLang="en-US" b="1">
                <a:solidFill>
                  <a:schemeClr val="tx1">
                    <a:lumMod val="65000"/>
                    <a:lumOff val="35000"/>
                  </a:schemeClr>
                </a:solidFill>
              </a:rPr>
              <a:t>業種別③）</a:t>
            </a:r>
            <a:endParaRPr kumimoji="1" lang="ja-JP" altLang="en-US" b="1">
              <a:solidFill>
                <a:schemeClr val="tx1">
                  <a:lumMod val="65000"/>
                  <a:lumOff val="35000"/>
                </a:schemeClr>
              </a:solidFill>
            </a:endParaRPr>
          </a:p>
        </p:txBody>
      </p:sp>
      <p:sp>
        <p:nvSpPr>
          <p:cNvPr id="30" name="テキスト ボックス 29">
            <a:extLst>
              <a:ext uri="{FF2B5EF4-FFF2-40B4-BE49-F238E27FC236}">
                <a16:creationId xmlns:a16="http://schemas.microsoft.com/office/drawing/2014/main" id="{C48213C2-CA23-C604-2BF1-514DFD892923}"/>
              </a:ext>
            </a:extLst>
          </p:cNvPr>
          <p:cNvSpPr txBox="1"/>
          <p:nvPr/>
        </p:nvSpPr>
        <p:spPr>
          <a:xfrm>
            <a:off x="640009" y="3525053"/>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panose="02020500000000000000" pitchFamily="18" charset="-128"/>
              </a:rPr>
              <a:t>P78,86</a:t>
            </a:r>
            <a:r>
              <a:rPr lang="ja-JP" altLang="en-US" sz="800">
                <a:latin typeface="BIZ UDP明朝 Medium" panose="02020500000000000000" pitchFamily="18" charset="-128"/>
                <a:ea typeface="BIZ UDP明朝 Medium" panose="02020500000000000000" pitchFamily="18" charset="-128"/>
              </a:rPr>
              <a:t>～）</a:t>
            </a:r>
            <a:endParaRPr lang="ja-JP" altLang="en-US" sz="800"/>
          </a:p>
        </p:txBody>
      </p:sp>
      <p:sp>
        <p:nvSpPr>
          <p:cNvPr id="31" name="テキスト ボックス 30">
            <a:extLst>
              <a:ext uri="{FF2B5EF4-FFF2-40B4-BE49-F238E27FC236}">
                <a16:creationId xmlns:a16="http://schemas.microsoft.com/office/drawing/2014/main" id="{F564F1E1-9812-1BBB-AC93-C10313206437}"/>
              </a:ext>
            </a:extLst>
          </p:cNvPr>
          <p:cNvSpPr txBox="1"/>
          <p:nvPr/>
        </p:nvSpPr>
        <p:spPr>
          <a:xfrm>
            <a:off x="669861" y="4813389"/>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panose="02020500000000000000" pitchFamily="18" charset="-128"/>
              </a:rPr>
              <a:t>P98</a:t>
            </a:r>
            <a:r>
              <a:rPr lang="ja-JP" altLang="en-US" sz="800">
                <a:latin typeface="BIZ UDP明朝 Medium" panose="02020500000000000000" pitchFamily="18" charset="-128"/>
                <a:ea typeface="BIZ UDP明朝 Medium" panose="02020500000000000000" pitchFamily="18" charset="-128"/>
              </a:rPr>
              <a:t>～）</a:t>
            </a:r>
            <a:endParaRPr lang="ja-JP" altLang="en-US" sz="800"/>
          </a:p>
        </p:txBody>
      </p:sp>
      <p:sp>
        <p:nvSpPr>
          <p:cNvPr id="46" name="テキスト ボックス 45">
            <a:extLst>
              <a:ext uri="{FF2B5EF4-FFF2-40B4-BE49-F238E27FC236}">
                <a16:creationId xmlns:a16="http://schemas.microsoft.com/office/drawing/2014/main" id="{49C9B8D2-6F02-2831-F901-795DE1078FE4}"/>
              </a:ext>
            </a:extLst>
          </p:cNvPr>
          <p:cNvSpPr txBox="1"/>
          <p:nvPr/>
        </p:nvSpPr>
        <p:spPr>
          <a:xfrm>
            <a:off x="667557" y="2116412"/>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panose="02020500000000000000" pitchFamily="18" charset="-128"/>
              </a:rPr>
              <a:t>P63</a:t>
            </a:r>
            <a:r>
              <a:rPr lang="ja-JP" altLang="en-US" sz="800">
                <a:latin typeface="BIZ UDP明朝 Medium" panose="02020500000000000000" pitchFamily="18" charset="-128"/>
                <a:ea typeface="BIZ UDP明朝 Medium" panose="02020500000000000000" pitchFamily="18" charset="-128"/>
              </a:rPr>
              <a:t>～）</a:t>
            </a:r>
            <a:endParaRPr lang="ja-JP" altLang="en-US" sz="800"/>
          </a:p>
        </p:txBody>
      </p:sp>
      <p:grpSp>
        <p:nvGrpSpPr>
          <p:cNvPr id="25" name="グループ化 24">
            <a:extLst>
              <a:ext uri="{FF2B5EF4-FFF2-40B4-BE49-F238E27FC236}">
                <a16:creationId xmlns:a16="http://schemas.microsoft.com/office/drawing/2014/main" id="{F9DB55CF-D697-C9C2-A81F-6F679CB09427}"/>
              </a:ext>
            </a:extLst>
          </p:cNvPr>
          <p:cNvGrpSpPr/>
          <p:nvPr/>
        </p:nvGrpSpPr>
        <p:grpSpPr>
          <a:xfrm>
            <a:off x="838202" y="1204180"/>
            <a:ext cx="1383941" cy="878411"/>
            <a:chOff x="431800" y="3682456"/>
            <a:chExt cx="1383941" cy="658542"/>
          </a:xfrm>
        </p:grpSpPr>
        <p:grpSp>
          <p:nvGrpSpPr>
            <p:cNvPr id="10" name="グループ化 9">
              <a:extLst>
                <a:ext uri="{FF2B5EF4-FFF2-40B4-BE49-F238E27FC236}">
                  <a16:creationId xmlns:a16="http://schemas.microsoft.com/office/drawing/2014/main" id="{407B4824-C25F-0352-091A-FED61F44AC71}"/>
                </a:ext>
              </a:extLst>
            </p:cNvPr>
            <p:cNvGrpSpPr/>
            <p:nvPr/>
          </p:nvGrpSpPr>
          <p:grpSpPr>
            <a:xfrm>
              <a:off x="431800" y="3682456"/>
              <a:ext cx="1383941" cy="658542"/>
              <a:chOff x="431800" y="1326065"/>
              <a:chExt cx="1383941" cy="797694"/>
            </a:xfrm>
            <a:solidFill>
              <a:srgbClr val="FFF7DB"/>
            </a:solidFill>
          </p:grpSpPr>
          <p:grpSp>
            <p:nvGrpSpPr>
              <p:cNvPr id="11" name="グループ化 10">
                <a:extLst>
                  <a:ext uri="{FF2B5EF4-FFF2-40B4-BE49-F238E27FC236}">
                    <a16:creationId xmlns:a16="http://schemas.microsoft.com/office/drawing/2014/main" id="{5D5451A7-2F15-924E-1178-5D18C6B62C5D}"/>
                  </a:ext>
                </a:extLst>
              </p:cNvPr>
              <p:cNvGrpSpPr/>
              <p:nvPr/>
            </p:nvGrpSpPr>
            <p:grpSpPr>
              <a:xfrm>
                <a:off x="431800" y="1326065"/>
                <a:ext cx="1383941" cy="797694"/>
                <a:chOff x="419100" y="1663893"/>
                <a:chExt cx="2228850" cy="1519374"/>
              </a:xfrm>
              <a:grpFill/>
            </p:grpSpPr>
            <p:sp>
              <p:nvSpPr>
                <p:cNvPr id="19" name="四角形: 角を丸くする 18">
                  <a:extLst>
                    <a:ext uri="{FF2B5EF4-FFF2-40B4-BE49-F238E27FC236}">
                      <a16:creationId xmlns:a16="http://schemas.microsoft.com/office/drawing/2014/main" id="{5DD182C3-E23C-EEDD-50D3-66B8742E4602}"/>
                    </a:ext>
                  </a:extLst>
                </p:cNvPr>
                <p:cNvSpPr/>
                <p:nvPr/>
              </p:nvSpPr>
              <p:spPr>
                <a:xfrm>
                  <a:off x="419100" y="1663893"/>
                  <a:ext cx="2228850" cy="1519374"/>
                </a:xfrm>
                <a:prstGeom prst="roundRect">
                  <a:avLst>
                    <a:gd name="adj" fmla="val 0"/>
                  </a:avLst>
                </a:prstGeom>
                <a:solidFill>
                  <a:srgbClr val="FFF7DB">
                    <a:alpha val="30000"/>
                  </a:srgbClr>
                </a:solidFill>
                <a:ln w="41275" cmpd="sng">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22" name="テキスト ボックス 21">
                  <a:extLst>
                    <a:ext uri="{FF2B5EF4-FFF2-40B4-BE49-F238E27FC236}">
                      <a16:creationId xmlns:a16="http://schemas.microsoft.com/office/drawing/2014/main" id="{C9CE7928-76E9-59F5-D8BE-7AB1BCC27DF0}"/>
                    </a:ext>
                  </a:extLst>
                </p:cNvPr>
                <p:cNvSpPr txBox="1"/>
                <p:nvPr/>
              </p:nvSpPr>
              <p:spPr>
                <a:xfrm>
                  <a:off x="627476" y="2569505"/>
                  <a:ext cx="1857375" cy="479121"/>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一時資金</a:t>
                  </a:r>
                  <a:endParaRPr kumimoji="1" lang="ja-JP" altLang="en-US" sz="2800">
                    <a:latin typeface="BIZ UDPゴシック" panose="020B0400000000000000" pitchFamily="50" charset="-128"/>
                    <a:ea typeface="BIZ UDPゴシック" panose="020B0400000000000000" pitchFamily="50" charset="-128"/>
                  </a:endParaRPr>
                </a:p>
              </p:txBody>
            </p:sp>
          </p:grpSp>
          <p:sp>
            <p:nvSpPr>
              <p:cNvPr id="15" name="テキスト ボックス 14">
                <a:extLst>
                  <a:ext uri="{FF2B5EF4-FFF2-40B4-BE49-F238E27FC236}">
                    <a16:creationId xmlns:a16="http://schemas.microsoft.com/office/drawing/2014/main" id="{50A7B4B2-D17E-A768-97E9-31213123C85A}"/>
                  </a:ext>
                </a:extLst>
              </p:cNvPr>
              <p:cNvSpPr txBox="1"/>
              <p:nvPr/>
            </p:nvSpPr>
            <p:spPr>
              <a:xfrm>
                <a:off x="551660" y="1389147"/>
                <a:ext cx="1153284" cy="335394"/>
              </a:xfrm>
              <a:prstGeom prst="rect">
                <a:avLst/>
              </a:prstGeom>
              <a:noFill/>
            </p:spPr>
            <p:txBody>
              <a:bodyPr wrap="square" rtlCol="0">
                <a:spAutoFit/>
              </a:bodyPr>
              <a:lstStyle/>
              <a:p>
                <a:pPr algn="ctr"/>
                <a:r>
                  <a:rPr kumimoji="1" lang="ja-JP" altLang="en-US">
                    <a:latin typeface="BIZ UDPゴシック" panose="020B0400000000000000" pitchFamily="50" charset="-128"/>
                    <a:ea typeface="BIZ UDPゴシック" panose="020B0400000000000000" pitchFamily="50" charset="-128"/>
                  </a:rPr>
                  <a:t>運送業</a:t>
                </a:r>
                <a:endParaRPr kumimoji="1" lang="ja-JP" altLang="en-US" sz="3600">
                  <a:latin typeface="BIZ UDPゴシック" panose="020B0400000000000000" pitchFamily="50" charset="-128"/>
                  <a:ea typeface="BIZ UDPゴシック" panose="020B0400000000000000" pitchFamily="50" charset="-128"/>
                </a:endParaRPr>
              </a:p>
            </p:txBody>
          </p:sp>
        </p:grpSp>
        <p:cxnSp>
          <p:nvCxnSpPr>
            <p:cNvPr id="34" name="直線コネクタ 33">
              <a:extLst>
                <a:ext uri="{FF2B5EF4-FFF2-40B4-BE49-F238E27FC236}">
                  <a16:creationId xmlns:a16="http://schemas.microsoft.com/office/drawing/2014/main" id="{DE873EBA-A8C0-CE6B-C914-298A48FBD891}"/>
                </a:ext>
              </a:extLst>
            </p:cNvPr>
            <p:cNvCxnSpPr/>
            <p:nvPr/>
          </p:nvCxnSpPr>
          <p:spPr>
            <a:xfrm>
              <a:off x="626756" y="4054173"/>
              <a:ext cx="1033673" cy="0"/>
            </a:xfrm>
            <a:prstGeom prst="line">
              <a:avLst/>
            </a:prstGeom>
            <a:ln w="82550" cmpd="thinThick">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grpSp>
      <p:grpSp>
        <p:nvGrpSpPr>
          <p:cNvPr id="74" name="グループ化 73">
            <a:extLst>
              <a:ext uri="{FF2B5EF4-FFF2-40B4-BE49-F238E27FC236}">
                <a16:creationId xmlns:a16="http://schemas.microsoft.com/office/drawing/2014/main" id="{AA45EEA6-7F9E-AB14-329B-07DE47A66C36}"/>
              </a:ext>
            </a:extLst>
          </p:cNvPr>
          <p:cNvGrpSpPr/>
          <p:nvPr/>
        </p:nvGrpSpPr>
        <p:grpSpPr>
          <a:xfrm>
            <a:off x="838202" y="2651390"/>
            <a:ext cx="1383941" cy="846076"/>
            <a:chOff x="431800" y="4804650"/>
            <a:chExt cx="1383941" cy="624593"/>
          </a:xfrm>
        </p:grpSpPr>
        <p:grpSp>
          <p:nvGrpSpPr>
            <p:cNvPr id="23" name="グループ化 22">
              <a:extLst>
                <a:ext uri="{FF2B5EF4-FFF2-40B4-BE49-F238E27FC236}">
                  <a16:creationId xmlns:a16="http://schemas.microsoft.com/office/drawing/2014/main" id="{1B114CF3-CCDB-5D3A-E208-67D1464F7EB5}"/>
                </a:ext>
              </a:extLst>
            </p:cNvPr>
            <p:cNvGrpSpPr/>
            <p:nvPr/>
          </p:nvGrpSpPr>
          <p:grpSpPr>
            <a:xfrm>
              <a:off x="431800" y="4804650"/>
              <a:ext cx="1383941" cy="624593"/>
              <a:chOff x="431800" y="1537856"/>
              <a:chExt cx="1383941" cy="407158"/>
            </a:xfrm>
            <a:solidFill>
              <a:srgbClr val="FFF7DB"/>
            </a:solidFill>
          </p:grpSpPr>
          <p:grpSp>
            <p:nvGrpSpPr>
              <p:cNvPr id="24" name="グループ化 23">
                <a:extLst>
                  <a:ext uri="{FF2B5EF4-FFF2-40B4-BE49-F238E27FC236}">
                    <a16:creationId xmlns:a16="http://schemas.microsoft.com/office/drawing/2014/main" id="{EA876522-B230-DD66-DF40-14F0BA826FA8}"/>
                  </a:ext>
                </a:extLst>
              </p:cNvPr>
              <p:cNvGrpSpPr/>
              <p:nvPr/>
            </p:nvGrpSpPr>
            <p:grpSpPr>
              <a:xfrm>
                <a:off x="431800" y="1537856"/>
                <a:ext cx="1383941" cy="407158"/>
                <a:chOff x="419100" y="2067287"/>
                <a:chExt cx="2228850" cy="775517"/>
              </a:xfrm>
              <a:grpFill/>
            </p:grpSpPr>
            <p:sp>
              <p:nvSpPr>
                <p:cNvPr id="36" name="四角形: 角を丸くする 35">
                  <a:extLst>
                    <a:ext uri="{FF2B5EF4-FFF2-40B4-BE49-F238E27FC236}">
                      <a16:creationId xmlns:a16="http://schemas.microsoft.com/office/drawing/2014/main" id="{391CE439-44D4-7A15-6AFA-1F8D24228CBC}"/>
                    </a:ext>
                  </a:extLst>
                </p:cNvPr>
                <p:cNvSpPr/>
                <p:nvPr/>
              </p:nvSpPr>
              <p:spPr>
                <a:xfrm>
                  <a:off x="419100" y="2067287"/>
                  <a:ext cx="2228850" cy="775517"/>
                </a:xfrm>
                <a:prstGeom prst="roundRect">
                  <a:avLst>
                    <a:gd name="adj" fmla="val 0"/>
                  </a:avLst>
                </a:prstGeom>
                <a:solidFill>
                  <a:srgbClr val="FFF7DB">
                    <a:alpha val="30000"/>
                  </a:srgbClr>
                </a:solidFill>
                <a:ln w="41275" cmpd="sng">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37" name="テキスト ボックス 36">
                  <a:extLst>
                    <a:ext uri="{FF2B5EF4-FFF2-40B4-BE49-F238E27FC236}">
                      <a16:creationId xmlns:a16="http://schemas.microsoft.com/office/drawing/2014/main" id="{AC66E41A-EE45-D319-5A18-5089F41F2865}"/>
                    </a:ext>
                  </a:extLst>
                </p:cNvPr>
                <p:cNvSpPr txBox="1"/>
                <p:nvPr/>
              </p:nvSpPr>
              <p:spPr>
                <a:xfrm>
                  <a:off x="566115" y="2523458"/>
                  <a:ext cx="1857375" cy="253898"/>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一時資金</a:t>
                  </a:r>
                  <a:endParaRPr kumimoji="1" lang="ja-JP" altLang="en-US" sz="2800">
                    <a:latin typeface="BIZ UDPゴシック" panose="020B0400000000000000" pitchFamily="50" charset="-128"/>
                    <a:ea typeface="BIZ UDPゴシック" panose="020B0400000000000000" pitchFamily="50" charset="-128"/>
                  </a:endParaRPr>
                </a:p>
              </p:txBody>
            </p:sp>
          </p:grpSp>
          <p:sp>
            <p:nvSpPr>
              <p:cNvPr id="35" name="テキスト ボックス 34">
                <a:extLst>
                  <a:ext uri="{FF2B5EF4-FFF2-40B4-BE49-F238E27FC236}">
                    <a16:creationId xmlns:a16="http://schemas.microsoft.com/office/drawing/2014/main" id="{A6F73CE9-8D4E-9509-62BF-92789FCF3FA2}"/>
                  </a:ext>
                </a:extLst>
              </p:cNvPr>
              <p:cNvSpPr txBox="1"/>
              <p:nvPr/>
            </p:nvSpPr>
            <p:spPr>
              <a:xfrm>
                <a:off x="503521" y="1560381"/>
                <a:ext cx="1268612" cy="148112"/>
              </a:xfrm>
              <a:prstGeom prst="rect">
                <a:avLst/>
              </a:prstGeom>
              <a:noFill/>
            </p:spPr>
            <p:txBody>
              <a:bodyPr wrap="square" rtlCol="0">
                <a:spAutoFit/>
              </a:bodyPr>
              <a:lstStyle/>
              <a:p>
                <a:pPr algn="ctr"/>
                <a:r>
                  <a:rPr kumimoji="1" lang="ja-JP" altLang="en-US" sz="1400">
                    <a:latin typeface="BIZ UDPゴシック" panose="020B0400000000000000" pitchFamily="50" charset="-128"/>
                    <a:ea typeface="BIZ UDPゴシック" panose="020B0400000000000000" pitchFamily="50" charset="-128"/>
                  </a:rPr>
                  <a:t>医療・介護業</a:t>
                </a:r>
                <a:endParaRPr kumimoji="1" lang="en-US" altLang="ja-JP" sz="1400">
                  <a:latin typeface="BIZ UDPゴシック" panose="020B0400000000000000" pitchFamily="50" charset="-128"/>
                  <a:ea typeface="BIZ UDPゴシック" panose="020B0400000000000000" pitchFamily="50" charset="-128"/>
                </a:endParaRPr>
              </a:p>
            </p:txBody>
          </p:sp>
        </p:grpSp>
        <p:cxnSp>
          <p:nvCxnSpPr>
            <p:cNvPr id="47" name="直線コネクタ 46">
              <a:extLst>
                <a:ext uri="{FF2B5EF4-FFF2-40B4-BE49-F238E27FC236}">
                  <a16:creationId xmlns:a16="http://schemas.microsoft.com/office/drawing/2014/main" id="{F0887C07-4859-5FA5-AEE1-788D1FB36CF0}"/>
                </a:ext>
              </a:extLst>
            </p:cNvPr>
            <p:cNvCxnSpPr/>
            <p:nvPr/>
          </p:nvCxnSpPr>
          <p:spPr>
            <a:xfrm>
              <a:off x="626756" y="5127399"/>
              <a:ext cx="1033673" cy="0"/>
            </a:xfrm>
            <a:prstGeom prst="line">
              <a:avLst/>
            </a:prstGeom>
            <a:ln w="82550" cmpd="thinThick">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grpSp>
      <p:grpSp>
        <p:nvGrpSpPr>
          <p:cNvPr id="51" name="グループ化 50">
            <a:extLst>
              <a:ext uri="{FF2B5EF4-FFF2-40B4-BE49-F238E27FC236}">
                <a16:creationId xmlns:a16="http://schemas.microsoft.com/office/drawing/2014/main" id="{B9A4E179-6953-BC7A-695B-803C4D535B05}"/>
              </a:ext>
            </a:extLst>
          </p:cNvPr>
          <p:cNvGrpSpPr/>
          <p:nvPr/>
        </p:nvGrpSpPr>
        <p:grpSpPr>
          <a:xfrm>
            <a:off x="838202" y="4011163"/>
            <a:ext cx="1383941" cy="769947"/>
            <a:chOff x="431800" y="5765530"/>
            <a:chExt cx="1383941" cy="617218"/>
          </a:xfrm>
        </p:grpSpPr>
        <p:grpSp>
          <p:nvGrpSpPr>
            <p:cNvPr id="38" name="グループ化 37">
              <a:extLst>
                <a:ext uri="{FF2B5EF4-FFF2-40B4-BE49-F238E27FC236}">
                  <a16:creationId xmlns:a16="http://schemas.microsoft.com/office/drawing/2014/main" id="{146BC988-7E09-CB7C-A03A-593E54DFF576}"/>
                </a:ext>
              </a:extLst>
            </p:cNvPr>
            <p:cNvGrpSpPr/>
            <p:nvPr/>
          </p:nvGrpSpPr>
          <p:grpSpPr>
            <a:xfrm>
              <a:off x="431800" y="5765530"/>
              <a:ext cx="1383941" cy="617218"/>
              <a:chOff x="431800" y="1338168"/>
              <a:chExt cx="1383941" cy="747640"/>
            </a:xfrm>
            <a:solidFill>
              <a:srgbClr val="FFF7DB"/>
            </a:solidFill>
          </p:grpSpPr>
          <p:grpSp>
            <p:nvGrpSpPr>
              <p:cNvPr id="39" name="グループ化 38">
                <a:extLst>
                  <a:ext uri="{FF2B5EF4-FFF2-40B4-BE49-F238E27FC236}">
                    <a16:creationId xmlns:a16="http://schemas.microsoft.com/office/drawing/2014/main" id="{AB3872B3-FFBE-E893-4D45-4B09723C9F63}"/>
                  </a:ext>
                </a:extLst>
              </p:cNvPr>
              <p:cNvGrpSpPr/>
              <p:nvPr/>
            </p:nvGrpSpPr>
            <p:grpSpPr>
              <a:xfrm>
                <a:off x="431800" y="1338168"/>
                <a:ext cx="1383941" cy="747640"/>
                <a:chOff x="419100" y="1686942"/>
                <a:chExt cx="2228850" cy="1424035"/>
              </a:xfrm>
              <a:grpFill/>
            </p:grpSpPr>
            <p:sp>
              <p:nvSpPr>
                <p:cNvPr id="44" name="四角形: 角を丸くする 43">
                  <a:extLst>
                    <a:ext uri="{FF2B5EF4-FFF2-40B4-BE49-F238E27FC236}">
                      <a16:creationId xmlns:a16="http://schemas.microsoft.com/office/drawing/2014/main" id="{8FF3E8CD-B475-4C8B-A135-42E2E1656C6A}"/>
                    </a:ext>
                  </a:extLst>
                </p:cNvPr>
                <p:cNvSpPr/>
                <p:nvPr/>
              </p:nvSpPr>
              <p:spPr>
                <a:xfrm>
                  <a:off x="419100" y="1686942"/>
                  <a:ext cx="2228850" cy="1424035"/>
                </a:xfrm>
                <a:prstGeom prst="roundRect">
                  <a:avLst>
                    <a:gd name="adj" fmla="val 0"/>
                  </a:avLst>
                </a:prstGeom>
                <a:solidFill>
                  <a:srgbClr val="FFF7DB">
                    <a:alpha val="30000"/>
                  </a:srgbClr>
                </a:solidFill>
                <a:ln w="41275" cmpd="sng">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45" name="テキスト ボックス 44">
                  <a:extLst>
                    <a:ext uri="{FF2B5EF4-FFF2-40B4-BE49-F238E27FC236}">
                      <a16:creationId xmlns:a16="http://schemas.microsoft.com/office/drawing/2014/main" id="{BFBB0E50-7565-B786-FE50-5F5246D9D493}"/>
                    </a:ext>
                  </a:extLst>
                </p:cNvPr>
                <p:cNvSpPr txBox="1"/>
                <p:nvPr/>
              </p:nvSpPr>
              <p:spPr>
                <a:xfrm>
                  <a:off x="627476" y="2502086"/>
                  <a:ext cx="1857375" cy="512316"/>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一時資金</a:t>
                  </a:r>
                  <a:endParaRPr kumimoji="1" lang="ja-JP" altLang="en-US" sz="2800">
                    <a:latin typeface="BIZ UDPゴシック" panose="020B0400000000000000" pitchFamily="50" charset="-128"/>
                    <a:ea typeface="BIZ UDPゴシック" panose="020B0400000000000000" pitchFamily="50" charset="-128"/>
                  </a:endParaRPr>
                </a:p>
              </p:txBody>
            </p:sp>
          </p:grpSp>
          <p:sp>
            <p:nvSpPr>
              <p:cNvPr id="43" name="テキスト ボックス 42">
                <a:extLst>
                  <a:ext uri="{FF2B5EF4-FFF2-40B4-BE49-F238E27FC236}">
                    <a16:creationId xmlns:a16="http://schemas.microsoft.com/office/drawing/2014/main" id="{73FB5BAA-FF8B-D534-4849-AF6C968A558A}"/>
                  </a:ext>
                </a:extLst>
              </p:cNvPr>
              <p:cNvSpPr txBox="1"/>
              <p:nvPr/>
            </p:nvSpPr>
            <p:spPr>
              <a:xfrm>
                <a:off x="560897" y="1380674"/>
                <a:ext cx="1153284" cy="358632"/>
              </a:xfrm>
              <a:prstGeom prst="rect">
                <a:avLst/>
              </a:prstGeom>
              <a:noFill/>
            </p:spPr>
            <p:txBody>
              <a:bodyPr wrap="square" rtlCol="0">
                <a:spAutoFit/>
              </a:bodyPr>
              <a:lstStyle/>
              <a:p>
                <a:pPr algn="ctr"/>
                <a:r>
                  <a:rPr kumimoji="1" lang="ja-JP" altLang="en-US">
                    <a:latin typeface="BIZ UDPゴシック" panose="020B0400000000000000" pitchFamily="50" charset="-128"/>
                    <a:ea typeface="BIZ UDPゴシック" panose="020B0400000000000000" pitchFamily="50" charset="-128"/>
                  </a:rPr>
                  <a:t>宿泊業</a:t>
                </a:r>
                <a:endParaRPr kumimoji="1" lang="ja-JP" altLang="en-US" sz="3200">
                  <a:latin typeface="BIZ UDPゴシック" panose="020B0400000000000000" pitchFamily="50" charset="-128"/>
                  <a:ea typeface="BIZ UDPゴシック" panose="020B0400000000000000" pitchFamily="50" charset="-128"/>
                </a:endParaRPr>
              </a:p>
            </p:txBody>
          </p:sp>
        </p:grpSp>
        <p:cxnSp>
          <p:nvCxnSpPr>
            <p:cNvPr id="48" name="直線コネクタ 47">
              <a:extLst>
                <a:ext uri="{FF2B5EF4-FFF2-40B4-BE49-F238E27FC236}">
                  <a16:creationId xmlns:a16="http://schemas.microsoft.com/office/drawing/2014/main" id="{936547EB-2F32-6655-E352-3EF639F3690F}"/>
                </a:ext>
              </a:extLst>
            </p:cNvPr>
            <p:cNvCxnSpPr/>
            <p:nvPr/>
          </p:nvCxnSpPr>
          <p:spPr>
            <a:xfrm>
              <a:off x="626756" y="6108389"/>
              <a:ext cx="1033673" cy="0"/>
            </a:xfrm>
            <a:prstGeom prst="line">
              <a:avLst/>
            </a:prstGeom>
            <a:ln w="82550" cmpd="thinThick">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grpSp>
      <p:cxnSp>
        <p:nvCxnSpPr>
          <p:cNvPr id="75" name="直線コネクタ 74">
            <a:extLst>
              <a:ext uri="{FF2B5EF4-FFF2-40B4-BE49-F238E27FC236}">
                <a16:creationId xmlns:a16="http://schemas.microsoft.com/office/drawing/2014/main" id="{E9D7C899-195C-F91E-EFE0-E010EBDBE310}"/>
              </a:ext>
            </a:extLst>
          </p:cNvPr>
          <p:cNvCxnSpPr/>
          <p:nvPr/>
        </p:nvCxnSpPr>
        <p:spPr>
          <a:xfrm>
            <a:off x="718520" y="2423120"/>
            <a:ext cx="8456076" cy="0"/>
          </a:xfrm>
          <a:prstGeom prst="line">
            <a:avLst/>
          </a:prstGeom>
          <a:ln w="25400">
            <a:solidFill>
              <a:schemeClr val="bg1">
                <a:lumMod val="75000"/>
                <a:alpha val="60000"/>
              </a:schemeClr>
            </a:solidFill>
          </a:ln>
        </p:spPr>
        <p:style>
          <a:lnRef idx="2">
            <a:schemeClr val="accent1"/>
          </a:lnRef>
          <a:fillRef idx="0">
            <a:schemeClr val="accent1"/>
          </a:fillRef>
          <a:effectRef idx="1">
            <a:schemeClr val="accent1"/>
          </a:effectRef>
          <a:fontRef idx="minor">
            <a:schemeClr val="tx1"/>
          </a:fontRef>
        </p:style>
      </p:cxnSp>
      <p:cxnSp>
        <p:nvCxnSpPr>
          <p:cNvPr id="106" name="直線コネクタ 105">
            <a:extLst>
              <a:ext uri="{FF2B5EF4-FFF2-40B4-BE49-F238E27FC236}">
                <a16:creationId xmlns:a16="http://schemas.microsoft.com/office/drawing/2014/main" id="{78E5669F-F013-A540-1458-D1EF155CF951}"/>
              </a:ext>
            </a:extLst>
          </p:cNvPr>
          <p:cNvCxnSpPr/>
          <p:nvPr/>
        </p:nvCxnSpPr>
        <p:spPr>
          <a:xfrm>
            <a:off x="723138" y="3822433"/>
            <a:ext cx="8456076" cy="0"/>
          </a:xfrm>
          <a:prstGeom prst="line">
            <a:avLst/>
          </a:prstGeom>
          <a:ln w="25400">
            <a:solidFill>
              <a:schemeClr val="bg1">
                <a:lumMod val="75000"/>
                <a:alpha val="60000"/>
              </a:schemeClr>
            </a:solidFill>
          </a:ln>
        </p:spPr>
        <p:style>
          <a:lnRef idx="2">
            <a:schemeClr val="accent1"/>
          </a:lnRef>
          <a:fillRef idx="0">
            <a:schemeClr val="accent1"/>
          </a:fillRef>
          <a:effectRef idx="1">
            <a:schemeClr val="accent1"/>
          </a:effectRef>
          <a:fontRef idx="minor">
            <a:schemeClr val="tx1"/>
          </a:fontRef>
        </p:style>
      </p:cxnSp>
      <p:cxnSp>
        <p:nvCxnSpPr>
          <p:cNvPr id="112" name="直線コネクタ 111">
            <a:extLst>
              <a:ext uri="{FF2B5EF4-FFF2-40B4-BE49-F238E27FC236}">
                <a16:creationId xmlns:a16="http://schemas.microsoft.com/office/drawing/2014/main" id="{7DB1EA2A-E15A-AFDE-CE1F-77E6555020D0}"/>
              </a:ext>
            </a:extLst>
          </p:cNvPr>
          <p:cNvCxnSpPr/>
          <p:nvPr/>
        </p:nvCxnSpPr>
        <p:spPr>
          <a:xfrm>
            <a:off x="640009" y="5136344"/>
            <a:ext cx="8456076" cy="0"/>
          </a:xfrm>
          <a:prstGeom prst="line">
            <a:avLst/>
          </a:prstGeom>
          <a:ln w="63500">
            <a:solidFill>
              <a:srgbClr val="FFC000">
                <a:alpha val="60000"/>
              </a:srgbClr>
            </a:solidFill>
          </a:ln>
        </p:spPr>
        <p:style>
          <a:lnRef idx="2">
            <a:schemeClr val="accent1"/>
          </a:lnRef>
          <a:fillRef idx="0">
            <a:schemeClr val="accent1"/>
          </a:fillRef>
          <a:effectRef idx="1">
            <a:schemeClr val="accent1"/>
          </a:effectRef>
          <a:fontRef idx="minor">
            <a:schemeClr val="tx1"/>
          </a:fontRef>
        </p:style>
      </p:cxnSp>
      <p:cxnSp>
        <p:nvCxnSpPr>
          <p:cNvPr id="114" name="直線コネクタ 113">
            <a:extLst>
              <a:ext uri="{FF2B5EF4-FFF2-40B4-BE49-F238E27FC236}">
                <a16:creationId xmlns:a16="http://schemas.microsoft.com/office/drawing/2014/main" id="{1980DB1B-FA3E-F80D-6BD1-FCADE03FE9A5}"/>
              </a:ext>
            </a:extLst>
          </p:cNvPr>
          <p:cNvCxnSpPr/>
          <p:nvPr/>
        </p:nvCxnSpPr>
        <p:spPr>
          <a:xfrm>
            <a:off x="607683" y="6496358"/>
            <a:ext cx="8456076" cy="0"/>
          </a:xfrm>
          <a:prstGeom prst="line">
            <a:avLst/>
          </a:prstGeom>
          <a:ln w="63500">
            <a:solidFill>
              <a:srgbClr val="FFC000">
                <a:alpha val="60000"/>
              </a:srgbClr>
            </a:solidFill>
          </a:ln>
        </p:spPr>
        <p:style>
          <a:lnRef idx="2">
            <a:schemeClr val="accent1"/>
          </a:lnRef>
          <a:fillRef idx="0">
            <a:schemeClr val="accent1"/>
          </a:fillRef>
          <a:effectRef idx="1">
            <a:schemeClr val="accent1"/>
          </a:effectRef>
          <a:fontRef idx="minor">
            <a:schemeClr val="tx1"/>
          </a:fontRef>
        </p:style>
      </p:cxnSp>
      <p:grpSp>
        <p:nvGrpSpPr>
          <p:cNvPr id="17" name="グループ化 16">
            <a:extLst>
              <a:ext uri="{FF2B5EF4-FFF2-40B4-BE49-F238E27FC236}">
                <a16:creationId xmlns:a16="http://schemas.microsoft.com/office/drawing/2014/main" id="{8720CC62-B33F-BB1B-DABC-43E1BC21AB61}"/>
              </a:ext>
            </a:extLst>
          </p:cNvPr>
          <p:cNvGrpSpPr/>
          <p:nvPr/>
        </p:nvGrpSpPr>
        <p:grpSpPr>
          <a:xfrm>
            <a:off x="2567045" y="1052529"/>
            <a:ext cx="6426570" cy="1074365"/>
            <a:chOff x="2186045" y="1052527"/>
            <a:chExt cx="6426570" cy="1074365"/>
          </a:xfrm>
        </p:grpSpPr>
        <p:grpSp>
          <p:nvGrpSpPr>
            <p:cNvPr id="119" name="グループ化 118">
              <a:extLst>
                <a:ext uri="{FF2B5EF4-FFF2-40B4-BE49-F238E27FC236}">
                  <a16:creationId xmlns:a16="http://schemas.microsoft.com/office/drawing/2014/main" id="{AF1685D2-0465-699B-D210-D3C76666C998}"/>
                </a:ext>
              </a:extLst>
            </p:cNvPr>
            <p:cNvGrpSpPr/>
            <p:nvPr/>
          </p:nvGrpSpPr>
          <p:grpSpPr>
            <a:xfrm>
              <a:off x="2186045" y="1398891"/>
              <a:ext cx="6426570" cy="400110"/>
              <a:chOff x="2084449" y="1398891"/>
              <a:chExt cx="6426570" cy="400110"/>
            </a:xfrm>
          </p:grpSpPr>
          <p:cxnSp>
            <p:nvCxnSpPr>
              <p:cNvPr id="63" name="直線コネクタ 62">
                <a:extLst>
                  <a:ext uri="{FF2B5EF4-FFF2-40B4-BE49-F238E27FC236}">
                    <a16:creationId xmlns:a16="http://schemas.microsoft.com/office/drawing/2014/main" id="{8DD646DF-9C86-A1AD-50BC-8599CDEDF464}"/>
                  </a:ext>
                </a:extLst>
              </p:cNvPr>
              <p:cNvCxnSpPr>
                <a:cxnSpLocks/>
              </p:cNvCxnSpPr>
              <p:nvPr/>
            </p:nvCxnSpPr>
            <p:spPr>
              <a:xfrm>
                <a:off x="2155155" y="1747482"/>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64" name="テキスト ボックス 63">
                <a:extLst>
                  <a:ext uri="{FF2B5EF4-FFF2-40B4-BE49-F238E27FC236}">
                    <a16:creationId xmlns:a16="http://schemas.microsoft.com/office/drawing/2014/main" id="{753C13AE-40EA-0650-A501-218CE8C82D58}"/>
                  </a:ext>
                </a:extLst>
              </p:cNvPr>
              <p:cNvSpPr txBox="1"/>
              <p:nvPr/>
            </p:nvSpPr>
            <p:spPr>
              <a:xfrm>
                <a:off x="3109583" y="1446004"/>
                <a:ext cx="5250582" cy="276999"/>
              </a:xfrm>
              <a:prstGeom prst="rect">
                <a:avLst/>
              </a:prstGeom>
              <a:noFill/>
            </p:spPr>
            <p:txBody>
              <a:bodyPr wrap="square" rtlCol="0">
                <a:spAutoFit/>
              </a:bodyPr>
              <a:lstStyle/>
              <a:p>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トラブルや天候災害による緊急輸送に係る費用</a:t>
                </a:r>
                <a:endPar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nvGrpSpPr>
              <p:cNvPr id="29" name="グループ化 28">
                <a:extLst>
                  <a:ext uri="{FF2B5EF4-FFF2-40B4-BE49-F238E27FC236}">
                    <a16:creationId xmlns:a16="http://schemas.microsoft.com/office/drawing/2014/main" id="{7DA0D5F8-CEEA-9D27-0623-76638C3E5465}"/>
                  </a:ext>
                </a:extLst>
              </p:cNvPr>
              <p:cNvGrpSpPr/>
              <p:nvPr/>
            </p:nvGrpSpPr>
            <p:grpSpPr>
              <a:xfrm>
                <a:off x="2084449" y="1398891"/>
                <a:ext cx="1034199" cy="400110"/>
                <a:chOff x="2084449" y="1398891"/>
                <a:chExt cx="1034199" cy="400110"/>
              </a:xfrm>
            </p:grpSpPr>
            <p:cxnSp>
              <p:nvCxnSpPr>
                <p:cNvPr id="3" name="直線矢印コネクタ 2">
                  <a:extLst>
                    <a:ext uri="{FF2B5EF4-FFF2-40B4-BE49-F238E27FC236}">
                      <a16:creationId xmlns:a16="http://schemas.microsoft.com/office/drawing/2014/main" id="{1760422F-5443-0E2D-9104-BE9FE732E29E}"/>
                    </a:ext>
                  </a:extLst>
                </p:cNvPr>
                <p:cNvCxnSpPr>
                  <a:cxnSpLocks/>
                </p:cNvCxnSpPr>
                <p:nvPr/>
              </p:nvCxnSpPr>
              <p:spPr>
                <a:xfrm>
                  <a:off x="2860571" y="1621813"/>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4" name="テキスト ボックス 3">
                  <a:extLst>
                    <a:ext uri="{FF2B5EF4-FFF2-40B4-BE49-F238E27FC236}">
                      <a16:creationId xmlns:a16="http://schemas.microsoft.com/office/drawing/2014/main" id="{9FBA8560-6F63-EB84-B08C-1FC683915FBF}"/>
                    </a:ext>
                  </a:extLst>
                </p:cNvPr>
                <p:cNvSpPr txBox="1"/>
                <p:nvPr/>
              </p:nvSpPr>
              <p:spPr>
                <a:xfrm>
                  <a:off x="2084449" y="1398891"/>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2</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nvGrpSpPr>
            <p:cNvPr id="120" name="グループ化 119">
              <a:extLst>
                <a:ext uri="{FF2B5EF4-FFF2-40B4-BE49-F238E27FC236}">
                  <a16:creationId xmlns:a16="http://schemas.microsoft.com/office/drawing/2014/main" id="{2471A053-6D7C-0C67-B95C-BBE25CD0C89F}"/>
                </a:ext>
              </a:extLst>
            </p:cNvPr>
            <p:cNvGrpSpPr/>
            <p:nvPr/>
          </p:nvGrpSpPr>
          <p:grpSpPr>
            <a:xfrm>
              <a:off x="2186045" y="1052527"/>
              <a:ext cx="6426570" cy="400110"/>
              <a:chOff x="2084449" y="1052527"/>
              <a:chExt cx="6426570" cy="400110"/>
            </a:xfrm>
          </p:grpSpPr>
          <p:cxnSp>
            <p:nvCxnSpPr>
              <p:cNvPr id="53" name="直線コネクタ 52">
                <a:extLst>
                  <a:ext uri="{FF2B5EF4-FFF2-40B4-BE49-F238E27FC236}">
                    <a16:creationId xmlns:a16="http://schemas.microsoft.com/office/drawing/2014/main" id="{50516E38-E5E6-6696-6145-0BF81FD47BBC}"/>
                  </a:ext>
                </a:extLst>
              </p:cNvPr>
              <p:cNvCxnSpPr>
                <a:cxnSpLocks/>
              </p:cNvCxnSpPr>
              <p:nvPr/>
            </p:nvCxnSpPr>
            <p:spPr>
              <a:xfrm>
                <a:off x="2155155" y="1399578"/>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54" name="テキスト ボックス 53">
                <a:extLst>
                  <a:ext uri="{FF2B5EF4-FFF2-40B4-BE49-F238E27FC236}">
                    <a16:creationId xmlns:a16="http://schemas.microsoft.com/office/drawing/2014/main" id="{4E01C382-BFB3-62B5-09BA-8DB49E0045B0}"/>
                  </a:ext>
                </a:extLst>
              </p:cNvPr>
              <p:cNvSpPr txBox="1"/>
              <p:nvPr/>
            </p:nvSpPr>
            <p:spPr>
              <a:xfrm>
                <a:off x="3109583" y="1125808"/>
                <a:ext cx="5250582" cy="276999"/>
              </a:xfrm>
              <a:prstGeom prst="rect">
                <a:avLst/>
              </a:prstGeom>
              <a:noFill/>
            </p:spPr>
            <p:txBody>
              <a:bodyPr wrap="square" rtlCol="0">
                <a:spAutoFit/>
              </a:bodyPr>
              <a:lstStyle/>
              <a:p>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車両の事故や故障によるメンテナンス費用や庸車（外注）費用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P66</a:t>
                </a:r>
                <a:r>
                  <a:rPr lang="ja-JP" altLang="en-US" sz="800">
                    <a:latin typeface="BIZ UDP明朝 Medium" panose="02020500000000000000" pitchFamily="18" charset="-128"/>
                    <a:ea typeface="BIZ UDP明朝 Medium" panose="02020500000000000000" pitchFamily="18" charset="-128"/>
                  </a:rPr>
                  <a:t>）</a:t>
                </a:r>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nvGrpSpPr>
              <p:cNvPr id="28" name="グループ化 27">
                <a:extLst>
                  <a:ext uri="{FF2B5EF4-FFF2-40B4-BE49-F238E27FC236}">
                    <a16:creationId xmlns:a16="http://schemas.microsoft.com/office/drawing/2014/main" id="{EA7B4EF1-4AA8-D1B7-B5FE-4643A369EAFC}"/>
                  </a:ext>
                </a:extLst>
              </p:cNvPr>
              <p:cNvGrpSpPr/>
              <p:nvPr/>
            </p:nvGrpSpPr>
            <p:grpSpPr>
              <a:xfrm>
                <a:off x="2084449" y="1052527"/>
                <a:ext cx="1034199" cy="400110"/>
                <a:chOff x="2089068" y="1052527"/>
                <a:chExt cx="1034199" cy="400110"/>
              </a:xfrm>
            </p:grpSpPr>
            <p:cxnSp>
              <p:nvCxnSpPr>
                <p:cNvPr id="6" name="直線矢印コネクタ 5">
                  <a:extLst>
                    <a:ext uri="{FF2B5EF4-FFF2-40B4-BE49-F238E27FC236}">
                      <a16:creationId xmlns:a16="http://schemas.microsoft.com/office/drawing/2014/main" id="{AE93F91A-E2A3-5F81-E7DA-49B043D0ECC9}"/>
                    </a:ext>
                  </a:extLst>
                </p:cNvPr>
                <p:cNvCxnSpPr>
                  <a:cxnSpLocks/>
                </p:cNvCxnSpPr>
                <p:nvPr/>
              </p:nvCxnSpPr>
              <p:spPr>
                <a:xfrm>
                  <a:off x="2865190" y="1275449"/>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7" name="テキスト ボックス 6">
                  <a:extLst>
                    <a:ext uri="{FF2B5EF4-FFF2-40B4-BE49-F238E27FC236}">
                      <a16:creationId xmlns:a16="http://schemas.microsoft.com/office/drawing/2014/main" id="{472F1CA1-4A43-CF33-DDEF-2D7557DD2CF4}"/>
                    </a:ext>
                  </a:extLst>
                </p:cNvPr>
                <p:cNvSpPr txBox="1"/>
                <p:nvPr/>
              </p:nvSpPr>
              <p:spPr>
                <a:xfrm>
                  <a:off x="2089068" y="1052527"/>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1</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nvGrpSpPr>
            <p:cNvPr id="118" name="グループ化 117">
              <a:extLst>
                <a:ext uri="{FF2B5EF4-FFF2-40B4-BE49-F238E27FC236}">
                  <a16:creationId xmlns:a16="http://schemas.microsoft.com/office/drawing/2014/main" id="{C870F79E-34C5-908F-0E5E-E674B3129950}"/>
                </a:ext>
              </a:extLst>
            </p:cNvPr>
            <p:cNvGrpSpPr/>
            <p:nvPr/>
          </p:nvGrpSpPr>
          <p:grpSpPr>
            <a:xfrm>
              <a:off x="2186045" y="1726782"/>
              <a:ext cx="6426570" cy="400110"/>
              <a:chOff x="2084449" y="1726782"/>
              <a:chExt cx="6426570" cy="400110"/>
            </a:xfrm>
          </p:grpSpPr>
          <p:cxnSp>
            <p:nvCxnSpPr>
              <p:cNvPr id="70" name="直線コネクタ 69">
                <a:extLst>
                  <a:ext uri="{FF2B5EF4-FFF2-40B4-BE49-F238E27FC236}">
                    <a16:creationId xmlns:a16="http://schemas.microsoft.com/office/drawing/2014/main" id="{52F136B8-0B54-2FB9-AC4F-CA935B812B1E}"/>
                  </a:ext>
                </a:extLst>
              </p:cNvPr>
              <p:cNvCxnSpPr>
                <a:cxnSpLocks/>
              </p:cNvCxnSpPr>
              <p:nvPr/>
            </p:nvCxnSpPr>
            <p:spPr>
              <a:xfrm>
                <a:off x="2155155" y="2095386"/>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71" name="テキスト ボックス 70">
                <a:extLst>
                  <a:ext uri="{FF2B5EF4-FFF2-40B4-BE49-F238E27FC236}">
                    <a16:creationId xmlns:a16="http://schemas.microsoft.com/office/drawing/2014/main" id="{23007A37-9117-1AFA-D814-391A956C36FD}"/>
                  </a:ext>
                </a:extLst>
              </p:cNvPr>
              <p:cNvSpPr txBox="1"/>
              <p:nvPr/>
            </p:nvSpPr>
            <p:spPr>
              <a:xfrm>
                <a:off x="3109583" y="1793908"/>
                <a:ext cx="5250582" cy="276999"/>
              </a:xfrm>
              <a:prstGeom prst="rect">
                <a:avLst/>
              </a:prstGeom>
              <a:noFill/>
            </p:spPr>
            <p:txBody>
              <a:bodyPr wrap="square" rtlCol="0">
                <a:spAutoFit/>
              </a:bodyPr>
              <a:lstStyle/>
              <a:p>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法改正によるヒト・モノの費用増加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P64,66</a:t>
                </a:r>
                <a:r>
                  <a:rPr lang="ja-JP" altLang="en-US" sz="800">
                    <a:latin typeface="BIZ UDP明朝 Medium" panose="02020500000000000000" pitchFamily="18" charset="-128"/>
                    <a:ea typeface="BIZ UDP明朝 Medium" panose="02020500000000000000" pitchFamily="18" charset="-128"/>
                  </a:rPr>
                  <a:t>）</a:t>
                </a:r>
                <a:endParaRPr lang="en-US" altLang="ja-JP" sz="1100">
                  <a:latin typeface="BIZ UDPゴシック" panose="020B0400000000000000" pitchFamily="50" charset="-128"/>
                  <a:ea typeface="BIZ UDPゴシック" panose="020B0400000000000000" pitchFamily="50" charset="-128"/>
                </a:endParaRPr>
              </a:p>
            </p:txBody>
          </p:sp>
          <p:grpSp>
            <p:nvGrpSpPr>
              <p:cNvPr id="20" name="グループ化 19">
                <a:extLst>
                  <a:ext uri="{FF2B5EF4-FFF2-40B4-BE49-F238E27FC236}">
                    <a16:creationId xmlns:a16="http://schemas.microsoft.com/office/drawing/2014/main" id="{0E9C7B7A-5D1A-904B-A458-A8FAEDC6F71C}"/>
                  </a:ext>
                </a:extLst>
              </p:cNvPr>
              <p:cNvGrpSpPr/>
              <p:nvPr/>
            </p:nvGrpSpPr>
            <p:grpSpPr>
              <a:xfrm>
                <a:off x="2084449" y="1726782"/>
                <a:ext cx="1034199" cy="400110"/>
                <a:chOff x="7880268" y="202782"/>
                <a:chExt cx="1034199" cy="400110"/>
              </a:xfrm>
            </p:grpSpPr>
            <p:cxnSp>
              <p:nvCxnSpPr>
                <p:cNvPr id="21" name="直線矢印コネクタ 20">
                  <a:extLst>
                    <a:ext uri="{FF2B5EF4-FFF2-40B4-BE49-F238E27FC236}">
                      <a16:creationId xmlns:a16="http://schemas.microsoft.com/office/drawing/2014/main" id="{4A8A0962-6582-9A8F-810B-E6CBC814DA25}"/>
                    </a:ext>
                  </a:extLst>
                </p:cNvPr>
                <p:cNvCxnSpPr>
                  <a:cxnSpLocks/>
                </p:cNvCxnSpPr>
                <p:nvPr/>
              </p:nvCxnSpPr>
              <p:spPr>
                <a:xfrm>
                  <a:off x="8656390" y="425704"/>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27" name="テキスト ボックス 26">
                  <a:extLst>
                    <a:ext uri="{FF2B5EF4-FFF2-40B4-BE49-F238E27FC236}">
                      <a16:creationId xmlns:a16="http://schemas.microsoft.com/office/drawing/2014/main" id="{13B8FCB7-50BE-E2CF-7466-3A1D3C868D42}"/>
                    </a:ext>
                  </a:extLst>
                </p:cNvPr>
                <p:cNvSpPr txBox="1"/>
                <p:nvPr/>
              </p:nvSpPr>
              <p:spPr>
                <a:xfrm>
                  <a:off x="7880268" y="202782"/>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3</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grpSp>
        <p:nvGrpSpPr>
          <p:cNvPr id="18" name="グループ化 17">
            <a:extLst>
              <a:ext uri="{FF2B5EF4-FFF2-40B4-BE49-F238E27FC236}">
                <a16:creationId xmlns:a16="http://schemas.microsoft.com/office/drawing/2014/main" id="{AAE9A51E-2B18-7241-3151-4B0FDC2A0B66}"/>
              </a:ext>
            </a:extLst>
          </p:cNvPr>
          <p:cNvGrpSpPr/>
          <p:nvPr/>
        </p:nvGrpSpPr>
        <p:grpSpPr>
          <a:xfrm>
            <a:off x="2553193" y="2552925"/>
            <a:ext cx="6426569" cy="746475"/>
            <a:chOff x="2172191" y="2552923"/>
            <a:chExt cx="6426569" cy="746475"/>
          </a:xfrm>
        </p:grpSpPr>
        <p:grpSp>
          <p:nvGrpSpPr>
            <p:cNvPr id="127" name="グループ化 126">
              <a:extLst>
                <a:ext uri="{FF2B5EF4-FFF2-40B4-BE49-F238E27FC236}">
                  <a16:creationId xmlns:a16="http://schemas.microsoft.com/office/drawing/2014/main" id="{6ABF7290-AE93-5D60-2487-1762BA12F645}"/>
                </a:ext>
              </a:extLst>
            </p:cNvPr>
            <p:cNvGrpSpPr/>
            <p:nvPr/>
          </p:nvGrpSpPr>
          <p:grpSpPr>
            <a:xfrm>
              <a:off x="2172191" y="2899288"/>
              <a:ext cx="6426569" cy="400110"/>
              <a:chOff x="2070595" y="2955219"/>
              <a:chExt cx="6426569" cy="400110"/>
            </a:xfrm>
          </p:grpSpPr>
          <p:cxnSp>
            <p:nvCxnSpPr>
              <p:cNvPr id="86" name="直線コネクタ 85">
                <a:extLst>
                  <a:ext uri="{FF2B5EF4-FFF2-40B4-BE49-F238E27FC236}">
                    <a16:creationId xmlns:a16="http://schemas.microsoft.com/office/drawing/2014/main" id="{CA98AF5A-B573-69F9-EEB0-5B207030E2F3}"/>
                  </a:ext>
                </a:extLst>
              </p:cNvPr>
              <p:cNvCxnSpPr>
                <a:cxnSpLocks/>
              </p:cNvCxnSpPr>
              <p:nvPr/>
            </p:nvCxnSpPr>
            <p:spPr>
              <a:xfrm>
                <a:off x="2141300" y="3303813"/>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87" name="テキスト ボックス 86">
                <a:extLst>
                  <a:ext uri="{FF2B5EF4-FFF2-40B4-BE49-F238E27FC236}">
                    <a16:creationId xmlns:a16="http://schemas.microsoft.com/office/drawing/2014/main" id="{F6A361BD-5680-EB8D-242A-5AD655CBD396}"/>
                  </a:ext>
                </a:extLst>
              </p:cNvPr>
              <p:cNvSpPr txBox="1"/>
              <p:nvPr/>
            </p:nvSpPr>
            <p:spPr>
              <a:xfrm>
                <a:off x="3110347" y="3021385"/>
                <a:ext cx="5250582" cy="276999"/>
              </a:xfrm>
              <a:prstGeom prst="rect">
                <a:avLst/>
              </a:prstGeom>
              <a:noFill/>
            </p:spPr>
            <p:txBody>
              <a:bodyPr wrap="square" rtlCol="0">
                <a:spAutoFit/>
              </a:bodyPr>
              <a:lstStyle/>
              <a:p>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事故やトラブル対応に係る費用・補償</a:t>
                </a:r>
                <a:endPar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nvGrpSpPr>
              <p:cNvPr id="56" name="グループ化 55">
                <a:extLst>
                  <a:ext uri="{FF2B5EF4-FFF2-40B4-BE49-F238E27FC236}">
                    <a16:creationId xmlns:a16="http://schemas.microsoft.com/office/drawing/2014/main" id="{FF268463-C55A-2790-6EF3-EED958FE53FC}"/>
                  </a:ext>
                </a:extLst>
              </p:cNvPr>
              <p:cNvGrpSpPr/>
              <p:nvPr/>
            </p:nvGrpSpPr>
            <p:grpSpPr>
              <a:xfrm>
                <a:off x="2070595" y="2955219"/>
                <a:ext cx="1034199" cy="400110"/>
                <a:chOff x="2084449" y="1398891"/>
                <a:chExt cx="1034199" cy="400110"/>
              </a:xfrm>
            </p:grpSpPr>
            <p:cxnSp>
              <p:nvCxnSpPr>
                <p:cNvPr id="57" name="直線矢印コネクタ 56">
                  <a:extLst>
                    <a:ext uri="{FF2B5EF4-FFF2-40B4-BE49-F238E27FC236}">
                      <a16:creationId xmlns:a16="http://schemas.microsoft.com/office/drawing/2014/main" id="{85BD87C7-8F96-9AE6-C201-8FA3B6C7A457}"/>
                    </a:ext>
                  </a:extLst>
                </p:cNvPr>
                <p:cNvCxnSpPr>
                  <a:cxnSpLocks/>
                </p:cNvCxnSpPr>
                <p:nvPr/>
              </p:nvCxnSpPr>
              <p:spPr>
                <a:xfrm>
                  <a:off x="2860571" y="1621813"/>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107" name="テキスト ボックス 106">
                  <a:extLst>
                    <a:ext uri="{FF2B5EF4-FFF2-40B4-BE49-F238E27FC236}">
                      <a16:creationId xmlns:a16="http://schemas.microsoft.com/office/drawing/2014/main" id="{F290D56A-29D1-2384-0F1F-BB05856302DB}"/>
                    </a:ext>
                  </a:extLst>
                </p:cNvPr>
                <p:cNvSpPr txBox="1"/>
                <p:nvPr/>
              </p:nvSpPr>
              <p:spPr>
                <a:xfrm>
                  <a:off x="2084449" y="1398891"/>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2</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nvGrpSpPr>
            <p:cNvPr id="128" name="グループ化 127">
              <a:extLst>
                <a:ext uri="{FF2B5EF4-FFF2-40B4-BE49-F238E27FC236}">
                  <a16:creationId xmlns:a16="http://schemas.microsoft.com/office/drawing/2014/main" id="{F6D9A073-4067-C4EC-495F-261FB75BA24C}"/>
                </a:ext>
              </a:extLst>
            </p:cNvPr>
            <p:cNvGrpSpPr/>
            <p:nvPr/>
          </p:nvGrpSpPr>
          <p:grpSpPr>
            <a:xfrm>
              <a:off x="2172191" y="2552923"/>
              <a:ext cx="6426569" cy="400110"/>
              <a:chOff x="2070595" y="2608854"/>
              <a:chExt cx="6426569" cy="400110"/>
            </a:xfrm>
          </p:grpSpPr>
          <p:cxnSp>
            <p:nvCxnSpPr>
              <p:cNvPr id="79" name="直線コネクタ 78">
                <a:extLst>
                  <a:ext uri="{FF2B5EF4-FFF2-40B4-BE49-F238E27FC236}">
                    <a16:creationId xmlns:a16="http://schemas.microsoft.com/office/drawing/2014/main" id="{1DE1801E-B58E-FCB7-FEBD-D8C84947AC14}"/>
                  </a:ext>
                </a:extLst>
              </p:cNvPr>
              <p:cNvCxnSpPr>
                <a:cxnSpLocks/>
              </p:cNvCxnSpPr>
              <p:nvPr/>
            </p:nvCxnSpPr>
            <p:spPr>
              <a:xfrm>
                <a:off x="2141300" y="2955909"/>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80" name="テキスト ボックス 79">
                <a:extLst>
                  <a:ext uri="{FF2B5EF4-FFF2-40B4-BE49-F238E27FC236}">
                    <a16:creationId xmlns:a16="http://schemas.microsoft.com/office/drawing/2014/main" id="{B4579822-70F2-B36E-3640-A511C7951064}"/>
                  </a:ext>
                </a:extLst>
              </p:cNvPr>
              <p:cNvSpPr txBox="1"/>
              <p:nvPr/>
            </p:nvSpPr>
            <p:spPr>
              <a:xfrm>
                <a:off x="3110633" y="2682139"/>
                <a:ext cx="5377434" cy="276999"/>
              </a:xfrm>
              <a:prstGeom prst="rect">
                <a:avLst/>
              </a:prstGeom>
              <a:noFill/>
            </p:spPr>
            <p:txBody>
              <a:bodyPr wrap="square" rtlCol="0">
                <a:spAutoFit/>
              </a:bodyPr>
              <a:lstStyle/>
              <a:p>
                <a:pPr algn="just"/>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資格者の休職・退職に係る人材の確保費用（人材派遣費用）</a:t>
                </a:r>
                <a:r>
                  <a:rPr lang="ja-JP" altLang="en-US" sz="1200">
                    <a:latin typeface="BIZ UDP明朝 Medium" panose="02020500000000000000" pitchFamily="18" charset="-128"/>
                    <a:ea typeface="BIZ UDP明朝 Medium" panose="02020500000000000000" pitchFamily="18" charset="-128"/>
                  </a:rPr>
                  <a:t>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a:t>
                </a:r>
                <a:r>
                  <a:rPr lang="ja-JP" altLang="en-US" sz="800">
                    <a:latin typeface="BIZ UDP明朝 Medium" panose="02020500000000000000" pitchFamily="18" charset="-128"/>
                    <a:ea typeface="BIZ UDP明朝 Medium" panose="02020500000000000000" pitchFamily="18" charset="-128"/>
                  </a:rPr>
                  <a:t>８１，８３，９１，９３）</a:t>
                </a:r>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nvGrpSpPr>
              <p:cNvPr id="115" name="グループ化 114">
                <a:extLst>
                  <a:ext uri="{FF2B5EF4-FFF2-40B4-BE49-F238E27FC236}">
                    <a16:creationId xmlns:a16="http://schemas.microsoft.com/office/drawing/2014/main" id="{1395B0DC-3553-4A80-BDBF-BB37B4217BA1}"/>
                  </a:ext>
                </a:extLst>
              </p:cNvPr>
              <p:cNvGrpSpPr/>
              <p:nvPr/>
            </p:nvGrpSpPr>
            <p:grpSpPr>
              <a:xfrm>
                <a:off x="2070595" y="2608854"/>
                <a:ext cx="1034199" cy="400110"/>
                <a:chOff x="2089068" y="1052527"/>
                <a:chExt cx="1034199" cy="400110"/>
              </a:xfrm>
            </p:grpSpPr>
            <p:cxnSp>
              <p:nvCxnSpPr>
                <p:cNvPr id="116" name="直線矢印コネクタ 115">
                  <a:extLst>
                    <a:ext uri="{FF2B5EF4-FFF2-40B4-BE49-F238E27FC236}">
                      <a16:creationId xmlns:a16="http://schemas.microsoft.com/office/drawing/2014/main" id="{F9529558-EA71-0148-1A78-AFCE8654B015}"/>
                    </a:ext>
                  </a:extLst>
                </p:cNvPr>
                <p:cNvCxnSpPr>
                  <a:cxnSpLocks/>
                </p:cNvCxnSpPr>
                <p:nvPr/>
              </p:nvCxnSpPr>
              <p:spPr>
                <a:xfrm>
                  <a:off x="2865190" y="1275449"/>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117" name="テキスト ボックス 116">
                  <a:extLst>
                    <a:ext uri="{FF2B5EF4-FFF2-40B4-BE49-F238E27FC236}">
                      <a16:creationId xmlns:a16="http://schemas.microsoft.com/office/drawing/2014/main" id="{85523459-9A18-C3F2-7A4F-1A443E4857BF}"/>
                    </a:ext>
                  </a:extLst>
                </p:cNvPr>
                <p:cNvSpPr txBox="1"/>
                <p:nvPr/>
              </p:nvSpPr>
              <p:spPr>
                <a:xfrm>
                  <a:off x="2089068" y="1052527"/>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1</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grpSp>
        <p:nvGrpSpPr>
          <p:cNvPr id="26" name="グループ化 25">
            <a:extLst>
              <a:ext uri="{FF2B5EF4-FFF2-40B4-BE49-F238E27FC236}">
                <a16:creationId xmlns:a16="http://schemas.microsoft.com/office/drawing/2014/main" id="{7A7BE560-60A7-ACD3-E09E-E2AB8F5EBFEA}"/>
              </a:ext>
            </a:extLst>
          </p:cNvPr>
          <p:cNvGrpSpPr/>
          <p:nvPr/>
        </p:nvGrpSpPr>
        <p:grpSpPr>
          <a:xfrm>
            <a:off x="2539338" y="3882607"/>
            <a:ext cx="6551549" cy="1166606"/>
            <a:chOff x="2158336" y="3882607"/>
            <a:chExt cx="6551549" cy="1166606"/>
          </a:xfrm>
        </p:grpSpPr>
        <p:grpSp>
          <p:nvGrpSpPr>
            <p:cNvPr id="130" name="グループ化 129">
              <a:extLst>
                <a:ext uri="{FF2B5EF4-FFF2-40B4-BE49-F238E27FC236}">
                  <a16:creationId xmlns:a16="http://schemas.microsoft.com/office/drawing/2014/main" id="{C184A5FD-613A-18A0-7931-2CD2481ACAF3}"/>
                </a:ext>
              </a:extLst>
            </p:cNvPr>
            <p:cNvGrpSpPr/>
            <p:nvPr/>
          </p:nvGrpSpPr>
          <p:grpSpPr>
            <a:xfrm>
              <a:off x="2158336" y="4459880"/>
              <a:ext cx="6403480" cy="589333"/>
              <a:chOff x="2056740" y="4566964"/>
              <a:chExt cx="6403480" cy="589333"/>
            </a:xfrm>
          </p:grpSpPr>
          <p:cxnSp>
            <p:nvCxnSpPr>
              <p:cNvPr id="101" name="直線コネクタ 100">
                <a:extLst>
                  <a:ext uri="{FF2B5EF4-FFF2-40B4-BE49-F238E27FC236}">
                    <a16:creationId xmlns:a16="http://schemas.microsoft.com/office/drawing/2014/main" id="{B5941314-0FB4-E3E6-3942-101D6BE34050}"/>
                  </a:ext>
                </a:extLst>
              </p:cNvPr>
              <p:cNvCxnSpPr>
                <a:cxnSpLocks/>
              </p:cNvCxnSpPr>
              <p:nvPr/>
            </p:nvCxnSpPr>
            <p:spPr>
              <a:xfrm>
                <a:off x="2104356" y="4914022"/>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02" name="テキスト ボックス 101">
                <a:extLst>
                  <a:ext uri="{FF2B5EF4-FFF2-40B4-BE49-F238E27FC236}">
                    <a16:creationId xmlns:a16="http://schemas.microsoft.com/office/drawing/2014/main" id="{6D943614-24F7-AA4D-AF2D-B22B30456896}"/>
                  </a:ext>
                </a:extLst>
              </p:cNvPr>
              <p:cNvSpPr txBox="1"/>
              <p:nvPr/>
            </p:nvSpPr>
            <p:spPr>
              <a:xfrm>
                <a:off x="3110347" y="4612544"/>
                <a:ext cx="5250582" cy="276999"/>
              </a:xfrm>
              <a:prstGeom prst="rect">
                <a:avLst/>
              </a:prstGeom>
              <a:noFill/>
            </p:spPr>
            <p:txBody>
              <a:bodyPr wrap="square" rtlCol="0">
                <a:spAutoFit/>
              </a:bodyPr>
              <a:lstStyle/>
              <a:p>
                <a:pPr algn="just"/>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天候や災害・感染症などへの対応費用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P104</a:t>
                </a:r>
                <a:r>
                  <a:rPr lang="ja-JP" altLang="en-US" sz="800">
                    <a:latin typeface="BIZ UDP明朝 Medium" panose="02020500000000000000" pitchFamily="18" charset="-128"/>
                    <a:ea typeface="BIZ UDP明朝 Medium" panose="02020500000000000000" pitchFamily="18" charset="-128"/>
                  </a:rPr>
                  <a:t>）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　</a:t>
                </a:r>
                <a:endParaRPr lang="en-US" altLang="ja-JP" sz="12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03" name="テキスト ボックス 102">
                <a:extLst>
                  <a:ext uri="{FF2B5EF4-FFF2-40B4-BE49-F238E27FC236}">
                    <a16:creationId xmlns:a16="http://schemas.microsoft.com/office/drawing/2014/main" id="{2C75B75C-B5E1-7798-5731-2FBAC499C17D}"/>
                  </a:ext>
                </a:extLst>
              </p:cNvPr>
              <p:cNvSpPr txBox="1"/>
              <p:nvPr/>
            </p:nvSpPr>
            <p:spPr>
              <a:xfrm>
                <a:off x="3158207" y="4910076"/>
                <a:ext cx="5200257"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・大量キャンセル、温泉施設で細菌発生など</a:t>
                </a:r>
                <a:endParaRPr lang="en-US" altLang="ja-JP" sz="1000">
                  <a:latin typeface="BIZ UDPゴシック" panose="020B0400000000000000" pitchFamily="50" charset="-128"/>
                  <a:ea typeface="BIZ UDPゴシック" panose="020B0400000000000000" pitchFamily="50" charset="-128"/>
                </a:endParaRPr>
              </a:p>
            </p:txBody>
          </p:sp>
          <p:grpSp>
            <p:nvGrpSpPr>
              <p:cNvPr id="121" name="グループ化 120">
                <a:extLst>
                  <a:ext uri="{FF2B5EF4-FFF2-40B4-BE49-F238E27FC236}">
                    <a16:creationId xmlns:a16="http://schemas.microsoft.com/office/drawing/2014/main" id="{BC991994-C8AE-29A6-ACC6-3536072515AC}"/>
                  </a:ext>
                </a:extLst>
              </p:cNvPr>
              <p:cNvGrpSpPr/>
              <p:nvPr/>
            </p:nvGrpSpPr>
            <p:grpSpPr>
              <a:xfrm>
                <a:off x="2056740" y="4566964"/>
                <a:ext cx="1034199" cy="400110"/>
                <a:chOff x="2084449" y="1435835"/>
                <a:chExt cx="1034199" cy="400110"/>
              </a:xfrm>
            </p:grpSpPr>
            <p:cxnSp>
              <p:nvCxnSpPr>
                <p:cNvPr id="122" name="直線矢印コネクタ 121">
                  <a:extLst>
                    <a:ext uri="{FF2B5EF4-FFF2-40B4-BE49-F238E27FC236}">
                      <a16:creationId xmlns:a16="http://schemas.microsoft.com/office/drawing/2014/main" id="{8CE2AA8F-616E-2D60-AB86-8C8A276D8044}"/>
                    </a:ext>
                  </a:extLst>
                </p:cNvPr>
                <p:cNvCxnSpPr>
                  <a:cxnSpLocks/>
                </p:cNvCxnSpPr>
                <p:nvPr/>
              </p:nvCxnSpPr>
              <p:spPr>
                <a:xfrm>
                  <a:off x="2860571" y="1621813"/>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123" name="テキスト ボックス 122">
                  <a:extLst>
                    <a:ext uri="{FF2B5EF4-FFF2-40B4-BE49-F238E27FC236}">
                      <a16:creationId xmlns:a16="http://schemas.microsoft.com/office/drawing/2014/main" id="{4E99A288-3C93-8A4D-0E71-B583DB46F51B}"/>
                    </a:ext>
                  </a:extLst>
                </p:cNvPr>
                <p:cNvSpPr txBox="1"/>
                <p:nvPr/>
              </p:nvSpPr>
              <p:spPr>
                <a:xfrm>
                  <a:off x="2084449" y="1435835"/>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2</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nvGrpSpPr>
            <p:cNvPr id="129" name="グループ化 128">
              <a:extLst>
                <a:ext uri="{FF2B5EF4-FFF2-40B4-BE49-F238E27FC236}">
                  <a16:creationId xmlns:a16="http://schemas.microsoft.com/office/drawing/2014/main" id="{F8419492-7362-A70B-9733-5A48B6CA031D}"/>
                </a:ext>
              </a:extLst>
            </p:cNvPr>
            <p:cNvGrpSpPr/>
            <p:nvPr/>
          </p:nvGrpSpPr>
          <p:grpSpPr>
            <a:xfrm>
              <a:off x="2158336" y="3882607"/>
              <a:ext cx="6551549" cy="589333"/>
              <a:chOff x="2056740" y="3989691"/>
              <a:chExt cx="6551549" cy="589333"/>
            </a:xfrm>
          </p:grpSpPr>
          <p:cxnSp>
            <p:nvCxnSpPr>
              <p:cNvPr id="93" name="直線コネクタ 92">
                <a:extLst>
                  <a:ext uri="{FF2B5EF4-FFF2-40B4-BE49-F238E27FC236}">
                    <a16:creationId xmlns:a16="http://schemas.microsoft.com/office/drawing/2014/main" id="{86C14505-39E5-B825-9907-ABAF16BA3D11}"/>
                  </a:ext>
                </a:extLst>
              </p:cNvPr>
              <p:cNvCxnSpPr>
                <a:cxnSpLocks/>
              </p:cNvCxnSpPr>
              <p:nvPr/>
            </p:nvCxnSpPr>
            <p:spPr>
              <a:xfrm>
                <a:off x="2108974" y="4336749"/>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94" name="テキスト ボックス 93">
                <a:extLst>
                  <a:ext uri="{FF2B5EF4-FFF2-40B4-BE49-F238E27FC236}">
                    <a16:creationId xmlns:a16="http://schemas.microsoft.com/office/drawing/2014/main" id="{95950787-9F0C-BB7B-FCD2-9E450D112C27}"/>
                  </a:ext>
                </a:extLst>
              </p:cNvPr>
              <p:cNvSpPr txBox="1"/>
              <p:nvPr/>
            </p:nvSpPr>
            <p:spPr>
              <a:xfrm>
                <a:off x="3105728" y="4035271"/>
                <a:ext cx="5502561" cy="276999"/>
              </a:xfrm>
              <a:prstGeom prst="rect">
                <a:avLst/>
              </a:prstGeom>
              <a:noFill/>
            </p:spPr>
            <p:txBody>
              <a:bodyPr wrap="square" rtlCol="0">
                <a:spAutoFit/>
              </a:bodyPr>
              <a:lstStyle/>
              <a:p>
                <a:pPr algn="just"/>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突然の</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設備</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・予約システムなど</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故障やトラブルによる修繕</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費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P99,101,104</a:t>
                </a:r>
                <a:r>
                  <a:rPr lang="ja-JP" altLang="en-US" sz="800">
                    <a:latin typeface="BIZ UDP明朝 Medium" panose="02020500000000000000" pitchFamily="18" charset="-128"/>
                    <a:ea typeface="BIZ UDP明朝 Medium" panose="02020500000000000000" pitchFamily="18" charset="-128"/>
                  </a:rPr>
                  <a:t>）</a:t>
                </a:r>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95" name="テキスト ボックス 94">
                <a:extLst>
                  <a:ext uri="{FF2B5EF4-FFF2-40B4-BE49-F238E27FC236}">
                    <a16:creationId xmlns:a16="http://schemas.microsoft.com/office/drawing/2014/main" id="{4048BF6B-913D-900C-D16D-0C47DCDFD1F3}"/>
                  </a:ext>
                </a:extLst>
              </p:cNvPr>
              <p:cNvSpPr txBox="1"/>
              <p:nvPr/>
            </p:nvSpPr>
            <p:spPr>
              <a:xfrm>
                <a:off x="3166254" y="4332803"/>
                <a:ext cx="5386613"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・自動ドア、エレベーター、厨房機器など事業継続に不可欠な機器の故障</a:t>
                </a:r>
                <a:endParaRPr lang="en-US" altLang="ja-JP" sz="1000">
                  <a:latin typeface="BIZ UDPゴシック" panose="020B0400000000000000" pitchFamily="50" charset="-128"/>
                  <a:ea typeface="BIZ UDPゴシック" panose="020B0400000000000000" pitchFamily="50" charset="-128"/>
                </a:endParaRPr>
              </a:p>
            </p:txBody>
          </p:sp>
          <p:grpSp>
            <p:nvGrpSpPr>
              <p:cNvPr id="124" name="グループ化 123">
                <a:extLst>
                  <a:ext uri="{FF2B5EF4-FFF2-40B4-BE49-F238E27FC236}">
                    <a16:creationId xmlns:a16="http://schemas.microsoft.com/office/drawing/2014/main" id="{F19DDD04-A0B8-A3CD-0F59-5176E613218E}"/>
                  </a:ext>
                </a:extLst>
              </p:cNvPr>
              <p:cNvGrpSpPr/>
              <p:nvPr/>
            </p:nvGrpSpPr>
            <p:grpSpPr>
              <a:xfrm>
                <a:off x="2056740" y="3989691"/>
                <a:ext cx="1034199" cy="400110"/>
                <a:chOff x="2089068" y="1052527"/>
                <a:chExt cx="1034199" cy="400110"/>
              </a:xfrm>
            </p:grpSpPr>
            <p:cxnSp>
              <p:nvCxnSpPr>
                <p:cNvPr id="125" name="直線矢印コネクタ 124">
                  <a:extLst>
                    <a:ext uri="{FF2B5EF4-FFF2-40B4-BE49-F238E27FC236}">
                      <a16:creationId xmlns:a16="http://schemas.microsoft.com/office/drawing/2014/main" id="{7EDC6BF2-8EAC-715C-A2C8-C582B9690079}"/>
                    </a:ext>
                  </a:extLst>
                </p:cNvPr>
                <p:cNvCxnSpPr>
                  <a:cxnSpLocks/>
                </p:cNvCxnSpPr>
                <p:nvPr/>
              </p:nvCxnSpPr>
              <p:spPr>
                <a:xfrm>
                  <a:off x="2865190" y="1275449"/>
                  <a:ext cx="258077" cy="0"/>
                </a:xfrm>
                <a:prstGeom prst="straightConnector1">
                  <a:avLst/>
                </a:prstGeom>
                <a:ln w="31750">
                  <a:solidFill>
                    <a:srgbClr val="FFDF7F"/>
                  </a:solidFill>
                  <a:tailEnd type="triangle"/>
                </a:ln>
              </p:spPr>
              <p:style>
                <a:lnRef idx="2">
                  <a:schemeClr val="accent4"/>
                </a:lnRef>
                <a:fillRef idx="0">
                  <a:schemeClr val="accent4"/>
                </a:fillRef>
                <a:effectRef idx="1">
                  <a:schemeClr val="accent4"/>
                </a:effectRef>
                <a:fontRef idx="minor">
                  <a:schemeClr val="tx1"/>
                </a:fontRef>
              </p:style>
            </p:cxnSp>
            <p:sp>
              <p:nvSpPr>
                <p:cNvPr id="126" name="テキスト ボックス 125">
                  <a:extLst>
                    <a:ext uri="{FF2B5EF4-FFF2-40B4-BE49-F238E27FC236}">
                      <a16:creationId xmlns:a16="http://schemas.microsoft.com/office/drawing/2014/main" id="{F483ED8C-D118-A47B-D71C-35DBD50AE3FE}"/>
                    </a:ext>
                  </a:extLst>
                </p:cNvPr>
                <p:cNvSpPr txBox="1"/>
                <p:nvPr/>
              </p:nvSpPr>
              <p:spPr>
                <a:xfrm>
                  <a:off x="2089068" y="1052527"/>
                  <a:ext cx="848096" cy="400110"/>
                </a:xfrm>
                <a:prstGeom prst="rect">
                  <a:avLst/>
                </a:prstGeom>
                <a:noFill/>
                <a:ln>
                  <a:noFill/>
                </a:ln>
              </p:spPr>
              <p:txBody>
                <a:bodyPr wrap="square">
                  <a:spAutoFit/>
                </a:bodyPr>
                <a:lstStyle/>
                <a:p>
                  <a:r>
                    <a:rPr kumimoji="1" lang="en-US" altLang="ja-JP" sz="1400">
                      <a:solidFill>
                        <a:srgbClr val="FFC000"/>
                      </a:solidFill>
                      <a:latin typeface="Arial Rounded MT Bold" panose="020F0704030504030204" pitchFamily="34" charset="0"/>
                      <a:ea typeface="HGS明朝B" panose="02020800000000000000" pitchFamily="18" charset="-128"/>
                    </a:rPr>
                    <a:t>Point </a:t>
                  </a:r>
                  <a:r>
                    <a:rPr kumimoji="1" lang="en-US" altLang="ja-JP" sz="2000" b="1">
                      <a:solidFill>
                        <a:srgbClr val="FFC000"/>
                      </a:solidFill>
                      <a:latin typeface="Arial Nova" panose="020B0504020202020204" pitchFamily="34" charset="0"/>
                      <a:ea typeface="HGS明朝B" panose="02020800000000000000" pitchFamily="18" charset="-128"/>
                    </a:rPr>
                    <a:t>1</a:t>
                  </a:r>
                  <a:endParaRPr kumimoji="1" lang="ja-JP" altLang="en-US" sz="1400" b="1">
                    <a:solidFill>
                      <a:srgbClr val="FFC000"/>
                    </a:solidFill>
                    <a:latin typeface="Arial Nova" panose="020B0504020202020204" pitchFamily="34" charset="0"/>
                    <a:ea typeface="HGS明朝B" panose="02020800000000000000" pitchFamily="18" charset="-128"/>
                  </a:endParaRPr>
                </a:p>
              </p:txBody>
            </p:sp>
          </p:grpSp>
        </p:grpSp>
      </p:grpSp>
      <p:grpSp>
        <p:nvGrpSpPr>
          <p:cNvPr id="33" name="グループ化 32">
            <a:extLst>
              <a:ext uri="{FF2B5EF4-FFF2-40B4-BE49-F238E27FC236}">
                <a16:creationId xmlns:a16="http://schemas.microsoft.com/office/drawing/2014/main" id="{BCBE1955-BE9B-0D6C-5817-9B861BE48A2B}"/>
              </a:ext>
            </a:extLst>
          </p:cNvPr>
          <p:cNvGrpSpPr/>
          <p:nvPr/>
        </p:nvGrpSpPr>
        <p:grpSpPr>
          <a:xfrm>
            <a:off x="805736" y="5260362"/>
            <a:ext cx="8276250" cy="1107996"/>
            <a:chOff x="424736" y="5260362"/>
            <a:chExt cx="8276250" cy="1107996"/>
          </a:xfrm>
        </p:grpSpPr>
        <p:grpSp>
          <p:nvGrpSpPr>
            <p:cNvPr id="8" name="グループ化 7">
              <a:extLst>
                <a:ext uri="{FF2B5EF4-FFF2-40B4-BE49-F238E27FC236}">
                  <a16:creationId xmlns:a16="http://schemas.microsoft.com/office/drawing/2014/main" id="{5E5AA149-2CD3-5C7F-25D5-257E44CBA102}"/>
                </a:ext>
              </a:extLst>
            </p:cNvPr>
            <p:cNvGrpSpPr/>
            <p:nvPr/>
          </p:nvGrpSpPr>
          <p:grpSpPr>
            <a:xfrm>
              <a:off x="424736" y="5431248"/>
              <a:ext cx="1417205" cy="790574"/>
              <a:chOff x="431800" y="5657042"/>
              <a:chExt cx="1558925" cy="790574"/>
            </a:xfrm>
          </p:grpSpPr>
          <p:sp>
            <p:nvSpPr>
              <p:cNvPr id="12" name="四角形: 角を丸くする 11">
                <a:extLst>
                  <a:ext uri="{FF2B5EF4-FFF2-40B4-BE49-F238E27FC236}">
                    <a16:creationId xmlns:a16="http://schemas.microsoft.com/office/drawing/2014/main" id="{AC80A402-7A44-47C8-109B-E5C8AD9D4794}"/>
                  </a:ext>
                </a:extLst>
              </p:cNvPr>
              <p:cNvSpPr/>
              <p:nvPr/>
            </p:nvSpPr>
            <p:spPr>
              <a:xfrm>
                <a:off x="431800" y="5657042"/>
                <a:ext cx="1549400" cy="790574"/>
              </a:xfrm>
              <a:prstGeom prst="roundRect">
                <a:avLst>
                  <a:gd name="adj" fmla="val 0"/>
                </a:avLst>
              </a:prstGeom>
              <a:noFill/>
              <a:ln w="82550" cmpd="thickThi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D70BD682-3502-3D3B-9AFC-CF344E1C9D98}"/>
                  </a:ext>
                </a:extLst>
              </p:cNvPr>
              <p:cNvSpPr txBox="1"/>
              <p:nvPr/>
            </p:nvSpPr>
            <p:spPr>
              <a:xfrm>
                <a:off x="498475" y="5846733"/>
                <a:ext cx="1407008" cy="584775"/>
              </a:xfrm>
              <a:prstGeom prst="rect">
                <a:avLst/>
              </a:prstGeom>
              <a:noFill/>
            </p:spPr>
            <p:txBody>
              <a:bodyPr wrap="square" rtlCol="0">
                <a:spAutoFit/>
              </a:bodyPr>
              <a:lstStyle/>
              <a:p>
                <a:pPr algn="ctr"/>
                <a:r>
                  <a:rPr kumimoji="1" lang="en-US" altLang="ja-JP" sz="2000" b="1">
                    <a:latin typeface="BIZ UDPゴシック" panose="020B0400000000000000" pitchFamily="50" charset="-128"/>
                    <a:ea typeface="BIZ UDPゴシック" panose="020B0400000000000000" pitchFamily="50" charset="-128"/>
                  </a:rPr>
                  <a:t>IT</a:t>
                </a:r>
                <a:r>
                  <a:rPr kumimoji="1" lang="ja-JP" altLang="en-US" sz="2000" b="1">
                    <a:latin typeface="BIZ UDPゴシック" panose="020B0400000000000000" pitchFamily="50" charset="-128"/>
                    <a:ea typeface="BIZ UDPゴシック" panose="020B0400000000000000" pitchFamily="50" charset="-128"/>
                  </a:rPr>
                  <a:t>導入</a:t>
                </a:r>
                <a:endParaRPr kumimoji="1" lang="en-US" altLang="ja-JP" sz="2000" b="1">
                  <a:latin typeface="BIZ UDPゴシック" panose="020B0400000000000000" pitchFamily="50" charset="-128"/>
                  <a:ea typeface="BIZ UDPゴシック" panose="020B0400000000000000" pitchFamily="50" charset="-128"/>
                </a:endParaRPr>
              </a:p>
              <a:p>
                <a:pPr algn="ctr"/>
                <a:r>
                  <a:rPr kumimoji="1" lang="ja-JP" altLang="en-US" sz="900">
                    <a:latin typeface="BIZ UDPゴシック" panose="020B0400000000000000" pitchFamily="50" charset="-128"/>
                    <a:ea typeface="BIZ UDPゴシック" panose="020B0400000000000000" pitchFamily="50" charset="-128"/>
                  </a:rPr>
                  <a:t>の</a:t>
                </a:r>
                <a:r>
                  <a:rPr kumimoji="1" lang="ja-JP" altLang="en-US" sz="1100">
                    <a:latin typeface="BIZ UDPゴシック" panose="020B0400000000000000" pitchFamily="50" charset="-128"/>
                    <a:ea typeface="BIZ UDPゴシック" panose="020B0400000000000000" pitchFamily="50" charset="-128"/>
                  </a:rPr>
                  <a:t>必要性 </a:t>
                </a:r>
                <a:endParaRPr kumimoji="1" lang="ja-JP" altLang="en-US" sz="2000">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2D7AFB82-FE00-836C-EF31-6EF118B92464}"/>
                  </a:ext>
                </a:extLst>
              </p:cNvPr>
              <p:cNvSpPr txBox="1"/>
              <p:nvPr/>
            </p:nvSpPr>
            <p:spPr>
              <a:xfrm>
                <a:off x="469900" y="5704406"/>
                <a:ext cx="1520825" cy="246221"/>
              </a:xfrm>
              <a:prstGeom prst="rect">
                <a:avLst/>
              </a:prstGeom>
              <a:noFill/>
            </p:spPr>
            <p:txBody>
              <a:bodyPr wrap="square" lIns="91440" tIns="45720" rIns="91440" bIns="45720" anchor="t">
                <a:spAutoFit/>
              </a:bodyPr>
              <a:lstStyle/>
              <a:p>
                <a:pPr algn="ctr"/>
                <a:r>
                  <a:rPr lang="ja-JP" altLang="en-US" sz="1000" b="1">
                    <a:latin typeface="BIZ UDPゴシック" panose="020B0400000000000000" pitchFamily="50" charset="-128"/>
                    <a:ea typeface="BIZ UDPゴシック" panose="020B0400000000000000" pitchFamily="50" charset="-128"/>
                  </a:rPr>
                  <a:t>中小企業における</a:t>
                </a:r>
                <a:endParaRPr lang="en-US" altLang="ja-JP" sz="1000" b="1">
                  <a:latin typeface="BIZ UDPゴシック" panose="020B0400000000000000" pitchFamily="50" charset="-128"/>
                  <a:ea typeface="BIZ UDPゴシック" panose="020B0400000000000000" pitchFamily="50" charset="-128"/>
                </a:endParaRPr>
              </a:p>
            </p:txBody>
          </p:sp>
        </p:grpSp>
        <p:sp>
          <p:nvSpPr>
            <p:cNvPr id="16" name="テキスト ボックス 15">
              <a:extLst>
                <a:ext uri="{FF2B5EF4-FFF2-40B4-BE49-F238E27FC236}">
                  <a16:creationId xmlns:a16="http://schemas.microsoft.com/office/drawing/2014/main" id="{6E010B17-6C2E-86CA-8E5E-3C26FF28C747}"/>
                </a:ext>
              </a:extLst>
            </p:cNvPr>
            <p:cNvSpPr txBox="1"/>
            <p:nvPr/>
          </p:nvSpPr>
          <p:spPr>
            <a:xfrm>
              <a:off x="1995386" y="5260362"/>
              <a:ext cx="6705600" cy="1107996"/>
            </a:xfrm>
            <a:prstGeom prst="rect">
              <a:avLst/>
            </a:prstGeom>
            <a:noFill/>
          </p:spPr>
          <p:txBody>
            <a:bodyPr wrap="square">
              <a:spAutoFit/>
            </a:bodyPr>
            <a:lstStyle/>
            <a:p>
              <a:pPr algn="just">
                <a:buNone/>
              </a:pPr>
              <a:r>
                <a:rPr lang="ja-JP" altLang="en-US" sz="1100" kern="0" spc="-100">
                  <a:latin typeface="BIZ UDPゴシック" panose="020B0400000000000000" pitchFamily="50" charset="-128"/>
                  <a:ea typeface="BIZ UDPゴシック" panose="020B0400000000000000" pitchFamily="50" charset="-128"/>
                  <a:cs typeface="Times New Roman" panose="02020603050405020304" pitchFamily="18" charset="0"/>
                </a:rPr>
                <a:t>　中小製造業では、多品種少量生産となることが多く、工程管理の裏側には膨大な情報が存在します。近年は「管理業務は売上を作らないが、利益を作ることには貢献できる」と言われ、</a:t>
              </a:r>
              <a:r>
                <a:rPr lang="en-US" altLang="ja-JP" sz="1100" kern="0" spc="-100">
                  <a:latin typeface="BIZ UDPゴシック" panose="020B0400000000000000" pitchFamily="50" charset="-128"/>
                  <a:ea typeface="BIZ UDPゴシック" panose="020B0400000000000000" pitchFamily="50" charset="-128"/>
                  <a:cs typeface="Times New Roman" panose="02020603050405020304" pitchFamily="18" charset="0"/>
                </a:rPr>
                <a:t>IT</a:t>
              </a:r>
              <a:r>
                <a:rPr lang="ja-JP" altLang="en-US" sz="1100" kern="0" spc="-100">
                  <a:latin typeface="BIZ UDPゴシック" panose="020B0400000000000000" pitchFamily="50" charset="-128"/>
                  <a:ea typeface="BIZ UDPゴシック" panose="020B0400000000000000" pitchFamily="50" charset="-128"/>
                  <a:cs typeface="Times New Roman" panose="02020603050405020304" pitchFamily="18" charset="0"/>
                </a:rPr>
                <a:t>・デジタル投資の重要性は高まっています。</a:t>
              </a:r>
              <a:endParaRPr lang="en-US" altLang="ja-JP" sz="1100" kern="0" spc="-10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buNone/>
              </a:pPr>
              <a:r>
                <a:rPr lang="ja-JP" altLang="en-US" sz="1100" kern="0" spc="-10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100" kern="0" spc="-80">
                  <a:latin typeface="BIZ UDPゴシック" panose="020B0400000000000000" pitchFamily="50" charset="-128"/>
                  <a:ea typeface="BIZ UDPゴシック" panose="020B0400000000000000" pitchFamily="50" charset="-128"/>
                  <a:cs typeface="Times New Roman" panose="02020603050405020304" pitchFamily="18" charset="0"/>
                </a:rPr>
                <a:t>実際には、「導入すれば、すぐに効果がでる」という性格ではなく、活用に向けた業務全体の運営方法を整理し、</a:t>
              </a:r>
              <a:r>
                <a:rPr lang="en-US" altLang="ja-JP" sz="1100" kern="0" spc="-80">
                  <a:latin typeface="BIZ UDPゴシック" panose="020B0400000000000000" pitchFamily="50" charset="-128"/>
                  <a:ea typeface="BIZ UDPゴシック" panose="020B0400000000000000" pitchFamily="50" charset="-128"/>
                  <a:cs typeface="Times New Roman" panose="02020603050405020304" pitchFamily="18" charset="0"/>
                </a:rPr>
                <a:t>IT</a:t>
              </a:r>
              <a:r>
                <a:rPr lang="ja-JP" altLang="en-US" sz="1100" kern="0" spc="-80">
                  <a:latin typeface="BIZ UDPゴシック" panose="020B0400000000000000" pitchFamily="50" charset="-128"/>
                  <a:ea typeface="BIZ UDPゴシック" panose="020B0400000000000000" pitchFamily="50" charset="-128"/>
                  <a:cs typeface="Times New Roman" panose="02020603050405020304" pitchFamily="18" charset="0"/>
                </a:rPr>
                <a:t>に</a:t>
              </a:r>
              <a:r>
                <a:rPr lang="ja-JP" altLang="en-US" sz="1100" kern="0" spc="-120">
                  <a:latin typeface="BIZ UDPゴシック" panose="020B0400000000000000" pitchFamily="50" charset="-128"/>
                  <a:ea typeface="BIZ UDPゴシック" panose="020B0400000000000000" pitchFamily="50" charset="-128"/>
                  <a:cs typeface="Times New Roman" panose="02020603050405020304" pitchFamily="18" charset="0"/>
                </a:rPr>
                <a:t>載せられるように“業務の標準化”が必須となります。個人の裁量や例外処理が多い現場ほど導入が難しいとも言えますが、</a:t>
              </a:r>
              <a:r>
                <a:rPr lang="ja-JP" altLang="en-US" sz="1100" kern="0" spc="-90">
                  <a:latin typeface="BIZ UDPゴシック" panose="020B0400000000000000" pitchFamily="50" charset="-128"/>
                  <a:ea typeface="BIZ UDPゴシック" panose="020B0400000000000000" pitchFamily="50" charset="-128"/>
                  <a:cs typeface="Times New Roman" panose="02020603050405020304" pitchFamily="18" charset="0"/>
                </a:rPr>
                <a:t>社内の“業務の標準化”の取組みから、業務効率の向上や共通言語、コミュニケーションの円滑化、新規採用者の教育や</a:t>
              </a:r>
              <a:r>
                <a:rPr lang="ja-JP" altLang="en-US" sz="1100" kern="0" spc="-100">
                  <a:latin typeface="BIZ UDPゴシック" panose="020B0400000000000000" pitchFamily="50" charset="-128"/>
                  <a:ea typeface="BIZ UDPゴシック" panose="020B0400000000000000" pitchFamily="50" charset="-128"/>
                  <a:cs typeface="Times New Roman" panose="02020603050405020304" pitchFamily="18" charset="0"/>
                </a:rPr>
                <a:t>育成にも寄与しますので、事業運営全体の生産性を高めていくアプローチとしても、併せて検討していくことができます。</a:t>
              </a:r>
              <a:endParaRPr lang="en-US" altLang="ja-JP" sz="1100" kern="0" spc="-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spTree>
    <p:extLst>
      <p:ext uri="{BB962C8B-B14F-4D97-AF65-F5344CB8AC3E}">
        <p14:creationId xmlns:p14="http://schemas.microsoft.com/office/powerpoint/2010/main" val="1336730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3E41A-0AE1-3FDC-805A-C756A4193E23}"/>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52EC4A9B-17E2-4995-4926-F873AE22768D}"/>
              </a:ext>
            </a:extLst>
          </p:cNvPr>
          <p:cNvSpPr>
            <a:spLocks noGrp="1"/>
          </p:cNvSpPr>
          <p:nvPr>
            <p:ph type="sldNum" sz="quarter" idx="12"/>
          </p:nvPr>
        </p:nvSpPr>
        <p:spPr/>
        <p:txBody>
          <a:bodyPr/>
          <a:lstStyle/>
          <a:p>
            <a:fld id="{83CB6158-B501-4E3A-BAB6-5BA58145ABEC}" type="slidenum">
              <a:rPr kumimoji="1" lang="ja-JP" altLang="en-US" smtClean="0"/>
              <a:t>14</a:t>
            </a:fld>
            <a:endParaRPr kumimoji="1" lang="ja-JP" altLang="en-US"/>
          </a:p>
        </p:txBody>
      </p:sp>
      <p:sp>
        <p:nvSpPr>
          <p:cNvPr id="2" name="タイトル 1">
            <a:extLst>
              <a:ext uri="{FF2B5EF4-FFF2-40B4-BE49-F238E27FC236}">
                <a16:creationId xmlns:a16="http://schemas.microsoft.com/office/drawing/2014/main" id="{AC1ED25D-2AC6-C449-2B91-F42F5FD9AA14}"/>
              </a:ext>
            </a:extLst>
          </p:cNvPr>
          <p:cNvSpPr>
            <a:spLocks noGrp="1"/>
          </p:cNvSpPr>
          <p:nvPr>
            <p:ph type="title"/>
          </p:nvPr>
        </p:nvSpPr>
        <p:spPr/>
        <p:txBody>
          <a:bodyPr/>
          <a:lstStyle/>
          <a:p>
            <a:r>
              <a:rPr lang="ja-JP" altLang="en-US" b="1">
                <a:solidFill>
                  <a:schemeClr val="tx1">
                    <a:lumMod val="65000"/>
                    <a:lumOff val="35000"/>
                  </a:schemeClr>
                </a:solidFill>
              </a:rPr>
              <a:t>５</a:t>
            </a:r>
            <a:r>
              <a:rPr kumimoji="1" lang="ja-JP" altLang="en-US" b="1">
                <a:solidFill>
                  <a:schemeClr val="tx1">
                    <a:lumMod val="65000"/>
                    <a:lumOff val="35000"/>
                  </a:schemeClr>
                </a:solidFill>
              </a:rPr>
              <a:t>．設備資金</a:t>
            </a:r>
            <a:r>
              <a:rPr lang="ja-JP" altLang="en-US" b="1">
                <a:solidFill>
                  <a:schemeClr val="tx1">
                    <a:lumMod val="65000"/>
                    <a:lumOff val="35000"/>
                  </a:schemeClr>
                </a:solidFill>
              </a:rPr>
              <a:t>（全業種共通）</a:t>
            </a:r>
            <a:endParaRPr kumimoji="1" lang="ja-JP" altLang="en-US" b="1">
              <a:solidFill>
                <a:schemeClr val="tx1">
                  <a:lumMod val="65000"/>
                  <a:lumOff val="35000"/>
                </a:schemeClr>
              </a:solidFill>
            </a:endParaRPr>
          </a:p>
        </p:txBody>
      </p:sp>
      <p:sp>
        <p:nvSpPr>
          <p:cNvPr id="15" name="テキスト ボックス 14">
            <a:extLst>
              <a:ext uri="{FF2B5EF4-FFF2-40B4-BE49-F238E27FC236}">
                <a16:creationId xmlns:a16="http://schemas.microsoft.com/office/drawing/2014/main" id="{AC1B3EA1-02C1-685F-1920-ABB8052F6EEF}"/>
              </a:ext>
            </a:extLst>
          </p:cNvPr>
          <p:cNvSpPr txBox="1"/>
          <p:nvPr/>
        </p:nvSpPr>
        <p:spPr>
          <a:xfrm>
            <a:off x="660400" y="3032138"/>
            <a:ext cx="1676400" cy="461665"/>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（参照 ： </a:t>
            </a:r>
            <a:r>
              <a:rPr lang="en-US" altLang="ja-JP" sz="800">
                <a:latin typeface="BIZ UDP明朝 Medium" panose="02020500000000000000" pitchFamily="18" charset="-128"/>
                <a:ea typeface="BIZ UDP明朝 Medium" panose="02020500000000000000" pitchFamily="18" charset="-128"/>
              </a:rPr>
              <a:t>P9,16,17,</a:t>
            </a:r>
          </a:p>
          <a:p>
            <a:pPr algn="ctr"/>
            <a:r>
              <a:rPr lang="en-US" altLang="ja-JP" sz="800">
                <a:latin typeface="BIZ UDP明朝 Medium" panose="02020500000000000000" pitchFamily="18" charset="-128"/>
                <a:ea typeface="BIZ UDP明朝 Medium" panose="02020500000000000000" pitchFamily="18" charset="-128"/>
              </a:rPr>
              <a:t>35,41,51,65,72,</a:t>
            </a:r>
          </a:p>
          <a:p>
            <a:pPr algn="ctr"/>
            <a:r>
              <a:rPr lang="en-US" altLang="ja-JP" sz="800">
                <a:latin typeface="BIZ UDP明朝 Medium" panose="02020500000000000000" pitchFamily="18" charset="-128"/>
                <a:ea typeface="BIZ UDP明朝 Medium" panose="02020500000000000000" pitchFamily="18" charset="-128"/>
              </a:rPr>
              <a:t> 87,88,99,104</a:t>
            </a:r>
            <a:r>
              <a:rPr lang="ja-JP" altLang="en-US" sz="800">
                <a:latin typeface="BIZ UDP明朝 Medium" panose="02020500000000000000" pitchFamily="18" charset="-128"/>
                <a:ea typeface="BIZ UDP明朝 Medium" panose="02020500000000000000" pitchFamily="18" charset="-128"/>
              </a:rPr>
              <a:t>等）</a:t>
            </a:r>
            <a:endParaRPr lang="ja-JP" altLang="en-US" sz="800"/>
          </a:p>
        </p:txBody>
      </p:sp>
      <p:grpSp>
        <p:nvGrpSpPr>
          <p:cNvPr id="12" name="グループ化 11">
            <a:extLst>
              <a:ext uri="{FF2B5EF4-FFF2-40B4-BE49-F238E27FC236}">
                <a16:creationId xmlns:a16="http://schemas.microsoft.com/office/drawing/2014/main" id="{BD9CB6DA-D910-9854-DAAF-9C8BFCE93D57}"/>
              </a:ext>
            </a:extLst>
          </p:cNvPr>
          <p:cNvGrpSpPr/>
          <p:nvPr/>
        </p:nvGrpSpPr>
        <p:grpSpPr>
          <a:xfrm>
            <a:off x="812802" y="1542922"/>
            <a:ext cx="1383941" cy="1434705"/>
            <a:chOff x="431800" y="1542920"/>
            <a:chExt cx="1383941" cy="1434705"/>
          </a:xfrm>
        </p:grpSpPr>
        <p:grpSp>
          <p:nvGrpSpPr>
            <p:cNvPr id="5" name="グループ化 4">
              <a:extLst>
                <a:ext uri="{FF2B5EF4-FFF2-40B4-BE49-F238E27FC236}">
                  <a16:creationId xmlns:a16="http://schemas.microsoft.com/office/drawing/2014/main" id="{354AF85A-C4A4-D397-F84E-CAB4E7F572DD}"/>
                </a:ext>
              </a:extLst>
            </p:cNvPr>
            <p:cNvGrpSpPr/>
            <p:nvPr/>
          </p:nvGrpSpPr>
          <p:grpSpPr>
            <a:xfrm>
              <a:off x="431800" y="1542920"/>
              <a:ext cx="1383941" cy="1434705"/>
              <a:chOff x="431800" y="1245865"/>
              <a:chExt cx="1383941" cy="1434705"/>
            </a:xfrm>
          </p:grpSpPr>
          <p:grpSp>
            <p:nvGrpSpPr>
              <p:cNvPr id="6" name="グループ化 5">
                <a:extLst>
                  <a:ext uri="{FF2B5EF4-FFF2-40B4-BE49-F238E27FC236}">
                    <a16:creationId xmlns:a16="http://schemas.microsoft.com/office/drawing/2014/main" id="{812F7A87-6D2E-2AC6-F5FB-CE3359AAE1F7}"/>
                  </a:ext>
                </a:extLst>
              </p:cNvPr>
              <p:cNvGrpSpPr/>
              <p:nvPr/>
            </p:nvGrpSpPr>
            <p:grpSpPr>
              <a:xfrm>
                <a:off x="431800" y="1245865"/>
                <a:ext cx="1383941" cy="1434705"/>
                <a:chOff x="419100" y="1511133"/>
                <a:chExt cx="2228850" cy="2732694"/>
              </a:xfrm>
            </p:grpSpPr>
            <p:sp>
              <p:nvSpPr>
                <p:cNvPr id="8" name="四角形: 角を丸くする 7">
                  <a:extLst>
                    <a:ext uri="{FF2B5EF4-FFF2-40B4-BE49-F238E27FC236}">
                      <a16:creationId xmlns:a16="http://schemas.microsoft.com/office/drawing/2014/main" id="{37289BE4-30AA-5F53-CC8A-D0B99D821802}"/>
                    </a:ext>
                  </a:extLst>
                </p:cNvPr>
                <p:cNvSpPr/>
                <p:nvPr/>
              </p:nvSpPr>
              <p:spPr>
                <a:xfrm>
                  <a:off x="419100" y="1511133"/>
                  <a:ext cx="2228850" cy="2732694"/>
                </a:xfrm>
                <a:prstGeom prst="roundRect">
                  <a:avLst>
                    <a:gd name="adj" fmla="val 0"/>
                  </a:avLst>
                </a:prstGeom>
                <a:solidFill>
                  <a:srgbClr val="DFF1CB">
                    <a:alpha val="30000"/>
                  </a:srgbClr>
                </a:solidFill>
                <a:ln w="66675" cmpd="sng">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34D8DAF0-44C5-16B8-43CD-ACEBF27BE501}"/>
                    </a:ext>
                  </a:extLst>
                </p:cNvPr>
                <p:cNvSpPr txBox="1"/>
                <p:nvPr/>
              </p:nvSpPr>
              <p:spPr>
                <a:xfrm>
                  <a:off x="612136" y="1735184"/>
                  <a:ext cx="1857375" cy="703470"/>
                </a:xfrm>
                <a:prstGeom prst="rect">
                  <a:avLst/>
                </a:prstGeom>
                <a:noFill/>
              </p:spPr>
              <p:txBody>
                <a:bodyPr wrap="square" rtlCol="0">
                  <a:spAutoFit/>
                </a:bodyPr>
                <a:lstStyle/>
                <a:p>
                  <a:pPr algn="ctr"/>
                  <a:r>
                    <a:rPr kumimoji="1" lang="ja-JP" altLang="en-US">
                      <a:latin typeface="BIZ UDPゴシック" panose="020B0400000000000000" pitchFamily="50" charset="-128"/>
                      <a:ea typeface="BIZ UDPゴシック" panose="020B0400000000000000" pitchFamily="50" charset="-128"/>
                    </a:rPr>
                    <a:t>設備資金</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7" name="テキスト ボックス 6">
                <a:extLst>
                  <a:ext uri="{FF2B5EF4-FFF2-40B4-BE49-F238E27FC236}">
                    <a16:creationId xmlns:a16="http://schemas.microsoft.com/office/drawing/2014/main" id="{C5852DDC-1FD3-896D-71E1-DCF30714109C}"/>
                  </a:ext>
                </a:extLst>
              </p:cNvPr>
              <p:cNvSpPr txBox="1"/>
              <p:nvPr/>
            </p:nvSpPr>
            <p:spPr>
              <a:xfrm>
                <a:off x="542135" y="1792120"/>
                <a:ext cx="1153284" cy="400110"/>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全業種</a:t>
                </a:r>
                <a:endParaRPr kumimoji="1" lang="ja-JP" altLang="en-US" sz="400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8E886B64-B5F4-5E35-E1F9-5F51353E82E7}"/>
                  </a:ext>
                </a:extLst>
              </p:cNvPr>
              <p:cNvSpPr txBox="1"/>
              <p:nvPr/>
            </p:nvSpPr>
            <p:spPr>
              <a:xfrm>
                <a:off x="551660" y="2028637"/>
                <a:ext cx="1153284" cy="584775"/>
              </a:xfrm>
              <a:prstGeom prst="rect">
                <a:avLst/>
              </a:prstGeom>
              <a:noFill/>
            </p:spPr>
            <p:txBody>
              <a:bodyPr wrap="square" rtlCol="0">
                <a:spAutoFit/>
              </a:bodyPr>
              <a:lstStyle/>
              <a:p>
                <a:pPr algn="ctr"/>
                <a:r>
                  <a:rPr kumimoji="1" lang="ja-JP" altLang="en-US" sz="3200">
                    <a:latin typeface="BIZ UDPゴシック" panose="020B0400000000000000" pitchFamily="50" charset="-128"/>
                    <a:ea typeface="BIZ UDPゴシック" panose="020B0400000000000000" pitchFamily="50" charset="-128"/>
                  </a:rPr>
                  <a:t>共通</a:t>
                </a:r>
                <a:endParaRPr kumimoji="1" lang="ja-JP" altLang="en-US" sz="4000">
                  <a:latin typeface="BIZ UDPゴシック" panose="020B0400000000000000" pitchFamily="50" charset="-128"/>
                  <a:ea typeface="BIZ UDPゴシック" panose="020B0400000000000000" pitchFamily="50" charset="-128"/>
                </a:endParaRPr>
              </a:p>
            </p:txBody>
          </p:sp>
        </p:grpSp>
        <p:cxnSp>
          <p:nvCxnSpPr>
            <p:cNvPr id="32" name="直線コネクタ 31">
              <a:extLst>
                <a:ext uri="{FF2B5EF4-FFF2-40B4-BE49-F238E27FC236}">
                  <a16:creationId xmlns:a16="http://schemas.microsoft.com/office/drawing/2014/main" id="{2E73F394-AAAA-7F82-5364-7EFBD6F9E7D6}"/>
                </a:ext>
              </a:extLst>
            </p:cNvPr>
            <p:cNvCxnSpPr/>
            <p:nvPr/>
          </p:nvCxnSpPr>
          <p:spPr>
            <a:xfrm>
              <a:off x="600637" y="2068179"/>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grpSp>
      <p:grpSp>
        <p:nvGrpSpPr>
          <p:cNvPr id="13" name="グループ化 12">
            <a:extLst>
              <a:ext uri="{FF2B5EF4-FFF2-40B4-BE49-F238E27FC236}">
                <a16:creationId xmlns:a16="http://schemas.microsoft.com/office/drawing/2014/main" id="{E093B840-F330-5A60-7269-5A7F6D0F02AF}"/>
              </a:ext>
            </a:extLst>
          </p:cNvPr>
          <p:cNvGrpSpPr/>
          <p:nvPr/>
        </p:nvGrpSpPr>
        <p:grpSpPr>
          <a:xfrm>
            <a:off x="3494907" y="1484972"/>
            <a:ext cx="5605359" cy="1049827"/>
            <a:chOff x="3113905" y="1484970"/>
            <a:chExt cx="5605359" cy="1049827"/>
          </a:xfrm>
        </p:grpSpPr>
        <p:grpSp>
          <p:nvGrpSpPr>
            <p:cNvPr id="44" name="グループ化 43">
              <a:extLst>
                <a:ext uri="{FF2B5EF4-FFF2-40B4-BE49-F238E27FC236}">
                  <a16:creationId xmlns:a16="http://schemas.microsoft.com/office/drawing/2014/main" id="{0B441BA5-08E9-54E4-7734-5602206FEE91}"/>
                </a:ext>
              </a:extLst>
            </p:cNvPr>
            <p:cNvGrpSpPr/>
            <p:nvPr/>
          </p:nvGrpSpPr>
          <p:grpSpPr>
            <a:xfrm>
              <a:off x="3123141" y="1924028"/>
              <a:ext cx="5416234" cy="338554"/>
              <a:chOff x="2518265" y="1468356"/>
              <a:chExt cx="5416234" cy="338554"/>
            </a:xfrm>
          </p:grpSpPr>
          <p:cxnSp>
            <p:nvCxnSpPr>
              <p:cNvPr id="14" name="直線矢印コネクタ 13">
                <a:extLst>
                  <a:ext uri="{FF2B5EF4-FFF2-40B4-BE49-F238E27FC236}">
                    <a16:creationId xmlns:a16="http://schemas.microsoft.com/office/drawing/2014/main" id="{57316EB2-1601-C469-84B5-B863AD3B97EE}"/>
                  </a:ext>
                </a:extLst>
              </p:cNvPr>
              <p:cNvCxnSpPr>
                <a:cxnSpLocks/>
              </p:cNvCxnSpPr>
              <p:nvPr/>
            </p:nvCxnSpPr>
            <p:spPr>
              <a:xfrm>
                <a:off x="2858008" y="16391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16" name="直線コネクタ 15">
                <a:extLst>
                  <a:ext uri="{FF2B5EF4-FFF2-40B4-BE49-F238E27FC236}">
                    <a16:creationId xmlns:a16="http://schemas.microsoft.com/office/drawing/2014/main" id="{C6FB39DD-DBDD-10B1-6DE7-7401885ADB2B}"/>
                  </a:ext>
                </a:extLst>
              </p:cNvPr>
              <p:cNvCxnSpPr>
                <a:cxnSpLocks/>
              </p:cNvCxnSpPr>
              <p:nvPr/>
            </p:nvCxnSpPr>
            <p:spPr>
              <a:xfrm flipV="1">
                <a:off x="2590800" y="1757927"/>
                <a:ext cx="5343699" cy="10532"/>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7" name="テキスト ボックス 16">
                <a:extLst>
                  <a:ext uri="{FF2B5EF4-FFF2-40B4-BE49-F238E27FC236}">
                    <a16:creationId xmlns:a16="http://schemas.microsoft.com/office/drawing/2014/main" id="{3E1B23AB-6CD0-D8E7-44D8-3073A9569A13}"/>
                  </a:ext>
                </a:extLst>
              </p:cNvPr>
              <p:cNvSpPr txBox="1"/>
              <p:nvPr/>
            </p:nvSpPr>
            <p:spPr>
              <a:xfrm>
                <a:off x="3093028" y="1494730"/>
                <a:ext cx="2988541" cy="276999"/>
              </a:xfrm>
              <a:prstGeom prst="rect">
                <a:avLst/>
              </a:prstGeom>
              <a:noFill/>
            </p:spPr>
            <p:txBody>
              <a:bodyPr wrap="square" rtlCol="0">
                <a:spAutoFit/>
              </a:bodyPr>
              <a:lstStyle/>
              <a:p>
                <a:pPr algn="just"/>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誰から取得したか？</a:t>
                </a:r>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24" name="テキスト ボックス 23">
                <a:extLst>
                  <a:ext uri="{FF2B5EF4-FFF2-40B4-BE49-F238E27FC236}">
                    <a16:creationId xmlns:a16="http://schemas.microsoft.com/office/drawing/2014/main" id="{349D64AD-694B-BBE2-FB25-D85545C51AAB}"/>
                  </a:ext>
                </a:extLst>
              </p:cNvPr>
              <p:cNvSpPr txBox="1"/>
              <p:nvPr/>
            </p:nvSpPr>
            <p:spPr>
              <a:xfrm>
                <a:off x="2518265" y="14683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2</a:t>
                </a:r>
              </a:p>
            </p:txBody>
          </p:sp>
        </p:grpSp>
        <p:grpSp>
          <p:nvGrpSpPr>
            <p:cNvPr id="43" name="グループ化 42">
              <a:extLst>
                <a:ext uri="{FF2B5EF4-FFF2-40B4-BE49-F238E27FC236}">
                  <a16:creationId xmlns:a16="http://schemas.microsoft.com/office/drawing/2014/main" id="{77CC5597-3C64-12E7-9353-CA693E95EC96}"/>
                </a:ext>
              </a:extLst>
            </p:cNvPr>
            <p:cNvGrpSpPr/>
            <p:nvPr/>
          </p:nvGrpSpPr>
          <p:grpSpPr>
            <a:xfrm>
              <a:off x="3123141" y="1484970"/>
              <a:ext cx="5596123" cy="495046"/>
              <a:chOff x="2518265" y="1938256"/>
              <a:chExt cx="5596123" cy="495046"/>
            </a:xfrm>
          </p:grpSpPr>
          <p:sp>
            <p:nvSpPr>
              <p:cNvPr id="26" name="テキスト ボックス 25">
                <a:extLst>
                  <a:ext uri="{FF2B5EF4-FFF2-40B4-BE49-F238E27FC236}">
                    <a16:creationId xmlns:a16="http://schemas.microsoft.com/office/drawing/2014/main" id="{2B508849-7B23-F0D0-1E92-B8209DC026A8}"/>
                  </a:ext>
                </a:extLst>
              </p:cNvPr>
              <p:cNvSpPr txBox="1"/>
              <p:nvPr/>
            </p:nvSpPr>
            <p:spPr>
              <a:xfrm>
                <a:off x="3101453" y="2187081"/>
                <a:ext cx="5012935"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・本業の場合、どのような用途の利用か？その他の場合には、本業への影響は？</a:t>
                </a:r>
                <a:endParaRPr lang="en-US" altLang="ja-JP" sz="1000">
                  <a:latin typeface="BIZ UDPゴシック" panose="020B0400000000000000" pitchFamily="50" charset="-128"/>
                  <a:ea typeface="BIZ UDPゴシック" panose="020B0400000000000000" pitchFamily="50" charset="-128"/>
                </a:endParaRPr>
              </a:p>
            </p:txBody>
          </p:sp>
          <p:cxnSp>
            <p:nvCxnSpPr>
              <p:cNvPr id="27" name="直線矢印コネクタ 26">
                <a:extLst>
                  <a:ext uri="{FF2B5EF4-FFF2-40B4-BE49-F238E27FC236}">
                    <a16:creationId xmlns:a16="http://schemas.microsoft.com/office/drawing/2014/main" id="{8EE4B801-28B0-F3EF-FA38-4586A29CB614}"/>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37" name="直線コネクタ 36">
                <a:extLst>
                  <a:ext uri="{FF2B5EF4-FFF2-40B4-BE49-F238E27FC236}">
                    <a16:creationId xmlns:a16="http://schemas.microsoft.com/office/drawing/2014/main" id="{641DB9B3-BEDE-8E41-D8D1-3E13F952D322}"/>
                  </a:ext>
                </a:extLst>
              </p:cNvPr>
              <p:cNvCxnSpPr>
                <a:cxnSpLocks/>
              </p:cNvCxnSpPr>
              <p:nvPr/>
            </p:nvCxnSpPr>
            <p:spPr>
              <a:xfrm>
                <a:off x="2590800" y="2218248"/>
                <a:ext cx="5343699"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41" name="テキスト ボックス 40">
                <a:extLst>
                  <a:ext uri="{FF2B5EF4-FFF2-40B4-BE49-F238E27FC236}">
                    <a16:creationId xmlns:a16="http://schemas.microsoft.com/office/drawing/2014/main" id="{A4175C4B-6465-F2AA-9CC2-D773D411BC85}"/>
                  </a:ext>
                </a:extLst>
              </p:cNvPr>
              <p:cNvSpPr txBox="1"/>
              <p:nvPr/>
            </p:nvSpPr>
            <p:spPr>
              <a:xfrm>
                <a:off x="3106883" y="1964589"/>
                <a:ext cx="4012912" cy="276999"/>
              </a:xfrm>
              <a:prstGeom prst="rect">
                <a:avLst/>
              </a:prstGeom>
              <a:noFill/>
            </p:spPr>
            <p:txBody>
              <a:bodyPr wrap="square" rtlCol="0">
                <a:spAutoFit/>
              </a:bodyPr>
              <a:lstStyle/>
              <a:p>
                <a:pPr algn="just"/>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本業用か、その他の投資用か？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P99</a:t>
                </a:r>
                <a:r>
                  <a:rPr lang="ja-JP" altLang="en-US" sz="800">
                    <a:latin typeface="BIZ UDP明朝 Medium" panose="02020500000000000000" pitchFamily="18" charset="-128"/>
                    <a:ea typeface="BIZ UDP明朝 Medium" panose="02020500000000000000" pitchFamily="18" charset="-128"/>
                  </a:rPr>
                  <a:t>）</a:t>
                </a:r>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42" name="テキスト ボックス 41">
                <a:extLst>
                  <a:ext uri="{FF2B5EF4-FFF2-40B4-BE49-F238E27FC236}">
                    <a16:creationId xmlns:a16="http://schemas.microsoft.com/office/drawing/2014/main" id="{4872BD83-7408-AE76-9787-CC210EBEA0BD}"/>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1</a:t>
                </a:r>
              </a:p>
            </p:txBody>
          </p:sp>
        </p:grpSp>
        <p:grpSp>
          <p:nvGrpSpPr>
            <p:cNvPr id="45" name="グループ化 44">
              <a:extLst>
                <a:ext uri="{FF2B5EF4-FFF2-40B4-BE49-F238E27FC236}">
                  <a16:creationId xmlns:a16="http://schemas.microsoft.com/office/drawing/2014/main" id="{7B9EDBED-FBA3-04BC-F54D-D3F805350D1E}"/>
                </a:ext>
              </a:extLst>
            </p:cNvPr>
            <p:cNvGrpSpPr/>
            <p:nvPr/>
          </p:nvGrpSpPr>
          <p:grpSpPr>
            <a:xfrm>
              <a:off x="3113905" y="2196243"/>
              <a:ext cx="5416234" cy="338554"/>
              <a:chOff x="2518265" y="1468356"/>
              <a:chExt cx="5416234" cy="338554"/>
            </a:xfrm>
          </p:grpSpPr>
          <p:cxnSp>
            <p:nvCxnSpPr>
              <p:cNvPr id="46" name="直線矢印コネクタ 45">
                <a:extLst>
                  <a:ext uri="{FF2B5EF4-FFF2-40B4-BE49-F238E27FC236}">
                    <a16:creationId xmlns:a16="http://schemas.microsoft.com/office/drawing/2014/main" id="{8A71ADF2-3A51-AA90-FF7B-028A9DE57F76}"/>
                  </a:ext>
                </a:extLst>
              </p:cNvPr>
              <p:cNvCxnSpPr>
                <a:cxnSpLocks/>
              </p:cNvCxnSpPr>
              <p:nvPr/>
            </p:nvCxnSpPr>
            <p:spPr>
              <a:xfrm>
                <a:off x="2858008" y="16391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47" name="直線コネクタ 46">
                <a:extLst>
                  <a:ext uri="{FF2B5EF4-FFF2-40B4-BE49-F238E27FC236}">
                    <a16:creationId xmlns:a16="http://schemas.microsoft.com/office/drawing/2014/main" id="{7D2C45AB-DA1F-C2DD-4C91-C898AB59AF8A}"/>
                  </a:ext>
                </a:extLst>
              </p:cNvPr>
              <p:cNvCxnSpPr>
                <a:cxnSpLocks/>
              </p:cNvCxnSpPr>
              <p:nvPr/>
            </p:nvCxnSpPr>
            <p:spPr>
              <a:xfrm flipV="1">
                <a:off x="2590800" y="1760467"/>
                <a:ext cx="5343699" cy="7992"/>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48" name="テキスト ボックス 47">
                <a:extLst>
                  <a:ext uri="{FF2B5EF4-FFF2-40B4-BE49-F238E27FC236}">
                    <a16:creationId xmlns:a16="http://schemas.microsoft.com/office/drawing/2014/main" id="{FFB9C679-9D75-C2D1-CBC5-5F8BB46AFAC9}"/>
                  </a:ext>
                </a:extLst>
              </p:cNvPr>
              <p:cNvSpPr txBox="1"/>
              <p:nvPr/>
            </p:nvSpPr>
            <p:spPr>
              <a:xfrm>
                <a:off x="3106882" y="1494689"/>
                <a:ext cx="2974687" cy="276999"/>
              </a:xfrm>
              <a:prstGeom prst="rect">
                <a:avLst/>
              </a:prstGeom>
              <a:noFill/>
            </p:spPr>
            <p:txBody>
              <a:bodyPr wrap="square" rtlCol="0">
                <a:spAutoFit/>
              </a:bodyPr>
              <a:lstStyle/>
              <a:p>
                <a:pPr algn="just"/>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どのように返済していくか？（分割、一括）</a:t>
                </a:r>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49" name="テキスト ボックス 48">
                <a:extLst>
                  <a:ext uri="{FF2B5EF4-FFF2-40B4-BE49-F238E27FC236}">
                    <a16:creationId xmlns:a16="http://schemas.microsoft.com/office/drawing/2014/main" id="{1F87568F-3CC3-82DD-DF49-2B65BE621E04}"/>
                  </a:ext>
                </a:extLst>
              </p:cNvPr>
              <p:cNvSpPr txBox="1"/>
              <p:nvPr/>
            </p:nvSpPr>
            <p:spPr>
              <a:xfrm>
                <a:off x="2518265" y="14683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3</a:t>
                </a:r>
              </a:p>
            </p:txBody>
          </p:sp>
        </p:grpSp>
      </p:grpSp>
      <p:grpSp>
        <p:nvGrpSpPr>
          <p:cNvPr id="19" name="グループ化 18">
            <a:extLst>
              <a:ext uri="{FF2B5EF4-FFF2-40B4-BE49-F238E27FC236}">
                <a16:creationId xmlns:a16="http://schemas.microsoft.com/office/drawing/2014/main" id="{B6D93D50-B2C9-D486-030D-18F902AC6DCE}"/>
              </a:ext>
            </a:extLst>
          </p:cNvPr>
          <p:cNvGrpSpPr/>
          <p:nvPr/>
        </p:nvGrpSpPr>
        <p:grpSpPr>
          <a:xfrm>
            <a:off x="3499524" y="4252187"/>
            <a:ext cx="5535941" cy="954299"/>
            <a:chOff x="3118522" y="4252185"/>
            <a:chExt cx="5535941" cy="954299"/>
          </a:xfrm>
        </p:grpSpPr>
        <p:grpSp>
          <p:nvGrpSpPr>
            <p:cNvPr id="89" name="グループ化 88">
              <a:extLst>
                <a:ext uri="{FF2B5EF4-FFF2-40B4-BE49-F238E27FC236}">
                  <a16:creationId xmlns:a16="http://schemas.microsoft.com/office/drawing/2014/main" id="{B502B4A6-87F8-5E0A-C92A-B8C3E822D5DC}"/>
                </a:ext>
              </a:extLst>
            </p:cNvPr>
            <p:cNvGrpSpPr/>
            <p:nvPr/>
          </p:nvGrpSpPr>
          <p:grpSpPr>
            <a:xfrm>
              <a:off x="3118522" y="4252185"/>
              <a:ext cx="5471141" cy="513518"/>
              <a:chOff x="2518265" y="1938256"/>
              <a:chExt cx="5471141" cy="513518"/>
            </a:xfrm>
          </p:grpSpPr>
          <p:sp>
            <p:nvSpPr>
              <p:cNvPr id="90" name="テキスト ボックス 89">
                <a:extLst>
                  <a:ext uri="{FF2B5EF4-FFF2-40B4-BE49-F238E27FC236}">
                    <a16:creationId xmlns:a16="http://schemas.microsoft.com/office/drawing/2014/main" id="{CC1AF4F3-038F-D748-C9C1-B158951E76FB}"/>
                  </a:ext>
                </a:extLst>
              </p:cNvPr>
              <p:cNvSpPr txBox="1"/>
              <p:nvPr/>
            </p:nvSpPr>
            <p:spPr>
              <a:xfrm>
                <a:off x="3101454" y="2205553"/>
                <a:ext cx="4887952"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・事業用資産として問題ないか？（例：日々の入金から車両購入→運転資金の不足）</a:t>
                </a:r>
                <a:endParaRPr lang="en-US" altLang="ja-JP" sz="1000">
                  <a:latin typeface="BIZ UDPゴシック" panose="020B0400000000000000" pitchFamily="50" charset="-128"/>
                  <a:ea typeface="BIZ UDPゴシック" panose="020B0400000000000000" pitchFamily="50" charset="-128"/>
                </a:endParaRPr>
              </a:p>
            </p:txBody>
          </p:sp>
          <p:cxnSp>
            <p:nvCxnSpPr>
              <p:cNvPr id="91" name="直線矢印コネクタ 90">
                <a:extLst>
                  <a:ext uri="{FF2B5EF4-FFF2-40B4-BE49-F238E27FC236}">
                    <a16:creationId xmlns:a16="http://schemas.microsoft.com/office/drawing/2014/main" id="{B8C7990A-8342-3614-EDD4-9F4957527786}"/>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92" name="直線コネクタ 91">
                <a:extLst>
                  <a:ext uri="{FF2B5EF4-FFF2-40B4-BE49-F238E27FC236}">
                    <a16:creationId xmlns:a16="http://schemas.microsoft.com/office/drawing/2014/main" id="{81DC0275-A1D2-83FB-C826-FBB0C6574916}"/>
                  </a:ext>
                </a:extLst>
              </p:cNvPr>
              <p:cNvCxnSpPr>
                <a:cxnSpLocks/>
              </p:cNvCxnSpPr>
              <p:nvPr/>
            </p:nvCxnSpPr>
            <p:spPr>
              <a:xfrm flipV="1">
                <a:off x="2590800" y="2205553"/>
                <a:ext cx="5339082" cy="32806"/>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93" name="テキスト ボックス 92">
                <a:extLst>
                  <a:ext uri="{FF2B5EF4-FFF2-40B4-BE49-F238E27FC236}">
                    <a16:creationId xmlns:a16="http://schemas.microsoft.com/office/drawing/2014/main" id="{63C71760-2FA7-C236-AF24-44E2614B92A4}"/>
                  </a:ext>
                </a:extLst>
              </p:cNvPr>
              <p:cNvSpPr txBox="1"/>
              <p:nvPr/>
            </p:nvSpPr>
            <p:spPr>
              <a:xfrm>
                <a:off x="3106882" y="1964590"/>
                <a:ext cx="3738033"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事業用か、個人用か？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７３</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,82</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p>
            </p:txBody>
          </p:sp>
          <p:sp>
            <p:nvSpPr>
              <p:cNvPr id="94" name="テキスト ボックス 93">
                <a:extLst>
                  <a:ext uri="{FF2B5EF4-FFF2-40B4-BE49-F238E27FC236}">
                    <a16:creationId xmlns:a16="http://schemas.microsoft.com/office/drawing/2014/main" id="{C3DDE944-0269-7840-07E9-6A9B3CFF2540}"/>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1</a:t>
                </a:r>
              </a:p>
            </p:txBody>
          </p:sp>
        </p:grpSp>
        <p:grpSp>
          <p:nvGrpSpPr>
            <p:cNvPr id="95" name="グループ化 94">
              <a:extLst>
                <a:ext uri="{FF2B5EF4-FFF2-40B4-BE49-F238E27FC236}">
                  <a16:creationId xmlns:a16="http://schemas.microsoft.com/office/drawing/2014/main" id="{B1031009-C2D8-6041-EC57-BBD41F9DC698}"/>
                </a:ext>
              </a:extLst>
            </p:cNvPr>
            <p:cNvGrpSpPr/>
            <p:nvPr/>
          </p:nvGrpSpPr>
          <p:grpSpPr>
            <a:xfrm>
              <a:off x="3118522" y="4692966"/>
              <a:ext cx="5535941" cy="513518"/>
              <a:chOff x="2518265" y="1938256"/>
              <a:chExt cx="5535941" cy="513518"/>
            </a:xfrm>
          </p:grpSpPr>
          <p:sp>
            <p:nvSpPr>
              <p:cNvPr id="96" name="テキスト ボックス 95">
                <a:extLst>
                  <a:ext uri="{FF2B5EF4-FFF2-40B4-BE49-F238E27FC236}">
                    <a16:creationId xmlns:a16="http://schemas.microsoft.com/office/drawing/2014/main" id="{C1A0E3FB-B1FA-39AD-5432-B03718657AE1}"/>
                  </a:ext>
                </a:extLst>
              </p:cNvPr>
              <p:cNvSpPr txBox="1"/>
              <p:nvPr/>
            </p:nvSpPr>
            <p:spPr>
              <a:xfrm>
                <a:off x="3101453" y="2205553"/>
                <a:ext cx="4952753"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・増車により販路拡大につながるか？老朽化による入替か？</a:t>
                </a:r>
                <a:endParaRPr lang="en-US" altLang="ja-JP" sz="1000">
                  <a:latin typeface="BIZ UDPゴシック" panose="020B0400000000000000" pitchFamily="50" charset="-128"/>
                  <a:ea typeface="BIZ UDPゴシック" panose="020B0400000000000000" pitchFamily="50" charset="-128"/>
                </a:endParaRPr>
              </a:p>
            </p:txBody>
          </p:sp>
          <p:cxnSp>
            <p:nvCxnSpPr>
              <p:cNvPr id="97" name="直線矢印コネクタ 96">
                <a:extLst>
                  <a:ext uri="{FF2B5EF4-FFF2-40B4-BE49-F238E27FC236}">
                    <a16:creationId xmlns:a16="http://schemas.microsoft.com/office/drawing/2014/main" id="{EFDD2375-2A54-A855-69B5-EF2AC3525459}"/>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98" name="直線コネクタ 97">
                <a:extLst>
                  <a:ext uri="{FF2B5EF4-FFF2-40B4-BE49-F238E27FC236}">
                    <a16:creationId xmlns:a16="http://schemas.microsoft.com/office/drawing/2014/main" id="{55C76DF9-E540-B99C-7FEA-7EDED3968F2B}"/>
                  </a:ext>
                </a:extLst>
              </p:cNvPr>
              <p:cNvCxnSpPr>
                <a:cxnSpLocks/>
              </p:cNvCxnSpPr>
              <p:nvPr/>
            </p:nvCxnSpPr>
            <p:spPr>
              <a:xfrm>
                <a:off x="2590800" y="2238359"/>
                <a:ext cx="5339082"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99" name="テキスト ボックス 98">
                <a:extLst>
                  <a:ext uri="{FF2B5EF4-FFF2-40B4-BE49-F238E27FC236}">
                    <a16:creationId xmlns:a16="http://schemas.microsoft.com/office/drawing/2014/main" id="{F2D13281-E8C6-4BAB-D88B-42D5DAE0BB86}"/>
                  </a:ext>
                </a:extLst>
              </p:cNvPr>
              <p:cNvSpPr txBox="1"/>
              <p:nvPr/>
            </p:nvSpPr>
            <p:spPr>
              <a:xfrm>
                <a:off x="3106882" y="1973825"/>
                <a:ext cx="3280833"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増車か、入替か？</a:t>
                </a:r>
                <a:r>
                  <a:rPr lang="ja-JP" altLang="en-US" sz="1200">
                    <a:latin typeface="BIZ UDP明朝 Medium" panose="02020500000000000000" pitchFamily="18" charset="-128"/>
                    <a:ea typeface="BIZ UDP明朝 Medium" panose="02020500000000000000" pitchFamily="18" charset="-128"/>
                  </a:rPr>
                  <a:t>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P65</a:t>
                </a:r>
                <a:r>
                  <a:rPr lang="ja-JP" altLang="en-US" sz="800">
                    <a:latin typeface="BIZ UDP明朝 Medium" panose="02020500000000000000" pitchFamily="18" charset="-128"/>
                    <a:ea typeface="BIZ UDP明朝 Medium" panose="02020500000000000000" pitchFamily="18" charset="-128"/>
                  </a:rPr>
                  <a:t>）</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 </a:t>
                </a:r>
                <a:endPar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100" name="テキスト ボックス 99">
                <a:extLst>
                  <a:ext uri="{FF2B5EF4-FFF2-40B4-BE49-F238E27FC236}">
                    <a16:creationId xmlns:a16="http://schemas.microsoft.com/office/drawing/2014/main" id="{85DF64F8-96EC-2E83-35C5-B6E38A20A165}"/>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2</a:t>
                </a:r>
              </a:p>
            </p:txBody>
          </p:sp>
        </p:grpSp>
      </p:grpSp>
      <p:grpSp>
        <p:nvGrpSpPr>
          <p:cNvPr id="101" name="グループ化 100">
            <a:extLst>
              <a:ext uri="{FF2B5EF4-FFF2-40B4-BE49-F238E27FC236}">
                <a16:creationId xmlns:a16="http://schemas.microsoft.com/office/drawing/2014/main" id="{DE28F740-C0EF-35DE-E6CF-10D8B3CEE00B}"/>
              </a:ext>
            </a:extLst>
          </p:cNvPr>
          <p:cNvGrpSpPr/>
          <p:nvPr/>
        </p:nvGrpSpPr>
        <p:grpSpPr>
          <a:xfrm>
            <a:off x="2231360" y="5283270"/>
            <a:ext cx="1259233" cy="901828"/>
            <a:chOff x="1879976" y="891444"/>
            <a:chExt cx="1259233" cy="901828"/>
          </a:xfrm>
        </p:grpSpPr>
        <p:grpSp>
          <p:nvGrpSpPr>
            <p:cNvPr id="102" name="グループ化 101">
              <a:extLst>
                <a:ext uri="{FF2B5EF4-FFF2-40B4-BE49-F238E27FC236}">
                  <a16:creationId xmlns:a16="http://schemas.microsoft.com/office/drawing/2014/main" id="{8FC9CFB7-EC12-4F3B-B60E-50F3AB7A4058}"/>
                </a:ext>
              </a:extLst>
            </p:cNvPr>
            <p:cNvGrpSpPr/>
            <p:nvPr/>
          </p:nvGrpSpPr>
          <p:grpSpPr>
            <a:xfrm>
              <a:off x="1879976" y="1444103"/>
              <a:ext cx="1259233" cy="349169"/>
              <a:chOff x="1393881" y="2832456"/>
              <a:chExt cx="1153284" cy="349169"/>
            </a:xfrm>
          </p:grpSpPr>
          <p:sp>
            <p:nvSpPr>
              <p:cNvPr id="106" name="テキスト ボックス 105">
                <a:extLst>
                  <a:ext uri="{FF2B5EF4-FFF2-40B4-BE49-F238E27FC236}">
                    <a16:creationId xmlns:a16="http://schemas.microsoft.com/office/drawing/2014/main" id="{B17271EF-7125-753C-2E55-45C6BEDA6E6F}"/>
                  </a:ext>
                </a:extLst>
              </p:cNvPr>
              <p:cNvSpPr txBox="1"/>
              <p:nvPr/>
            </p:nvSpPr>
            <p:spPr>
              <a:xfrm>
                <a:off x="1393881" y="2843071"/>
                <a:ext cx="1153284" cy="338554"/>
              </a:xfrm>
              <a:prstGeom prst="rect">
                <a:avLst/>
              </a:prstGeom>
              <a:noFill/>
            </p:spPr>
            <p:txBody>
              <a:bodyPr wrap="square" rtlCol="0">
                <a:spAutoFit/>
              </a:bodyPr>
              <a:lstStyle/>
              <a:p>
                <a:pPr algn="ctr"/>
                <a:r>
                  <a:rPr kumimoji="1" lang="ja-JP" altLang="en-US" sz="1600" b="1">
                    <a:latin typeface="BIZ UDPゴシック" panose="020B0400000000000000" pitchFamily="50" charset="-128"/>
                    <a:ea typeface="BIZ UDPゴシック" panose="020B0400000000000000" pitchFamily="50" charset="-128"/>
                  </a:rPr>
                  <a:t>機械</a:t>
                </a:r>
                <a:r>
                  <a:rPr kumimoji="1" lang="ja-JP" altLang="en-US" sz="1100">
                    <a:latin typeface="BIZ UDPゴシック" panose="020B0400000000000000" pitchFamily="50" charset="-128"/>
                    <a:ea typeface="BIZ UDPゴシック" panose="020B0400000000000000" pitchFamily="50" charset="-128"/>
                  </a:rPr>
                  <a:t>の購入</a:t>
                </a:r>
                <a:endParaRPr kumimoji="1" lang="ja-JP" altLang="en-US" sz="2000">
                  <a:latin typeface="BIZ UDPゴシック" panose="020B0400000000000000" pitchFamily="50" charset="-128"/>
                  <a:ea typeface="BIZ UDPゴシック" panose="020B0400000000000000" pitchFamily="50" charset="-128"/>
                </a:endParaRPr>
              </a:p>
            </p:txBody>
          </p:sp>
          <p:cxnSp>
            <p:nvCxnSpPr>
              <p:cNvPr id="107" name="直線コネクタ 106">
                <a:extLst>
                  <a:ext uri="{FF2B5EF4-FFF2-40B4-BE49-F238E27FC236}">
                    <a16:creationId xmlns:a16="http://schemas.microsoft.com/office/drawing/2014/main" id="{8B393C36-3BEC-D844-E040-BD9290D25B15}"/>
                  </a:ext>
                </a:extLst>
              </p:cNvPr>
              <p:cNvCxnSpPr>
                <a:cxnSpLocks/>
              </p:cNvCxnSpPr>
              <p:nvPr/>
            </p:nvCxnSpPr>
            <p:spPr>
              <a:xfrm>
                <a:off x="1556915" y="2832456"/>
                <a:ext cx="800976" cy="0"/>
              </a:xfrm>
              <a:prstGeom prst="line">
                <a:avLst/>
              </a:prstGeom>
              <a:ln w="76200" cmpd="thinThick">
                <a:solidFill>
                  <a:srgbClr val="92D050"/>
                </a:solidFill>
              </a:ln>
            </p:spPr>
            <p:style>
              <a:lnRef idx="2">
                <a:schemeClr val="accent1"/>
              </a:lnRef>
              <a:fillRef idx="0">
                <a:schemeClr val="accent1"/>
              </a:fillRef>
              <a:effectRef idx="1">
                <a:schemeClr val="accent1"/>
              </a:effectRef>
              <a:fontRef idx="minor">
                <a:schemeClr val="tx1"/>
              </a:fontRef>
            </p:style>
          </p:cxnSp>
        </p:grpSp>
        <p:grpSp>
          <p:nvGrpSpPr>
            <p:cNvPr id="103" name="グループ化 102">
              <a:extLst>
                <a:ext uri="{FF2B5EF4-FFF2-40B4-BE49-F238E27FC236}">
                  <a16:creationId xmlns:a16="http://schemas.microsoft.com/office/drawing/2014/main" id="{B9E0653B-BE18-04D3-DA9B-460B5A24B789}"/>
                </a:ext>
              </a:extLst>
            </p:cNvPr>
            <p:cNvGrpSpPr/>
            <p:nvPr/>
          </p:nvGrpSpPr>
          <p:grpSpPr>
            <a:xfrm>
              <a:off x="2145350" y="891444"/>
              <a:ext cx="785250" cy="584775"/>
              <a:chOff x="2155539" y="1447085"/>
              <a:chExt cx="785250" cy="584775"/>
            </a:xfrm>
          </p:grpSpPr>
          <p:sp>
            <p:nvSpPr>
              <p:cNvPr id="104" name="テキスト ボックス 103">
                <a:extLst>
                  <a:ext uri="{FF2B5EF4-FFF2-40B4-BE49-F238E27FC236}">
                    <a16:creationId xmlns:a16="http://schemas.microsoft.com/office/drawing/2014/main" id="{2F4C8A80-5011-89B9-FAE1-7B06AD8C8A48}"/>
                  </a:ext>
                </a:extLst>
              </p:cNvPr>
              <p:cNvSpPr txBox="1"/>
              <p:nvPr/>
            </p:nvSpPr>
            <p:spPr>
              <a:xfrm>
                <a:off x="2155539" y="1713498"/>
                <a:ext cx="480290" cy="246221"/>
              </a:xfrm>
              <a:prstGeom prst="rect">
                <a:avLst/>
              </a:prstGeom>
              <a:noFill/>
            </p:spPr>
            <p:txBody>
              <a:bodyPr wrap="square">
                <a:spAutoFit/>
              </a:bodyPr>
              <a:lstStyle/>
              <a:p>
                <a:r>
                  <a:rPr kumimoji="1" lang="ja-JP" altLang="en-US" sz="1000" i="1">
                    <a:latin typeface="HGS明朝B" panose="02020800000000000000" pitchFamily="18" charset="-128"/>
                    <a:ea typeface="HGS明朝B" panose="02020800000000000000" pitchFamily="18" charset="-128"/>
                  </a:rPr>
                  <a:t>その</a:t>
                </a:r>
                <a:endParaRPr kumimoji="1" lang="ja-JP" altLang="en-US" sz="2400" i="1">
                  <a:latin typeface="HGS明朝B" panose="02020800000000000000" pitchFamily="18" charset="-128"/>
                  <a:ea typeface="HGS明朝B" panose="02020800000000000000" pitchFamily="18" charset="-128"/>
                </a:endParaRPr>
              </a:p>
            </p:txBody>
          </p:sp>
          <p:sp>
            <p:nvSpPr>
              <p:cNvPr id="105" name="テキスト ボックス 104">
                <a:extLst>
                  <a:ext uri="{FF2B5EF4-FFF2-40B4-BE49-F238E27FC236}">
                    <a16:creationId xmlns:a16="http://schemas.microsoft.com/office/drawing/2014/main" id="{D4FE27DF-C16A-C289-2B9A-F11EBAB7104E}"/>
                  </a:ext>
                </a:extLst>
              </p:cNvPr>
              <p:cNvSpPr txBox="1"/>
              <p:nvPr/>
            </p:nvSpPr>
            <p:spPr>
              <a:xfrm>
                <a:off x="2381990" y="1447085"/>
                <a:ext cx="558799" cy="584775"/>
              </a:xfrm>
              <a:prstGeom prst="rect">
                <a:avLst/>
              </a:prstGeom>
              <a:noFill/>
            </p:spPr>
            <p:txBody>
              <a:bodyPr wrap="square">
                <a:spAutoFit/>
              </a:bodyPr>
              <a:lstStyle/>
              <a:p>
                <a:r>
                  <a:rPr kumimoji="1" lang="ja-JP" altLang="en-US" sz="3200" b="1" i="1">
                    <a:latin typeface="HGS明朝B" panose="02020800000000000000" pitchFamily="18" charset="-128"/>
                    <a:ea typeface="HGS明朝B" panose="02020800000000000000" pitchFamily="18" charset="-128"/>
                  </a:rPr>
                  <a:t>４</a:t>
                </a:r>
              </a:p>
            </p:txBody>
          </p:sp>
        </p:grpSp>
      </p:grpSp>
      <p:grpSp>
        <p:nvGrpSpPr>
          <p:cNvPr id="114" name="グループ化 113">
            <a:extLst>
              <a:ext uri="{FF2B5EF4-FFF2-40B4-BE49-F238E27FC236}">
                <a16:creationId xmlns:a16="http://schemas.microsoft.com/office/drawing/2014/main" id="{6BC2557B-92DE-544F-5104-F7EA129C759C}"/>
              </a:ext>
            </a:extLst>
          </p:cNvPr>
          <p:cNvGrpSpPr/>
          <p:nvPr/>
        </p:nvGrpSpPr>
        <p:grpSpPr>
          <a:xfrm>
            <a:off x="2231360" y="4204343"/>
            <a:ext cx="1259233" cy="901828"/>
            <a:chOff x="1879976" y="891444"/>
            <a:chExt cx="1259233" cy="901828"/>
          </a:xfrm>
        </p:grpSpPr>
        <p:grpSp>
          <p:nvGrpSpPr>
            <p:cNvPr id="115" name="グループ化 114">
              <a:extLst>
                <a:ext uri="{FF2B5EF4-FFF2-40B4-BE49-F238E27FC236}">
                  <a16:creationId xmlns:a16="http://schemas.microsoft.com/office/drawing/2014/main" id="{458C6D62-7C17-ACA6-4E88-E1DFAC17CA87}"/>
                </a:ext>
              </a:extLst>
            </p:cNvPr>
            <p:cNvGrpSpPr/>
            <p:nvPr/>
          </p:nvGrpSpPr>
          <p:grpSpPr>
            <a:xfrm>
              <a:off x="1879976" y="1444103"/>
              <a:ext cx="1259233" cy="349169"/>
              <a:chOff x="1393881" y="2832456"/>
              <a:chExt cx="1153284" cy="349169"/>
            </a:xfrm>
          </p:grpSpPr>
          <p:sp>
            <p:nvSpPr>
              <p:cNvPr id="119" name="テキスト ボックス 118">
                <a:extLst>
                  <a:ext uri="{FF2B5EF4-FFF2-40B4-BE49-F238E27FC236}">
                    <a16:creationId xmlns:a16="http://schemas.microsoft.com/office/drawing/2014/main" id="{B8F321B8-C85A-0E92-55A6-2057645D63D2}"/>
                  </a:ext>
                </a:extLst>
              </p:cNvPr>
              <p:cNvSpPr txBox="1"/>
              <p:nvPr/>
            </p:nvSpPr>
            <p:spPr>
              <a:xfrm>
                <a:off x="1393881" y="2843071"/>
                <a:ext cx="1153284" cy="338554"/>
              </a:xfrm>
              <a:prstGeom prst="rect">
                <a:avLst/>
              </a:prstGeom>
              <a:noFill/>
            </p:spPr>
            <p:txBody>
              <a:bodyPr wrap="square" rtlCol="0">
                <a:spAutoFit/>
              </a:bodyPr>
              <a:lstStyle/>
              <a:p>
                <a:pPr algn="ctr"/>
                <a:r>
                  <a:rPr kumimoji="1" lang="ja-JP" altLang="en-US" sz="1600" b="1">
                    <a:latin typeface="BIZ UDPゴシック" panose="020B0400000000000000" pitchFamily="50" charset="-128"/>
                    <a:ea typeface="BIZ UDPゴシック" panose="020B0400000000000000" pitchFamily="50" charset="-128"/>
                  </a:rPr>
                  <a:t>車両</a:t>
                </a:r>
                <a:r>
                  <a:rPr kumimoji="1" lang="ja-JP" altLang="en-US" sz="1100">
                    <a:latin typeface="BIZ UDPゴシック" panose="020B0400000000000000" pitchFamily="50" charset="-128"/>
                    <a:ea typeface="BIZ UDPゴシック" panose="020B0400000000000000" pitchFamily="50" charset="-128"/>
                  </a:rPr>
                  <a:t>の購入</a:t>
                </a:r>
                <a:endParaRPr kumimoji="1" lang="ja-JP" altLang="en-US" sz="2000">
                  <a:latin typeface="BIZ UDPゴシック" panose="020B0400000000000000" pitchFamily="50" charset="-128"/>
                  <a:ea typeface="BIZ UDPゴシック" panose="020B0400000000000000" pitchFamily="50" charset="-128"/>
                </a:endParaRPr>
              </a:p>
            </p:txBody>
          </p:sp>
          <p:cxnSp>
            <p:nvCxnSpPr>
              <p:cNvPr id="120" name="直線コネクタ 119">
                <a:extLst>
                  <a:ext uri="{FF2B5EF4-FFF2-40B4-BE49-F238E27FC236}">
                    <a16:creationId xmlns:a16="http://schemas.microsoft.com/office/drawing/2014/main" id="{37CA67AD-EF40-A679-BE1B-5B21C1BB7779}"/>
                  </a:ext>
                </a:extLst>
              </p:cNvPr>
              <p:cNvCxnSpPr>
                <a:cxnSpLocks/>
              </p:cNvCxnSpPr>
              <p:nvPr/>
            </p:nvCxnSpPr>
            <p:spPr>
              <a:xfrm>
                <a:off x="1556915" y="2832456"/>
                <a:ext cx="800976" cy="0"/>
              </a:xfrm>
              <a:prstGeom prst="line">
                <a:avLst/>
              </a:prstGeom>
              <a:ln w="57150" cmpd="thinThick">
                <a:solidFill>
                  <a:srgbClr val="92D050"/>
                </a:solidFill>
              </a:ln>
            </p:spPr>
            <p:style>
              <a:lnRef idx="2">
                <a:schemeClr val="accent1"/>
              </a:lnRef>
              <a:fillRef idx="0">
                <a:schemeClr val="accent1"/>
              </a:fillRef>
              <a:effectRef idx="1">
                <a:schemeClr val="accent1"/>
              </a:effectRef>
              <a:fontRef idx="minor">
                <a:schemeClr val="tx1"/>
              </a:fontRef>
            </p:style>
          </p:cxnSp>
        </p:grpSp>
        <p:grpSp>
          <p:nvGrpSpPr>
            <p:cNvPr id="116" name="グループ化 115">
              <a:extLst>
                <a:ext uri="{FF2B5EF4-FFF2-40B4-BE49-F238E27FC236}">
                  <a16:creationId xmlns:a16="http://schemas.microsoft.com/office/drawing/2014/main" id="{DE92B6B5-41CD-4AB1-9A35-DB16581E6A07}"/>
                </a:ext>
              </a:extLst>
            </p:cNvPr>
            <p:cNvGrpSpPr/>
            <p:nvPr/>
          </p:nvGrpSpPr>
          <p:grpSpPr>
            <a:xfrm>
              <a:off x="2145350" y="891444"/>
              <a:ext cx="780629" cy="584775"/>
              <a:chOff x="2155539" y="1447085"/>
              <a:chExt cx="780629" cy="584775"/>
            </a:xfrm>
          </p:grpSpPr>
          <p:sp>
            <p:nvSpPr>
              <p:cNvPr id="117" name="テキスト ボックス 116">
                <a:extLst>
                  <a:ext uri="{FF2B5EF4-FFF2-40B4-BE49-F238E27FC236}">
                    <a16:creationId xmlns:a16="http://schemas.microsoft.com/office/drawing/2014/main" id="{6FD06CF5-06FE-6A84-0391-B6D8C7E6832C}"/>
                  </a:ext>
                </a:extLst>
              </p:cNvPr>
              <p:cNvSpPr txBox="1"/>
              <p:nvPr/>
            </p:nvSpPr>
            <p:spPr>
              <a:xfrm>
                <a:off x="2155539" y="1713498"/>
                <a:ext cx="480290" cy="246221"/>
              </a:xfrm>
              <a:prstGeom prst="rect">
                <a:avLst/>
              </a:prstGeom>
              <a:noFill/>
            </p:spPr>
            <p:txBody>
              <a:bodyPr wrap="square">
                <a:spAutoFit/>
              </a:bodyPr>
              <a:lstStyle/>
              <a:p>
                <a:r>
                  <a:rPr kumimoji="1" lang="ja-JP" altLang="en-US" sz="1000" i="1">
                    <a:latin typeface="HGS明朝B" panose="02020800000000000000" pitchFamily="18" charset="-128"/>
                    <a:ea typeface="HGS明朝B" panose="02020800000000000000" pitchFamily="18" charset="-128"/>
                  </a:rPr>
                  <a:t>その</a:t>
                </a:r>
                <a:endParaRPr kumimoji="1" lang="ja-JP" altLang="en-US" sz="2400" i="1">
                  <a:latin typeface="HGS明朝B" panose="02020800000000000000" pitchFamily="18" charset="-128"/>
                  <a:ea typeface="HGS明朝B" panose="02020800000000000000" pitchFamily="18" charset="-128"/>
                </a:endParaRPr>
              </a:p>
            </p:txBody>
          </p:sp>
          <p:sp>
            <p:nvSpPr>
              <p:cNvPr id="118" name="テキスト ボックス 117">
                <a:extLst>
                  <a:ext uri="{FF2B5EF4-FFF2-40B4-BE49-F238E27FC236}">
                    <a16:creationId xmlns:a16="http://schemas.microsoft.com/office/drawing/2014/main" id="{B3FED19C-E2FC-E31A-52E1-10E372245B86}"/>
                  </a:ext>
                </a:extLst>
              </p:cNvPr>
              <p:cNvSpPr txBox="1"/>
              <p:nvPr/>
            </p:nvSpPr>
            <p:spPr>
              <a:xfrm>
                <a:off x="2377369" y="1447085"/>
                <a:ext cx="558799" cy="584775"/>
              </a:xfrm>
              <a:prstGeom prst="rect">
                <a:avLst/>
              </a:prstGeom>
              <a:noFill/>
            </p:spPr>
            <p:txBody>
              <a:bodyPr wrap="square">
                <a:spAutoFit/>
              </a:bodyPr>
              <a:lstStyle/>
              <a:p>
                <a:r>
                  <a:rPr kumimoji="1" lang="ja-JP" altLang="en-US" sz="3200" b="1" i="1">
                    <a:latin typeface="HGS明朝B" panose="02020800000000000000" pitchFamily="18" charset="-128"/>
                    <a:ea typeface="HGS明朝B" panose="02020800000000000000" pitchFamily="18" charset="-128"/>
                  </a:rPr>
                  <a:t>３</a:t>
                </a:r>
              </a:p>
            </p:txBody>
          </p:sp>
        </p:grpSp>
      </p:grpSp>
      <p:grpSp>
        <p:nvGrpSpPr>
          <p:cNvPr id="123" name="グループ化 122">
            <a:extLst>
              <a:ext uri="{FF2B5EF4-FFF2-40B4-BE49-F238E27FC236}">
                <a16:creationId xmlns:a16="http://schemas.microsoft.com/office/drawing/2014/main" id="{C167FD13-4DA8-CE77-5FC9-A3CEA52688A9}"/>
              </a:ext>
            </a:extLst>
          </p:cNvPr>
          <p:cNvGrpSpPr/>
          <p:nvPr/>
        </p:nvGrpSpPr>
        <p:grpSpPr>
          <a:xfrm>
            <a:off x="2231360" y="2591973"/>
            <a:ext cx="1259233" cy="901828"/>
            <a:chOff x="1879976" y="891444"/>
            <a:chExt cx="1259233" cy="901828"/>
          </a:xfrm>
        </p:grpSpPr>
        <p:grpSp>
          <p:nvGrpSpPr>
            <p:cNvPr id="124" name="グループ化 123">
              <a:extLst>
                <a:ext uri="{FF2B5EF4-FFF2-40B4-BE49-F238E27FC236}">
                  <a16:creationId xmlns:a16="http://schemas.microsoft.com/office/drawing/2014/main" id="{E8BC6203-33A7-54A4-CB81-E281C8184F1D}"/>
                </a:ext>
              </a:extLst>
            </p:cNvPr>
            <p:cNvGrpSpPr/>
            <p:nvPr/>
          </p:nvGrpSpPr>
          <p:grpSpPr>
            <a:xfrm>
              <a:off x="1879976" y="1444103"/>
              <a:ext cx="1259233" cy="349169"/>
              <a:chOff x="1393881" y="2832456"/>
              <a:chExt cx="1153284" cy="349169"/>
            </a:xfrm>
          </p:grpSpPr>
          <p:sp>
            <p:nvSpPr>
              <p:cNvPr id="128" name="テキスト ボックス 127">
                <a:extLst>
                  <a:ext uri="{FF2B5EF4-FFF2-40B4-BE49-F238E27FC236}">
                    <a16:creationId xmlns:a16="http://schemas.microsoft.com/office/drawing/2014/main" id="{874B0C12-5EE8-6C76-D8D8-E0D8D1701F4E}"/>
                  </a:ext>
                </a:extLst>
              </p:cNvPr>
              <p:cNvSpPr txBox="1"/>
              <p:nvPr/>
            </p:nvSpPr>
            <p:spPr>
              <a:xfrm>
                <a:off x="1393881" y="2843071"/>
                <a:ext cx="1153284" cy="338554"/>
              </a:xfrm>
              <a:prstGeom prst="rect">
                <a:avLst/>
              </a:prstGeom>
              <a:noFill/>
            </p:spPr>
            <p:txBody>
              <a:bodyPr wrap="square" rtlCol="0">
                <a:spAutoFit/>
              </a:bodyPr>
              <a:lstStyle/>
              <a:p>
                <a:pPr algn="ctr"/>
                <a:r>
                  <a:rPr kumimoji="1" lang="ja-JP" altLang="en-US" sz="1600" b="1">
                    <a:latin typeface="BIZ UDPゴシック" panose="020B0400000000000000" pitchFamily="50" charset="-128"/>
                    <a:ea typeface="BIZ UDPゴシック" panose="020B0400000000000000" pitchFamily="50" charset="-128"/>
                  </a:rPr>
                  <a:t>建物</a:t>
                </a:r>
                <a:r>
                  <a:rPr kumimoji="1" lang="ja-JP" altLang="en-US" sz="1100">
                    <a:latin typeface="BIZ UDPゴシック" panose="020B0400000000000000" pitchFamily="50" charset="-128"/>
                    <a:ea typeface="BIZ UDPゴシック" panose="020B0400000000000000" pitchFamily="50" charset="-128"/>
                  </a:rPr>
                  <a:t>の取得</a:t>
                </a:r>
                <a:endParaRPr kumimoji="1" lang="ja-JP" altLang="en-US" sz="2000">
                  <a:latin typeface="BIZ UDPゴシック" panose="020B0400000000000000" pitchFamily="50" charset="-128"/>
                  <a:ea typeface="BIZ UDPゴシック" panose="020B0400000000000000" pitchFamily="50" charset="-128"/>
                </a:endParaRPr>
              </a:p>
            </p:txBody>
          </p:sp>
          <p:cxnSp>
            <p:nvCxnSpPr>
              <p:cNvPr id="129" name="直線コネクタ 128">
                <a:extLst>
                  <a:ext uri="{FF2B5EF4-FFF2-40B4-BE49-F238E27FC236}">
                    <a16:creationId xmlns:a16="http://schemas.microsoft.com/office/drawing/2014/main" id="{767415CE-E87D-71E9-1147-05826252336C}"/>
                  </a:ext>
                </a:extLst>
              </p:cNvPr>
              <p:cNvCxnSpPr>
                <a:cxnSpLocks/>
              </p:cNvCxnSpPr>
              <p:nvPr/>
            </p:nvCxnSpPr>
            <p:spPr>
              <a:xfrm>
                <a:off x="1556915" y="2832456"/>
                <a:ext cx="800976" cy="0"/>
              </a:xfrm>
              <a:prstGeom prst="line">
                <a:avLst/>
              </a:prstGeom>
              <a:ln w="76200" cmpd="thinThick">
                <a:solidFill>
                  <a:srgbClr val="92D050"/>
                </a:solidFill>
              </a:ln>
            </p:spPr>
            <p:style>
              <a:lnRef idx="2">
                <a:schemeClr val="accent1"/>
              </a:lnRef>
              <a:fillRef idx="0">
                <a:schemeClr val="accent1"/>
              </a:fillRef>
              <a:effectRef idx="1">
                <a:schemeClr val="accent1"/>
              </a:effectRef>
              <a:fontRef idx="minor">
                <a:schemeClr val="tx1"/>
              </a:fontRef>
            </p:style>
          </p:cxnSp>
        </p:grpSp>
        <p:grpSp>
          <p:nvGrpSpPr>
            <p:cNvPr id="125" name="グループ化 124">
              <a:extLst>
                <a:ext uri="{FF2B5EF4-FFF2-40B4-BE49-F238E27FC236}">
                  <a16:creationId xmlns:a16="http://schemas.microsoft.com/office/drawing/2014/main" id="{E58FAF37-0489-1BF3-CEE7-9BDA93BA43C2}"/>
                </a:ext>
              </a:extLst>
            </p:cNvPr>
            <p:cNvGrpSpPr/>
            <p:nvPr/>
          </p:nvGrpSpPr>
          <p:grpSpPr>
            <a:xfrm>
              <a:off x="2145350" y="891444"/>
              <a:ext cx="762158" cy="584775"/>
              <a:chOff x="2155539" y="1447085"/>
              <a:chExt cx="762158" cy="584775"/>
            </a:xfrm>
          </p:grpSpPr>
          <p:sp>
            <p:nvSpPr>
              <p:cNvPr id="126" name="テキスト ボックス 125">
                <a:extLst>
                  <a:ext uri="{FF2B5EF4-FFF2-40B4-BE49-F238E27FC236}">
                    <a16:creationId xmlns:a16="http://schemas.microsoft.com/office/drawing/2014/main" id="{5AFB138C-1818-EA27-AB67-E44BC617AB3E}"/>
                  </a:ext>
                </a:extLst>
              </p:cNvPr>
              <p:cNvSpPr txBox="1"/>
              <p:nvPr/>
            </p:nvSpPr>
            <p:spPr>
              <a:xfrm>
                <a:off x="2155539" y="1713498"/>
                <a:ext cx="480290" cy="246221"/>
              </a:xfrm>
              <a:prstGeom prst="rect">
                <a:avLst/>
              </a:prstGeom>
              <a:noFill/>
            </p:spPr>
            <p:txBody>
              <a:bodyPr wrap="square">
                <a:spAutoFit/>
              </a:bodyPr>
              <a:lstStyle/>
              <a:p>
                <a:r>
                  <a:rPr kumimoji="1" lang="ja-JP" altLang="en-US" sz="1000" i="1">
                    <a:latin typeface="HGS明朝B" panose="02020800000000000000" pitchFamily="18" charset="-128"/>
                    <a:ea typeface="HGS明朝B" panose="02020800000000000000" pitchFamily="18" charset="-128"/>
                  </a:rPr>
                  <a:t>その</a:t>
                </a:r>
                <a:endParaRPr kumimoji="1" lang="ja-JP" altLang="en-US" sz="2400" i="1">
                  <a:latin typeface="HGS明朝B" panose="02020800000000000000" pitchFamily="18" charset="-128"/>
                  <a:ea typeface="HGS明朝B" panose="02020800000000000000" pitchFamily="18" charset="-128"/>
                </a:endParaRPr>
              </a:p>
            </p:txBody>
          </p:sp>
          <p:sp>
            <p:nvSpPr>
              <p:cNvPr id="127" name="テキスト ボックス 126">
                <a:extLst>
                  <a:ext uri="{FF2B5EF4-FFF2-40B4-BE49-F238E27FC236}">
                    <a16:creationId xmlns:a16="http://schemas.microsoft.com/office/drawing/2014/main" id="{B07AFFF1-636A-FFC6-56AE-A70E354A6012}"/>
                  </a:ext>
                </a:extLst>
              </p:cNvPr>
              <p:cNvSpPr txBox="1"/>
              <p:nvPr/>
            </p:nvSpPr>
            <p:spPr>
              <a:xfrm>
                <a:off x="2358898" y="1447085"/>
                <a:ext cx="558799" cy="584775"/>
              </a:xfrm>
              <a:prstGeom prst="rect">
                <a:avLst/>
              </a:prstGeom>
              <a:noFill/>
            </p:spPr>
            <p:txBody>
              <a:bodyPr wrap="square">
                <a:spAutoFit/>
              </a:bodyPr>
              <a:lstStyle/>
              <a:p>
                <a:r>
                  <a:rPr kumimoji="1" lang="ja-JP" altLang="en-US" sz="3200" b="1" i="1">
                    <a:latin typeface="HGS明朝B" panose="02020800000000000000" pitchFamily="18" charset="-128"/>
                    <a:ea typeface="HGS明朝B" panose="02020800000000000000" pitchFamily="18" charset="-128"/>
                  </a:rPr>
                  <a:t>２</a:t>
                </a:r>
              </a:p>
            </p:txBody>
          </p:sp>
        </p:grpSp>
      </p:grpSp>
      <p:grpSp>
        <p:nvGrpSpPr>
          <p:cNvPr id="132" name="グループ化 131">
            <a:extLst>
              <a:ext uri="{FF2B5EF4-FFF2-40B4-BE49-F238E27FC236}">
                <a16:creationId xmlns:a16="http://schemas.microsoft.com/office/drawing/2014/main" id="{168201BE-1C28-0542-2D07-7CDA63055E59}"/>
              </a:ext>
            </a:extLst>
          </p:cNvPr>
          <p:cNvGrpSpPr/>
          <p:nvPr/>
        </p:nvGrpSpPr>
        <p:grpSpPr>
          <a:xfrm>
            <a:off x="2231360" y="1425555"/>
            <a:ext cx="1259233" cy="901828"/>
            <a:chOff x="1879976" y="891444"/>
            <a:chExt cx="1259233" cy="901828"/>
          </a:xfrm>
        </p:grpSpPr>
        <p:grpSp>
          <p:nvGrpSpPr>
            <p:cNvPr id="133" name="グループ化 132">
              <a:extLst>
                <a:ext uri="{FF2B5EF4-FFF2-40B4-BE49-F238E27FC236}">
                  <a16:creationId xmlns:a16="http://schemas.microsoft.com/office/drawing/2014/main" id="{EE033213-8176-F393-59B8-9918C5B6F821}"/>
                </a:ext>
              </a:extLst>
            </p:cNvPr>
            <p:cNvGrpSpPr/>
            <p:nvPr/>
          </p:nvGrpSpPr>
          <p:grpSpPr>
            <a:xfrm>
              <a:off x="1879976" y="1444103"/>
              <a:ext cx="1259233" cy="349169"/>
              <a:chOff x="1393881" y="2832456"/>
              <a:chExt cx="1153284" cy="349169"/>
            </a:xfrm>
          </p:grpSpPr>
          <p:sp>
            <p:nvSpPr>
              <p:cNvPr id="137" name="テキスト ボックス 136">
                <a:extLst>
                  <a:ext uri="{FF2B5EF4-FFF2-40B4-BE49-F238E27FC236}">
                    <a16:creationId xmlns:a16="http://schemas.microsoft.com/office/drawing/2014/main" id="{79079281-DEC6-B8E7-7485-3C63DB0C0A7C}"/>
                  </a:ext>
                </a:extLst>
              </p:cNvPr>
              <p:cNvSpPr txBox="1"/>
              <p:nvPr/>
            </p:nvSpPr>
            <p:spPr>
              <a:xfrm>
                <a:off x="1393881" y="2843071"/>
                <a:ext cx="1153284" cy="338554"/>
              </a:xfrm>
              <a:prstGeom prst="rect">
                <a:avLst/>
              </a:prstGeom>
              <a:noFill/>
            </p:spPr>
            <p:txBody>
              <a:bodyPr wrap="square" rtlCol="0">
                <a:spAutoFit/>
              </a:bodyPr>
              <a:lstStyle/>
              <a:p>
                <a:pPr algn="ctr"/>
                <a:r>
                  <a:rPr kumimoji="1" lang="ja-JP" altLang="en-US" sz="1600" b="1">
                    <a:latin typeface="BIZ UDPゴシック" panose="020B0400000000000000" pitchFamily="50" charset="-128"/>
                    <a:ea typeface="BIZ UDPゴシック" panose="020B0400000000000000" pitchFamily="50" charset="-128"/>
                  </a:rPr>
                  <a:t>土地</a:t>
                </a:r>
                <a:r>
                  <a:rPr kumimoji="1" lang="ja-JP" altLang="en-US" sz="1100">
                    <a:latin typeface="BIZ UDPゴシック" panose="020B0400000000000000" pitchFamily="50" charset="-128"/>
                    <a:ea typeface="BIZ UDPゴシック" panose="020B0400000000000000" pitchFamily="50" charset="-128"/>
                  </a:rPr>
                  <a:t>の取得</a:t>
                </a:r>
                <a:endParaRPr kumimoji="1" lang="ja-JP" altLang="en-US" sz="2000">
                  <a:latin typeface="BIZ UDPゴシック" panose="020B0400000000000000" pitchFamily="50" charset="-128"/>
                  <a:ea typeface="BIZ UDPゴシック" panose="020B0400000000000000" pitchFamily="50" charset="-128"/>
                </a:endParaRPr>
              </a:p>
            </p:txBody>
          </p:sp>
          <p:cxnSp>
            <p:nvCxnSpPr>
              <p:cNvPr id="138" name="直線コネクタ 137">
                <a:extLst>
                  <a:ext uri="{FF2B5EF4-FFF2-40B4-BE49-F238E27FC236}">
                    <a16:creationId xmlns:a16="http://schemas.microsoft.com/office/drawing/2014/main" id="{C7C9548A-9403-1EFE-C1E4-A01171FF6E99}"/>
                  </a:ext>
                </a:extLst>
              </p:cNvPr>
              <p:cNvCxnSpPr>
                <a:cxnSpLocks/>
              </p:cNvCxnSpPr>
              <p:nvPr/>
            </p:nvCxnSpPr>
            <p:spPr>
              <a:xfrm>
                <a:off x="1556915" y="2832456"/>
                <a:ext cx="800976" cy="0"/>
              </a:xfrm>
              <a:prstGeom prst="line">
                <a:avLst/>
              </a:prstGeom>
              <a:ln w="76200" cmpd="thinThick">
                <a:solidFill>
                  <a:srgbClr val="92D050"/>
                </a:solidFill>
              </a:ln>
            </p:spPr>
            <p:style>
              <a:lnRef idx="2">
                <a:schemeClr val="accent1"/>
              </a:lnRef>
              <a:fillRef idx="0">
                <a:schemeClr val="accent1"/>
              </a:fillRef>
              <a:effectRef idx="1">
                <a:schemeClr val="accent1"/>
              </a:effectRef>
              <a:fontRef idx="minor">
                <a:schemeClr val="tx1"/>
              </a:fontRef>
            </p:style>
          </p:cxnSp>
        </p:grpSp>
        <p:grpSp>
          <p:nvGrpSpPr>
            <p:cNvPr id="134" name="グループ化 133">
              <a:extLst>
                <a:ext uri="{FF2B5EF4-FFF2-40B4-BE49-F238E27FC236}">
                  <a16:creationId xmlns:a16="http://schemas.microsoft.com/office/drawing/2014/main" id="{57EC5500-731F-276D-6FFF-BDBEEDDAACAE}"/>
                </a:ext>
              </a:extLst>
            </p:cNvPr>
            <p:cNvGrpSpPr/>
            <p:nvPr/>
          </p:nvGrpSpPr>
          <p:grpSpPr>
            <a:xfrm>
              <a:off x="2145350" y="891444"/>
              <a:ext cx="785395" cy="584775"/>
              <a:chOff x="2155539" y="1447085"/>
              <a:chExt cx="785395" cy="584775"/>
            </a:xfrm>
          </p:grpSpPr>
          <p:sp>
            <p:nvSpPr>
              <p:cNvPr id="135" name="テキスト ボックス 134">
                <a:extLst>
                  <a:ext uri="{FF2B5EF4-FFF2-40B4-BE49-F238E27FC236}">
                    <a16:creationId xmlns:a16="http://schemas.microsoft.com/office/drawing/2014/main" id="{6882C498-0BD4-DED5-FBD3-AD01F4B05679}"/>
                  </a:ext>
                </a:extLst>
              </p:cNvPr>
              <p:cNvSpPr txBox="1"/>
              <p:nvPr/>
            </p:nvSpPr>
            <p:spPr>
              <a:xfrm>
                <a:off x="2155539" y="1713498"/>
                <a:ext cx="480290" cy="246221"/>
              </a:xfrm>
              <a:prstGeom prst="rect">
                <a:avLst/>
              </a:prstGeom>
              <a:noFill/>
            </p:spPr>
            <p:txBody>
              <a:bodyPr wrap="square">
                <a:spAutoFit/>
              </a:bodyPr>
              <a:lstStyle/>
              <a:p>
                <a:r>
                  <a:rPr kumimoji="1" lang="ja-JP" altLang="en-US" sz="1000" i="1">
                    <a:latin typeface="HGS明朝B" panose="02020800000000000000" pitchFamily="18" charset="-128"/>
                    <a:ea typeface="HGS明朝B" panose="02020800000000000000" pitchFamily="18" charset="-128"/>
                  </a:rPr>
                  <a:t>その</a:t>
                </a:r>
                <a:endParaRPr kumimoji="1" lang="ja-JP" altLang="en-US" sz="2400" i="1">
                  <a:latin typeface="HGS明朝B" panose="02020800000000000000" pitchFamily="18" charset="-128"/>
                  <a:ea typeface="HGS明朝B" panose="02020800000000000000" pitchFamily="18" charset="-128"/>
                </a:endParaRPr>
              </a:p>
            </p:txBody>
          </p:sp>
          <p:sp>
            <p:nvSpPr>
              <p:cNvPr id="136" name="テキスト ボックス 135">
                <a:extLst>
                  <a:ext uri="{FF2B5EF4-FFF2-40B4-BE49-F238E27FC236}">
                    <a16:creationId xmlns:a16="http://schemas.microsoft.com/office/drawing/2014/main" id="{223795C8-48AB-D2A3-3503-CDF9A26CBD45}"/>
                  </a:ext>
                </a:extLst>
              </p:cNvPr>
              <p:cNvSpPr txBox="1"/>
              <p:nvPr/>
            </p:nvSpPr>
            <p:spPr>
              <a:xfrm>
                <a:off x="2382135" y="1447085"/>
                <a:ext cx="558799" cy="584775"/>
              </a:xfrm>
              <a:prstGeom prst="rect">
                <a:avLst/>
              </a:prstGeom>
              <a:noFill/>
            </p:spPr>
            <p:txBody>
              <a:bodyPr wrap="square">
                <a:spAutoFit/>
              </a:bodyPr>
              <a:lstStyle/>
              <a:p>
                <a:r>
                  <a:rPr kumimoji="1" lang="ja-JP" altLang="en-US" sz="3200" b="1" i="1">
                    <a:latin typeface="HGS明朝B" panose="02020800000000000000" pitchFamily="18" charset="-128"/>
                    <a:ea typeface="HGS明朝B" panose="02020800000000000000" pitchFamily="18" charset="-128"/>
                  </a:rPr>
                  <a:t>１</a:t>
                </a:r>
              </a:p>
            </p:txBody>
          </p:sp>
        </p:grpSp>
      </p:grpSp>
      <p:grpSp>
        <p:nvGrpSpPr>
          <p:cNvPr id="20" name="グループ化 19">
            <a:extLst>
              <a:ext uri="{FF2B5EF4-FFF2-40B4-BE49-F238E27FC236}">
                <a16:creationId xmlns:a16="http://schemas.microsoft.com/office/drawing/2014/main" id="{4B9CC9BA-6C46-264B-6A57-28EA4121CE61}"/>
              </a:ext>
            </a:extLst>
          </p:cNvPr>
          <p:cNvGrpSpPr/>
          <p:nvPr/>
        </p:nvGrpSpPr>
        <p:grpSpPr>
          <a:xfrm>
            <a:off x="3490285" y="5314082"/>
            <a:ext cx="5420854" cy="1249493"/>
            <a:chOff x="3109285" y="5314080"/>
            <a:chExt cx="5420854" cy="1249493"/>
          </a:xfrm>
        </p:grpSpPr>
        <p:grpSp>
          <p:nvGrpSpPr>
            <p:cNvPr id="156" name="グループ化 155">
              <a:extLst>
                <a:ext uri="{FF2B5EF4-FFF2-40B4-BE49-F238E27FC236}">
                  <a16:creationId xmlns:a16="http://schemas.microsoft.com/office/drawing/2014/main" id="{403E140C-D53B-65CF-265B-B0A977862EBC}"/>
                </a:ext>
              </a:extLst>
            </p:cNvPr>
            <p:cNvGrpSpPr/>
            <p:nvPr/>
          </p:nvGrpSpPr>
          <p:grpSpPr>
            <a:xfrm>
              <a:off x="3118521" y="5314080"/>
              <a:ext cx="5411618" cy="513518"/>
              <a:chOff x="2518265" y="1938256"/>
              <a:chExt cx="5411618" cy="513518"/>
            </a:xfrm>
          </p:grpSpPr>
          <p:sp>
            <p:nvSpPr>
              <p:cNvPr id="157" name="テキスト ボックス 156">
                <a:extLst>
                  <a:ext uri="{FF2B5EF4-FFF2-40B4-BE49-F238E27FC236}">
                    <a16:creationId xmlns:a16="http://schemas.microsoft.com/office/drawing/2014/main" id="{C43E478B-06FA-C91F-9D86-7E12ED1481AC}"/>
                  </a:ext>
                </a:extLst>
              </p:cNvPr>
              <p:cNvSpPr txBox="1"/>
              <p:nvPr/>
            </p:nvSpPr>
            <p:spPr>
              <a:xfrm>
                <a:off x="3101453" y="2205553"/>
                <a:ext cx="4758351"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・納期と支払時期はいつか？工事は必要か？</a:t>
                </a:r>
                <a:endParaRPr lang="en-US" altLang="ja-JP" sz="1000">
                  <a:latin typeface="BIZ UDPゴシック" panose="020B0400000000000000" pitchFamily="50" charset="-128"/>
                  <a:ea typeface="BIZ UDPゴシック" panose="020B0400000000000000" pitchFamily="50" charset="-128"/>
                </a:endParaRPr>
              </a:p>
            </p:txBody>
          </p:sp>
          <p:cxnSp>
            <p:nvCxnSpPr>
              <p:cNvPr id="158" name="直線矢印コネクタ 157">
                <a:extLst>
                  <a:ext uri="{FF2B5EF4-FFF2-40B4-BE49-F238E27FC236}">
                    <a16:creationId xmlns:a16="http://schemas.microsoft.com/office/drawing/2014/main" id="{9971C099-E70F-1499-2CDE-80E2F827CDFC}"/>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159" name="直線コネクタ 158">
                <a:extLst>
                  <a:ext uri="{FF2B5EF4-FFF2-40B4-BE49-F238E27FC236}">
                    <a16:creationId xmlns:a16="http://schemas.microsoft.com/office/drawing/2014/main" id="{4199BA11-2CC7-AAD3-5123-56CABB10876F}"/>
                  </a:ext>
                </a:extLst>
              </p:cNvPr>
              <p:cNvCxnSpPr>
                <a:cxnSpLocks/>
              </p:cNvCxnSpPr>
              <p:nvPr/>
            </p:nvCxnSpPr>
            <p:spPr>
              <a:xfrm>
                <a:off x="2590800" y="2238359"/>
                <a:ext cx="5339083" cy="323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60" name="テキスト ボックス 159">
                <a:extLst>
                  <a:ext uri="{FF2B5EF4-FFF2-40B4-BE49-F238E27FC236}">
                    <a16:creationId xmlns:a16="http://schemas.microsoft.com/office/drawing/2014/main" id="{C195BAD7-1F8D-1125-E009-DD82888045E9}"/>
                  </a:ext>
                </a:extLst>
              </p:cNvPr>
              <p:cNvSpPr txBox="1"/>
              <p:nvPr/>
            </p:nvSpPr>
            <p:spPr>
              <a:xfrm>
                <a:off x="3106883" y="1964590"/>
                <a:ext cx="4104912"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新規か、入替か、修繕か？</a:t>
                </a:r>
                <a:r>
                  <a:rPr lang="ja-JP" altLang="en-US" sz="1200">
                    <a:latin typeface="BIZ UDP明朝 Medium" panose="02020500000000000000" pitchFamily="18" charset="-128"/>
                    <a:ea typeface="BIZ UDP明朝 Medium" panose="02020500000000000000" pitchFamily="18" charset="-128"/>
                  </a:rPr>
                  <a:t>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P51,53</a:t>
                </a:r>
                <a:r>
                  <a:rPr lang="ja-JP" altLang="en-US" sz="800">
                    <a:latin typeface="BIZ UDP明朝 Medium" panose="02020500000000000000" pitchFamily="18" charset="-128"/>
                    <a:ea typeface="BIZ UDP明朝 Medium" panose="02020500000000000000" pitchFamily="18" charset="-128"/>
                  </a:rPr>
                  <a:t>）</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161" name="テキスト ボックス 160">
                <a:extLst>
                  <a:ext uri="{FF2B5EF4-FFF2-40B4-BE49-F238E27FC236}">
                    <a16:creationId xmlns:a16="http://schemas.microsoft.com/office/drawing/2014/main" id="{F623E556-3E2F-19D6-F8EF-B9DBCA4E4F18}"/>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1</a:t>
                </a:r>
              </a:p>
            </p:txBody>
          </p:sp>
        </p:grpSp>
        <p:grpSp>
          <p:nvGrpSpPr>
            <p:cNvPr id="162" name="グループ化 161">
              <a:extLst>
                <a:ext uri="{FF2B5EF4-FFF2-40B4-BE49-F238E27FC236}">
                  <a16:creationId xmlns:a16="http://schemas.microsoft.com/office/drawing/2014/main" id="{A7CEBABA-E28E-34A9-4643-E3291541EBA0}"/>
                </a:ext>
              </a:extLst>
            </p:cNvPr>
            <p:cNvGrpSpPr/>
            <p:nvPr/>
          </p:nvGrpSpPr>
          <p:grpSpPr>
            <a:xfrm>
              <a:off x="3109285" y="5775899"/>
              <a:ext cx="5406065" cy="513518"/>
              <a:chOff x="2518265" y="1938256"/>
              <a:chExt cx="5406065" cy="513518"/>
            </a:xfrm>
          </p:grpSpPr>
          <p:sp>
            <p:nvSpPr>
              <p:cNvPr id="163" name="テキスト ボックス 162">
                <a:extLst>
                  <a:ext uri="{FF2B5EF4-FFF2-40B4-BE49-F238E27FC236}">
                    <a16:creationId xmlns:a16="http://schemas.microsoft.com/office/drawing/2014/main" id="{6BA64823-6631-9755-4C17-61C0579CD3EF}"/>
                  </a:ext>
                </a:extLst>
              </p:cNvPr>
              <p:cNvSpPr txBox="1"/>
              <p:nvPr/>
            </p:nvSpPr>
            <p:spPr>
              <a:xfrm>
                <a:off x="3101454" y="2205553"/>
                <a:ext cx="4702786"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・中古の場合、機械の作業時間に問題ないか？</a:t>
                </a:r>
                <a:endParaRPr lang="en-US" altLang="ja-JP" sz="1000">
                  <a:latin typeface="BIZ UDPゴシック" panose="020B0400000000000000" pitchFamily="50" charset="-128"/>
                  <a:ea typeface="BIZ UDPゴシック" panose="020B0400000000000000" pitchFamily="50" charset="-128"/>
                </a:endParaRPr>
              </a:p>
            </p:txBody>
          </p:sp>
          <p:cxnSp>
            <p:nvCxnSpPr>
              <p:cNvPr id="164" name="直線矢印コネクタ 163">
                <a:extLst>
                  <a:ext uri="{FF2B5EF4-FFF2-40B4-BE49-F238E27FC236}">
                    <a16:creationId xmlns:a16="http://schemas.microsoft.com/office/drawing/2014/main" id="{1988A40C-F307-A0D0-6F05-8BAAC7DFADA0}"/>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165" name="直線コネクタ 164">
                <a:extLst>
                  <a:ext uri="{FF2B5EF4-FFF2-40B4-BE49-F238E27FC236}">
                    <a16:creationId xmlns:a16="http://schemas.microsoft.com/office/drawing/2014/main" id="{7590F9E8-BC97-E98F-8964-12DE26F870B6}"/>
                  </a:ext>
                </a:extLst>
              </p:cNvPr>
              <p:cNvCxnSpPr>
                <a:cxnSpLocks/>
              </p:cNvCxnSpPr>
              <p:nvPr/>
            </p:nvCxnSpPr>
            <p:spPr>
              <a:xfrm>
                <a:off x="2590800" y="2238359"/>
                <a:ext cx="5333530"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66" name="テキスト ボックス 165">
                <a:extLst>
                  <a:ext uri="{FF2B5EF4-FFF2-40B4-BE49-F238E27FC236}">
                    <a16:creationId xmlns:a16="http://schemas.microsoft.com/office/drawing/2014/main" id="{E4734230-B6FD-292E-E771-509824633A02}"/>
                  </a:ext>
                </a:extLst>
              </p:cNvPr>
              <p:cNvSpPr txBox="1"/>
              <p:nvPr/>
            </p:nvSpPr>
            <p:spPr>
              <a:xfrm>
                <a:off x="3106883" y="1964590"/>
                <a:ext cx="3747270"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新品か、中古か？　</a:t>
                </a:r>
                <a:endParaRPr lang="en-US" altLang="ja-JP" sz="12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67" name="テキスト ボックス 166">
                <a:extLst>
                  <a:ext uri="{FF2B5EF4-FFF2-40B4-BE49-F238E27FC236}">
                    <a16:creationId xmlns:a16="http://schemas.microsoft.com/office/drawing/2014/main" id="{C84EEF22-74B8-7A02-91A9-4B342D9B33AF}"/>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2</a:t>
                </a:r>
              </a:p>
            </p:txBody>
          </p:sp>
        </p:grpSp>
        <p:grpSp>
          <p:nvGrpSpPr>
            <p:cNvPr id="168" name="グループ化 167">
              <a:extLst>
                <a:ext uri="{FF2B5EF4-FFF2-40B4-BE49-F238E27FC236}">
                  <a16:creationId xmlns:a16="http://schemas.microsoft.com/office/drawing/2014/main" id="{0114973F-8990-8CA8-F9B6-40E107B2BA24}"/>
                </a:ext>
              </a:extLst>
            </p:cNvPr>
            <p:cNvGrpSpPr/>
            <p:nvPr/>
          </p:nvGrpSpPr>
          <p:grpSpPr>
            <a:xfrm>
              <a:off x="3109286" y="6225019"/>
              <a:ext cx="5420853" cy="338554"/>
              <a:chOff x="2518265" y="1468356"/>
              <a:chExt cx="5420853" cy="338554"/>
            </a:xfrm>
          </p:grpSpPr>
          <p:cxnSp>
            <p:nvCxnSpPr>
              <p:cNvPr id="169" name="直線矢印コネクタ 168">
                <a:extLst>
                  <a:ext uri="{FF2B5EF4-FFF2-40B4-BE49-F238E27FC236}">
                    <a16:creationId xmlns:a16="http://schemas.microsoft.com/office/drawing/2014/main" id="{B179D270-2A0D-11CF-9841-359AA1ED0B68}"/>
                  </a:ext>
                </a:extLst>
              </p:cNvPr>
              <p:cNvCxnSpPr>
                <a:cxnSpLocks/>
              </p:cNvCxnSpPr>
              <p:nvPr/>
            </p:nvCxnSpPr>
            <p:spPr>
              <a:xfrm>
                <a:off x="2858008" y="16391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170" name="直線コネクタ 169">
                <a:extLst>
                  <a:ext uri="{FF2B5EF4-FFF2-40B4-BE49-F238E27FC236}">
                    <a16:creationId xmlns:a16="http://schemas.microsoft.com/office/drawing/2014/main" id="{57737B2C-90B9-8958-27D1-47C44E7F703A}"/>
                  </a:ext>
                </a:extLst>
              </p:cNvPr>
              <p:cNvCxnSpPr>
                <a:cxnSpLocks/>
              </p:cNvCxnSpPr>
              <p:nvPr/>
            </p:nvCxnSpPr>
            <p:spPr>
              <a:xfrm>
                <a:off x="2590800" y="1768459"/>
                <a:ext cx="5348318"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71" name="テキスト ボックス 170">
                <a:extLst>
                  <a:ext uri="{FF2B5EF4-FFF2-40B4-BE49-F238E27FC236}">
                    <a16:creationId xmlns:a16="http://schemas.microsoft.com/office/drawing/2014/main" id="{B0B02F6C-DCA5-867D-39D9-7E8082391BA6}"/>
                  </a:ext>
                </a:extLst>
              </p:cNvPr>
              <p:cNvSpPr txBox="1"/>
              <p:nvPr/>
            </p:nvSpPr>
            <p:spPr>
              <a:xfrm>
                <a:off x="3106882" y="1494690"/>
                <a:ext cx="4524205" cy="276999"/>
              </a:xfrm>
              <a:prstGeom prst="rect">
                <a:avLst/>
              </a:prstGeom>
              <a:noFill/>
            </p:spPr>
            <p:txBody>
              <a:bodyPr wrap="square" rtlCol="0">
                <a:spAutoFit/>
              </a:bodyPr>
              <a:lstStyle/>
              <a:p>
                <a:pPr algn="just"/>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導入の理由はなにか？</a:t>
                </a:r>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172" name="テキスト ボックス 171">
                <a:extLst>
                  <a:ext uri="{FF2B5EF4-FFF2-40B4-BE49-F238E27FC236}">
                    <a16:creationId xmlns:a16="http://schemas.microsoft.com/office/drawing/2014/main" id="{286E7BE5-5147-E19A-E71D-FB41F879B3E9}"/>
                  </a:ext>
                </a:extLst>
              </p:cNvPr>
              <p:cNvSpPr txBox="1"/>
              <p:nvPr/>
            </p:nvSpPr>
            <p:spPr>
              <a:xfrm>
                <a:off x="2518265" y="14683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3</a:t>
                </a:r>
              </a:p>
            </p:txBody>
          </p:sp>
        </p:grpSp>
      </p:grpSp>
      <p:grpSp>
        <p:nvGrpSpPr>
          <p:cNvPr id="18" name="グループ化 17">
            <a:extLst>
              <a:ext uri="{FF2B5EF4-FFF2-40B4-BE49-F238E27FC236}">
                <a16:creationId xmlns:a16="http://schemas.microsoft.com/office/drawing/2014/main" id="{A73C45CF-A325-37E7-B1BE-6BD85DE45E76}"/>
              </a:ext>
            </a:extLst>
          </p:cNvPr>
          <p:cNvGrpSpPr/>
          <p:nvPr/>
        </p:nvGrpSpPr>
        <p:grpSpPr>
          <a:xfrm>
            <a:off x="3490285" y="2627304"/>
            <a:ext cx="5439326" cy="1514509"/>
            <a:chOff x="3109285" y="2627302"/>
            <a:chExt cx="5439326" cy="1514509"/>
          </a:xfrm>
        </p:grpSpPr>
        <p:grpSp>
          <p:nvGrpSpPr>
            <p:cNvPr id="61" name="グループ化 60">
              <a:extLst>
                <a:ext uri="{FF2B5EF4-FFF2-40B4-BE49-F238E27FC236}">
                  <a16:creationId xmlns:a16="http://schemas.microsoft.com/office/drawing/2014/main" id="{1E6A94D1-36F9-80AE-C187-516567077804}"/>
                </a:ext>
              </a:extLst>
            </p:cNvPr>
            <p:cNvGrpSpPr/>
            <p:nvPr/>
          </p:nvGrpSpPr>
          <p:grpSpPr>
            <a:xfrm>
              <a:off x="3118523" y="2909011"/>
              <a:ext cx="5430088" cy="338554"/>
              <a:chOff x="2518265" y="1468356"/>
              <a:chExt cx="5430088" cy="338554"/>
            </a:xfrm>
          </p:grpSpPr>
          <p:cxnSp>
            <p:nvCxnSpPr>
              <p:cNvPr id="62" name="直線矢印コネクタ 61">
                <a:extLst>
                  <a:ext uri="{FF2B5EF4-FFF2-40B4-BE49-F238E27FC236}">
                    <a16:creationId xmlns:a16="http://schemas.microsoft.com/office/drawing/2014/main" id="{1262FABB-2342-0227-BF0E-E4C65E445FE0}"/>
                  </a:ext>
                </a:extLst>
              </p:cNvPr>
              <p:cNvCxnSpPr>
                <a:cxnSpLocks/>
              </p:cNvCxnSpPr>
              <p:nvPr/>
            </p:nvCxnSpPr>
            <p:spPr>
              <a:xfrm>
                <a:off x="2858008" y="16391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63" name="直線コネクタ 62">
                <a:extLst>
                  <a:ext uri="{FF2B5EF4-FFF2-40B4-BE49-F238E27FC236}">
                    <a16:creationId xmlns:a16="http://schemas.microsoft.com/office/drawing/2014/main" id="{2BBA58E5-C631-9E71-8899-DBC4255748FC}"/>
                  </a:ext>
                </a:extLst>
              </p:cNvPr>
              <p:cNvCxnSpPr>
                <a:cxnSpLocks/>
              </p:cNvCxnSpPr>
              <p:nvPr/>
            </p:nvCxnSpPr>
            <p:spPr>
              <a:xfrm>
                <a:off x="2590800" y="1768459"/>
                <a:ext cx="5357553"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64" name="テキスト ボックス 63">
                <a:extLst>
                  <a:ext uri="{FF2B5EF4-FFF2-40B4-BE49-F238E27FC236}">
                    <a16:creationId xmlns:a16="http://schemas.microsoft.com/office/drawing/2014/main" id="{ABB52F53-D73A-F7DF-FB11-3C510FAA5C39}"/>
                  </a:ext>
                </a:extLst>
              </p:cNvPr>
              <p:cNvSpPr txBox="1"/>
              <p:nvPr/>
            </p:nvSpPr>
            <p:spPr>
              <a:xfrm>
                <a:off x="3106882" y="1494689"/>
                <a:ext cx="3629891" cy="276999"/>
              </a:xfrm>
              <a:prstGeom prst="rect">
                <a:avLst/>
              </a:prstGeom>
              <a:noFill/>
            </p:spPr>
            <p:txBody>
              <a:bodyPr wrap="square" rtlCol="0">
                <a:spAutoFit/>
              </a:bodyPr>
              <a:lstStyle/>
              <a:p>
                <a:pPr algn="just"/>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目的はなにか？（事業計画）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P72,34</a:t>
                </a:r>
                <a:r>
                  <a:rPr lang="ja-JP" altLang="en-US" sz="800">
                    <a:latin typeface="BIZ UDP明朝 Medium" panose="02020500000000000000" pitchFamily="18" charset="-128"/>
                    <a:ea typeface="BIZ UDP明朝 Medium" panose="02020500000000000000" pitchFamily="18" charset="-128"/>
                  </a:rPr>
                  <a:t>～</a:t>
                </a:r>
                <a:r>
                  <a:rPr lang="en-US" altLang="ja-JP" sz="800">
                    <a:latin typeface="BIZ UDP明朝 Medium" panose="02020500000000000000" pitchFamily="18" charset="-128"/>
                    <a:ea typeface="BIZ UDP明朝 Medium" panose="02020500000000000000" pitchFamily="18" charset="-128"/>
                  </a:rPr>
                  <a:t>35,110</a:t>
                </a:r>
                <a:r>
                  <a:rPr lang="ja-JP" altLang="en-US" sz="800">
                    <a:latin typeface="BIZ UDP明朝 Medium" panose="02020500000000000000" pitchFamily="18" charset="-128"/>
                    <a:ea typeface="BIZ UDP明朝 Medium" panose="02020500000000000000" pitchFamily="18" charset="-128"/>
                  </a:rPr>
                  <a:t>～</a:t>
                </a:r>
                <a:r>
                  <a:rPr lang="en-US" altLang="ja-JP" sz="800">
                    <a:latin typeface="BIZ UDP明朝 Medium" panose="02020500000000000000" pitchFamily="18" charset="-128"/>
                    <a:ea typeface="BIZ UDP明朝 Medium" panose="02020500000000000000" pitchFamily="18" charset="-128"/>
                  </a:rPr>
                  <a:t>112</a:t>
                </a:r>
                <a:r>
                  <a:rPr lang="ja-JP" altLang="en-US" sz="800">
                    <a:latin typeface="BIZ UDP明朝 Medium" panose="02020500000000000000" pitchFamily="18" charset="-128"/>
                    <a:ea typeface="BIZ UDP明朝 Medium" panose="02020500000000000000" pitchFamily="18" charset="-128"/>
                  </a:rPr>
                  <a:t>）</a:t>
                </a:r>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65" name="テキスト ボックス 64">
                <a:extLst>
                  <a:ext uri="{FF2B5EF4-FFF2-40B4-BE49-F238E27FC236}">
                    <a16:creationId xmlns:a16="http://schemas.microsoft.com/office/drawing/2014/main" id="{ADFC69E5-C89F-A34F-6EF0-8DB25A753476}"/>
                  </a:ext>
                </a:extLst>
              </p:cNvPr>
              <p:cNvSpPr txBox="1"/>
              <p:nvPr/>
            </p:nvSpPr>
            <p:spPr>
              <a:xfrm>
                <a:off x="2518265" y="14683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2</a:t>
                </a:r>
              </a:p>
            </p:txBody>
          </p:sp>
        </p:grpSp>
        <p:grpSp>
          <p:nvGrpSpPr>
            <p:cNvPr id="71" name="グループ化 70">
              <a:extLst>
                <a:ext uri="{FF2B5EF4-FFF2-40B4-BE49-F238E27FC236}">
                  <a16:creationId xmlns:a16="http://schemas.microsoft.com/office/drawing/2014/main" id="{75F47D07-DA58-127B-FFAB-6F6687E27CB0}"/>
                </a:ext>
              </a:extLst>
            </p:cNvPr>
            <p:cNvGrpSpPr/>
            <p:nvPr/>
          </p:nvGrpSpPr>
          <p:grpSpPr>
            <a:xfrm>
              <a:off x="3118523" y="2627302"/>
              <a:ext cx="5430088" cy="338554"/>
              <a:chOff x="2518265" y="1468356"/>
              <a:chExt cx="5430088" cy="338554"/>
            </a:xfrm>
          </p:grpSpPr>
          <p:cxnSp>
            <p:nvCxnSpPr>
              <p:cNvPr id="72" name="直線矢印コネクタ 71">
                <a:extLst>
                  <a:ext uri="{FF2B5EF4-FFF2-40B4-BE49-F238E27FC236}">
                    <a16:creationId xmlns:a16="http://schemas.microsoft.com/office/drawing/2014/main" id="{C20871A2-B8CD-2FB6-743C-1D453E3DD4F1}"/>
                  </a:ext>
                </a:extLst>
              </p:cNvPr>
              <p:cNvCxnSpPr>
                <a:cxnSpLocks/>
              </p:cNvCxnSpPr>
              <p:nvPr/>
            </p:nvCxnSpPr>
            <p:spPr>
              <a:xfrm>
                <a:off x="2858008" y="16391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73" name="直線コネクタ 72">
                <a:extLst>
                  <a:ext uri="{FF2B5EF4-FFF2-40B4-BE49-F238E27FC236}">
                    <a16:creationId xmlns:a16="http://schemas.microsoft.com/office/drawing/2014/main" id="{43E21B3C-1746-013E-13BD-D81D23134F01}"/>
                  </a:ext>
                </a:extLst>
              </p:cNvPr>
              <p:cNvCxnSpPr>
                <a:cxnSpLocks/>
              </p:cNvCxnSpPr>
              <p:nvPr/>
            </p:nvCxnSpPr>
            <p:spPr>
              <a:xfrm>
                <a:off x="2590800" y="1768459"/>
                <a:ext cx="5357553" cy="3229"/>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74" name="テキスト ボックス 73">
                <a:extLst>
                  <a:ext uri="{FF2B5EF4-FFF2-40B4-BE49-F238E27FC236}">
                    <a16:creationId xmlns:a16="http://schemas.microsoft.com/office/drawing/2014/main" id="{688F3832-A60D-9DB7-8625-EAACE7B2B57F}"/>
                  </a:ext>
                </a:extLst>
              </p:cNvPr>
              <p:cNvSpPr txBox="1"/>
              <p:nvPr/>
            </p:nvSpPr>
            <p:spPr>
              <a:xfrm>
                <a:off x="3106882" y="1494689"/>
                <a:ext cx="3600440" cy="276999"/>
              </a:xfrm>
              <a:prstGeom prst="rect">
                <a:avLst/>
              </a:prstGeom>
              <a:noFill/>
            </p:spPr>
            <p:txBody>
              <a:bodyPr wrap="square" rtlCol="0">
                <a:spAutoFit/>
              </a:bodyPr>
              <a:lstStyle/>
              <a:p>
                <a:pPr>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新築か、増築か？改装・修繕か？</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P104</a:t>
                </a:r>
                <a:r>
                  <a:rPr lang="ja-JP" altLang="en-US" sz="800">
                    <a:latin typeface="BIZ UDP明朝 Medium" panose="02020500000000000000" pitchFamily="18" charset="-128"/>
                    <a:ea typeface="BIZ UDP明朝 Medium" panose="02020500000000000000" pitchFamily="18" charset="-128"/>
                  </a:rPr>
                  <a:t>）</a:t>
                </a:r>
                <a:endParaRPr lang="en-US" altLang="ja-JP" sz="8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75" name="テキスト ボックス 74">
                <a:extLst>
                  <a:ext uri="{FF2B5EF4-FFF2-40B4-BE49-F238E27FC236}">
                    <a16:creationId xmlns:a16="http://schemas.microsoft.com/office/drawing/2014/main" id="{7A2A5B61-1E5B-3E39-8A90-4BE46BD7E9AA}"/>
                  </a:ext>
                </a:extLst>
              </p:cNvPr>
              <p:cNvSpPr txBox="1"/>
              <p:nvPr/>
            </p:nvSpPr>
            <p:spPr>
              <a:xfrm>
                <a:off x="2518265" y="14683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1</a:t>
                </a:r>
              </a:p>
            </p:txBody>
          </p:sp>
        </p:grpSp>
        <p:grpSp>
          <p:nvGrpSpPr>
            <p:cNvPr id="76" name="グループ化 75">
              <a:extLst>
                <a:ext uri="{FF2B5EF4-FFF2-40B4-BE49-F238E27FC236}">
                  <a16:creationId xmlns:a16="http://schemas.microsoft.com/office/drawing/2014/main" id="{054DB1F3-DDD4-B0B9-D9F0-542AC2E84710}"/>
                </a:ext>
              </a:extLst>
            </p:cNvPr>
            <p:cNvGrpSpPr/>
            <p:nvPr/>
          </p:nvGrpSpPr>
          <p:grpSpPr>
            <a:xfrm>
              <a:off x="3109285" y="3628293"/>
              <a:ext cx="5430088" cy="513518"/>
              <a:chOff x="2518265" y="1938256"/>
              <a:chExt cx="5430088" cy="513518"/>
            </a:xfrm>
          </p:grpSpPr>
          <p:sp>
            <p:nvSpPr>
              <p:cNvPr id="77" name="テキスト ボックス 76">
                <a:extLst>
                  <a:ext uri="{FF2B5EF4-FFF2-40B4-BE49-F238E27FC236}">
                    <a16:creationId xmlns:a16="http://schemas.microsoft.com/office/drawing/2014/main" id="{0B29B427-6028-D414-9534-E6EB6A8718C7}"/>
                  </a:ext>
                </a:extLst>
              </p:cNvPr>
              <p:cNvSpPr txBox="1"/>
              <p:nvPr/>
            </p:nvSpPr>
            <p:spPr>
              <a:xfrm>
                <a:off x="3101454" y="2205553"/>
                <a:ext cx="4832388"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・生活支出の確認や家族口座の集約は可能か？</a:t>
                </a:r>
                <a:endParaRPr lang="en-US" altLang="ja-JP" sz="1000">
                  <a:latin typeface="BIZ UDPゴシック" panose="020B0400000000000000" pitchFamily="50" charset="-128"/>
                  <a:ea typeface="BIZ UDPゴシック" panose="020B0400000000000000" pitchFamily="50" charset="-128"/>
                </a:endParaRPr>
              </a:p>
            </p:txBody>
          </p:sp>
          <p:cxnSp>
            <p:nvCxnSpPr>
              <p:cNvPr id="78" name="直線矢印コネクタ 77">
                <a:extLst>
                  <a:ext uri="{FF2B5EF4-FFF2-40B4-BE49-F238E27FC236}">
                    <a16:creationId xmlns:a16="http://schemas.microsoft.com/office/drawing/2014/main" id="{2E9F524C-1E13-4EF1-50F2-42A68EE5AD40}"/>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79" name="直線コネクタ 78">
                <a:extLst>
                  <a:ext uri="{FF2B5EF4-FFF2-40B4-BE49-F238E27FC236}">
                    <a16:creationId xmlns:a16="http://schemas.microsoft.com/office/drawing/2014/main" id="{1F7FB0AB-DA94-1BA0-85F2-CDD6DC09E9A2}"/>
                  </a:ext>
                </a:extLst>
              </p:cNvPr>
              <p:cNvCxnSpPr>
                <a:cxnSpLocks/>
              </p:cNvCxnSpPr>
              <p:nvPr/>
            </p:nvCxnSpPr>
            <p:spPr>
              <a:xfrm>
                <a:off x="2590800" y="2238359"/>
                <a:ext cx="5357553"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80" name="テキスト ボックス 79">
                <a:extLst>
                  <a:ext uri="{FF2B5EF4-FFF2-40B4-BE49-F238E27FC236}">
                    <a16:creationId xmlns:a16="http://schemas.microsoft.com/office/drawing/2014/main" id="{5E58D704-EF6F-F482-1DE5-31032A082A29}"/>
                  </a:ext>
                </a:extLst>
              </p:cNvPr>
              <p:cNvSpPr txBox="1"/>
              <p:nvPr/>
            </p:nvSpPr>
            <p:spPr>
              <a:xfrm>
                <a:off x="3106882" y="1964590"/>
                <a:ext cx="4668858"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店舗兼住宅の場合は、無理な返済となっていないか？</a:t>
                </a:r>
                <a:r>
                  <a:rPr lang="ja-JP" altLang="en-US" sz="1200">
                    <a:latin typeface="BIZ UDP明朝 Medium" panose="02020500000000000000" pitchFamily="18" charset="-128"/>
                    <a:ea typeface="BIZ UDP明朝 Medium" panose="02020500000000000000" pitchFamily="18" charset="-128"/>
                  </a:rPr>
                  <a:t>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P82</a:t>
                </a:r>
                <a:r>
                  <a:rPr lang="ja-JP" altLang="en-US" sz="800">
                    <a:latin typeface="BIZ UDP明朝 Medium" panose="02020500000000000000" pitchFamily="18" charset="-128"/>
                    <a:ea typeface="BIZ UDP明朝 Medium" panose="02020500000000000000" pitchFamily="18" charset="-128"/>
                  </a:rPr>
                  <a:t>）</a:t>
                </a:r>
                <a:r>
                  <a:rPr lang="ja-JP" altLang="en-US" sz="800" kern="100">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en-US" altLang="ja-JP" sz="8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81" name="テキスト ボックス 80">
                <a:extLst>
                  <a:ext uri="{FF2B5EF4-FFF2-40B4-BE49-F238E27FC236}">
                    <a16:creationId xmlns:a16="http://schemas.microsoft.com/office/drawing/2014/main" id="{B6C6FA9A-1179-CEEE-2662-DB3A314AC4F2}"/>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4</a:t>
                </a:r>
              </a:p>
            </p:txBody>
          </p:sp>
        </p:grpSp>
        <p:grpSp>
          <p:nvGrpSpPr>
            <p:cNvPr id="174" name="グループ化 173">
              <a:extLst>
                <a:ext uri="{FF2B5EF4-FFF2-40B4-BE49-F238E27FC236}">
                  <a16:creationId xmlns:a16="http://schemas.microsoft.com/office/drawing/2014/main" id="{21293EA5-5633-15B3-D176-C94BDCBF2BDA}"/>
                </a:ext>
              </a:extLst>
            </p:cNvPr>
            <p:cNvGrpSpPr/>
            <p:nvPr/>
          </p:nvGrpSpPr>
          <p:grpSpPr>
            <a:xfrm>
              <a:off x="3109285" y="3209193"/>
              <a:ext cx="5430088" cy="501525"/>
              <a:chOff x="3261792" y="3047776"/>
              <a:chExt cx="5430088" cy="501525"/>
            </a:xfrm>
          </p:grpSpPr>
          <p:grpSp>
            <p:nvGrpSpPr>
              <p:cNvPr id="66" name="グループ化 65">
                <a:extLst>
                  <a:ext uri="{FF2B5EF4-FFF2-40B4-BE49-F238E27FC236}">
                    <a16:creationId xmlns:a16="http://schemas.microsoft.com/office/drawing/2014/main" id="{394A20FA-5B4B-EC3D-C76A-67F0AF5EFBD0}"/>
                  </a:ext>
                </a:extLst>
              </p:cNvPr>
              <p:cNvGrpSpPr/>
              <p:nvPr/>
            </p:nvGrpSpPr>
            <p:grpSpPr>
              <a:xfrm>
                <a:off x="3261792" y="3047776"/>
                <a:ext cx="5430088" cy="338554"/>
                <a:chOff x="2518265" y="1468356"/>
                <a:chExt cx="5430088" cy="338554"/>
              </a:xfrm>
            </p:grpSpPr>
            <p:cxnSp>
              <p:nvCxnSpPr>
                <p:cNvPr id="67" name="直線矢印コネクタ 66">
                  <a:extLst>
                    <a:ext uri="{FF2B5EF4-FFF2-40B4-BE49-F238E27FC236}">
                      <a16:creationId xmlns:a16="http://schemas.microsoft.com/office/drawing/2014/main" id="{BA3CC6CC-6CBE-3421-F091-8FE628B79A8C}"/>
                    </a:ext>
                  </a:extLst>
                </p:cNvPr>
                <p:cNvCxnSpPr>
                  <a:cxnSpLocks/>
                </p:cNvCxnSpPr>
                <p:nvPr/>
              </p:nvCxnSpPr>
              <p:spPr>
                <a:xfrm>
                  <a:off x="2858008" y="16391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68" name="直線コネクタ 67">
                  <a:extLst>
                    <a:ext uri="{FF2B5EF4-FFF2-40B4-BE49-F238E27FC236}">
                      <a16:creationId xmlns:a16="http://schemas.microsoft.com/office/drawing/2014/main" id="{87C621CF-770F-97BB-49F4-C1CA56CD9A37}"/>
                    </a:ext>
                  </a:extLst>
                </p:cNvPr>
                <p:cNvCxnSpPr>
                  <a:cxnSpLocks/>
                </p:cNvCxnSpPr>
                <p:nvPr/>
              </p:nvCxnSpPr>
              <p:spPr>
                <a:xfrm>
                  <a:off x="2590800" y="1768459"/>
                  <a:ext cx="5357553"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69" name="テキスト ボックス 68">
                  <a:extLst>
                    <a:ext uri="{FF2B5EF4-FFF2-40B4-BE49-F238E27FC236}">
                      <a16:creationId xmlns:a16="http://schemas.microsoft.com/office/drawing/2014/main" id="{237F2E95-E3DB-5378-D5A3-A746533C429D}"/>
                    </a:ext>
                  </a:extLst>
                </p:cNvPr>
                <p:cNvSpPr txBox="1"/>
                <p:nvPr/>
              </p:nvSpPr>
              <p:spPr>
                <a:xfrm>
                  <a:off x="3106883" y="1494690"/>
                  <a:ext cx="3442038" cy="276999"/>
                </a:xfrm>
                <a:prstGeom prst="rect">
                  <a:avLst/>
                </a:prstGeom>
                <a:noFill/>
              </p:spPr>
              <p:txBody>
                <a:bodyPr wrap="square" rtlCol="0">
                  <a:spAutoFit/>
                </a:bodyPr>
                <a:lstStyle/>
                <a:p>
                  <a:pPr algn="just"/>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工事の着工時期と完成時期はいつか</a:t>
                  </a:r>
                  <a:r>
                    <a:rPr lang="en-US"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200">
                      <a:latin typeface="BIZ UDP明朝 Medium" panose="02020500000000000000" pitchFamily="18" charset="-128"/>
                      <a:ea typeface="BIZ UDP明朝 Medium" panose="02020500000000000000" pitchFamily="18" charset="-128"/>
                    </a:rPr>
                    <a:t> </a:t>
                  </a:r>
                  <a:endPar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70" name="テキスト ボックス 69">
                  <a:extLst>
                    <a:ext uri="{FF2B5EF4-FFF2-40B4-BE49-F238E27FC236}">
                      <a16:creationId xmlns:a16="http://schemas.microsoft.com/office/drawing/2014/main" id="{4CAC4AD2-1753-AA88-8EAF-AE08E5335D79}"/>
                    </a:ext>
                  </a:extLst>
                </p:cNvPr>
                <p:cNvSpPr txBox="1"/>
                <p:nvPr/>
              </p:nvSpPr>
              <p:spPr>
                <a:xfrm>
                  <a:off x="2518265" y="14683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3</a:t>
                  </a:r>
                </a:p>
              </p:txBody>
            </p:sp>
          </p:grpSp>
          <p:sp>
            <p:nvSpPr>
              <p:cNvPr id="173" name="テキスト ボックス 172">
                <a:extLst>
                  <a:ext uri="{FF2B5EF4-FFF2-40B4-BE49-F238E27FC236}">
                    <a16:creationId xmlns:a16="http://schemas.microsoft.com/office/drawing/2014/main" id="{6EC8C5A0-0D35-F702-64B8-F7DC896ED938}"/>
                  </a:ext>
                </a:extLst>
              </p:cNvPr>
              <p:cNvSpPr txBox="1"/>
              <p:nvPr/>
            </p:nvSpPr>
            <p:spPr>
              <a:xfrm>
                <a:off x="3858836" y="3304682"/>
                <a:ext cx="2889098" cy="244619"/>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・つなぎ資金や当初の運転資金は必要か？</a:t>
                </a:r>
                <a:endParaRPr lang="en-US" altLang="ja-JP" sz="1000">
                  <a:latin typeface="BIZ UDPゴシック" panose="020B0400000000000000" pitchFamily="50" charset="-128"/>
                  <a:ea typeface="BIZ UDPゴシック" panose="020B0400000000000000" pitchFamily="50" charset="-128"/>
                </a:endParaRPr>
              </a:p>
            </p:txBody>
          </p:sp>
        </p:grpSp>
      </p:grpSp>
      <p:sp>
        <p:nvSpPr>
          <p:cNvPr id="10" name="テキスト ボックス 9">
            <a:extLst>
              <a:ext uri="{FF2B5EF4-FFF2-40B4-BE49-F238E27FC236}">
                <a16:creationId xmlns:a16="http://schemas.microsoft.com/office/drawing/2014/main" id="{23A4E4B8-B1DC-1736-EAE6-A6BF56611D25}"/>
              </a:ext>
            </a:extLst>
          </p:cNvPr>
          <p:cNvSpPr txBox="1"/>
          <p:nvPr/>
        </p:nvSpPr>
        <p:spPr>
          <a:xfrm>
            <a:off x="774702" y="1075795"/>
            <a:ext cx="7223947" cy="261610"/>
          </a:xfrm>
          <a:prstGeom prst="rect">
            <a:avLst/>
          </a:prstGeom>
          <a:noFill/>
        </p:spPr>
        <p:txBody>
          <a:bodyPr wrap="square" rtlCol="0">
            <a:spAutoFit/>
          </a:bodyPr>
          <a:lstStyle/>
          <a:p>
            <a:r>
              <a:rPr kumimoji="1" lang="ja-JP" altLang="en-US" sz="1100" spc="-30">
                <a:solidFill>
                  <a:schemeClr val="tx1">
                    <a:lumMod val="75000"/>
                    <a:lumOff val="25000"/>
                  </a:schemeClr>
                </a:solidFill>
                <a:latin typeface="BIZ UDPゴシック" panose="020B0400000000000000" pitchFamily="50" charset="-128"/>
                <a:ea typeface="BIZ UDPゴシック"/>
              </a:rPr>
              <a:t>中小企業における設備投資資金の着眼点についてまとめます。</a:t>
            </a:r>
            <a:endParaRPr kumimoji="1" lang="en-US" altLang="ja-JP" sz="110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7870934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5678CA-B41A-8040-18C4-ECA4F1CA0250}"/>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73C4D760-8B27-E32F-58CE-38BBCA115E1C}"/>
              </a:ext>
            </a:extLst>
          </p:cNvPr>
          <p:cNvSpPr>
            <a:spLocks noGrp="1"/>
          </p:cNvSpPr>
          <p:nvPr>
            <p:ph type="sldNum" sz="quarter" idx="12"/>
          </p:nvPr>
        </p:nvSpPr>
        <p:spPr/>
        <p:txBody>
          <a:bodyPr/>
          <a:lstStyle/>
          <a:p>
            <a:fld id="{83CB6158-B501-4E3A-BAB6-5BA58145ABEC}" type="slidenum">
              <a:rPr kumimoji="1" lang="ja-JP" altLang="en-US" smtClean="0"/>
              <a:t>15</a:t>
            </a:fld>
            <a:endParaRPr kumimoji="1" lang="ja-JP" altLang="en-US"/>
          </a:p>
        </p:txBody>
      </p:sp>
      <p:sp>
        <p:nvSpPr>
          <p:cNvPr id="2" name="タイトル 1">
            <a:extLst>
              <a:ext uri="{FF2B5EF4-FFF2-40B4-BE49-F238E27FC236}">
                <a16:creationId xmlns:a16="http://schemas.microsoft.com/office/drawing/2014/main" id="{2646069C-50D0-DB6E-2C93-802C86B06A71}"/>
              </a:ext>
            </a:extLst>
          </p:cNvPr>
          <p:cNvSpPr>
            <a:spLocks noGrp="1"/>
          </p:cNvSpPr>
          <p:nvPr>
            <p:ph type="title"/>
          </p:nvPr>
        </p:nvSpPr>
        <p:spPr/>
        <p:txBody>
          <a:bodyPr/>
          <a:lstStyle/>
          <a:p>
            <a:r>
              <a:rPr lang="ja-JP" altLang="en-US" b="1">
                <a:solidFill>
                  <a:schemeClr val="tx1">
                    <a:lumMod val="65000"/>
                    <a:lumOff val="35000"/>
                  </a:schemeClr>
                </a:solidFill>
              </a:rPr>
              <a:t>５</a:t>
            </a:r>
            <a:r>
              <a:rPr kumimoji="1" lang="ja-JP" altLang="en-US" b="1">
                <a:solidFill>
                  <a:schemeClr val="tx1">
                    <a:lumMod val="65000"/>
                    <a:lumOff val="35000"/>
                  </a:schemeClr>
                </a:solidFill>
              </a:rPr>
              <a:t>．設備資金</a:t>
            </a:r>
            <a:r>
              <a:rPr lang="ja-JP" altLang="en-US" b="1">
                <a:solidFill>
                  <a:schemeClr val="tx1">
                    <a:lumMod val="65000"/>
                    <a:lumOff val="35000"/>
                  </a:schemeClr>
                </a:solidFill>
              </a:rPr>
              <a:t>（業種別①）</a:t>
            </a:r>
            <a:endParaRPr kumimoji="1" lang="ja-JP" altLang="en-US" b="1">
              <a:solidFill>
                <a:schemeClr val="tx1">
                  <a:lumMod val="65000"/>
                  <a:lumOff val="35000"/>
                </a:schemeClr>
              </a:solidFill>
            </a:endParaRPr>
          </a:p>
        </p:txBody>
      </p:sp>
      <p:sp>
        <p:nvSpPr>
          <p:cNvPr id="9" name="テキスト ボックス 8">
            <a:extLst>
              <a:ext uri="{FF2B5EF4-FFF2-40B4-BE49-F238E27FC236}">
                <a16:creationId xmlns:a16="http://schemas.microsoft.com/office/drawing/2014/main" id="{B464C67D-9449-0E58-0B22-5F0FFDC1F619}"/>
              </a:ext>
            </a:extLst>
          </p:cNvPr>
          <p:cNvSpPr txBox="1"/>
          <p:nvPr/>
        </p:nvSpPr>
        <p:spPr>
          <a:xfrm>
            <a:off x="3876675" y="6624662"/>
            <a:ext cx="5368927" cy="215444"/>
          </a:xfrm>
          <a:prstGeom prst="rect">
            <a:avLst/>
          </a:prstGeom>
          <a:noFill/>
        </p:spPr>
        <p:txBody>
          <a:bodyPr wrap="square" rtlCol="0">
            <a:spAutoFit/>
          </a:bodyPr>
          <a:lstStyle/>
          <a:p>
            <a:r>
              <a:rPr lang="en-US" altLang="ja-JP"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panose="02020500000000000000" pitchFamily="18" charset="-128"/>
              </a:rPr>
              <a:t> マテハン機器（マテリアルハンドリング機器）</a:t>
            </a:r>
            <a:r>
              <a:rPr lang="en-US" altLang="ja-JP" sz="800">
                <a:latin typeface="BIZ UDP明朝 Medium" panose="02020500000000000000" pitchFamily="18" charset="-128"/>
                <a:ea typeface="BIZ UDP明朝 Medium" panose="02020500000000000000" pitchFamily="18" charset="-128"/>
              </a:rPr>
              <a:t> </a:t>
            </a:r>
            <a:r>
              <a:rPr lang="ja-JP" altLang="en-US" sz="800">
                <a:latin typeface="BIZ UDP明朝 Medium" panose="02020500000000000000" pitchFamily="18" charset="-128"/>
                <a:ea typeface="BIZ UDP明朝 Medium" panose="02020500000000000000" pitchFamily="18" charset="-128"/>
              </a:rPr>
              <a:t>：フォークリフトやコンベアなどの自動化や効率化、安全性を高める機器</a:t>
            </a:r>
            <a:endParaRPr kumimoji="1" lang="en-US" altLang="ja-JP" sz="1200">
              <a:solidFill>
                <a:srgbClr val="FF0000"/>
              </a:solidFill>
              <a:latin typeface="BIZ UDP明朝 Medium" panose="02020500000000000000" pitchFamily="18" charset="-128"/>
              <a:ea typeface="BIZ UDP明朝 Medium" panose="02020500000000000000" pitchFamily="18" charset="-128"/>
            </a:endParaRPr>
          </a:p>
        </p:txBody>
      </p:sp>
      <p:grpSp>
        <p:nvGrpSpPr>
          <p:cNvPr id="5" name="グループ化 4">
            <a:extLst>
              <a:ext uri="{FF2B5EF4-FFF2-40B4-BE49-F238E27FC236}">
                <a16:creationId xmlns:a16="http://schemas.microsoft.com/office/drawing/2014/main" id="{4EB20DCF-11F5-84CC-5686-F8F1006BF8A2}"/>
              </a:ext>
            </a:extLst>
          </p:cNvPr>
          <p:cNvGrpSpPr/>
          <p:nvPr/>
        </p:nvGrpSpPr>
        <p:grpSpPr>
          <a:xfrm>
            <a:off x="829777" y="1160967"/>
            <a:ext cx="1395473" cy="1152525"/>
            <a:chOff x="430566" y="1285508"/>
            <a:chExt cx="1395473" cy="532961"/>
          </a:xfrm>
        </p:grpSpPr>
        <p:grpSp>
          <p:nvGrpSpPr>
            <p:cNvPr id="6" name="グループ化 5">
              <a:extLst>
                <a:ext uri="{FF2B5EF4-FFF2-40B4-BE49-F238E27FC236}">
                  <a16:creationId xmlns:a16="http://schemas.microsoft.com/office/drawing/2014/main" id="{E6F7863E-EA2D-4191-EFA5-B079D3E07F8E}"/>
                </a:ext>
              </a:extLst>
            </p:cNvPr>
            <p:cNvGrpSpPr/>
            <p:nvPr/>
          </p:nvGrpSpPr>
          <p:grpSpPr>
            <a:xfrm>
              <a:off x="431800" y="1285508"/>
              <a:ext cx="1383941" cy="532961"/>
              <a:chOff x="419100" y="1586641"/>
              <a:chExt cx="2228850" cy="1015134"/>
            </a:xfrm>
          </p:grpSpPr>
          <p:sp>
            <p:nvSpPr>
              <p:cNvPr id="13" name="四角形: 角を丸くする 12">
                <a:extLst>
                  <a:ext uri="{FF2B5EF4-FFF2-40B4-BE49-F238E27FC236}">
                    <a16:creationId xmlns:a16="http://schemas.microsoft.com/office/drawing/2014/main" id="{AECD73BA-182A-A39A-8EA6-2E8E5095030E}"/>
                  </a:ext>
                </a:extLst>
              </p:cNvPr>
              <p:cNvSpPr/>
              <p:nvPr/>
            </p:nvSpPr>
            <p:spPr>
              <a:xfrm>
                <a:off x="419100" y="1586641"/>
                <a:ext cx="2228850" cy="1015134"/>
              </a:xfrm>
              <a:prstGeom prst="roundRect">
                <a:avLst>
                  <a:gd name="adj" fmla="val 0"/>
                </a:avLst>
              </a:prstGeom>
              <a:solidFill>
                <a:srgbClr val="F4FAEC"/>
              </a:solidFill>
              <a:ln w="44450" cmpd="sng">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0BAECA71-0E4D-ACB0-FAD2-D8CB848D6F6E}"/>
                  </a:ext>
                </a:extLst>
              </p:cNvPr>
              <p:cNvSpPr txBox="1"/>
              <p:nvPr/>
            </p:nvSpPr>
            <p:spPr>
              <a:xfrm>
                <a:off x="627476" y="2275873"/>
                <a:ext cx="1857375" cy="243405"/>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設備資金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10" name="直線コネクタ 9">
              <a:extLst>
                <a:ext uri="{FF2B5EF4-FFF2-40B4-BE49-F238E27FC236}">
                  <a16:creationId xmlns:a16="http://schemas.microsoft.com/office/drawing/2014/main" id="{6171F0A2-A26E-E270-93C0-F67E51AAEE60}"/>
                </a:ext>
              </a:extLst>
            </p:cNvPr>
            <p:cNvCxnSpPr/>
            <p:nvPr/>
          </p:nvCxnSpPr>
          <p:spPr>
            <a:xfrm>
              <a:off x="596947" y="1615991"/>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11" name="テキスト ボックス 10">
              <a:extLst>
                <a:ext uri="{FF2B5EF4-FFF2-40B4-BE49-F238E27FC236}">
                  <a16:creationId xmlns:a16="http://schemas.microsoft.com/office/drawing/2014/main" id="{F1E09E39-7195-D98F-0BA3-36725624D3B3}"/>
                </a:ext>
              </a:extLst>
            </p:cNvPr>
            <p:cNvSpPr txBox="1"/>
            <p:nvPr/>
          </p:nvSpPr>
          <p:spPr>
            <a:xfrm>
              <a:off x="430566" y="1316566"/>
              <a:ext cx="1395473" cy="270417"/>
            </a:xfrm>
            <a:prstGeom prst="rect">
              <a:avLst/>
            </a:prstGeom>
            <a:noFill/>
          </p:spPr>
          <p:txBody>
            <a:bodyPr wrap="square" rtlCol="0">
              <a:spAutoFit/>
            </a:bodyPr>
            <a:lstStyle/>
            <a:p>
              <a:pPr algn="ctr"/>
              <a:r>
                <a:rPr kumimoji="1" lang="ja-JP" altLang="en-US" sz="1600">
                  <a:latin typeface="BIZ UDPゴシック" panose="020B0400000000000000" pitchFamily="50" charset="-128"/>
                  <a:ea typeface="BIZ UDPゴシック" panose="020B0400000000000000" pitchFamily="50" charset="-128"/>
                </a:rPr>
                <a:t>飲食・小売業</a:t>
              </a:r>
              <a:endParaRPr kumimoji="1" lang="en-US" altLang="ja-JP" sz="1600">
                <a:latin typeface="BIZ UDPゴシック" panose="020B0400000000000000" pitchFamily="50" charset="-128"/>
                <a:ea typeface="BIZ UDPゴシック" panose="020B0400000000000000" pitchFamily="50" charset="-128"/>
              </a:endParaRPr>
            </a:p>
            <a:p>
              <a:pPr algn="ctr"/>
              <a:r>
                <a:rPr kumimoji="1" lang="ja-JP" altLang="en-US" sz="1600">
                  <a:latin typeface="BIZ UDPゴシック" panose="020B0400000000000000" pitchFamily="50" charset="-128"/>
                  <a:ea typeface="BIZ UDPゴシック" panose="020B0400000000000000" pitchFamily="50" charset="-128"/>
                </a:rPr>
                <a:t>サービス業</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21" name="テキスト ボックス 20">
            <a:extLst>
              <a:ext uri="{FF2B5EF4-FFF2-40B4-BE49-F238E27FC236}">
                <a16:creationId xmlns:a16="http://schemas.microsoft.com/office/drawing/2014/main" id="{CCE1799D-9D8C-C3AC-A503-41C0CCA48DBF}"/>
              </a:ext>
            </a:extLst>
          </p:cNvPr>
          <p:cNvSpPr txBox="1"/>
          <p:nvPr/>
        </p:nvSpPr>
        <p:spPr>
          <a:xfrm>
            <a:off x="2509570" y="3338672"/>
            <a:ext cx="1226447" cy="461665"/>
          </a:xfrm>
          <a:prstGeom prst="rect">
            <a:avLst/>
          </a:prstGeom>
          <a:solidFill>
            <a:srgbClr val="FF0000">
              <a:alpha val="10000"/>
            </a:srgbClr>
          </a:solidFill>
          <a:ln w="47625">
            <a:solidFill>
              <a:srgbClr val="FF0000">
                <a:alpha val="35000"/>
              </a:srgbClr>
            </a:solidFill>
          </a:ln>
        </p:spPr>
        <p:style>
          <a:lnRef idx="2">
            <a:schemeClr val="accent6"/>
          </a:lnRef>
          <a:fillRef idx="1">
            <a:schemeClr val="lt1"/>
          </a:fillRef>
          <a:effectRef idx="0">
            <a:schemeClr val="accent6"/>
          </a:effectRef>
          <a:fontRef idx="minor">
            <a:schemeClr val="dk1"/>
          </a:fontRef>
        </p:style>
        <p:txBody>
          <a:bodyPr wrap="square" rtlCol="0" anchor="ctr">
            <a:spAutoFit/>
          </a:bodyPr>
          <a:lstStyle/>
          <a:p>
            <a:pPr algn="ctr"/>
            <a:r>
              <a:rPr kumimoji="1" lang="ja-JP" altLang="en-US" sz="1200" b="1">
                <a:latin typeface="BIZ UDPゴシック" panose="020B0400000000000000" pitchFamily="50" charset="-128"/>
                <a:ea typeface="BIZ UDPゴシック" panose="020B0400000000000000" pitchFamily="50" charset="-128"/>
              </a:rPr>
              <a:t>飲食店の</a:t>
            </a:r>
            <a:endParaRPr kumimoji="1" lang="en-US" altLang="ja-JP" sz="1200" b="1">
              <a:latin typeface="BIZ UDPゴシック" panose="020B0400000000000000" pitchFamily="50" charset="-128"/>
              <a:ea typeface="BIZ UDPゴシック" panose="020B0400000000000000" pitchFamily="50" charset="-128"/>
            </a:endParaRPr>
          </a:p>
          <a:p>
            <a:pPr algn="ctr"/>
            <a:r>
              <a:rPr kumimoji="1" lang="ja-JP" altLang="en-US" sz="1200" b="1">
                <a:latin typeface="BIZ UDPゴシック" panose="020B0400000000000000" pitchFamily="50" charset="-128"/>
                <a:ea typeface="BIZ UDPゴシック" panose="020B0400000000000000" pitchFamily="50" charset="-128"/>
              </a:rPr>
              <a:t>大まかな目安　</a:t>
            </a:r>
          </a:p>
        </p:txBody>
      </p:sp>
      <p:grpSp>
        <p:nvGrpSpPr>
          <p:cNvPr id="60" name="グループ化 59">
            <a:extLst>
              <a:ext uri="{FF2B5EF4-FFF2-40B4-BE49-F238E27FC236}">
                <a16:creationId xmlns:a16="http://schemas.microsoft.com/office/drawing/2014/main" id="{EEAF5EF6-9DE9-B67F-8AE5-7B7F6E69F68E}"/>
              </a:ext>
            </a:extLst>
          </p:cNvPr>
          <p:cNvGrpSpPr/>
          <p:nvPr/>
        </p:nvGrpSpPr>
        <p:grpSpPr>
          <a:xfrm>
            <a:off x="3785853" y="2363592"/>
            <a:ext cx="5395856" cy="2289703"/>
            <a:chOff x="3497319" y="2178859"/>
            <a:chExt cx="5395856" cy="2289703"/>
          </a:xfrm>
        </p:grpSpPr>
        <p:grpSp>
          <p:nvGrpSpPr>
            <p:cNvPr id="59" name="グループ化 58">
              <a:extLst>
                <a:ext uri="{FF2B5EF4-FFF2-40B4-BE49-F238E27FC236}">
                  <a16:creationId xmlns:a16="http://schemas.microsoft.com/office/drawing/2014/main" id="{21A78841-D579-AC7D-4337-631B644007CE}"/>
                </a:ext>
              </a:extLst>
            </p:cNvPr>
            <p:cNvGrpSpPr/>
            <p:nvPr/>
          </p:nvGrpSpPr>
          <p:grpSpPr>
            <a:xfrm>
              <a:off x="3497319" y="2178859"/>
              <a:ext cx="5395856" cy="2289703"/>
              <a:chOff x="3497319" y="2178859"/>
              <a:chExt cx="5395856" cy="2289703"/>
            </a:xfrm>
          </p:grpSpPr>
          <p:grpSp>
            <p:nvGrpSpPr>
              <p:cNvPr id="22" name="グループ化 21">
                <a:extLst>
                  <a:ext uri="{FF2B5EF4-FFF2-40B4-BE49-F238E27FC236}">
                    <a16:creationId xmlns:a16="http://schemas.microsoft.com/office/drawing/2014/main" id="{A8663779-0645-A256-55AE-15E63451729E}"/>
                  </a:ext>
                </a:extLst>
              </p:cNvPr>
              <p:cNvGrpSpPr/>
              <p:nvPr/>
            </p:nvGrpSpPr>
            <p:grpSpPr>
              <a:xfrm>
                <a:off x="7159623" y="2185409"/>
                <a:ext cx="1733552" cy="995941"/>
                <a:chOff x="7527134" y="4678718"/>
                <a:chExt cx="1733552" cy="995941"/>
              </a:xfrm>
            </p:grpSpPr>
            <p:sp>
              <p:nvSpPr>
                <p:cNvPr id="23" name="テキスト ボックス 22">
                  <a:extLst>
                    <a:ext uri="{FF2B5EF4-FFF2-40B4-BE49-F238E27FC236}">
                      <a16:creationId xmlns:a16="http://schemas.microsoft.com/office/drawing/2014/main" id="{8B26FB2F-D9F7-240A-6F7E-A51E86C46F12}"/>
                    </a:ext>
                  </a:extLst>
                </p:cNvPr>
                <p:cNvSpPr txBox="1"/>
                <p:nvPr/>
              </p:nvSpPr>
              <p:spPr>
                <a:xfrm>
                  <a:off x="7527134" y="4678718"/>
                  <a:ext cx="1733552" cy="261610"/>
                </a:xfrm>
                <a:prstGeom prst="rect">
                  <a:avLst/>
                </a:prstGeom>
                <a:noFill/>
              </p:spPr>
              <p:txBody>
                <a:bodyPr wrap="square" rtlCol="0">
                  <a:spAutoFit/>
                </a:bodyPr>
                <a:lstStyle/>
                <a:p>
                  <a:pPr algn="ctr"/>
                  <a:r>
                    <a:rPr kumimoji="1" lang="ja-JP" altLang="en-US" sz="1050">
                      <a:latin typeface="BIZ UDPゴシック" panose="020B0400000000000000" pitchFamily="50" charset="-128"/>
                      <a:ea typeface="BIZ UDPゴシック" panose="020B0400000000000000" pitchFamily="50" charset="-128"/>
                    </a:rPr>
                    <a:t>③ 客席数目安</a:t>
                  </a:r>
                </a:p>
              </p:txBody>
            </p:sp>
            <p:grpSp>
              <p:nvGrpSpPr>
                <p:cNvPr id="24" name="グループ化 23">
                  <a:extLst>
                    <a:ext uri="{FF2B5EF4-FFF2-40B4-BE49-F238E27FC236}">
                      <a16:creationId xmlns:a16="http://schemas.microsoft.com/office/drawing/2014/main" id="{9F7FCF9A-DD57-B680-35D0-22CB9EBB717A}"/>
                    </a:ext>
                  </a:extLst>
                </p:cNvPr>
                <p:cNvGrpSpPr/>
                <p:nvPr/>
              </p:nvGrpSpPr>
              <p:grpSpPr>
                <a:xfrm>
                  <a:off x="7696934" y="4927610"/>
                  <a:ext cx="1394238" cy="747049"/>
                  <a:chOff x="7696934" y="4927610"/>
                  <a:chExt cx="1394238" cy="747049"/>
                </a:xfrm>
              </p:grpSpPr>
              <p:sp>
                <p:nvSpPr>
                  <p:cNvPr id="25" name="テキスト ボックス 24">
                    <a:extLst>
                      <a:ext uri="{FF2B5EF4-FFF2-40B4-BE49-F238E27FC236}">
                        <a16:creationId xmlns:a16="http://schemas.microsoft.com/office/drawing/2014/main" id="{30B79F42-3A51-FF4D-CC84-57960E51E1CB}"/>
                      </a:ext>
                    </a:extLst>
                  </p:cNvPr>
                  <p:cNvSpPr txBox="1"/>
                  <p:nvPr/>
                </p:nvSpPr>
                <p:spPr>
                  <a:xfrm>
                    <a:off x="7703075" y="4945520"/>
                    <a:ext cx="1388097" cy="707886"/>
                  </a:xfrm>
                  <a:prstGeom prst="rect">
                    <a:avLst/>
                  </a:prstGeom>
                  <a:noFill/>
                </p:spPr>
                <p:txBody>
                  <a:bodyPr wrap="square" rtlCol="0">
                    <a:spAutoFit/>
                  </a:bodyPr>
                  <a:lstStyle/>
                  <a:p>
                    <a:r>
                      <a:rPr kumimoji="1" lang="ja-JP" altLang="en-US" sz="1000">
                        <a:latin typeface="BIZ UDPゴシック" panose="020B0400000000000000" pitchFamily="50" charset="-128"/>
                        <a:ea typeface="BIZ UDPゴシック" panose="020B0400000000000000" pitchFamily="50" charset="-128"/>
                      </a:rPr>
                      <a:t>高級店　　</a:t>
                    </a:r>
                    <a:r>
                      <a:rPr kumimoji="1" lang="en-US" altLang="ja-JP" sz="1000">
                        <a:latin typeface="BIZ UDPゴシック" panose="020B0400000000000000" pitchFamily="50" charset="-128"/>
                        <a:ea typeface="BIZ UDPゴシック" panose="020B0400000000000000" pitchFamily="50" charset="-128"/>
                      </a:rPr>
                      <a:t>1.0</a:t>
                    </a:r>
                    <a:r>
                      <a:rPr kumimoji="1" lang="ja-JP" altLang="en-US" sz="1000">
                        <a:latin typeface="BIZ UDPゴシック" panose="020B0400000000000000" pitchFamily="50" charset="-128"/>
                        <a:ea typeface="BIZ UDPゴシック" panose="020B0400000000000000" pitchFamily="50" charset="-128"/>
                      </a:rPr>
                      <a:t>席</a:t>
                    </a:r>
                    <a:r>
                      <a:rPr kumimoji="1" lang="en-US" altLang="ja-JP"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坪</a:t>
                    </a:r>
                    <a:endParaRPr kumimoji="1" lang="en-US" altLang="ja-JP" sz="1000">
                      <a:latin typeface="BIZ UDPゴシック" panose="020B0400000000000000" pitchFamily="50" charset="-128"/>
                      <a:ea typeface="BIZ UDPゴシック" panose="020B0400000000000000" pitchFamily="50" charset="-128"/>
                    </a:endParaRPr>
                  </a:p>
                  <a:p>
                    <a:r>
                      <a:rPr kumimoji="1" lang="ja-JP" altLang="en-US" sz="1000">
                        <a:latin typeface="BIZ UDPゴシック" panose="020B0400000000000000" pitchFamily="50" charset="-128"/>
                        <a:ea typeface="BIZ UDPゴシック" panose="020B0400000000000000" pitchFamily="50" charset="-128"/>
                      </a:rPr>
                      <a:t>ゆったり　</a:t>
                    </a:r>
                    <a:r>
                      <a:rPr kumimoji="1" lang="en-US" altLang="ja-JP" sz="1000">
                        <a:latin typeface="BIZ UDPゴシック" panose="020B0400000000000000" pitchFamily="50" charset="-128"/>
                        <a:ea typeface="BIZ UDPゴシック" panose="020B0400000000000000" pitchFamily="50" charset="-128"/>
                      </a:rPr>
                      <a:t>1.5</a:t>
                    </a:r>
                    <a:r>
                      <a:rPr kumimoji="1" lang="ja-JP" altLang="en-US" sz="1000">
                        <a:latin typeface="BIZ UDPゴシック" panose="020B0400000000000000" pitchFamily="50" charset="-128"/>
                        <a:ea typeface="BIZ UDPゴシック" panose="020B0400000000000000" pitchFamily="50" charset="-128"/>
                      </a:rPr>
                      <a:t>席</a:t>
                    </a:r>
                    <a:r>
                      <a:rPr kumimoji="1" lang="en-US" altLang="ja-JP"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坪</a:t>
                    </a:r>
                    <a:endParaRPr kumimoji="1" lang="en-US" altLang="ja-JP" sz="1000">
                      <a:latin typeface="BIZ UDPゴシック" panose="020B0400000000000000" pitchFamily="50" charset="-128"/>
                      <a:ea typeface="BIZ UDPゴシック" panose="020B0400000000000000" pitchFamily="50" charset="-128"/>
                    </a:endParaRPr>
                  </a:p>
                  <a:p>
                    <a:r>
                      <a:rPr kumimoji="1" lang="ja-JP" altLang="en-US" sz="1000">
                        <a:latin typeface="BIZ UDPゴシック" panose="020B0400000000000000" pitchFamily="50" charset="-128"/>
                        <a:ea typeface="BIZ UDPゴシック" panose="020B0400000000000000" pitchFamily="50" charset="-128"/>
                      </a:rPr>
                      <a:t>標　準　　 </a:t>
                    </a:r>
                    <a:r>
                      <a:rPr kumimoji="1" lang="en-US" altLang="ja-JP" sz="1000">
                        <a:latin typeface="BIZ UDPゴシック" panose="020B0400000000000000" pitchFamily="50" charset="-128"/>
                        <a:ea typeface="BIZ UDPゴシック" panose="020B0400000000000000" pitchFamily="50" charset="-128"/>
                      </a:rPr>
                      <a:t>2.0</a:t>
                    </a:r>
                    <a:r>
                      <a:rPr kumimoji="1" lang="ja-JP" altLang="en-US" sz="1000">
                        <a:latin typeface="BIZ UDPゴシック" panose="020B0400000000000000" pitchFamily="50" charset="-128"/>
                        <a:ea typeface="BIZ UDPゴシック" panose="020B0400000000000000" pitchFamily="50" charset="-128"/>
                      </a:rPr>
                      <a:t>席</a:t>
                    </a:r>
                    <a:r>
                      <a:rPr kumimoji="1" lang="en-US" altLang="ja-JP"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坪</a:t>
                    </a:r>
                    <a:endParaRPr kumimoji="1" lang="en-US" altLang="ja-JP" sz="1000">
                      <a:latin typeface="BIZ UDPゴシック" panose="020B0400000000000000" pitchFamily="50" charset="-128"/>
                      <a:ea typeface="BIZ UDPゴシック" panose="020B0400000000000000" pitchFamily="50" charset="-128"/>
                    </a:endParaRPr>
                  </a:p>
                  <a:p>
                    <a:r>
                      <a:rPr kumimoji="1" lang="ja-JP" altLang="en-US" sz="1000">
                        <a:latin typeface="BIZ UDPゴシック" panose="020B0400000000000000" pitchFamily="50" charset="-128"/>
                        <a:ea typeface="BIZ UDPゴシック" panose="020B0400000000000000" pitchFamily="50" charset="-128"/>
                      </a:rPr>
                      <a:t>回転重視 </a:t>
                    </a:r>
                    <a:r>
                      <a:rPr kumimoji="1" lang="en-US" altLang="ja-JP" sz="1000">
                        <a:latin typeface="BIZ UDPゴシック" panose="020B0400000000000000" pitchFamily="50" charset="-128"/>
                        <a:ea typeface="BIZ UDPゴシック" panose="020B0400000000000000" pitchFamily="50" charset="-128"/>
                      </a:rPr>
                      <a:t>2.5</a:t>
                    </a:r>
                    <a:r>
                      <a:rPr kumimoji="1" lang="ja-JP" altLang="en-US" sz="1000">
                        <a:latin typeface="BIZ UDPゴシック" panose="020B0400000000000000" pitchFamily="50" charset="-128"/>
                        <a:ea typeface="BIZ UDPゴシック" panose="020B0400000000000000" pitchFamily="50" charset="-128"/>
                      </a:rPr>
                      <a:t>席</a:t>
                    </a:r>
                    <a:r>
                      <a:rPr kumimoji="1" lang="en-US" altLang="ja-JP"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坪</a:t>
                    </a:r>
                    <a:endParaRPr kumimoji="1" lang="en-US" altLang="ja-JP" sz="1000">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67B32E08-D165-823F-BECF-7ABF1C9254BB}"/>
                      </a:ext>
                    </a:extLst>
                  </p:cNvPr>
                  <p:cNvSpPr/>
                  <p:nvPr/>
                </p:nvSpPr>
                <p:spPr>
                  <a:xfrm>
                    <a:off x="7696934" y="4927610"/>
                    <a:ext cx="1367290" cy="747049"/>
                  </a:xfrm>
                  <a:prstGeom prst="rect">
                    <a:avLst/>
                  </a:prstGeom>
                  <a:noFill/>
                  <a:ln w="254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27" name="グループ化 26">
                <a:extLst>
                  <a:ext uri="{FF2B5EF4-FFF2-40B4-BE49-F238E27FC236}">
                    <a16:creationId xmlns:a16="http://schemas.microsoft.com/office/drawing/2014/main" id="{3D9F9F14-5730-CF18-07B5-C1249FBFD6E8}"/>
                  </a:ext>
                </a:extLst>
              </p:cNvPr>
              <p:cNvGrpSpPr/>
              <p:nvPr/>
            </p:nvGrpSpPr>
            <p:grpSpPr>
              <a:xfrm>
                <a:off x="3642513" y="2178859"/>
                <a:ext cx="1493049" cy="1008265"/>
                <a:chOff x="3971922" y="4678718"/>
                <a:chExt cx="1493049" cy="1008265"/>
              </a:xfrm>
            </p:grpSpPr>
            <p:sp>
              <p:nvSpPr>
                <p:cNvPr id="28" name="テキスト ボックス 27">
                  <a:extLst>
                    <a:ext uri="{FF2B5EF4-FFF2-40B4-BE49-F238E27FC236}">
                      <a16:creationId xmlns:a16="http://schemas.microsoft.com/office/drawing/2014/main" id="{79134BB5-D6CF-AA66-0511-08C3D4D2424B}"/>
                    </a:ext>
                  </a:extLst>
                </p:cNvPr>
                <p:cNvSpPr txBox="1"/>
                <p:nvPr/>
              </p:nvSpPr>
              <p:spPr>
                <a:xfrm>
                  <a:off x="3971922" y="4916945"/>
                  <a:ext cx="1464471" cy="415498"/>
                </a:xfrm>
                <a:prstGeom prst="rect">
                  <a:avLst/>
                </a:prstGeom>
                <a:noFill/>
              </p:spPr>
              <p:txBody>
                <a:bodyPr wrap="square" rtlCol="0">
                  <a:spAutoFit/>
                </a:bodyPr>
                <a:lstStyle/>
                <a:p>
                  <a:pPr algn="ctr"/>
                  <a:r>
                    <a:rPr kumimoji="1" lang="ja-JP" altLang="en-US" sz="1000">
                      <a:latin typeface="BIZ UDPゴシック" panose="020B0400000000000000" pitchFamily="50" charset="-128"/>
                      <a:ea typeface="BIZ UDPゴシック" panose="020B0400000000000000" pitchFamily="50" charset="-128"/>
                    </a:rPr>
                    <a:t>小規模な飲食店は</a:t>
                  </a:r>
                  <a:endParaRPr kumimoji="1" lang="en-US" altLang="ja-JP" sz="1000">
                    <a:latin typeface="BIZ UDPゴシック" panose="020B0400000000000000" pitchFamily="50" charset="-128"/>
                    <a:ea typeface="BIZ UDPゴシック" panose="020B0400000000000000" pitchFamily="50" charset="-128"/>
                  </a:endParaRPr>
                </a:p>
                <a:p>
                  <a:pPr algn="ctr"/>
                  <a:r>
                    <a:rPr kumimoji="1" lang="en-US" altLang="ja-JP" sz="1000">
                      <a:latin typeface="BIZ UDPゴシック" panose="020B0400000000000000" pitchFamily="50" charset="-128"/>
                      <a:ea typeface="BIZ UDPゴシック" panose="020B0400000000000000" pitchFamily="50" charset="-128"/>
                    </a:rPr>
                    <a:t>10</a:t>
                  </a:r>
                  <a:r>
                    <a:rPr kumimoji="1" lang="ja-JP" altLang="en-US" sz="1000">
                      <a:latin typeface="BIZ UDPゴシック" panose="020B0400000000000000" pitchFamily="50" charset="-128"/>
                      <a:ea typeface="BIZ UDPゴシック" panose="020B0400000000000000" pitchFamily="50" charset="-128"/>
                    </a:rPr>
                    <a:t>～</a:t>
                  </a:r>
                  <a:r>
                    <a:rPr kumimoji="1" lang="en-US" altLang="ja-JP" sz="1000">
                      <a:latin typeface="BIZ UDPゴシック" panose="020B0400000000000000" pitchFamily="50" charset="-128"/>
                      <a:ea typeface="BIZ UDPゴシック" panose="020B0400000000000000" pitchFamily="50" charset="-128"/>
                    </a:rPr>
                    <a:t>20</a:t>
                  </a:r>
                  <a:r>
                    <a:rPr kumimoji="1" lang="ja-JP" altLang="en-US" sz="1000">
                      <a:latin typeface="BIZ UDPゴシック" panose="020B0400000000000000" pitchFamily="50" charset="-128"/>
                      <a:ea typeface="BIZ UDPゴシック" panose="020B0400000000000000" pitchFamily="50" charset="-128"/>
                    </a:rPr>
                    <a:t>坪が多い</a:t>
                  </a:r>
                  <a:endParaRPr kumimoji="1" lang="en-US" altLang="ja-JP" sz="1000">
                    <a:latin typeface="BIZ UDPゴシック" panose="020B0400000000000000" pitchFamily="50" charset="-128"/>
                    <a:ea typeface="BIZ UDPゴシック" panose="020B0400000000000000" pitchFamily="50" charset="-128"/>
                  </a:endParaRPr>
                </a:p>
              </p:txBody>
            </p:sp>
            <p:sp>
              <p:nvSpPr>
                <p:cNvPr id="29" name="テキスト ボックス 28">
                  <a:extLst>
                    <a:ext uri="{FF2B5EF4-FFF2-40B4-BE49-F238E27FC236}">
                      <a16:creationId xmlns:a16="http://schemas.microsoft.com/office/drawing/2014/main" id="{BFC47C85-E510-3A94-8703-3057C104C430}"/>
                    </a:ext>
                  </a:extLst>
                </p:cNvPr>
                <p:cNvSpPr txBox="1"/>
                <p:nvPr/>
              </p:nvSpPr>
              <p:spPr>
                <a:xfrm>
                  <a:off x="3971922" y="5271485"/>
                  <a:ext cx="1464471" cy="415498"/>
                </a:xfrm>
                <a:prstGeom prst="rect">
                  <a:avLst/>
                </a:prstGeom>
                <a:noFill/>
              </p:spPr>
              <p:txBody>
                <a:bodyPr wrap="square" rtlCol="0">
                  <a:spAutoFit/>
                </a:bodyPr>
                <a:lstStyle/>
                <a:p>
                  <a:pPr algn="ctr"/>
                  <a:r>
                    <a:rPr kumimoji="1" lang="ja-JP" altLang="en-US" sz="1000">
                      <a:latin typeface="BIZ UDPゴシック" panose="020B0400000000000000" pitchFamily="50" charset="-128"/>
                      <a:ea typeface="BIZ UDPゴシック" panose="020B0400000000000000" pitchFamily="50" charset="-128"/>
                    </a:rPr>
                    <a:t>飲料だけ・１人運営</a:t>
                  </a:r>
                  <a:endParaRPr kumimoji="1" lang="en-US" altLang="ja-JP" sz="1000">
                    <a:latin typeface="BIZ UDPゴシック" panose="020B0400000000000000" pitchFamily="50" charset="-128"/>
                    <a:ea typeface="BIZ UDPゴシック" panose="020B0400000000000000" pitchFamily="50" charset="-128"/>
                  </a:endParaRPr>
                </a:p>
                <a:p>
                  <a:pPr algn="ctr"/>
                  <a:r>
                    <a:rPr kumimoji="1" lang="ja-JP" altLang="en-US" sz="1000">
                      <a:latin typeface="BIZ UDPゴシック" panose="020B0400000000000000" pitchFamily="50" charset="-128"/>
                      <a:ea typeface="BIZ UDPゴシック" panose="020B0400000000000000" pitchFamily="50" charset="-128"/>
                    </a:rPr>
                    <a:t>なら</a:t>
                  </a:r>
                  <a:r>
                    <a:rPr kumimoji="1" lang="en-US" altLang="ja-JP" sz="1000">
                      <a:latin typeface="BIZ UDPゴシック" panose="020B0400000000000000" pitchFamily="50" charset="-128"/>
                      <a:ea typeface="BIZ UDPゴシック" panose="020B0400000000000000" pitchFamily="50" charset="-128"/>
                    </a:rPr>
                    <a:t>10</a:t>
                  </a:r>
                  <a:r>
                    <a:rPr kumimoji="1" lang="ja-JP" altLang="en-US" sz="1000">
                      <a:latin typeface="BIZ UDPゴシック" panose="020B0400000000000000" pitchFamily="50" charset="-128"/>
                      <a:ea typeface="BIZ UDPゴシック" panose="020B0400000000000000" pitchFamily="50" charset="-128"/>
                    </a:rPr>
                    <a:t>坪以下もあり</a:t>
                  </a:r>
                  <a:endParaRPr kumimoji="1" lang="en-US" altLang="ja-JP" sz="1000">
                    <a:latin typeface="BIZ UDPゴシック" panose="020B0400000000000000" pitchFamily="50" charset="-128"/>
                    <a:ea typeface="BIZ UDPゴシック" panose="020B0400000000000000" pitchFamily="50" charset="-128"/>
                  </a:endParaRPr>
                </a:p>
              </p:txBody>
            </p:sp>
            <p:grpSp>
              <p:nvGrpSpPr>
                <p:cNvPr id="30" name="グループ化 29">
                  <a:extLst>
                    <a:ext uri="{FF2B5EF4-FFF2-40B4-BE49-F238E27FC236}">
                      <a16:creationId xmlns:a16="http://schemas.microsoft.com/office/drawing/2014/main" id="{3E6853D8-4F81-5DBF-8532-F9F9780C27F2}"/>
                    </a:ext>
                  </a:extLst>
                </p:cNvPr>
                <p:cNvGrpSpPr/>
                <p:nvPr/>
              </p:nvGrpSpPr>
              <p:grpSpPr>
                <a:xfrm>
                  <a:off x="3971922" y="4678718"/>
                  <a:ext cx="1493049" cy="995941"/>
                  <a:chOff x="3971922" y="4678718"/>
                  <a:chExt cx="1493049" cy="995941"/>
                </a:xfrm>
              </p:grpSpPr>
              <p:sp>
                <p:nvSpPr>
                  <p:cNvPr id="31" name="テキスト ボックス 30">
                    <a:extLst>
                      <a:ext uri="{FF2B5EF4-FFF2-40B4-BE49-F238E27FC236}">
                        <a16:creationId xmlns:a16="http://schemas.microsoft.com/office/drawing/2014/main" id="{04DDC4DE-80B9-4ADE-4FAE-B1846A880073}"/>
                      </a:ext>
                    </a:extLst>
                  </p:cNvPr>
                  <p:cNvSpPr txBox="1"/>
                  <p:nvPr/>
                </p:nvSpPr>
                <p:spPr>
                  <a:xfrm>
                    <a:off x="4283873" y="4678718"/>
                    <a:ext cx="1162050" cy="261610"/>
                  </a:xfrm>
                  <a:prstGeom prst="rect">
                    <a:avLst/>
                  </a:prstGeom>
                  <a:noFill/>
                </p:spPr>
                <p:txBody>
                  <a:bodyPr wrap="square" rtlCol="0">
                    <a:spAutoFit/>
                  </a:bodyPr>
                  <a:lstStyle/>
                  <a:p>
                    <a:r>
                      <a:rPr kumimoji="1" lang="ja-JP" altLang="en-US" sz="1050">
                        <a:latin typeface="BIZ UDPゴシック" panose="020B0400000000000000" pitchFamily="50" charset="-128"/>
                        <a:ea typeface="BIZ UDPゴシック" panose="020B0400000000000000" pitchFamily="50" charset="-128"/>
                      </a:rPr>
                      <a:t>① 見た目</a:t>
                    </a:r>
                  </a:p>
                </p:txBody>
              </p:sp>
              <p:sp>
                <p:nvSpPr>
                  <p:cNvPr id="32" name="正方形/長方形 31">
                    <a:extLst>
                      <a:ext uri="{FF2B5EF4-FFF2-40B4-BE49-F238E27FC236}">
                        <a16:creationId xmlns:a16="http://schemas.microsoft.com/office/drawing/2014/main" id="{186B2E28-F40C-629F-FE8F-BDBC9A5BC43E}"/>
                      </a:ext>
                    </a:extLst>
                  </p:cNvPr>
                  <p:cNvSpPr/>
                  <p:nvPr/>
                </p:nvSpPr>
                <p:spPr>
                  <a:xfrm>
                    <a:off x="3971922" y="4927610"/>
                    <a:ext cx="1493049" cy="747049"/>
                  </a:xfrm>
                  <a:prstGeom prst="rect">
                    <a:avLst/>
                  </a:prstGeom>
                  <a:noFill/>
                  <a:ln w="2540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33" name="グループ化 32">
                <a:extLst>
                  <a:ext uri="{FF2B5EF4-FFF2-40B4-BE49-F238E27FC236}">
                    <a16:creationId xmlns:a16="http://schemas.microsoft.com/office/drawing/2014/main" id="{33C8589B-26CA-ACC1-7D2B-376F4422201D}"/>
                  </a:ext>
                </a:extLst>
              </p:cNvPr>
              <p:cNvGrpSpPr/>
              <p:nvPr/>
            </p:nvGrpSpPr>
            <p:grpSpPr>
              <a:xfrm>
                <a:off x="5216524" y="2180047"/>
                <a:ext cx="2299185" cy="995941"/>
                <a:chOff x="5481640" y="4678718"/>
                <a:chExt cx="2299185" cy="995941"/>
              </a:xfrm>
            </p:grpSpPr>
            <p:sp>
              <p:nvSpPr>
                <p:cNvPr id="34" name="テキスト ボックス 33">
                  <a:extLst>
                    <a:ext uri="{FF2B5EF4-FFF2-40B4-BE49-F238E27FC236}">
                      <a16:creationId xmlns:a16="http://schemas.microsoft.com/office/drawing/2014/main" id="{FC74F58F-A796-2184-FBAA-39F1456E8C75}"/>
                    </a:ext>
                  </a:extLst>
                </p:cNvPr>
                <p:cNvSpPr txBox="1"/>
                <p:nvPr/>
              </p:nvSpPr>
              <p:spPr>
                <a:xfrm>
                  <a:off x="5481640" y="5043902"/>
                  <a:ext cx="2299185" cy="553998"/>
                </a:xfrm>
                <a:prstGeom prst="rect">
                  <a:avLst/>
                </a:prstGeom>
                <a:noFill/>
              </p:spPr>
              <p:txBody>
                <a:bodyPr wrap="square" rtlCol="0">
                  <a:spAutoFit/>
                </a:bodyPr>
                <a:lstStyle/>
                <a:p>
                  <a:r>
                    <a:rPr kumimoji="1" lang="ja-JP" altLang="en-US" sz="1000">
                      <a:latin typeface="BIZ UDPゴシック" panose="020B0400000000000000" pitchFamily="50" charset="-128"/>
                      <a:ea typeface="BIZ UDPゴシック" panose="020B0400000000000000" pitchFamily="50" charset="-128"/>
                    </a:rPr>
                    <a:t>レストラン　 厨房</a:t>
                  </a:r>
                  <a:r>
                    <a:rPr kumimoji="1" lang="en-US" altLang="ja-JP" sz="1000">
                      <a:latin typeface="BIZ UDPゴシック" panose="020B0400000000000000" pitchFamily="50" charset="-128"/>
                      <a:ea typeface="BIZ UDPゴシック" panose="020B0400000000000000" pitchFamily="50" charset="-128"/>
                    </a:rPr>
                    <a:t>40</a:t>
                  </a:r>
                  <a:r>
                    <a:rPr kumimoji="1" lang="ja-JP" altLang="en-US" sz="1000">
                      <a:latin typeface="BIZ UDPゴシック" panose="020B0400000000000000" pitchFamily="50" charset="-128"/>
                      <a:ea typeface="BIZ UDPゴシック" panose="020B0400000000000000" pitchFamily="50" charset="-128"/>
                    </a:rPr>
                    <a:t>％客席</a:t>
                  </a:r>
                  <a:r>
                    <a:rPr kumimoji="1" lang="en-US" altLang="ja-JP" sz="1000">
                      <a:latin typeface="BIZ UDPゴシック" panose="020B0400000000000000" pitchFamily="50" charset="-128"/>
                      <a:ea typeface="BIZ UDPゴシック" panose="020B0400000000000000" pitchFamily="50" charset="-128"/>
                    </a:rPr>
                    <a:t>60</a:t>
                  </a:r>
                  <a:r>
                    <a:rPr kumimoji="1" lang="ja-JP" altLang="en-US" sz="1000">
                      <a:latin typeface="BIZ UDPゴシック" panose="020B0400000000000000" pitchFamily="50" charset="-128"/>
                      <a:ea typeface="BIZ UDPゴシック" panose="020B0400000000000000" pitchFamily="50" charset="-128"/>
                    </a:rPr>
                    <a:t>％</a:t>
                  </a:r>
                  <a:endParaRPr kumimoji="1" lang="en-US" altLang="ja-JP" sz="1000">
                    <a:latin typeface="BIZ UDPゴシック" panose="020B0400000000000000" pitchFamily="50" charset="-128"/>
                    <a:ea typeface="BIZ UDPゴシック" panose="020B0400000000000000" pitchFamily="50" charset="-128"/>
                  </a:endParaRPr>
                </a:p>
                <a:p>
                  <a:r>
                    <a:rPr kumimoji="1" lang="ja-JP" altLang="en-US" sz="1000">
                      <a:latin typeface="BIZ UDPゴシック" panose="020B0400000000000000" pitchFamily="50" charset="-128"/>
                      <a:ea typeface="BIZ UDPゴシック" panose="020B0400000000000000" pitchFamily="50" charset="-128"/>
                    </a:rPr>
                    <a:t>単品勝負　　厨房</a:t>
                  </a:r>
                  <a:r>
                    <a:rPr kumimoji="1" lang="en-US" altLang="ja-JP" sz="1000">
                      <a:latin typeface="BIZ UDPゴシック" panose="020B0400000000000000" pitchFamily="50" charset="-128"/>
                      <a:ea typeface="BIZ UDPゴシック" panose="020B0400000000000000" pitchFamily="50" charset="-128"/>
                    </a:rPr>
                    <a:t>30</a:t>
                  </a:r>
                  <a:r>
                    <a:rPr kumimoji="1" lang="ja-JP" altLang="en-US" sz="1000">
                      <a:latin typeface="BIZ UDPゴシック" panose="020B0400000000000000" pitchFamily="50" charset="-128"/>
                      <a:ea typeface="BIZ UDPゴシック" panose="020B0400000000000000" pitchFamily="50" charset="-128"/>
                    </a:rPr>
                    <a:t>％客席</a:t>
                  </a:r>
                  <a:r>
                    <a:rPr kumimoji="1" lang="en-US" altLang="ja-JP" sz="1000">
                      <a:latin typeface="BIZ UDPゴシック" panose="020B0400000000000000" pitchFamily="50" charset="-128"/>
                      <a:ea typeface="BIZ UDPゴシック" panose="020B0400000000000000" pitchFamily="50" charset="-128"/>
                    </a:rPr>
                    <a:t>70</a:t>
                  </a:r>
                  <a:r>
                    <a:rPr kumimoji="1" lang="ja-JP" altLang="en-US" sz="1000">
                      <a:latin typeface="BIZ UDPゴシック" panose="020B0400000000000000" pitchFamily="50" charset="-128"/>
                      <a:ea typeface="BIZ UDPゴシック" panose="020B0400000000000000" pitchFamily="50" charset="-128"/>
                    </a:rPr>
                    <a:t>％</a:t>
                  </a:r>
                  <a:endParaRPr kumimoji="1" lang="en-US" altLang="ja-JP" sz="1000">
                    <a:latin typeface="BIZ UDPゴシック" panose="020B0400000000000000" pitchFamily="50" charset="-128"/>
                    <a:ea typeface="BIZ UDPゴシック" panose="020B0400000000000000" pitchFamily="50" charset="-128"/>
                  </a:endParaRPr>
                </a:p>
                <a:p>
                  <a:r>
                    <a:rPr kumimoji="1" lang="ja-JP" altLang="en-US" sz="1000">
                      <a:latin typeface="BIZ UDPゴシック" panose="020B0400000000000000" pitchFamily="50" charset="-128"/>
                      <a:ea typeface="BIZ UDPゴシック" panose="020B0400000000000000" pitchFamily="50" charset="-128"/>
                    </a:rPr>
                    <a:t>飲料中心　　厨房</a:t>
                  </a:r>
                  <a:r>
                    <a:rPr kumimoji="1" lang="en-US" altLang="ja-JP" sz="1000">
                      <a:latin typeface="BIZ UDPゴシック" panose="020B0400000000000000" pitchFamily="50" charset="-128"/>
                      <a:ea typeface="BIZ UDPゴシック" panose="020B0400000000000000" pitchFamily="50" charset="-128"/>
                    </a:rPr>
                    <a:t>20</a:t>
                  </a:r>
                  <a:r>
                    <a:rPr kumimoji="1" lang="ja-JP" altLang="en-US" sz="1000">
                      <a:latin typeface="BIZ UDPゴシック" panose="020B0400000000000000" pitchFamily="50" charset="-128"/>
                      <a:ea typeface="BIZ UDPゴシック" panose="020B0400000000000000" pitchFamily="50" charset="-128"/>
                    </a:rPr>
                    <a:t>％客席</a:t>
                  </a:r>
                  <a:r>
                    <a:rPr kumimoji="1" lang="en-US" altLang="ja-JP" sz="1000">
                      <a:latin typeface="BIZ UDPゴシック" panose="020B0400000000000000" pitchFamily="50" charset="-128"/>
                      <a:ea typeface="BIZ UDPゴシック" panose="020B0400000000000000" pitchFamily="50" charset="-128"/>
                    </a:rPr>
                    <a:t>80</a:t>
                  </a:r>
                  <a:r>
                    <a:rPr kumimoji="1" lang="ja-JP" altLang="en-US" sz="1000">
                      <a:latin typeface="BIZ UDPゴシック" panose="020B0400000000000000" pitchFamily="50" charset="-128"/>
                      <a:ea typeface="BIZ UDPゴシック" panose="020B0400000000000000" pitchFamily="50" charset="-128"/>
                    </a:rPr>
                    <a:t>％</a:t>
                  </a:r>
                </a:p>
              </p:txBody>
            </p:sp>
            <p:grpSp>
              <p:nvGrpSpPr>
                <p:cNvPr id="35" name="グループ化 34">
                  <a:extLst>
                    <a:ext uri="{FF2B5EF4-FFF2-40B4-BE49-F238E27FC236}">
                      <a16:creationId xmlns:a16="http://schemas.microsoft.com/office/drawing/2014/main" id="{E218D08B-D6A1-F2FC-6CF5-1EF269CBC9B4}"/>
                    </a:ext>
                  </a:extLst>
                </p:cNvPr>
                <p:cNvGrpSpPr/>
                <p:nvPr/>
              </p:nvGrpSpPr>
              <p:grpSpPr>
                <a:xfrm>
                  <a:off x="5493549" y="4678718"/>
                  <a:ext cx="2005010" cy="995941"/>
                  <a:chOff x="5493549" y="4678718"/>
                  <a:chExt cx="2005010" cy="995941"/>
                </a:xfrm>
              </p:grpSpPr>
              <p:sp>
                <p:nvSpPr>
                  <p:cNvPr id="36" name="テキスト ボックス 35">
                    <a:extLst>
                      <a:ext uri="{FF2B5EF4-FFF2-40B4-BE49-F238E27FC236}">
                        <a16:creationId xmlns:a16="http://schemas.microsoft.com/office/drawing/2014/main" id="{FA870F66-D813-0509-A30F-7CC4EB3B366F}"/>
                      </a:ext>
                    </a:extLst>
                  </p:cNvPr>
                  <p:cNvSpPr txBox="1"/>
                  <p:nvPr/>
                </p:nvSpPr>
                <p:spPr>
                  <a:xfrm>
                    <a:off x="5645946" y="4678718"/>
                    <a:ext cx="1733552" cy="261610"/>
                  </a:xfrm>
                  <a:prstGeom prst="rect">
                    <a:avLst/>
                  </a:prstGeom>
                  <a:noFill/>
                </p:spPr>
                <p:txBody>
                  <a:bodyPr wrap="square" rtlCol="0">
                    <a:spAutoFit/>
                  </a:bodyPr>
                  <a:lstStyle/>
                  <a:p>
                    <a:pPr algn="ctr"/>
                    <a:r>
                      <a:rPr kumimoji="1" lang="ja-JP" altLang="en-US" sz="1050">
                        <a:latin typeface="BIZ UDPゴシック" panose="020B0400000000000000" pitchFamily="50" charset="-128"/>
                        <a:ea typeface="BIZ UDPゴシック" panose="020B0400000000000000" pitchFamily="50" charset="-128"/>
                      </a:rPr>
                      <a:t>② 厨房・客席比率　</a:t>
                    </a:r>
                  </a:p>
                </p:txBody>
              </p:sp>
              <p:sp>
                <p:nvSpPr>
                  <p:cNvPr id="37" name="正方形/長方形 36">
                    <a:extLst>
                      <a:ext uri="{FF2B5EF4-FFF2-40B4-BE49-F238E27FC236}">
                        <a16:creationId xmlns:a16="http://schemas.microsoft.com/office/drawing/2014/main" id="{CC8D4538-56BF-A4C0-F4D0-116476691E52}"/>
                      </a:ext>
                    </a:extLst>
                  </p:cNvPr>
                  <p:cNvSpPr/>
                  <p:nvPr/>
                </p:nvSpPr>
                <p:spPr>
                  <a:xfrm>
                    <a:off x="5493549" y="4927610"/>
                    <a:ext cx="2005010" cy="747049"/>
                  </a:xfrm>
                  <a:prstGeom prst="rect">
                    <a:avLst/>
                  </a:prstGeom>
                  <a:noFill/>
                  <a:ln w="254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38" name="グループ化 37">
                <a:extLst>
                  <a:ext uri="{FF2B5EF4-FFF2-40B4-BE49-F238E27FC236}">
                    <a16:creationId xmlns:a16="http://schemas.microsoft.com/office/drawing/2014/main" id="{DAA908AF-6FF1-C9BF-938D-AE36F7A690C2}"/>
                  </a:ext>
                </a:extLst>
              </p:cNvPr>
              <p:cNvGrpSpPr/>
              <p:nvPr/>
            </p:nvGrpSpPr>
            <p:grpSpPr>
              <a:xfrm>
                <a:off x="3497319" y="3463925"/>
                <a:ext cx="2853174" cy="747049"/>
                <a:chOff x="5663279" y="5723526"/>
                <a:chExt cx="2853174" cy="747049"/>
              </a:xfrm>
            </p:grpSpPr>
            <p:grpSp>
              <p:nvGrpSpPr>
                <p:cNvPr id="39" name="グループ化 38">
                  <a:extLst>
                    <a:ext uri="{FF2B5EF4-FFF2-40B4-BE49-F238E27FC236}">
                      <a16:creationId xmlns:a16="http://schemas.microsoft.com/office/drawing/2014/main" id="{E2CDBA29-4B6F-4C48-C1BE-FF94216964C8}"/>
                    </a:ext>
                  </a:extLst>
                </p:cNvPr>
                <p:cNvGrpSpPr/>
                <p:nvPr/>
              </p:nvGrpSpPr>
              <p:grpSpPr>
                <a:xfrm>
                  <a:off x="5663279" y="5798997"/>
                  <a:ext cx="2853174" cy="620980"/>
                  <a:chOff x="5663279" y="5798997"/>
                  <a:chExt cx="2853174" cy="620980"/>
                </a:xfrm>
              </p:grpSpPr>
              <p:sp>
                <p:nvSpPr>
                  <p:cNvPr id="41" name="テキスト ボックス 40">
                    <a:extLst>
                      <a:ext uri="{FF2B5EF4-FFF2-40B4-BE49-F238E27FC236}">
                        <a16:creationId xmlns:a16="http://schemas.microsoft.com/office/drawing/2014/main" id="{AFE751E7-316B-619C-9D53-F18938CA377D}"/>
                      </a:ext>
                    </a:extLst>
                  </p:cNvPr>
                  <p:cNvSpPr txBox="1"/>
                  <p:nvPr/>
                </p:nvSpPr>
                <p:spPr>
                  <a:xfrm>
                    <a:off x="5833769" y="5798997"/>
                    <a:ext cx="2682684" cy="253916"/>
                  </a:xfrm>
                  <a:prstGeom prst="rect">
                    <a:avLst/>
                  </a:prstGeom>
                  <a:noFill/>
                </p:spPr>
                <p:txBody>
                  <a:bodyPr wrap="square" rtlCol="0">
                    <a:spAutoFit/>
                  </a:bodyPr>
                  <a:lstStyle/>
                  <a:p>
                    <a:r>
                      <a:rPr kumimoji="1" lang="ja-JP" altLang="en-US" sz="1000">
                        <a:latin typeface="BIZ UDPゴシック" panose="020B0400000000000000" pitchFamily="50" charset="-128"/>
                        <a:ea typeface="BIZ UDPゴシック" panose="020B0400000000000000" pitchFamily="50" charset="-128"/>
                      </a:rPr>
                      <a:t>ホール人数 ＝ </a:t>
                    </a:r>
                    <a:r>
                      <a:rPr kumimoji="1" lang="ja-JP" altLang="en-US" sz="1000" spc="-50">
                        <a:latin typeface="BIZ UDPゴシック" panose="020B0400000000000000" pitchFamily="50" charset="-128"/>
                        <a:ea typeface="BIZ UDPゴシック" panose="020B0400000000000000" pitchFamily="50" charset="-128"/>
                      </a:rPr>
                      <a:t>最大収容客数</a:t>
                    </a:r>
                    <a:r>
                      <a:rPr kumimoji="1" lang="en-US" altLang="ja-JP" sz="1000" spc="-50">
                        <a:latin typeface="BIZ UDPゴシック" panose="020B0400000000000000" pitchFamily="50" charset="-128"/>
                        <a:ea typeface="BIZ UDPゴシック" panose="020B0400000000000000" pitchFamily="50" charset="-128"/>
                      </a:rPr>
                      <a:t>(</a:t>
                    </a:r>
                    <a:r>
                      <a:rPr kumimoji="1" lang="ja-JP" altLang="en-US" sz="1000" spc="-50">
                        <a:latin typeface="BIZ UDPゴシック" panose="020B0400000000000000" pitchFamily="50" charset="-128"/>
                        <a:ea typeface="BIZ UDPゴシック" panose="020B0400000000000000" pitchFamily="50" charset="-128"/>
                      </a:rPr>
                      <a:t>客席数</a:t>
                    </a:r>
                    <a:r>
                      <a:rPr kumimoji="1" lang="en-US" altLang="ja-JP" sz="1000" spc="-50">
                        <a:latin typeface="BIZ UDPゴシック" panose="020B0400000000000000" pitchFamily="50" charset="-128"/>
                        <a:ea typeface="BIZ UDPゴシック" panose="020B0400000000000000" pitchFamily="50" charset="-128"/>
                      </a:rPr>
                      <a:t>)÷4÷4</a:t>
                    </a:r>
                  </a:p>
                </p:txBody>
              </p:sp>
              <p:sp>
                <p:nvSpPr>
                  <p:cNvPr id="42" name="テキスト ボックス 41">
                    <a:extLst>
                      <a:ext uri="{FF2B5EF4-FFF2-40B4-BE49-F238E27FC236}">
                        <a16:creationId xmlns:a16="http://schemas.microsoft.com/office/drawing/2014/main" id="{D78A75FD-C75B-6E1B-AD5F-A8C5188F4366}"/>
                      </a:ext>
                    </a:extLst>
                  </p:cNvPr>
                  <p:cNvSpPr txBox="1"/>
                  <p:nvPr/>
                </p:nvSpPr>
                <p:spPr>
                  <a:xfrm>
                    <a:off x="5843004" y="5976016"/>
                    <a:ext cx="2558619" cy="253916"/>
                  </a:xfrm>
                  <a:prstGeom prst="rect">
                    <a:avLst/>
                  </a:prstGeom>
                  <a:noFill/>
                </p:spPr>
                <p:txBody>
                  <a:bodyPr wrap="square" rtlCol="0">
                    <a:spAutoFit/>
                  </a:bodyPr>
                  <a:lstStyle/>
                  <a:p>
                    <a:r>
                      <a:rPr kumimoji="1" lang="ja-JP" altLang="en-US" sz="1000">
                        <a:latin typeface="BIZ UDPゴシック" panose="020B0400000000000000" pitchFamily="50" charset="-128"/>
                        <a:ea typeface="BIZ UDPゴシック" panose="020B0400000000000000" pitchFamily="50" charset="-128"/>
                      </a:rPr>
                      <a:t>調理場 （厨房） ＝ ホール人数と同数</a:t>
                    </a:r>
                    <a:endParaRPr kumimoji="1" lang="en-US" altLang="ja-JP" sz="1000">
                      <a:latin typeface="BIZ UDPゴシック" panose="020B0400000000000000" pitchFamily="50" charset="-128"/>
                      <a:ea typeface="BIZ UDPゴシック" panose="020B0400000000000000" pitchFamily="50" charset="-128"/>
                    </a:endParaRPr>
                  </a:p>
                </p:txBody>
              </p:sp>
              <p:sp>
                <p:nvSpPr>
                  <p:cNvPr id="43" name="テキスト ボックス 42">
                    <a:extLst>
                      <a:ext uri="{FF2B5EF4-FFF2-40B4-BE49-F238E27FC236}">
                        <a16:creationId xmlns:a16="http://schemas.microsoft.com/office/drawing/2014/main" id="{F9F8B077-EBA3-057C-0092-D2FED406C8C2}"/>
                      </a:ext>
                    </a:extLst>
                  </p:cNvPr>
                  <p:cNvSpPr txBox="1"/>
                  <p:nvPr/>
                </p:nvSpPr>
                <p:spPr>
                  <a:xfrm>
                    <a:off x="5663279" y="6204533"/>
                    <a:ext cx="2717605" cy="215444"/>
                  </a:xfrm>
                  <a:prstGeom prst="rect">
                    <a:avLst/>
                  </a:prstGeom>
                  <a:noFill/>
                </p:spPr>
                <p:txBody>
                  <a:bodyPr wrap="square" rtlCol="0">
                    <a:spAutoFit/>
                  </a:bodyPr>
                  <a:lstStyle/>
                  <a:p>
                    <a:pPr algn="ctr"/>
                    <a:r>
                      <a:rPr kumimoji="1" lang="en-US" altLang="ja-JP" sz="800" b="1">
                        <a:solidFill>
                          <a:srgbClr val="FF0000"/>
                        </a:solidFill>
                        <a:latin typeface="BIZ UDPゴシック" panose="020B0400000000000000" pitchFamily="50" charset="-128"/>
                        <a:ea typeface="BIZ UDPゴシック" panose="020B0400000000000000" pitchFamily="50" charset="-128"/>
                      </a:rPr>
                      <a:t>※</a:t>
                    </a:r>
                    <a:r>
                      <a:rPr kumimoji="1" lang="ja-JP" altLang="en-US" sz="800" b="1">
                        <a:solidFill>
                          <a:srgbClr val="FF0000"/>
                        </a:solidFill>
                        <a:latin typeface="BIZ UDPゴシック" panose="020B0400000000000000" pitchFamily="50" charset="-128"/>
                        <a:ea typeface="BIZ UDPゴシック" panose="020B0400000000000000" pitchFamily="50" charset="-128"/>
                      </a:rPr>
                      <a:t> 店舗形状・業種で大きく変わるので注意</a:t>
                    </a:r>
                    <a:endParaRPr kumimoji="1" lang="en-US" altLang="ja-JP" sz="800" b="1">
                      <a:solidFill>
                        <a:srgbClr val="FF0000"/>
                      </a:solidFill>
                      <a:latin typeface="BIZ UDPゴシック" panose="020B0400000000000000" pitchFamily="50" charset="-128"/>
                      <a:ea typeface="BIZ UDPゴシック" panose="020B0400000000000000" pitchFamily="50" charset="-128"/>
                    </a:endParaRPr>
                  </a:p>
                </p:txBody>
              </p:sp>
            </p:grpSp>
            <p:sp>
              <p:nvSpPr>
                <p:cNvPr id="40" name="正方形/長方形 39">
                  <a:extLst>
                    <a:ext uri="{FF2B5EF4-FFF2-40B4-BE49-F238E27FC236}">
                      <a16:creationId xmlns:a16="http://schemas.microsoft.com/office/drawing/2014/main" id="{01953131-E6AC-E246-7042-CB4FC964AAD6}"/>
                    </a:ext>
                  </a:extLst>
                </p:cNvPr>
                <p:cNvSpPr/>
                <p:nvPr/>
              </p:nvSpPr>
              <p:spPr>
                <a:xfrm>
                  <a:off x="5834204" y="5723526"/>
                  <a:ext cx="2595422" cy="747049"/>
                </a:xfrm>
                <a:prstGeom prst="rect">
                  <a:avLst/>
                </a:prstGeom>
                <a:noFill/>
                <a:ln w="254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44" name="図 43">
                <a:extLst>
                  <a:ext uri="{FF2B5EF4-FFF2-40B4-BE49-F238E27FC236}">
                    <a16:creationId xmlns:a16="http://schemas.microsoft.com/office/drawing/2014/main" id="{A00923F0-F8ED-57A4-84D9-CB08645BF1C6}"/>
                  </a:ext>
                </a:extLst>
              </p:cNvPr>
              <p:cNvPicPr>
                <a:picLocks noChangeAspect="1"/>
              </p:cNvPicPr>
              <p:nvPr/>
            </p:nvPicPr>
            <p:blipFill>
              <a:blip r:embed="rId2"/>
              <a:stretch>
                <a:fillRect/>
              </a:stretch>
            </p:blipFill>
            <p:spPr>
              <a:xfrm>
                <a:off x="6717621" y="3256685"/>
                <a:ext cx="1882861" cy="1211877"/>
              </a:xfrm>
              <a:prstGeom prst="rect">
                <a:avLst/>
              </a:prstGeom>
            </p:spPr>
          </p:pic>
        </p:grpSp>
        <p:sp>
          <p:nvSpPr>
            <p:cNvPr id="45" name="テキスト ボックス 44">
              <a:extLst>
                <a:ext uri="{FF2B5EF4-FFF2-40B4-BE49-F238E27FC236}">
                  <a16:creationId xmlns:a16="http://schemas.microsoft.com/office/drawing/2014/main" id="{64B90AE0-6FE5-FA24-D776-8384B1683B4C}"/>
                </a:ext>
              </a:extLst>
            </p:cNvPr>
            <p:cNvSpPr txBox="1"/>
            <p:nvPr/>
          </p:nvSpPr>
          <p:spPr>
            <a:xfrm>
              <a:off x="3901436" y="3206292"/>
              <a:ext cx="1782508" cy="253916"/>
            </a:xfrm>
            <a:prstGeom prst="rect">
              <a:avLst/>
            </a:prstGeom>
            <a:noFill/>
          </p:spPr>
          <p:txBody>
            <a:bodyPr wrap="square" rtlCol="0">
              <a:spAutoFit/>
            </a:bodyPr>
            <a:lstStyle/>
            <a:p>
              <a:pPr algn="ctr"/>
              <a:r>
                <a:rPr kumimoji="1" lang="ja-JP" altLang="en-US" sz="1050">
                  <a:latin typeface="BIZ UDPゴシック" panose="020B0400000000000000" pitchFamily="50" charset="-128"/>
                  <a:ea typeface="BIZ UDPゴシック" panose="020B0400000000000000" pitchFamily="50" charset="-128"/>
                </a:rPr>
                <a:t>④ 適正</a:t>
              </a:r>
              <a:r>
                <a:rPr kumimoji="1" lang="en-US" altLang="ja-JP" sz="1050">
                  <a:latin typeface="BIZ UDPゴシック" panose="020B0400000000000000" pitchFamily="50" charset="-128"/>
                  <a:ea typeface="BIZ UDPゴシック" panose="020B0400000000000000" pitchFamily="50" charset="-128"/>
                </a:rPr>
                <a:t>(</a:t>
              </a:r>
              <a:r>
                <a:rPr kumimoji="1" lang="ja-JP" altLang="en-US" sz="1050">
                  <a:latin typeface="BIZ UDPゴシック" panose="020B0400000000000000" pitchFamily="50" charset="-128"/>
                  <a:ea typeface="BIZ UDPゴシック" panose="020B0400000000000000" pitchFamily="50" charset="-128"/>
                </a:rPr>
                <a:t>必要</a:t>
              </a:r>
              <a:r>
                <a:rPr kumimoji="1" lang="en-US" altLang="ja-JP" sz="1050">
                  <a:latin typeface="BIZ UDPゴシック" panose="020B0400000000000000" pitchFamily="50" charset="-128"/>
                  <a:ea typeface="BIZ UDPゴシック" panose="020B0400000000000000" pitchFamily="50" charset="-128"/>
                </a:rPr>
                <a:t>)</a:t>
              </a:r>
              <a:r>
                <a:rPr kumimoji="1" lang="ja-JP" altLang="en-US" sz="1050">
                  <a:latin typeface="BIZ UDPゴシック" panose="020B0400000000000000" pitchFamily="50" charset="-128"/>
                  <a:ea typeface="BIZ UDPゴシック" panose="020B0400000000000000" pitchFamily="50" charset="-128"/>
                </a:rPr>
                <a:t>人数</a:t>
              </a:r>
              <a:r>
                <a:rPr kumimoji="1" lang="en-US" altLang="ja-JP" sz="900">
                  <a:latin typeface="BIZ UDPゴシック" panose="020B0400000000000000" pitchFamily="50" charset="-128"/>
                  <a:ea typeface="BIZ UDPゴシック" panose="020B0400000000000000" pitchFamily="50" charset="-128"/>
                </a:rPr>
                <a:t>※</a:t>
              </a:r>
              <a:r>
                <a:rPr kumimoji="1" lang="ja-JP" altLang="en-US" sz="1050">
                  <a:latin typeface="BIZ UDPゴシック" panose="020B0400000000000000" pitchFamily="50" charset="-128"/>
                  <a:ea typeface="BIZ UDPゴシック" panose="020B0400000000000000" pitchFamily="50" charset="-128"/>
                </a:rPr>
                <a:t>計算</a:t>
              </a:r>
            </a:p>
          </p:txBody>
        </p:sp>
      </p:grpSp>
      <p:sp>
        <p:nvSpPr>
          <p:cNvPr id="48" name="テキスト ボックス 47">
            <a:extLst>
              <a:ext uri="{FF2B5EF4-FFF2-40B4-BE49-F238E27FC236}">
                <a16:creationId xmlns:a16="http://schemas.microsoft.com/office/drawing/2014/main" id="{F83199FB-9CD2-0BBA-3091-2BBC7F718DAB}"/>
              </a:ext>
            </a:extLst>
          </p:cNvPr>
          <p:cNvSpPr txBox="1"/>
          <p:nvPr/>
        </p:nvSpPr>
        <p:spPr>
          <a:xfrm>
            <a:off x="665025" y="2363590"/>
            <a:ext cx="1695937"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P15,24,71</a:t>
            </a:r>
            <a:r>
              <a:rPr lang="ja-JP" altLang="en-US" sz="800">
                <a:latin typeface="BIZ UDP明朝 Medium" panose="02020500000000000000" pitchFamily="18" charset="-128"/>
                <a:ea typeface="BIZ UDP明朝 Medium"/>
              </a:rPr>
              <a:t>～）</a:t>
            </a:r>
            <a:endParaRPr lang="ja-JP" altLang="en-US" sz="800">
              <a:ea typeface="BIZ UDP明朝 Medium"/>
            </a:endParaRPr>
          </a:p>
        </p:txBody>
      </p:sp>
      <p:cxnSp>
        <p:nvCxnSpPr>
          <p:cNvPr id="53" name="直線コネクタ 52">
            <a:extLst>
              <a:ext uri="{FF2B5EF4-FFF2-40B4-BE49-F238E27FC236}">
                <a16:creationId xmlns:a16="http://schemas.microsoft.com/office/drawing/2014/main" id="{A3B98983-1064-096B-D0D0-BF6B66D86626}"/>
              </a:ext>
            </a:extLst>
          </p:cNvPr>
          <p:cNvCxnSpPr>
            <a:cxnSpLocks/>
          </p:cNvCxnSpPr>
          <p:nvPr/>
        </p:nvCxnSpPr>
        <p:spPr>
          <a:xfrm>
            <a:off x="2847908" y="2387421"/>
            <a:ext cx="852496" cy="0"/>
          </a:xfrm>
          <a:prstGeom prst="line">
            <a:avLst/>
          </a:prstGeom>
          <a:ln w="34925" cmpd="dbl">
            <a:solidFill>
              <a:srgbClr val="FF9E9E"/>
            </a:solidFill>
          </a:ln>
        </p:spPr>
        <p:style>
          <a:lnRef idx="2">
            <a:schemeClr val="accent1"/>
          </a:lnRef>
          <a:fillRef idx="0">
            <a:schemeClr val="accent1"/>
          </a:fillRef>
          <a:effectRef idx="1">
            <a:schemeClr val="accent1"/>
          </a:effectRef>
          <a:fontRef idx="minor">
            <a:schemeClr val="tx1"/>
          </a:fontRef>
        </p:style>
      </p:cxnSp>
      <p:grpSp>
        <p:nvGrpSpPr>
          <p:cNvPr id="81" name="グループ化 80">
            <a:extLst>
              <a:ext uri="{FF2B5EF4-FFF2-40B4-BE49-F238E27FC236}">
                <a16:creationId xmlns:a16="http://schemas.microsoft.com/office/drawing/2014/main" id="{4EB4C445-D276-F874-9FD0-06B9FCFA5353}"/>
              </a:ext>
            </a:extLst>
          </p:cNvPr>
          <p:cNvGrpSpPr/>
          <p:nvPr/>
        </p:nvGrpSpPr>
        <p:grpSpPr>
          <a:xfrm>
            <a:off x="2645019" y="1083267"/>
            <a:ext cx="6324944" cy="1310158"/>
            <a:chOff x="2264718" y="1043485"/>
            <a:chExt cx="6324944" cy="1310158"/>
          </a:xfrm>
        </p:grpSpPr>
        <p:grpSp>
          <p:nvGrpSpPr>
            <p:cNvPr id="8" name="グループ化 7">
              <a:extLst>
                <a:ext uri="{FF2B5EF4-FFF2-40B4-BE49-F238E27FC236}">
                  <a16:creationId xmlns:a16="http://schemas.microsoft.com/office/drawing/2014/main" id="{A08ABE6B-6168-A780-F50C-CCA0F31950A9}"/>
                </a:ext>
              </a:extLst>
            </p:cNvPr>
            <p:cNvGrpSpPr/>
            <p:nvPr/>
          </p:nvGrpSpPr>
          <p:grpSpPr>
            <a:xfrm>
              <a:off x="2264718" y="1767385"/>
              <a:ext cx="6215870" cy="586258"/>
              <a:chOff x="2518265" y="1938256"/>
              <a:chExt cx="6215870" cy="586258"/>
            </a:xfrm>
          </p:grpSpPr>
          <p:sp>
            <p:nvSpPr>
              <p:cNvPr id="12" name="テキスト ボックス 11">
                <a:extLst>
                  <a:ext uri="{FF2B5EF4-FFF2-40B4-BE49-F238E27FC236}">
                    <a16:creationId xmlns:a16="http://schemas.microsoft.com/office/drawing/2014/main" id="{3ADBFE58-2608-4C1E-53C6-9B4976CB9B03}"/>
                  </a:ext>
                </a:extLst>
              </p:cNvPr>
              <p:cNvSpPr txBox="1"/>
              <p:nvPr/>
            </p:nvSpPr>
            <p:spPr>
              <a:xfrm>
                <a:off x="2596628" y="2270598"/>
                <a:ext cx="5727901" cy="253916"/>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050" kern="10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店舗レイアウト</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は、業態にあっているか</a:t>
                </a:r>
                <a:r>
                  <a:rPr kumimoji="1" lang="ja-JP" altLang="en-US" sz="1000" b="1">
                    <a:latin typeface="BIZ UDP明朝 Medium" panose="02020500000000000000" pitchFamily="18" charset="-128"/>
                    <a:ea typeface="BIZ UDP明朝 Medium" panose="02020500000000000000" pitchFamily="18" charset="-128"/>
                  </a:rPr>
                  <a:t> </a:t>
                </a:r>
                <a:r>
                  <a:rPr kumimoji="1" lang="ja-JP" altLang="en-US" sz="800">
                    <a:latin typeface="BIZ UDP明朝 Medium" panose="02020500000000000000" pitchFamily="18" charset="-128"/>
                    <a:ea typeface="BIZ UDP明朝 Medium" panose="02020500000000000000" pitchFamily="18" charset="-128"/>
                  </a:rPr>
                  <a:t>（参照 ： </a:t>
                </a:r>
                <a:r>
                  <a:rPr kumimoji="1" lang="en-US" altLang="ja-JP" sz="800">
                    <a:latin typeface="BIZ UDP明朝 Medium" panose="02020500000000000000" pitchFamily="18" charset="-128"/>
                    <a:ea typeface="BIZ UDP明朝 Medium" panose="02020500000000000000" pitchFamily="18" charset="-128"/>
                  </a:rPr>
                  <a:t>P21</a:t>
                </a:r>
                <a:r>
                  <a:rPr kumimoji="1" lang="ja-JP" altLang="en-US" sz="800">
                    <a:latin typeface="BIZ UDP明朝 Medium" panose="02020500000000000000" pitchFamily="18" charset="-128"/>
                    <a:ea typeface="BIZ UDP明朝 Medium" panose="02020500000000000000" pitchFamily="18" charset="-128"/>
                  </a:rPr>
                  <a:t>）</a:t>
                </a:r>
                <a:endParaRPr lang="en-US" altLang="ja-JP" sz="8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cxnSp>
            <p:nvCxnSpPr>
              <p:cNvPr id="47" name="直線矢印コネクタ 46">
                <a:extLst>
                  <a:ext uri="{FF2B5EF4-FFF2-40B4-BE49-F238E27FC236}">
                    <a16:creationId xmlns:a16="http://schemas.microsoft.com/office/drawing/2014/main" id="{CF35AD20-7F1D-A2EF-0ACC-9A850FFE0DD2}"/>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49" name="直線コネクタ 48">
                <a:extLst>
                  <a:ext uri="{FF2B5EF4-FFF2-40B4-BE49-F238E27FC236}">
                    <a16:creationId xmlns:a16="http://schemas.microsoft.com/office/drawing/2014/main" id="{EB17A4B0-4128-E42B-FCAA-4C3D4FD2FC9C}"/>
                  </a:ext>
                </a:extLst>
              </p:cNvPr>
              <p:cNvCxnSpPr>
                <a:cxnSpLocks/>
              </p:cNvCxnSpPr>
              <p:nvPr/>
            </p:nvCxnSpPr>
            <p:spPr>
              <a:xfrm>
                <a:off x="2590800" y="2238359"/>
                <a:ext cx="58936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52" name="テキスト ボックス 51">
                <a:extLst>
                  <a:ext uri="{FF2B5EF4-FFF2-40B4-BE49-F238E27FC236}">
                    <a16:creationId xmlns:a16="http://schemas.microsoft.com/office/drawing/2014/main" id="{FF6E86AC-4BB6-B6E3-25ED-5893B420F294}"/>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リニューアルやレイアウトの変更に伴う改装費用</a:t>
                </a:r>
                <a:endParaRPr lang="en-US" altLang="ja-JP" sz="12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4" name="テキスト ボックス 53">
                <a:extLst>
                  <a:ext uri="{FF2B5EF4-FFF2-40B4-BE49-F238E27FC236}">
                    <a16:creationId xmlns:a16="http://schemas.microsoft.com/office/drawing/2014/main" id="{50306E43-4DFD-C4AE-FC71-9017ACE627F8}"/>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3</a:t>
                </a:r>
              </a:p>
            </p:txBody>
          </p:sp>
        </p:grpSp>
        <p:grpSp>
          <p:nvGrpSpPr>
            <p:cNvPr id="55" name="グループ化 54">
              <a:extLst>
                <a:ext uri="{FF2B5EF4-FFF2-40B4-BE49-F238E27FC236}">
                  <a16:creationId xmlns:a16="http://schemas.microsoft.com/office/drawing/2014/main" id="{281B4AC6-753A-75D5-18B2-1DA6DDBF12B3}"/>
                </a:ext>
              </a:extLst>
            </p:cNvPr>
            <p:cNvGrpSpPr/>
            <p:nvPr/>
          </p:nvGrpSpPr>
          <p:grpSpPr>
            <a:xfrm>
              <a:off x="2264718" y="1342941"/>
              <a:ext cx="6324944" cy="503127"/>
              <a:chOff x="3261792" y="3047776"/>
              <a:chExt cx="6324944" cy="503127"/>
            </a:xfrm>
          </p:grpSpPr>
          <p:grpSp>
            <p:nvGrpSpPr>
              <p:cNvPr id="57" name="グループ化 56">
                <a:extLst>
                  <a:ext uri="{FF2B5EF4-FFF2-40B4-BE49-F238E27FC236}">
                    <a16:creationId xmlns:a16="http://schemas.microsoft.com/office/drawing/2014/main" id="{1AF37320-9D97-4A3F-AFA0-034E46763D0D}"/>
                  </a:ext>
                </a:extLst>
              </p:cNvPr>
              <p:cNvGrpSpPr/>
              <p:nvPr/>
            </p:nvGrpSpPr>
            <p:grpSpPr>
              <a:xfrm>
                <a:off x="3261792" y="3047776"/>
                <a:ext cx="6215870" cy="338554"/>
                <a:chOff x="2518265" y="1468356"/>
                <a:chExt cx="6215870" cy="338554"/>
              </a:xfrm>
            </p:grpSpPr>
            <p:cxnSp>
              <p:nvCxnSpPr>
                <p:cNvPr id="61" name="直線矢印コネクタ 60">
                  <a:extLst>
                    <a:ext uri="{FF2B5EF4-FFF2-40B4-BE49-F238E27FC236}">
                      <a16:creationId xmlns:a16="http://schemas.microsoft.com/office/drawing/2014/main" id="{B1644185-E354-53A2-DCF7-878B49E65409}"/>
                    </a:ext>
                  </a:extLst>
                </p:cNvPr>
                <p:cNvCxnSpPr>
                  <a:cxnSpLocks/>
                </p:cNvCxnSpPr>
                <p:nvPr/>
              </p:nvCxnSpPr>
              <p:spPr>
                <a:xfrm>
                  <a:off x="2858008" y="16391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62" name="直線コネクタ 61">
                  <a:extLst>
                    <a:ext uri="{FF2B5EF4-FFF2-40B4-BE49-F238E27FC236}">
                      <a16:creationId xmlns:a16="http://schemas.microsoft.com/office/drawing/2014/main" id="{83EE523B-F631-DA3A-7628-E72150FE3AF4}"/>
                    </a:ext>
                  </a:extLst>
                </p:cNvPr>
                <p:cNvCxnSpPr>
                  <a:cxnSpLocks/>
                </p:cNvCxnSpPr>
                <p:nvPr/>
              </p:nvCxnSpPr>
              <p:spPr>
                <a:xfrm>
                  <a:off x="2590800" y="1768459"/>
                  <a:ext cx="58936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63" name="テキスト ボックス 62">
                  <a:extLst>
                    <a:ext uri="{FF2B5EF4-FFF2-40B4-BE49-F238E27FC236}">
                      <a16:creationId xmlns:a16="http://schemas.microsoft.com/office/drawing/2014/main" id="{437DB033-EF0B-31CB-1FAC-D663664D5923}"/>
                    </a:ext>
                  </a:extLst>
                </p:cNvPr>
                <p:cNvSpPr txBox="1"/>
                <p:nvPr/>
              </p:nvSpPr>
              <p:spPr>
                <a:xfrm>
                  <a:off x="3106882" y="1494689"/>
                  <a:ext cx="5627253" cy="276999"/>
                </a:xfrm>
                <a:prstGeom prst="rect">
                  <a:avLst/>
                </a:prstGeom>
                <a:noFill/>
              </p:spPr>
              <p:txBody>
                <a:bodyPr wrap="square" rtlCol="0">
                  <a:spAutoFit/>
                </a:bodyPr>
                <a:lstStyle/>
                <a:p>
                  <a:pPr algn="just"/>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電子</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決済</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端末の</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導入</a:t>
                  </a:r>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64" name="テキスト ボックス 63">
                  <a:extLst>
                    <a:ext uri="{FF2B5EF4-FFF2-40B4-BE49-F238E27FC236}">
                      <a16:creationId xmlns:a16="http://schemas.microsoft.com/office/drawing/2014/main" id="{220A4BE5-2342-941E-1AD0-FA284C631021}"/>
                    </a:ext>
                  </a:extLst>
                </p:cNvPr>
                <p:cNvSpPr txBox="1"/>
                <p:nvPr/>
              </p:nvSpPr>
              <p:spPr>
                <a:xfrm>
                  <a:off x="2518265" y="14683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2</a:t>
                  </a:r>
                </a:p>
              </p:txBody>
            </p:sp>
          </p:grpSp>
          <p:sp>
            <p:nvSpPr>
              <p:cNvPr id="58" name="テキスト ボックス 57">
                <a:extLst>
                  <a:ext uri="{FF2B5EF4-FFF2-40B4-BE49-F238E27FC236}">
                    <a16:creationId xmlns:a16="http://schemas.microsoft.com/office/drawing/2014/main" id="{2991E4C1-7BFF-0A51-D0E3-995C751BBA1D}"/>
                  </a:ext>
                </a:extLst>
              </p:cNvPr>
              <p:cNvSpPr txBox="1"/>
              <p:nvPr/>
            </p:nvSpPr>
            <p:spPr>
              <a:xfrm>
                <a:off x="3858835" y="3304682"/>
                <a:ext cx="5727901"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・手数料負担の増加、入金口座の集約</a:t>
                </a:r>
                <a:endParaRPr lang="en-US" altLang="ja-JP" sz="1000">
                  <a:latin typeface="BIZ UDPゴシック" panose="020B0400000000000000" pitchFamily="50" charset="-128"/>
                  <a:ea typeface="BIZ UDPゴシック" panose="020B0400000000000000" pitchFamily="50" charset="-128"/>
                </a:endParaRPr>
              </a:p>
            </p:txBody>
          </p:sp>
        </p:grpSp>
        <p:grpSp>
          <p:nvGrpSpPr>
            <p:cNvPr id="65" name="グループ化 64">
              <a:extLst>
                <a:ext uri="{FF2B5EF4-FFF2-40B4-BE49-F238E27FC236}">
                  <a16:creationId xmlns:a16="http://schemas.microsoft.com/office/drawing/2014/main" id="{3978C963-BE4E-C4A5-99EC-1C3BB949FBB6}"/>
                </a:ext>
              </a:extLst>
            </p:cNvPr>
            <p:cNvGrpSpPr/>
            <p:nvPr/>
          </p:nvGrpSpPr>
          <p:grpSpPr>
            <a:xfrm>
              <a:off x="2264718" y="1043485"/>
              <a:ext cx="6215870" cy="338554"/>
              <a:chOff x="2518265" y="1468356"/>
              <a:chExt cx="6215870" cy="338554"/>
            </a:xfrm>
          </p:grpSpPr>
          <p:cxnSp>
            <p:nvCxnSpPr>
              <p:cNvPr id="66" name="直線矢印コネクタ 65">
                <a:extLst>
                  <a:ext uri="{FF2B5EF4-FFF2-40B4-BE49-F238E27FC236}">
                    <a16:creationId xmlns:a16="http://schemas.microsoft.com/office/drawing/2014/main" id="{B75ABC17-6826-7BFD-7C86-93ACCD310792}"/>
                  </a:ext>
                </a:extLst>
              </p:cNvPr>
              <p:cNvCxnSpPr>
                <a:cxnSpLocks/>
              </p:cNvCxnSpPr>
              <p:nvPr/>
            </p:nvCxnSpPr>
            <p:spPr>
              <a:xfrm>
                <a:off x="2858008" y="16391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67" name="直線コネクタ 66">
                <a:extLst>
                  <a:ext uri="{FF2B5EF4-FFF2-40B4-BE49-F238E27FC236}">
                    <a16:creationId xmlns:a16="http://schemas.microsoft.com/office/drawing/2014/main" id="{AC706CA9-9469-6891-7472-48ED52597346}"/>
                  </a:ext>
                </a:extLst>
              </p:cNvPr>
              <p:cNvCxnSpPr>
                <a:cxnSpLocks/>
              </p:cNvCxnSpPr>
              <p:nvPr/>
            </p:nvCxnSpPr>
            <p:spPr>
              <a:xfrm>
                <a:off x="2590800" y="1768459"/>
                <a:ext cx="58936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68" name="テキスト ボックス 67">
                <a:extLst>
                  <a:ext uri="{FF2B5EF4-FFF2-40B4-BE49-F238E27FC236}">
                    <a16:creationId xmlns:a16="http://schemas.microsoft.com/office/drawing/2014/main" id="{3D43FE50-BEF5-7336-8564-0E3CBE23A906}"/>
                  </a:ext>
                </a:extLst>
              </p:cNvPr>
              <p:cNvSpPr txBox="1"/>
              <p:nvPr/>
            </p:nvSpPr>
            <p:spPr>
              <a:xfrm>
                <a:off x="3106882" y="1494689"/>
                <a:ext cx="5627253" cy="276999"/>
              </a:xfrm>
              <a:prstGeom prst="rect">
                <a:avLst/>
              </a:prstGeom>
              <a:noFill/>
            </p:spPr>
            <p:txBody>
              <a:bodyPr wrap="square" rtlCol="0">
                <a:spAutoFit/>
              </a:bodyPr>
              <a:lstStyle/>
              <a:p>
                <a:pPr algn="just"/>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新店舗の建設費用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P16,17</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ja-JP" altLang="en-US" sz="12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69" name="テキスト ボックス 68">
                <a:extLst>
                  <a:ext uri="{FF2B5EF4-FFF2-40B4-BE49-F238E27FC236}">
                    <a16:creationId xmlns:a16="http://schemas.microsoft.com/office/drawing/2014/main" id="{ED1C92A0-F4DE-FAC4-8ED0-2B72D8687923}"/>
                  </a:ext>
                </a:extLst>
              </p:cNvPr>
              <p:cNvSpPr txBox="1"/>
              <p:nvPr/>
            </p:nvSpPr>
            <p:spPr>
              <a:xfrm>
                <a:off x="2518265" y="14683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1</a:t>
                </a:r>
              </a:p>
            </p:txBody>
          </p:sp>
        </p:grpSp>
      </p:grpSp>
      <p:grpSp>
        <p:nvGrpSpPr>
          <p:cNvPr id="140" name="グループ化 139">
            <a:extLst>
              <a:ext uri="{FF2B5EF4-FFF2-40B4-BE49-F238E27FC236}">
                <a16:creationId xmlns:a16="http://schemas.microsoft.com/office/drawing/2014/main" id="{53CC1E1F-D27D-BFB3-7F1B-36E7D0E74F23}"/>
              </a:ext>
            </a:extLst>
          </p:cNvPr>
          <p:cNvGrpSpPr/>
          <p:nvPr/>
        </p:nvGrpSpPr>
        <p:grpSpPr>
          <a:xfrm>
            <a:off x="816446" y="4870577"/>
            <a:ext cx="1415581" cy="783592"/>
            <a:chOff x="431800" y="1245866"/>
            <a:chExt cx="1383941" cy="949168"/>
          </a:xfrm>
        </p:grpSpPr>
        <p:grpSp>
          <p:nvGrpSpPr>
            <p:cNvPr id="141" name="グループ化 140">
              <a:extLst>
                <a:ext uri="{FF2B5EF4-FFF2-40B4-BE49-F238E27FC236}">
                  <a16:creationId xmlns:a16="http://schemas.microsoft.com/office/drawing/2014/main" id="{70717107-6879-58AA-5630-165694A0AF3E}"/>
                </a:ext>
              </a:extLst>
            </p:cNvPr>
            <p:cNvGrpSpPr/>
            <p:nvPr/>
          </p:nvGrpSpPr>
          <p:grpSpPr>
            <a:xfrm>
              <a:off x="431800" y="1245866"/>
              <a:ext cx="1383941" cy="949168"/>
              <a:chOff x="419100" y="1511135"/>
              <a:chExt cx="2228850" cy="1807887"/>
            </a:xfrm>
          </p:grpSpPr>
          <p:sp>
            <p:nvSpPr>
              <p:cNvPr id="144" name="四角形: 角を丸くする 143">
                <a:extLst>
                  <a:ext uri="{FF2B5EF4-FFF2-40B4-BE49-F238E27FC236}">
                    <a16:creationId xmlns:a16="http://schemas.microsoft.com/office/drawing/2014/main" id="{13751426-0997-0AF1-AF4E-15AA5C761338}"/>
                  </a:ext>
                </a:extLst>
              </p:cNvPr>
              <p:cNvSpPr/>
              <p:nvPr/>
            </p:nvSpPr>
            <p:spPr>
              <a:xfrm>
                <a:off x="419100" y="1511135"/>
                <a:ext cx="2228850" cy="1807887"/>
              </a:xfrm>
              <a:prstGeom prst="roundRect">
                <a:avLst>
                  <a:gd name="adj" fmla="val 0"/>
                </a:avLst>
              </a:prstGeom>
              <a:solidFill>
                <a:srgbClr val="ECF7E0">
                  <a:alpha val="60000"/>
                </a:srgbClr>
              </a:solidFill>
              <a:ln w="44450" cmpd="sng">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45" name="テキスト ボックス 144">
                <a:extLst>
                  <a:ext uri="{FF2B5EF4-FFF2-40B4-BE49-F238E27FC236}">
                    <a16:creationId xmlns:a16="http://schemas.microsoft.com/office/drawing/2014/main" id="{2031B921-97FD-B4F6-17E1-EB55B3D67E42}"/>
                  </a:ext>
                </a:extLst>
              </p:cNvPr>
              <p:cNvSpPr txBox="1"/>
              <p:nvPr/>
            </p:nvSpPr>
            <p:spPr>
              <a:xfrm>
                <a:off x="627476" y="2569507"/>
                <a:ext cx="1857375" cy="639086"/>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設備資金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142" name="直線コネクタ 141">
              <a:extLst>
                <a:ext uri="{FF2B5EF4-FFF2-40B4-BE49-F238E27FC236}">
                  <a16:creationId xmlns:a16="http://schemas.microsoft.com/office/drawing/2014/main" id="{67135370-9AD6-5391-CEF1-F4DF8F20D191}"/>
                </a:ext>
              </a:extLst>
            </p:cNvPr>
            <p:cNvCxnSpPr/>
            <p:nvPr/>
          </p:nvCxnSpPr>
          <p:spPr>
            <a:xfrm>
              <a:off x="596947" y="1770153"/>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143" name="テキスト ボックス 142">
              <a:extLst>
                <a:ext uri="{FF2B5EF4-FFF2-40B4-BE49-F238E27FC236}">
                  <a16:creationId xmlns:a16="http://schemas.microsoft.com/office/drawing/2014/main" id="{F884FFF1-D925-A760-128F-F39AF23ACB05}"/>
                </a:ext>
              </a:extLst>
            </p:cNvPr>
            <p:cNvSpPr txBox="1"/>
            <p:nvPr/>
          </p:nvSpPr>
          <p:spPr>
            <a:xfrm>
              <a:off x="551660" y="1259578"/>
              <a:ext cx="1153284" cy="484655"/>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卸売業</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146" name="テキスト ボックス 145">
            <a:extLst>
              <a:ext uri="{FF2B5EF4-FFF2-40B4-BE49-F238E27FC236}">
                <a16:creationId xmlns:a16="http://schemas.microsoft.com/office/drawing/2014/main" id="{A6580F9D-768B-87E7-7CF9-BC044AF7ACB6}"/>
              </a:ext>
            </a:extLst>
          </p:cNvPr>
          <p:cNvSpPr txBox="1"/>
          <p:nvPr/>
        </p:nvSpPr>
        <p:spPr>
          <a:xfrm>
            <a:off x="684560" y="5697035"/>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P33</a:t>
            </a:r>
            <a:r>
              <a:rPr lang="ja-JP" altLang="en-US" sz="800">
                <a:latin typeface="BIZ UDP明朝 Medium" panose="02020500000000000000" pitchFamily="18" charset="-128"/>
                <a:ea typeface="BIZ UDP明朝 Medium"/>
              </a:rPr>
              <a:t>～）</a:t>
            </a:r>
            <a:endParaRPr lang="ja-JP" altLang="en-US" sz="800">
              <a:ea typeface="BIZ UDP明朝 Medium"/>
            </a:endParaRPr>
          </a:p>
        </p:txBody>
      </p:sp>
      <p:grpSp>
        <p:nvGrpSpPr>
          <p:cNvPr id="147" name="グループ化 146">
            <a:extLst>
              <a:ext uri="{FF2B5EF4-FFF2-40B4-BE49-F238E27FC236}">
                <a16:creationId xmlns:a16="http://schemas.microsoft.com/office/drawing/2014/main" id="{C5669B57-33B0-807D-23A2-BD27FADB99BE}"/>
              </a:ext>
            </a:extLst>
          </p:cNvPr>
          <p:cNvGrpSpPr/>
          <p:nvPr/>
        </p:nvGrpSpPr>
        <p:grpSpPr>
          <a:xfrm>
            <a:off x="2638794" y="4787680"/>
            <a:ext cx="6311089" cy="513518"/>
            <a:chOff x="2518265" y="1938256"/>
            <a:chExt cx="6311089" cy="513518"/>
          </a:xfrm>
        </p:grpSpPr>
        <p:sp>
          <p:nvSpPr>
            <p:cNvPr id="148" name="テキスト ボックス 147">
              <a:extLst>
                <a:ext uri="{FF2B5EF4-FFF2-40B4-BE49-F238E27FC236}">
                  <a16:creationId xmlns:a16="http://schemas.microsoft.com/office/drawing/2014/main" id="{DD4E09E9-0405-FF9D-E135-C91CE2828B42}"/>
                </a:ext>
              </a:extLst>
            </p:cNvPr>
            <p:cNvSpPr txBox="1"/>
            <p:nvPr/>
          </p:nvSpPr>
          <p:spPr>
            <a:xfrm>
              <a:off x="3101453" y="2205553"/>
              <a:ext cx="5727901"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自動化や</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省人化</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、効率化につながるか？</a:t>
              </a:r>
              <a:endParaRPr lang="en-US" altLang="ja-JP" sz="1000">
                <a:latin typeface="BIZ UDPゴシック" panose="020B0400000000000000" pitchFamily="50" charset="-128"/>
                <a:ea typeface="BIZ UDPゴシック" panose="020B0400000000000000" pitchFamily="50" charset="-128"/>
              </a:endParaRPr>
            </a:p>
          </p:txBody>
        </p:sp>
        <p:cxnSp>
          <p:nvCxnSpPr>
            <p:cNvPr id="149" name="直線矢印コネクタ 148">
              <a:extLst>
                <a:ext uri="{FF2B5EF4-FFF2-40B4-BE49-F238E27FC236}">
                  <a16:creationId xmlns:a16="http://schemas.microsoft.com/office/drawing/2014/main" id="{41984CA7-B62A-3253-FDF4-9780EF660900}"/>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150" name="直線コネクタ 149">
              <a:extLst>
                <a:ext uri="{FF2B5EF4-FFF2-40B4-BE49-F238E27FC236}">
                  <a16:creationId xmlns:a16="http://schemas.microsoft.com/office/drawing/2014/main" id="{8F55119D-22F6-D49F-C9FB-34C3B275479C}"/>
                </a:ext>
              </a:extLst>
            </p:cNvPr>
            <p:cNvCxnSpPr>
              <a:cxnSpLocks/>
            </p:cNvCxnSpPr>
            <p:nvPr/>
          </p:nvCxnSpPr>
          <p:spPr>
            <a:xfrm>
              <a:off x="2590800" y="2238359"/>
              <a:ext cx="58936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51" name="テキスト ボックス 150">
              <a:extLst>
                <a:ext uri="{FF2B5EF4-FFF2-40B4-BE49-F238E27FC236}">
                  <a16:creationId xmlns:a16="http://schemas.microsoft.com/office/drawing/2014/main" id="{1C87D492-69B2-C113-D8F2-2B6320E3703D}"/>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マテハン機器</a:t>
              </a:r>
              <a:r>
                <a:rPr lang="ja-JP" altLang="en-US" sz="8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8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8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の導入、販売システムの更新</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３４）</a:t>
              </a:r>
              <a:endParaRPr lang="ja-JP" altLang="ja-JP" sz="9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52" name="テキスト ボックス 151">
              <a:extLst>
                <a:ext uri="{FF2B5EF4-FFF2-40B4-BE49-F238E27FC236}">
                  <a16:creationId xmlns:a16="http://schemas.microsoft.com/office/drawing/2014/main" id="{E835E5EF-5AA6-4F78-1C9D-25F3F4C2055A}"/>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1</a:t>
              </a:r>
            </a:p>
          </p:txBody>
        </p:sp>
      </p:grpSp>
      <p:grpSp>
        <p:nvGrpSpPr>
          <p:cNvPr id="153" name="グループ化 152">
            <a:extLst>
              <a:ext uri="{FF2B5EF4-FFF2-40B4-BE49-F238E27FC236}">
                <a16:creationId xmlns:a16="http://schemas.microsoft.com/office/drawing/2014/main" id="{1D1599BB-F8CA-8DBB-24EB-F82EEE6A5A71}"/>
              </a:ext>
            </a:extLst>
          </p:cNvPr>
          <p:cNvGrpSpPr/>
          <p:nvPr/>
        </p:nvGrpSpPr>
        <p:grpSpPr>
          <a:xfrm>
            <a:off x="2638794" y="5297462"/>
            <a:ext cx="6311089" cy="667407"/>
            <a:chOff x="2518265" y="1938256"/>
            <a:chExt cx="6311089" cy="667407"/>
          </a:xfrm>
        </p:grpSpPr>
        <p:sp>
          <p:nvSpPr>
            <p:cNvPr id="154" name="テキスト ボックス 153">
              <a:extLst>
                <a:ext uri="{FF2B5EF4-FFF2-40B4-BE49-F238E27FC236}">
                  <a16:creationId xmlns:a16="http://schemas.microsoft.com/office/drawing/2014/main" id="{9E13206E-7B49-B2DE-D5AE-8EF4C71521E7}"/>
                </a:ext>
              </a:extLst>
            </p:cNvPr>
            <p:cNvSpPr txBox="1"/>
            <p:nvPr/>
          </p:nvSpPr>
          <p:spPr>
            <a:xfrm>
              <a:off x="3101453" y="2205553"/>
              <a:ext cx="5727901" cy="400110"/>
            </a:xfrm>
            <a:prstGeom prst="rect">
              <a:avLst/>
            </a:prstGeom>
            <a:noFill/>
          </p:spPr>
          <p:txBody>
            <a:bodyPr wrap="square" rtlCol="0">
              <a:spAutoFit/>
            </a:bodyPr>
            <a:lstStyle/>
            <a:p>
              <a:pPr algn="just">
                <a:buNone/>
              </a:pP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業務拡大による冷蔵庫の導入</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売上増、導入時のスペースや今後の使用電力量に影響ないか</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000" kern="10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buNone/>
              </a:pP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・生産</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設備は汎用機</a:t>
              </a:r>
              <a:r>
                <a:rPr lang="en-US"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or</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専用機か？→どの程度効率性が上がるか</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メンテナンス体制</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を</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確認</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したか？</a:t>
              </a:r>
              <a:endParaRPr lang="en-US" altLang="ja-JP" sz="1000">
                <a:latin typeface="BIZ UDPゴシック" panose="020B0400000000000000" pitchFamily="50" charset="-128"/>
                <a:ea typeface="BIZ UDPゴシック" panose="020B0400000000000000" pitchFamily="50" charset="-128"/>
              </a:endParaRPr>
            </a:p>
          </p:txBody>
        </p:sp>
        <p:cxnSp>
          <p:nvCxnSpPr>
            <p:cNvPr id="155" name="直線矢印コネクタ 154">
              <a:extLst>
                <a:ext uri="{FF2B5EF4-FFF2-40B4-BE49-F238E27FC236}">
                  <a16:creationId xmlns:a16="http://schemas.microsoft.com/office/drawing/2014/main" id="{8E1C0C69-114D-5574-2BEA-8FA0F86ADC24}"/>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156" name="直線コネクタ 155">
              <a:extLst>
                <a:ext uri="{FF2B5EF4-FFF2-40B4-BE49-F238E27FC236}">
                  <a16:creationId xmlns:a16="http://schemas.microsoft.com/office/drawing/2014/main" id="{8B727156-6927-E3B0-63A2-C401C134B8A3}"/>
                </a:ext>
              </a:extLst>
            </p:cNvPr>
            <p:cNvCxnSpPr>
              <a:cxnSpLocks/>
            </p:cNvCxnSpPr>
            <p:nvPr/>
          </p:nvCxnSpPr>
          <p:spPr>
            <a:xfrm>
              <a:off x="2590800" y="2238359"/>
              <a:ext cx="58936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57" name="テキスト ボックス 156">
              <a:extLst>
                <a:ext uri="{FF2B5EF4-FFF2-40B4-BE49-F238E27FC236}">
                  <a16:creationId xmlns:a16="http://schemas.microsoft.com/office/drawing/2014/main" id="{A4203A26-E575-756D-BDE3-1DCB03A53028}"/>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新分野進出による機材の追加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P34</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ja-JP"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158" name="テキスト ボックス 157">
              <a:extLst>
                <a:ext uri="{FF2B5EF4-FFF2-40B4-BE49-F238E27FC236}">
                  <a16:creationId xmlns:a16="http://schemas.microsoft.com/office/drawing/2014/main" id="{C4E844C8-D541-7C70-F6FF-6EC1AC6915B9}"/>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2</a:t>
              </a:r>
            </a:p>
          </p:txBody>
        </p:sp>
      </p:grpSp>
      <p:grpSp>
        <p:nvGrpSpPr>
          <p:cNvPr id="159" name="グループ化 158">
            <a:extLst>
              <a:ext uri="{FF2B5EF4-FFF2-40B4-BE49-F238E27FC236}">
                <a16:creationId xmlns:a16="http://schemas.microsoft.com/office/drawing/2014/main" id="{8E85C414-6360-8623-4E29-792EAD0BFF3A}"/>
              </a:ext>
            </a:extLst>
          </p:cNvPr>
          <p:cNvGrpSpPr/>
          <p:nvPr/>
        </p:nvGrpSpPr>
        <p:grpSpPr>
          <a:xfrm>
            <a:off x="2638794" y="5961129"/>
            <a:ext cx="6311089" cy="513518"/>
            <a:chOff x="2518265" y="1938256"/>
            <a:chExt cx="6311089" cy="513518"/>
          </a:xfrm>
        </p:grpSpPr>
        <p:sp>
          <p:nvSpPr>
            <p:cNvPr id="160" name="テキスト ボックス 159">
              <a:extLst>
                <a:ext uri="{FF2B5EF4-FFF2-40B4-BE49-F238E27FC236}">
                  <a16:creationId xmlns:a16="http://schemas.microsoft.com/office/drawing/2014/main" id="{D93E71A1-EF09-5199-F7C1-73C855BFBDF9}"/>
                </a:ext>
              </a:extLst>
            </p:cNvPr>
            <p:cNvSpPr txBox="1"/>
            <p:nvPr/>
          </p:nvSpPr>
          <p:spPr>
            <a:xfrm>
              <a:off x="3101453" y="2205553"/>
              <a:ext cx="5727901"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競合他社と比べて、配送ルートや頻度に特徴があるか？</a:t>
              </a:r>
              <a:endParaRPr lang="en-US" altLang="ja-JP" sz="1000">
                <a:latin typeface="BIZ UDPゴシック" panose="020B0400000000000000" pitchFamily="50" charset="-128"/>
                <a:ea typeface="BIZ UDPゴシック" panose="020B0400000000000000" pitchFamily="50" charset="-128"/>
              </a:endParaRPr>
            </a:p>
          </p:txBody>
        </p:sp>
        <p:cxnSp>
          <p:nvCxnSpPr>
            <p:cNvPr id="161" name="直線矢印コネクタ 160">
              <a:extLst>
                <a:ext uri="{FF2B5EF4-FFF2-40B4-BE49-F238E27FC236}">
                  <a16:creationId xmlns:a16="http://schemas.microsoft.com/office/drawing/2014/main" id="{5134E5E2-5498-81DC-C49B-D8A52AF47C1F}"/>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162" name="直線コネクタ 161">
              <a:extLst>
                <a:ext uri="{FF2B5EF4-FFF2-40B4-BE49-F238E27FC236}">
                  <a16:creationId xmlns:a16="http://schemas.microsoft.com/office/drawing/2014/main" id="{59DAB366-7F0B-B208-12AD-B27853391F6D}"/>
                </a:ext>
              </a:extLst>
            </p:cNvPr>
            <p:cNvCxnSpPr>
              <a:cxnSpLocks/>
            </p:cNvCxnSpPr>
            <p:nvPr/>
          </p:nvCxnSpPr>
          <p:spPr>
            <a:xfrm>
              <a:off x="2590800" y="2238359"/>
              <a:ext cx="58936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63" name="テキスト ボックス 162">
              <a:extLst>
                <a:ext uri="{FF2B5EF4-FFF2-40B4-BE49-F238E27FC236}">
                  <a16:creationId xmlns:a16="http://schemas.microsoft.com/office/drawing/2014/main" id="{A6B72274-670F-A497-AD6E-D4E30C69E10C}"/>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配送</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車両の導入は、増車か</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入替か？</a:t>
              </a:r>
              <a:r>
                <a:rPr lang="ja-JP" altLang="en-US" sz="1200" kern="100">
                  <a:latin typeface="BIZ UDP明朝 Medium" panose="02020500000000000000" pitchFamily="18" charset="-128"/>
                  <a:ea typeface="BIZ UDP明朝 Medium" panose="02020500000000000000" pitchFamily="18" charset="-128"/>
                  <a:cs typeface="Times New Roman" panose="02020603050405020304" pitchFamily="18" charset="0"/>
                </a:rPr>
                <a:t>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P36</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ja-JP" altLang="ja-JP" sz="9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64" name="テキスト ボックス 163">
              <a:extLst>
                <a:ext uri="{FF2B5EF4-FFF2-40B4-BE49-F238E27FC236}">
                  <a16:creationId xmlns:a16="http://schemas.microsoft.com/office/drawing/2014/main" id="{11475B9E-DB51-D90B-C097-B510F0EB2EF5}"/>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3</a:t>
              </a:r>
            </a:p>
          </p:txBody>
        </p:sp>
      </p:grpSp>
      <p:cxnSp>
        <p:nvCxnSpPr>
          <p:cNvPr id="165" name="直線コネクタ 164">
            <a:extLst>
              <a:ext uri="{FF2B5EF4-FFF2-40B4-BE49-F238E27FC236}">
                <a16:creationId xmlns:a16="http://schemas.microsoft.com/office/drawing/2014/main" id="{28623BE4-2733-3B61-5185-C0666DEBEA3B}"/>
              </a:ext>
            </a:extLst>
          </p:cNvPr>
          <p:cNvCxnSpPr/>
          <p:nvPr/>
        </p:nvCxnSpPr>
        <p:spPr>
          <a:xfrm>
            <a:off x="626156" y="4695272"/>
            <a:ext cx="8456076" cy="0"/>
          </a:xfrm>
          <a:prstGeom prst="line">
            <a:avLst/>
          </a:prstGeom>
          <a:ln w="44450">
            <a:solidFill>
              <a:schemeClr val="bg1">
                <a:lumMod val="75000"/>
                <a:alpha val="60000"/>
              </a:schemeClr>
            </a:solidFill>
          </a:ln>
        </p:spPr>
        <p:style>
          <a:lnRef idx="2">
            <a:schemeClr val="accent1"/>
          </a:lnRef>
          <a:fillRef idx="0">
            <a:schemeClr val="accent1"/>
          </a:fillRef>
          <a:effectRef idx="1">
            <a:schemeClr val="accent1"/>
          </a:effectRef>
          <a:fontRef idx="minor">
            <a:schemeClr val="tx1"/>
          </a:fontRef>
        </p:style>
      </p:cxnSp>
      <p:sp>
        <p:nvSpPr>
          <p:cNvPr id="7" name="テキスト ボックス 6">
            <a:extLst>
              <a:ext uri="{FF2B5EF4-FFF2-40B4-BE49-F238E27FC236}">
                <a16:creationId xmlns:a16="http://schemas.microsoft.com/office/drawing/2014/main" id="{8A0D9920-E905-6C51-6A18-C02BD0169467}"/>
              </a:ext>
            </a:extLst>
          </p:cNvPr>
          <p:cNvSpPr txBox="1"/>
          <p:nvPr/>
        </p:nvSpPr>
        <p:spPr>
          <a:xfrm>
            <a:off x="2509569" y="3893755"/>
            <a:ext cx="1226447"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P21</a:t>
            </a:r>
            <a:r>
              <a:rPr lang="ja-JP" altLang="en-US" sz="800">
                <a:latin typeface="BIZ UDP明朝 Medium" panose="02020500000000000000" pitchFamily="18" charset="-128"/>
                <a:ea typeface="BIZ UDP明朝 Medium"/>
              </a:rPr>
              <a:t>）</a:t>
            </a:r>
            <a:endParaRPr lang="ja-JP" altLang="en-US" sz="800">
              <a:ea typeface="BIZ UDP明朝 Medium"/>
            </a:endParaRPr>
          </a:p>
        </p:txBody>
      </p:sp>
      <p:cxnSp>
        <p:nvCxnSpPr>
          <p:cNvPr id="73" name="直線矢印コネクタ 72">
            <a:extLst>
              <a:ext uri="{FF2B5EF4-FFF2-40B4-BE49-F238E27FC236}">
                <a16:creationId xmlns:a16="http://schemas.microsoft.com/office/drawing/2014/main" id="{C9F808D8-444E-37C5-EF25-4169C5DBF3AD}"/>
              </a:ext>
            </a:extLst>
          </p:cNvPr>
          <p:cNvCxnSpPr>
            <a:cxnSpLocks/>
            <a:endCxn id="21" idx="0"/>
          </p:cNvCxnSpPr>
          <p:nvPr/>
        </p:nvCxnSpPr>
        <p:spPr>
          <a:xfrm>
            <a:off x="3122792" y="2392184"/>
            <a:ext cx="0" cy="946486"/>
          </a:xfrm>
          <a:prstGeom prst="straightConnector1">
            <a:avLst/>
          </a:prstGeom>
          <a:ln>
            <a:solidFill>
              <a:srgbClr val="FF9E9E"/>
            </a:solidFill>
            <a:tailEnd type="triangle"/>
          </a:ln>
        </p:spPr>
        <p:style>
          <a:lnRef idx="2">
            <a:schemeClr val="accent1"/>
          </a:lnRef>
          <a:fillRef idx="0">
            <a:schemeClr val="accent1"/>
          </a:fillRef>
          <a:effectRef idx="1">
            <a:schemeClr val="accent1"/>
          </a:effectRef>
          <a:fontRef idx="minor">
            <a:schemeClr val="tx1"/>
          </a:fontRef>
        </p:style>
      </p:cxnSp>
      <p:sp>
        <p:nvSpPr>
          <p:cNvPr id="3" name="テキスト ボックス 2">
            <a:extLst>
              <a:ext uri="{FF2B5EF4-FFF2-40B4-BE49-F238E27FC236}">
                <a16:creationId xmlns:a16="http://schemas.microsoft.com/office/drawing/2014/main" id="{CE13612F-70E8-9EAF-B2B7-C355812A48BF}"/>
              </a:ext>
            </a:extLst>
          </p:cNvPr>
          <p:cNvSpPr txBox="1"/>
          <p:nvPr/>
        </p:nvSpPr>
        <p:spPr>
          <a:xfrm>
            <a:off x="5665812" y="548054"/>
            <a:ext cx="3535916" cy="261610"/>
          </a:xfrm>
          <a:prstGeom prst="rect">
            <a:avLst/>
          </a:prstGeom>
          <a:noFill/>
        </p:spPr>
        <p:txBody>
          <a:bodyPr wrap="square" rtlCol="0">
            <a:spAutoFit/>
          </a:bodyPr>
          <a:lstStyle/>
          <a:p>
            <a:r>
              <a:rPr kumimoji="1" lang="ja-JP" altLang="en-US" sz="1100">
                <a:latin typeface="BIZ UDPゴシック" panose="020B0400000000000000" pitchFamily="50" charset="-128"/>
                <a:ea typeface="BIZ UDPゴシック" panose="020B0400000000000000" pitchFamily="50" charset="-128"/>
              </a:rPr>
              <a:t>各業種における主なポイントをまとめています。</a:t>
            </a:r>
            <a:endParaRPr kumimoji="1" lang="en-US" altLang="ja-JP" sz="110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3740393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D4DD9-D410-3F53-FF49-9E68FCB15084}"/>
            </a:ext>
          </a:extLst>
        </p:cNvPr>
        <p:cNvGrpSpPr/>
        <p:nvPr/>
      </p:nvGrpSpPr>
      <p:grpSpPr>
        <a:xfrm>
          <a:off x="0" y="0"/>
          <a:ext cx="0" cy="0"/>
          <a:chOff x="0" y="0"/>
          <a:chExt cx="0" cy="0"/>
        </a:xfrm>
      </p:grpSpPr>
      <p:sp>
        <p:nvSpPr>
          <p:cNvPr id="6" name="スライド番号プレースホルダー 5">
            <a:extLst>
              <a:ext uri="{FF2B5EF4-FFF2-40B4-BE49-F238E27FC236}">
                <a16:creationId xmlns:a16="http://schemas.microsoft.com/office/drawing/2014/main" id="{698B2D91-C73C-BB91-03B6-F2BDE7026EA9}"/>
              </a:ext>
            </a:extLst>
          </p:cNvPr>
          <p:cNvSpPr>
            <a:spLocks noGrp="1"/>
          </p:cNvSpPr>
          <p:nvPr>
            <p:ph type="sldNum" sz="quarter" idx="12"/>
          </p:nvPr>
        </p:nvSpPr>
        <p:spPr/>
        <p:txBody>
          <a:bodyPr/>
          <a:lstStyle/>
          <a:p>
            <a:fld id="{83CB6158-B501-4E3A-BAB6-5BA58145ABEC}" type="slidenum">
              <a:rPr kumimoji="1" lang="ja-JP" altLang="en-US" smtClean="0"/>
              <a:t>16</a:t>
            </a:fld>
            <a:endParaRPr kumimoji="1" lang="ja-JP" altLang="en-US"/>
          </a:p>
        </p:txBody>
      </p:sp>
      <p:sp>
        <p:nvSpPr>
          <p:cNvPr id="2" name="タイトル 1">
            <a:extLst>
              <a:ext uri="{FF2B5EF4-FFF2-40B4-BE49-F238E27FC236}">
                <a16:creationId xmlns:a16="http://schemas.microsoft.com/office/drawing/2014/main" id="{6CDA45E8-95FC-E1CA-BFA1-AE7B759900F7}"/>
              </a:ext>
            </a:extLst>
          </p:cNvPr>
          <p:cNvSpPr>
            <a:spLocks noGrp="1"/>
          </p:cNvSpPr>
          <p:nvPr>
            <p:ph type="title"/>
          </p:nvPr>
        </p:nvSpPr>
        <p:spPr/>
        <p:txBody>
          <a:bodyPr/>
          <a:lstStyle/>
          <a:p>
            <a:r>
              <a:rPr kumimoji="1" lang="ja-JP" altLang="en-US" b="1">
                <a:solidFill>
                  <a:schemeClr val="tx1">
                    <a:lumMod val="65000"/>
                    <a:lumOff val="35000"/>
                  </a:schemeClr>
                </a:solidFill>
              </a:rPr>
              <a:t>５．設備資金</a:t>
            </a:r>
            <a:r>
              <a:rPr lang="ja-JP" altLang="en-US" b="1">
                <a:solidFill>
                  <a:schemeClr val="tx1">
                    <a:lumMod val="65000"/>
                    <a:lumOff val="35000"/>
                  </a:schemeClr>
                </a:solidFill>
              </a:rPr>
              <a:t>（業種別②）</a:t>
            </a:r>
            <a:endParaRPr kumimoji="1" lang="ja-JP" altLang="en-US" b="1">
              <a:solidFill>
                <a:schemeClr val="tx1">
                  <a:lumMod val="65000"/>
                  <a:lumOff val="35000"/>
                </a:schemeClr>
              </a:solidFill>
            </a:endParaRPr>
          </a:p>
        </p:txBody>
      </p:sp>
      <p:grpSp>
        <p:nvGrpSpPr>
          <p:cNvPr id="8" name="グループ化 7">
            <a:extLst>
              <a:ext uri="{FF2B5EF4-FFF2-40B4-BE49-F238E27FC236}">
                <a16:creationId xmlns:a16="http://schemas.microsoft.com/office/drawing/2014/main" id="{28AB3B76-13E2-C271-2851-C77C913E3006}"/>
              </a:ext>
            </a:extLst>
          </p:cNvPr>
          <p:cNvGrpSpPr/>
          <p:nvPr/>
        </p:nvGrpSpPr>
        <p:grpSpPr>
          <a:xfrm>
            <a:off x="833757" y="1115971"/>
            <a:ext cx="1383941" cy="783592"/>
            <a:chOff x="431800" y="1245866"/>
            <a:chExt cx="1383941" cy="949168"/>
          </a:xfrm>
        </p:grpSpPr>
        <p:grpSp>
          <p:nvGrpSpPr>
            <p:cNvPr id="9" name="グループ化 8">
              <a:extLst>
                <a:ext uri="{FF2B5EF4-FFF2-40B4-BE49-F238E27FC236}">
                  <a16:creationId xmlns:a16="http://schemas.microsoft.com/office/drawing/2014/main" id="{8455B21E-1A2F-6BD5-13B3-03412091BE7F}"/>
                </a:ext>
              </a:extLst>
            </p:cNvPr>
            <p:cNvGrpSpPr/>
            <p:nvPr/>
          </p:nvGrpSpPr>
          <p:grpSpPr>
            <a:xfrm>
              <a:off x="431800" y="1245866"/>
              <a:ext cx="1383941" cy="949168"/>
              <a:chOff x="419100" y="1511135"/>
              <a:chExt cx="2228850" cy="1807887"/>
            </a:xfrm>
          </p:grpSpPr>
          <p:sp>
            <p:nvSpPr>
              <p:cNvPr id="12" name="四角形: 角を丸くする 11">
                <a:extLst>
                  <a:ext uri="{FF2B5EF4-FFF2-40B4-BE49-F238E27FC236}">
                    <a16:creationId xmlns:a16="http://schemas.microsoft.com/office/drawing/2014/main" id="{31AF35A6-9178-B14B-46D3-7EEAADF6F3CF}"/>
                  </a:ext>
                </a:extLst>
              </p:cNvPr>
              <p:cNvSpPr/>
              <p:nvPr/>
            </p:nvSpPr>
            <p:spPr>
              <a:xfrm>
                <a:off x="419100" y="1511135"/>
                <a:ext cx="2228850" cy="1807887"/>
              </a:xfrm>
              <a:prstGeom prst="roundRect">
                <a:avLst>
                  <a:gd name="adj" fmla="val 0"/>
                </a:avLst>
              </a:prstGeom>
              <a:solidFill>
                <a:srgbClr val="ECF7E0">
                  <a:alpha val="60000"/>
                </a:srgbClr>
              </a:solidFill>
              <a:ln w="47625" cmpd="sng">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8" name="テキスト ボックス 17">
                <a:extLst>
                  <a:ext uri="{FF2B5EF4-FFF2-40B4-BE49-F238E27FC236}">
                    <a16:creationId xmlns:a16="http://schemas.microsoft.com/office/drawing/2014/main" id="{650F3B7F-1184-1FF4-2FA9-E3854A72EF17}"/>
                  </a:ext>
                </a:extLst>
              </p:cNvPr>
              <p:cNvSpPr txBox="1"/>
              <p:nvPr/>
            </p:nvSpPr>
            <p:spPr>
              <a:xfrm>
                <a:off x="627476" y="2569507"/>
                <a:ext cx="1857375" cy="639086"/>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設備資金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10" name="直線コネクタ 9">
              <a:extLst>
                <a:ext uri="{FF2B5EF4-FFF2-40B4-BE49-F238E27FC236}">
                  <a16:creationId xmlns:a16="http://schemas.microsoft.com/office/drawing/2014/main" id="{AA564085-EEB7-3BDA-9B78-AD8EF1F2020C}"/>
                </a:ext>
              </a:extLst>
            </p:cNvPr>
            <p:cNvCxnSpPr/>
            <p:nvPr/>
          </p:nvCxnSpPr>
          <p:spPr>
            <a:xfrm>
              <a:off x="596947" y="1803716"/>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11" name="テキスト ボックス 10">
              <a:extLst>
                <a:ext uri="{FF2B5EF4-FFF2-40B4-BE49-F238E27FC236}">
                  <a16:creationId xmlns:a16="http://schemas.microsoft.com/office/drawing/2014/main" id="{1E231A8F-75CE-D5B8-BED4-8FF832F266E0}"/>
                </a:ext>
              </a:extLst>
            </p:cNvPr>
            <p:cNvSpPr txBox="1"/>
            <p:nvPr/>
          </p:nvSpPr>
          <p:spPr>
            <a:xfrm>
              <a:off x="551660" y="1296054"/>
              <a:ext cx="1153284" cy="484655"/>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建設業</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3" name="テキスト ボックス 2">
            <a:extLst>
              <a:ext uri="{FF2B5EF4-FFF2-40B4-BE49-F238E27FC236}">
                <a16:creationId xmlns:a16="http://schemas.microsoft.com/office/drawing/2014/main" id="{B9437D03-9959-41D3-E246-0A8148234D01}"/>
              </a:ext>
            </a:extLst>
          </p:cNvPr>
          <p:cNvSpPr txBox="1"/>
          <p:nvPr/>
        </p:nvSpPr>
        <p:spPr>
          <a:xfrm>
            <a:off x="690807" y="1947355"/>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P40</a:t>
            </a:r>
            <a:r>
              <a:rPr lang="ja-JP" altLang="en-US" sz="800">
                <a:latin typeface="BIZ UDP明朝 Medium" panose="02020500000000000000" pitchFamily="18" charset="-128"/>
                <a:ea typeface="BIZ UDP明朝 Medium"/>
              </a:rPr>
              <a:t>～）</a:t>
            </a:r>
            <a:endParaRPr lang="ja-JP" altLang="en-US" sz="800">
              <a:ea typeface="BIZ UDP明朝 Medium"/>
            </a:endParaRPr>
          </a:p>
        </p:txBody>
      </p:sp>
      <p:grpSp>
        <p:nvGrpSpPr>
          <p:cNvPr id="21" name="グループ化 20">
            <a:extLst>
              <a:ext uri="{FF2B5EF4-FFF2-40B4-BE49-F238E27FC236}">
                <a16:creationId xmlns:a16="http://schemas.microsoft.com/office/drawing/2014/main" id="{2AF42B78-318B-3361-C000-87578C929E30}"/>
              </a:ext>
            </a:extLst>
          </p:cNvPr>
          <p:cNvGrpSpPr/>
          <p:nvPr/>
        </p:nvGrpSpPr>
        <p:grpSpPr>
          <a:xfrm>
            <a:off x="2638638" y="985863"/>
            <a:ext cx="6676981" cy="1411455"/>
            <a:chOff x="2257636" y="985861"/>
            <a:chExt cx="6676981" cy="1411455"/>
          </a:xfrm>
        </p:grpSpPr>
        <p:grpSp>
          <p:nvGrpSpPr>
            <p:cNvPr id="20" name="グループ化 19">
              <a:extLst>
                <a:ext uri="{FF2B5EF4-FFF2-40B4-BE49-F238E27FC236}">
                  <a16:creationId xmlns:a16="http://schemas.microsoft.com/office/drawing/2014/main" id="{79D30717-7314-D06D-BF5F-A2EFD6A9FAD2}"/>
                </a:ext>
              </a:extLst>
            </p:cNvPr>
            <p:cNvGrpSpPr/>
            <p:nvPr/>
          </p:nvGrpSpPr>
          <p:grpSpPr>
            <a:xfrm>
              <a:off x="2258664" y="985861"/>
              <a:ext cx="6655004" cy="952716"/>
              <a:chOff x="2258664" y="1003074"/>
              <a:chExt cx="6655004" cy="952716"/>
            </a:xfrm>
          </p:grpSpPr>
          <p:grpSp>
            <p:nvGrpSpPr>
              <p:cNvPr id="4" name="グループ化 3">
                <a:extLst>
                  <a:ext uri="{FF2B5EF4-FFF2-40B4-BE49-F238E27FC236}">
                    <a16:creationId xmlns:a16="http://schemas.microsoft.com/office/drawing/2014/main" id="{DA627135-0307-64B6-3BC9-B00CDBFED2F3}"/>
                  </a:ext>
                </a:extLst>
              </p:cNvPr>
              <p:cNvGrpSpPr/>
              <p:nvPr/>
            </p:nvGrpSpPr>
            <p:grpSpPr>
              <a:xfrm>
                <a:off x="2258666" y="1003074"/>
                <a:ext cx="6655002" cy="513518"/>
                <a:chOff x="2518265" y="1938256"/>
                <a:chExt cx="6685771" cy="513518"/>
              </a:xfrm>
            </p:grpSpPr>
            <p:sp>
              <p:nvSpPr>
                <p:cNvPr id="42" name="テキスト ボックス 41">
                  <a:extLst>
                    <a:ext uri="{FF2B5EF4-FFF2-40B4-BE49-F238E27FC236}">
                      <a16:creationId xmlns:a16="http://schemas.microsoft.com/office/drawing/2014/main" id="{6E7A7262-F57C-FB01-C40A-8F5E0973EA11}"/>
                    </a:ext>
                  </a:extLst>
                </p:cNvPr>
                <p:cNvSpPr txBox="1"/>
                <p:nvPr/>
              </p:nvSpPr>
              <p:spPr>
                <a:xfrm>
                  <a:off x="3101453" y="2205553"/>
                  <a:ext cx="6056401"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・中古の場合、年式よりも①作業内容、②作業時間を確認→油圧系に大きな負荷があれば、修理費用が増大</a:t>
                  </a:r>
                  <a:endParaRPr lang="en-US" altLang="ja-JP" sz="1000">
                    <a:latin typeface="BIZ UDPゴシック" panose="020B0400000000000000" pitchFamily="50" charset="-128"/>
                    <a:ea typeface="BIZ UDPゴシック" panose="020B0400000000000000" pitchFamily="50" charset="-128"/>
                  </a:endParaRPr>
                </a:p>
              </p:txBody>
            </p:sp>
            <p:cxnSp>
              <p:nvCxnSpPr>
                <p:cNvPr id="43" name="直線矢印コネクタ 42">
                  <a:extLst>
                    <a:ext uri="{FF2B5EF4-FFF2-40B4-BE49-F238E27FC236}">
                      <a16:creationId xmlns:a16="http://schemas.microsoft.com/office/drawing/2014/main" id="{BD575350-E10F-3CAD-B433-2A50C2DEF2A2}"/>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44" name="直線コネクタ 43">
                  <a:extLst>
                    <a:ext uri="{FF2B5EF4-FFF2-40B4-BE49-F238E27FC236}">
                      <a16:creationId xmlns:a16="http://schemas.microsoft.com/office/drawing/2014/main" id="{C58FB96B-0E8F-4C3B-A4FF-43A966E21FDE}"/>
                    </a:ext>
                  </a:extLst>
                </p:cNvPr>
                <p:cNvCxnSpPr>
                  <a:cxnSpLocks/>
                </p:cNvCxnSpPr>
                <p:nvPr/>
              </p:nvCxnSpPr>
              <p:spPr>
                <a:xfrm>
                  <a:off x="2590800" y="2238359"/>
                  <a:ext cx="6613236"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45" name="テキスト ボックス 44">
                  <a:extLst>
                    <a:ext uri="{FF2B5EF4-FFF2-40B4-BE49-F238E27FC236}">
                      <a16:creationId xmlns:a16="http://schemas.microsoft.com/office/drawing/2014/main" id="{13C8E8DF-21BF-E670-161A-28A19620EFCF}"/>
                    </a:ext>
                  </a:extLst>
                </p:cNvPr>
                <p:cNvSpPr txBox="1"/>
                <p:nvPr/>
              </p:nvSpPr>
              <p:spPr>
                <a:xfrm>
                  <a:off x="3106882" y="1964590"/>
                  <a:ext cx="5423765" cy="276999"/>
                </a:xfrm>
                <a:prstGeom prst="rect">
                  <a:avLst/>
                </a:prstGeom>
                <a:noFill/>
              </p:spPr>
              <p:txBody>
                <a:bodyPr wrap="square" rtlCol="0">
                  <a:spAutoFit/>
                </a:bodyPr>
                <a:lstStyle/>
                <a:p>
                  <a:pPr algn="just">
                    <a:buNone/>
                  </a:pP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重機は新規か、中古か？</a:t>
                  </a:r>
                  <a:r>
                    <a:rPr lang="ja-JP" altLang="en-US" sz="1200" kern="100">
                      <a:latin typeface="BIZ UDP明朝 Medium" panose="02020500000000000000" pitchFamily="18" charset="-128"/>
                      <a:ea typeface="BIZ UDP明朝 Medium" panose="02020500000000000000" pitchFamily="18" charset="-128"/>
                      <a:cs typeface="Times New Roman" panose="02020603050405020304" pitchFamily="18" charset="0"/>
                    </a:rPr>
                    <a:t>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P41</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ja-JP" altLang="ja-JP" sz="9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6" name="テキスト ボックス 45">
                  <a:extLst>
                    <a:ext uri="{FF2B5EF4-FFF2-40B4-BE49-F238E27FC236}">
                      <a16:creationId xmlns:a16="http://schemas.microsoft.com/office/drawing/2014/main" id="{242C4DF1-4D44-C086-A53B-368B896AF2CD}"/>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1</a:t>
                  </a:r>
                </a:p>
              </p:txBody>
            </p:sp>
          </p:grpSp>
          <p:grpSp>
            <p:nvGrpSpPr>
              <p:cNvPr id="47" name="グループ化 46">
                <a:extLst>
                  <a:ext uri="{FF2B5EF4-FFF2-40B4-BE49-F238E27FC236}">
                    <a16:creationId xmlns:a16="http://schemas.microsoft.com/office/drawing/2014/main" id="{C7CF8E3D-A0BB-FD83-B64A-513E145C7484}"/>
                  </a:ext>
                </a:extLst>
              </p:cNvPr>
              <p:cNvGrpSpPr/>
              <p:nvPr/>
            </p:nvGrpSpPr>
            <p:grpSpPr>
              <a:xfrm>
                <a:off x="2258664" y="1434577"/>
                <a:ext cx="6655003" cy="521213"/>
                <a:chOff x="2518265" y="1938256"/>
                <a:chExt cx="6655003" cy="521213"/>
              </a:xfrm>
            </p:grpSpPr>
            <p:sp>
              <p:nvSpPr>
                <p:cNvPr id="48" name="テキスト ボックス 47">
                  <a:extLst>
                    <a:ext uri="{FF2B5EF4-FFF2-40B4-BE49-F238E27FC236}">
                      <a16:creationId xmlns:a16="http://schemas.microsoft.com/office/drawing/2014/main" id="{A6310A89-C872-B5EA-5962-80D93D977870}"/>
                    </a:ext>
                  </a:extLst>
                </p:cNvPr>
                <p:cNvSpPr txBox="1"/>
                <p:nvPr/>
              </p:nvSpPr>
              <p:spPr>
                <a:xfrm>
                  <a:off x="3101453" y="2205553"/>
                  <a:ext cx="5727901" cy="253916"/>
                </a:xfrm>
                <a:prstGeom prst="rect">
                  <a:avLst/>
                </a:prstGeom>
                <a:noFill/>
              </p:spPr>
              <p:txBody>
                <a:bodyPr wrap="square" rtlCol="0">
                  <a:spAutoFit/>
                </a:bodyPr>
                <a:lstStyle/>
                <a:p>
                  <a:pPr algn="just"/>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・継続的・安定的な取引確保につながるか</a:t>
                  </a:r>
                  <a:r>
                    <a:rPr lang="en-US"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000">
                    <a:latin typeface="BIZ UDPゴシック" panose="020B0400000000000000" pitchFamily="50" charset="-128"/>
                    <a:ea typeface="BIZ UDPゴシック" panose="020B0400000000000000" pitchFamily="50" charset="-128"/>
                  </a:endParaRPr>
                </a:p>
              </p:txBody>
            </p:sp>
            <p:cxnSp>
              <p:nvCxnSpPr>
                <p:cNvPr id="49" name="直線矢印コネクタ 48">
                  <a:extLst>
                    <a:ext uri="{FF2B5EF4-FFF2-40B4-BE49-F238E27FC236}">
                      <a16:creationId xmlns:a16="http://schemas.microsoft.com/office/drawing/2014/main" id="{E8F5AF4F-A8FC-485F-F809-4C8BEC0C1A4B}"/>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50" name="直線コネクタ 49">
                  <a:extLst>
                    <a:ext uri="{FF2B5EF4-FFF2-40B4-BE49-F238E27FC236}">
                      <a16:creationId xmlns:a16="http://schemas.microsoft.com/office/drawing/2014/main" id="{3F795269-7FF6-3143-0862-E63A6445B276}"/>
                    </a:ext>
                  </a:extLst>
                </p:cNvPr>
                <p:cNvCxnSpPr>
                  <a:cxnSpLocks/>
                </p:cNvCxnSpPr>
                <p:nvPr/>
              </p:nvCxnSpPr>
              <p:spPr>
                <a:xfrm flipV="1">
                  <a:off x="2590800" y="2205553"/>
                  <a:ext cx="6582468" cy="32806"/>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51" name="テキスト ボックス 50">
                  <a:extLst>
                    <a:ext uri="{FF2B5EF4-FFF2-40B4-BE49-F238E27FC236}">
                      <a16:creationId xmlns:a16="http://schemas.microsoft.com/office/drawing/2014/main" id="{ED8CD8E3-21B7-B2F9-0F37-D3175C7951F2}"/>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導入は、</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取引先の要請か、否か？</a:t>
                  </a:r>
                  <a:r>
                    <a:rPr lang="ja-JP" altLang="en-US" sz="1200" kern="100">
                      <a:latin typeface="BIZ UDP明朝 Medium" panose="02020500000000000000" pitchFamily="18" charset="-128"/>
                      <a:ea typeface="BIZ UDP明朝 Medium" panose="02020500000000000000" pitchFamily="18" charset="-128"/>
                      <a:cs typeface="Times New Roman" panose="02020603050405020304" pitchFamily="18" charset="0"/>
                    </a:rPr>
                    <a:t>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４３）</a:t>
                  </a:r>
                  <a:endParaRPr lang="en-US" altLang="ja-JP" sz="9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2" name="テキスト ボックス 51">
                  <a:extLst>
                    <a:ext uri="{FF2B5EF4-FFF2-40B4-BE49-F238E27FC236}">
                      <a16:creationId xmlns:a16="http://schemas.microsoft.com/office/drawing/2014/main" id="{B8695552-10BA-752D-3DB7-CB2DEFB8B968}"/>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2</a:t>
                  </a:r>
                </a:p>
              </p:txBody>
            </p:sp>
          </p:grpSp>
        </p:grpSp>
        <p:grpSp>
          <p:nvGrpSpPr>
            <p:cNvPr id="53" name="グループ化 52">
              <a:extLst>
                <a:ext uri="{FF2B5EF4-FFF2-40B4-BE49-F238E27FC236}">
                  <a16:creationId xmlns:a16="http://schemas.microsoft.com/office/drawing/2014/main" id="{984B963B-8C21-0BBB-51AD-1B5CA73E5065}"/>
                </a:ext>
              </a:extLst>
            </p:cNvPr>
            <p:cNvGrpSpPr/>
            <p:nvPr/>
          </p:nvGrpSpPr>
          <p:grpSpPr>
            <a:xfrm>
              <a:off x="2257636" y="1873776"/>
              <a:ext cx="6676981" cy="523540"/>
              <a:chOff x="2518265" y="1938256"/>
              <a:chExt cx="6676981" cy="523540"/>
            </a:xfrm>
          </p:grpSpPr>
          <p:sp>
            <p:nvSpPr>
              <p:cNvPr id="54" name="テキスト ボックス 53">
                <a:extLst>
                  <a:ext uri="{FF2B5EF4-FFF2-40B4-BE49-F238E27FC236}">
                    <a16:creationId xmlns:a16="http://schemas.microsoft.com/office/drawing/2014/main" id="{439600F4-D039-F4F9-C78D-04357E760122}"/>
                  </a:ext>
                </a:extLst>
              </p:cNvPr>
              <p:cNvSpPr txBox="1"/>
              <p:nvPr/>
            </p:nvSpPr>
            <p:spPr>
              <a:xfrm>
                <a:off x="3120748" y="2215575"/>
                <a:ext cx="5727901"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・重機の</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納期が長期化→</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取引先の要請に間に合うか？</a:t>
                </a:r>
                <a:endParaRPr lang="en-US" altLang="ja-JP" sz="10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cxnSp>
            <p:nvCxnSpPr>
              <p:cNvPr id="55" name="直線矢印コネクタ 54">
                <a:extLst>
                  <a:ext uri="{FF2B5EF4-FFF2-40B4-BE49-F238E27FC236}">
                    <a16:creationId xmlns:a16="http://schemas.microsoft.com/office/drawing/2014/main" id="{E1EB6ECD-B6DB-7EAA-F6F0-6AA71FC31291}"/>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56" name="直線コネクタ 55">
                <a:extLst>
                  <a:ext uri="{FF2B5EF4-FFF2-40B4-BE49-F238E27FC236}">
                    <a16:creationId xmlns:a16="http://schemas.microsoft.com/office/drawing/2014/main" id="{3650B5C9-3033-99CA-5B02-AA3339078E3F}"/>
                  </a:ext>
                </a:extLst>
              </p:cNvPr>
              <p:cNvCxnSpPr>
                <a:cxnSpLocks/>
              </p:cNvCxnSpPr>
              <p:nvPr/>
            </p:nvCxnSpPr>
            <p:spPr>
              <a:xfrm>
                <a:off x="2590800" y="2238359"/>
                <a:ext cx="6604446"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57" name="テキスト ボックス 56">
                <a:extLst>
                  <a:ext uri="{FF2B5EF4-FFF2-40B4-BE49-F238E27FC236}">
                    <a16:creationId xmlns:a16="http://schemas.microsoft.com/office/drawing/2014/main" id="{CC9D6CD5-404A-6907-12F9-80F3280667CD}"/>
                  </a:ext>
                </a:extLst>
              </p:cNvPr>
              <p:cNvSpPr txBox="1"/>
              <p:nvPr/>
            </p:nvSpPr>
            <p:spPr>
              <a:xfrm>
                <a:off x="3106883" y="1964589"/>
                <a:ext cx="5081484"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納期はどうか？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P46</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ja-JP" altLang="ja-JP" sz="9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8" name="テキスト ボックス 57">
                <a:extLst>
                  <a:ext uri="{FF2B5EF4-FFF2-40B4-BE49-F238E27FC236}">
                    <a16:creationId xmlns:a16="http://schemas.microsoft.com/office/drawing/2014/main" id="{61DE3EF2-19AA-BD47-9825-86DEA72C513B}"/>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3</a:t>
                </a:r>
              </a:p>
            </p:txBody>
          </p:sp>
        </p:grpSp>
      </p:grpSp>
      <p:cxnSp>
        <p:nvCxnSpPr>
          <p:cNvPr id="62" name="直線コネクタ 61">
            <a:extLst>
              <a:ext uri="{FF2B5EF4-FFF2-40B4-BE49-F238E27FC236}">
                <a16:creationId xmlns:a16="http://schemas.microsoft.com/office/drawing/2014/main" id="{0FA0A5CE-F438-5694-4D2A-F8DAA04131E7}"/>
              </a:ext>
            </a:extLst>
          </p:cNvPr>
          <p:cNvCxnSpPr/>
          <p:nvPr/>
        </p:nvCxnSpPr>
        <p:spPr>
          <a:xfrm>
            <a:off x="690807" y="2456985"/>
            <a:ext cx="8456076" cy="0"/>
          </a:xfrm>
          <a:prstGeom prst="line">
            <a:avLst/>
          </a:prstGeom>
          <a:ln w="44450">
            <a:solidFill>
              <a:schemeClr val="bg1">
                <a:lumMod val="75000"/>
                <a:alpha val="60000"/>
              </a:schemeClr>
            </a:solidFill>
          </a:ln>
        </p:spPr>
        <p:style>
          <a:lnRef idx="2">
            <a:schemeClr val="accent1"/>
          </a:lnRef>
          <a:fillRef idx="0">
            <a:schemeClr val="accent1"/>
          </a:fillRef>
          <a:effectRef idx="1">
            <a:schemeClr val="accent1"/>
          </a:effectRef>
          <a:fontRef idx="minor">
            <a:schemeClr val="tx1"/>
          </a:fontRef>
        </p:style>
      </p:cxnSp>
      <p:grpSp>
        <p:nvGrpSpPr>
          <p:cNvPr id="63" name="グループ化 62">
            <a:extLst>
              <a:ext uri="{FF2B5EF4-FFF2-40B4-BE49-F238E27FC236}">
                <a16:creationId xmlns:a16="http://schemas.microsoft.com/office/drawing/2014/main" id="{AE5EC35D-2638-7DC5-1030-42FF24A39D18}"/>
              </a:ext>
            </a:extLst>
          </p:cNvPr>
          <p:cNvGrpSpPr/>
          <p:nvPr/>
        </p:nvGrpSpPr>
        <p:grpSpPr>
          <a:xfrm>
            <a:off x="827653" y="2687721"/>
            <a:ext cx="1383941" cy="886752"/>
            <a:chOff x="431800" y="1245866"/>
            <a:chExt cx="1383941" cy="949168"/>
          </a:xfrm>
        </p:grpSpPr>
        <p:grpSp>
          <p:nvGrpSpPr>
            <p:cNvPr id="64" name="グループ化 63">
              <a:extLst>
                <a:ext uri="{FF2B5EF4-FFF2-40B4-BE49-F238E27FC236}">
                  <a16:creationId xmlns:a16="http://schemas.microsoft.com/office/drawing/2014/main" id="{8691963A-DC68-3700-821E-47D7CE10BE60}"/>
                </a:ext>
              </a:extLst>
            </p:cNvPr>
            <p:cNvGrpSpPr/>
            <p:nvPr/>
          </p:nvGrpSpPr>
          <p:grpSpPr>
            <a:xfrm>
              <a:off x="431800" y="1245866"/>
              <a:ext cx="1383941" cy="949168"/>
              <a:chOff x="419100" y="1511135"/>
              <a:chExt cx="2228850" cy="1807887"/>
            </a:xfrm>
          </p:grpSpPr>
          <p:sp>
            <p:nvSpPr>
              <p:cNvPr id="67" name="四角形: 角を丸くする 66">
                <a:extLst>
                  <a:ext uri="{FF2B5EF4-FFF2-40B4-BE49-F238E27FC236}">
                    <a16:creationId xmlns:a16="http://schemas.microsoft.com/office/drawing/2014/main" id="{F7DD9DB1-A212-1B1A-9CEC-5209F9084B02}"/>
                  </a:ext>
                </a:extLst>
              </p:cNvPr>
              <p:cNvSpPr/>
              <p:nvPr/>
            </p:nvSpPr>
            <p:spPr>
              <a:xfrm>
                <a:off x="419100" y="1511135"/>
                <a:ext cx="2228850" cy="1807887"/>
              </a:xfrm>
              <a:prstGeom prst="roundRect">
                <a:avLst>
                  <a:gd name="adj" fmla="val 0"/>
                </a:avLst>
              </a:prstGeom>
              <a:solidFill>
                <a:srgbClr val="ECF7E0">
                  <a:alpha val="60000"/>
                </a:srgbClr>
              </a:solidFill>
              <a:ln w="47625" cmpd="sng">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68" name="テキスト ボックス 67">
                <a:extLst>
                  <a:ext uri="{FF2B5EF4-FFF2-40B4-BE49-F238E27FC236}">
                    <a16:creationId xmlns:a16="http://schemas.microsoft.com/office/drawing/2014/main" id="{298BCABE-391C-A0D0-7A8A-0F874C5D9143}"/>
                  </a:ext>
                </a:extLst>
              </p:cNvPr>
              <p:cNvSpPr txBox="1"/>
              <p:nvPr/>
            </p:nvSpPr>
            <p:spPr>
              <a:xfrm>
                <a:off x="627476" y="2654749"/>
                <a:ext cx="1857375" cy="564738"/>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設備資金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65" name="直線コネクタ 64">
              <a:extLst>
                <a:ext uri="{FF2B5EF4-FFF2-40B4-BE49-F238E27FC236}">
                  <a16:creationId xmlns:a16="http://schemas.microsoft.com/office/drawing/2014/main" id="{1408BD18-0186-9EF8-81E6-20FAEB9FD2AE}"/>
                </a:ext>
              </a:extLst>
            </p:cNvPr>
            <p:cNvCxnSpPr/>
            <p:nvPr/>
          </p:nvCxnSpPr>
          <p:spPr>
            <a:xfrm>
              <a:off x="596947" y="1770153"/>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66" name="テキスト ボックス 65">
              <a:extLst>
                <a:ext uri="{FF2B5EF4-FFF2-40B4-BE49-F238E27FC236}">
                  <a16:creationId xmlns:a16="http://schemas.microsoft.com/office/drawing/2014/main" id="{89CA31F6-B877-CDDB-A67A-26579C073BA7}"/>
                </a:ext>
              </a:extLst>
            </p:cNvPr>
            <p:cNvSpPr txBox="1"/>
            <p:nvPr/>
          </p:nvSpPr>
          <p:spPr>
            <a:xfrm>
              <a:off x="551660" y="1294191"/>
              <a:ext cx="1153284" cy="428273"/>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製造業</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69" name="テキスト ボックス 68">
            <a:extLst>
              <a:ext uri="{FF2B5EF4-FFF2-40B4-BE49-F238E27FC236}">
                <a16:creationId xmlns:a16="http://schemas.microsoft.com/office/drawing/2014/main" id="{20AA31E6-239A-EB4C-3DC6-E6D1410766BB}"/>
              </a:ext>
            </a:extLst>
          </p:cNvPr>
          <p:cNvSpPr txBox="1"/>
          <p:nvPr/>
        </p:nvSpPr>
        <p:spPr>
          <a:xfrm>
            <a:off x="670131" y="3626477"/>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P50</a:t>
            </a:r>
            <a:r>
              <a:rPr lang="ja-JP" altLang="en-US" sz="800">
                <a:latin typeface="BIZ UDP明朝 Medium" panose="02020500000000000000" pitchFamily="18" charset="-128"/>
                <a:ea typeface="BIZ UDP明朝 Medium"/>
              </a:rPr>
              <a:t>～）</a:t>
            </a:r>
            <a:endParaRPr lang="ja-JP" altLang="en-US" sz="800">
              <a:ea typeface="BIZ UDP明朝 Medium"/>
            </a:endParaRPr>
          </a:p>
        </p:txBody>
      </p:sp>
      <p:grpSp>
        <p:nvGrpSpPr>
          <p:cNvPr id="70" name="グループ化 69">
            <a:extLst>
              <a:ext uri="{FF2B5EF4-FFF2-40B4-BE49-F238E27FC236}">
                <a16:creationId xmlns:a16="http://schemas.microsoft.com/office/drawing/2014/main" id="{C7033D73-C78A-DF3F-C828-E04AB5112582}"/>
              </a:ext>
            </a:extLst>
          </p:cNvPr>
          <p:cNvGrpSpPr/>
          <p:nvPr/>
        </p:nvGrpSpPr>
        <p:grpSpPr>
          <a:xfrm>
            <a:off x="2241015" y="3262421"/>
            <a:ext cx="1259233" cy="1071105"/>
            <a:chOff x="1879976" y="891444"/>
            <a:chExt cx="1259233" cy="1071105"/>
          </a:xfrm>
        </p:grpSpPr>
        <p:grpSp>
          <p:nvGrpSpPr>
            <p:cNvPr id="71" name="グループ化 70">
              <a:extLst>
                <a:ext uri="{FF2B5EF4-FFF2-40B4-BE49-F238E27FC236}">
                  <a16:creationId xmlns:a16="http://schemas.microsoft.com/office/drawing/2014/main" id="{2E9A7031-85CB-5B00-2083-E1F93F9BED24}"/>
                </a:ext>
              </a:extLst>
            </p:cNvPr>
            <p:cNvGrpSpPr/>
            <p:nvPr/>
          </p:nvGrpSpPr>
          <p:grpSpPr>
            <a:xfrm>
              <a:off x="1879976" y="1444103"/>
              <a:ext cx="1259233" cy="518446"/>
              <a:chOff x="1393881" y="2832456"/>
              <a:chExt cx="1153284" cy="518446"/>
            </a:xfrm>
          </p:grpSpPr>
          <p:sp>
            <p:nvSpPr>
              <p:cNvPr id="75" name="テキスト ボックス 74">
                <a:extLst>
                  <a:ext uri="{FF2B5EF4-FFF2-40B4-BE49-F238E27FC236}">
                    <a16:creationId xmlns:a16="http://schemas.microsoft.com/office/drawing/2014/main" id="{A13ADB2E-F5A9-375B-752F-B28C6AB2246B}"/>
                  </a:ext>
                </a:extLst>
              </p:cNvPr>
              <p:cNvSpPr txBox="1"/>
              <p:nvPr/>
            </p:nvSpPr>
            <p:spPr>
              <a:xfrm>
                <a:off x="1393881" y="2843071"/>
                <a:ext cx="1153284" cy="507831"/>
              </a:xfrm>
              <a:prstGeom prst="rect">
                <a:avLst/>
              </a:prstGeom>
              <a:noFill/>
            </p:spPr>
            <p:txBody>
              <a:bodyPr wrap="square" rtlCol="0">
                <a:spAutoFit/>
              </a:bodyPr>
              <a:lstStyle/>
              <a:p>
                <a:pPr algn="ctr"/>
                <a:r>
                  <a:rPr kumimoji="1" lang="ja-JP" altLang="en-US" sz="1600" b="1">
                    <a:latin typeface="BIZ UDPゴシック" panose="020B0400000000000000" pitchFamily="50" charset="-128"/>
                    <a:ea typeface="BIZ UDPゴシック" panose="020B0400000000000000" pitchFamily="50" charset="-128"/>
                  </a:rPr>
                  <a:t>工作機械</a:t>
                </a:r>
                <a:endParaRPr kumimoji="1" lang="en-US" altLang="ja-JP" sz="1600" b="1">
                  <a:latin typeface="BIZ UDPゴシック" panose="020B0400000000000000" pitchFamily="50" charset="-128"/>
                  <a:ea typeface="BIZ UDPゴシック" panose="020B0400000000000000" pitchFamily="50" charset="-128"/>
                </a:endParaRPr>
              </a:p>
              <a:p>
                <a:pPr algn="ctr"/>
                <a:r>
                  <a:rPr kumimoji="1" lang="ja-JP" altLang="en-US" sz="1100">
                    <a:latin typeface="BIZ UDPゴシック" panose="020B0400000000000000" pitchFamily="50" charset="-128"/>
                    <a:ea typeface="BIZ UDPゴシック" panose="020B0400000000000000" pitchFamily="50" charset="-128"/>
                  </a:rPr>
                  <a:t>の導入</a:t>
                </a:r>
                <a:endParaRPr kumimoji="1" lang="ja-JP" altLang="en-US" sz="2000">
                  <a:latin typeface="BIZ UDPゴシック" panose="020B0400000000000000" pitchFamily="50" charset="-128"/>
                  <a:ea typeface="BIZ UDPゴシック" panose="020B0400000000000000" pitchFamily="50" charset="-128"/>
                </a:endParaRPr>
              </a:p>
            </p:txBody>
          </p:sp>
          <p:cxnSp>
            <p:nvCxnSpPr>
              <p:cNvPr id="76" name="直線コネクタ 75">
                <a:extLst>
                  <a:ext uri="{FF2B5EF4-FFF2-40B4-BE49-F238E27FC236}">
                    <a16:creationId xmlns:a16="http://schemas.microsoft.com/office/drawing/2014/main" id="{D8F42524-088B-971A-D4DE-73D02DE5861E}"/>
                  </a:ext>
                </a:extLst>
              </p:cNvPr>
              <p:cNvCxnSpPr>
                <a:cxnSpLocks/>
              </p:cNvCxnSpPr>
              <p:nvPr/>
            </p:nvCxnSpPr>
            <p:spPr>
              <a:xfrm>
                <a:off x="1556915" y="2832456"/>
                <a:ext cx="800976" cy="0"/>
              </a:xfrm>
              <a:prstGeom prst="line">
                <a:avLst/>
              </a:prstGeom>
              <a:ln w="76200" cmpd="thinThick">
                <a:solidFill>
                  <a:srgbClr val="92D050"/>
                </a:solidFill>
              </a:ln>
            </p:spPr>
            <p:style>
              <a:lnRef idx="2">
                <a:schemeClr val="accent1"/>
              </a:lnRef>
              <a:fillRef idx="0">
                <a:schemeClr val="accent1"/>
              </a:fillRef>
              <a:effectRef idx="1">
                <a:schemeClr val="accent1"/>
              </a:effectRef>
              <a:fontRef idx="minor">
                <a:schemeClr val="tx1"/>
              </a:fontRef>
            </p:style>
          </p:cxnSp>
        </p:grpSp>
        <p:grpSp>
          <p:nvGrpSpPr>
            <p:cNvPr id="72" name="グループ化 71">
              <a:extLst>
                <a:ext uri="{FF2B5EF4-FFF2-40B4-BE49-F238E27FC236}">
                  <a16:creationId xmlns:a16="http://schemas.microsoft.com/office/drawing/2014/main" id="{499100D0-F92E-7A47-53C0-7F74B9FF559E}"/>
                </a:ext>
              </a:extLst>
            </p:cNvPr>
            <p:cNvGrpSpPr/>
            <p:nvPr/>
          </p:nvGrpSpPr>
          <p:grpSpPr>
            <a:xfrm>
              <a:off x="2145350" y="891444"/>
              <a:ext cx="853782" cy="584775"/>
              <a:chOff x="2155539" y="1447085"/>
              <a:chExt cx="853782" cy="584775"/>
            </a:xfrm>
          </p:grpSpPr>
          <p:sp>
            <p:nvSpPr>
              <p:cNvPr id="73" name="テキスト ボックス 72">
                <a:extLst>
                  <a:ext uri="{FF2B5EF4-FFF2-40B4-BE49-F238E27FC236}">
                    <a16:creationId xmlns:a16="http://schemas.microsoft.com/office/drawing/2014/main" id="{5C6E1D99-E9BD-346E-6148-1FF830576C55}"/>
                  </a:ext>
                </a:extLst>
              </p:cNvPr>
              <p:cNvSpPr txBox="1"/>
              <p:nvPr/>
            </p:nvSpPr>
            <p:spPr>
              <a:xfrm>
                <a:off x="2155539" y="1713498"/>
                <a:ext cx="480290" cy="246221"/>
              </a:xfrm>
              <a:prstGeom prst="rect">
                <a:avLst/>
              </a:prstGeom>
              <a:noFill/>
            </p:spPr>
            <p:txBody>
              <a:bodyPr wrap="square">
                <a:spAutoFit/>
              </a:bodyPr>
              <a:lstStyle/>
              <a:p>
                <a:r>
                  <a:rPr kumimoji="1" lang="ja-JP" altLang="en-US" sz="1000" i="1">
                    <a:latin typeface="HGS明朝B" panose="02020800000000000000" pitchFamily="18" charset="-128"/>
                    <a:ea typeface="HGS明朝B" panose="02020800000000000000" pitchFamily="18" charset="-128"/>
                  </a:rPr>
                  <a:t>その</a:t>
                </a:r>
                <a:endParaRPr kumimoji="1" lang="ja-JP" altLang="en-US" sz="2400" i="1">
                  <a:latin typeface="HGS明朝B" panose="02020800000000000000" pitchFamily="18" charset="-128"/>
                  <a:ea typeface="HGS明朝B" panose="02020800000000000000" pitchFamily="18" charset="-128"/>
                </a:endParaRPr>
              </a:p>
            </p:txBody>
          </p:sp>
          <p:sp>
            <p:nvSpPr>
              <p:cNvPr id="74" name="テキスト ボックス 73">
                <a:extLst>
                  <a:ext uri="{FF2B5EF4-FFF2-40B4-BE49-F238E27FC236}">
                    <a16:creationId xmlns:a16="http://schemas.microsoft.com/office/drawing/2014/main" id="{D3D7F3B9-C8F4-32E2-801F-666BAD737B0C}"/>
                  </a:ext>
                </a:extLst>
              </p:cNvPr>
              <p:cNvSpPr txBox="1"/>
              <p:nvPr/>
            </p:nvSpPr>
            <p:spPr>
              <a:xfrm>
                <a:off x="2450522" y="1447085"/>
                <a:ext cx="558799" cy="584775"/>
              </a:xfrm>
              <a:prstGeom prst="rect">
                <a:avLst/>
              </a:prstGeom>
              <a:noFill/>
            </p:spPr>
            <p:txBody>
              <a:bodyPr wrap="square">
                <a:spAutoFit/>
              </a:bodyPr>
              <a:lstStyle/>
              <a:p>
                <a:r>
                  <a:rPr kumimoji="1" lang="ja-JP" altLang="en-US" sz="3200" b="1" i="1">
                    <a:latin typeface="HGS明朝B" panose="02020800000000000000" pitchFamily="18" charset="-128"/>
                    <a:ea typeface="HGS明朝B" panose="02020800000000000000" pitchFamily="18" charset="-128"/>
                  </a:rPr>
                  <a:t>２</a:t>
                </a:r>
              </a:p>
            </p:txBody>
          </p:sp>
        </p:grpSp>
      </p:grpSp>
      <p:grpSp>
        <p:nvGrpSpPr>
          <p:cNvPr id="77" name="グループ化 76">
            <a:extLst>
              <a:ext uri="{FF2B5EF4-FFF2-40B4-BE49-F238E27FC236}">
                <a16:creationId xmlns:a16="http://schemas.microsoft.com/office/drawing/2014/main" id="{5F8282FF-7939-808B-53D0-740DBA0C0896}"/>
              </a:ext>
            </a:extLst>
          </p:cNvPr>
          <p:cNvGrpSpPr/>
          <p:nvPr/>
        </p:nvGrpSpPr>
        <p:grpSpPr>
          <a:xfrm>
            <a:off x="2241015" y="2443899"/>
            <a:ext cx="1259233" cy="901828"/>
            <a:chOff x="1879976" y="891444"/>
            <a:chExt cx="1259233" cy="901828"/>
          </a:xfrm>
        </p:grpSpPr>
        <p:grpSp>
          <p:nvGrpSpPr>
            <p:cNvPr id="78" name="グループ化 77">
              <a:extLst>
                <a:ext uri="{FF2B5EF4-FFF2-40B4-BE49-F238E27FC236}">
                  <a16:creationId xmlns:a16="http://schemas.microsoft.com/office/drawing/2014/main" id="{75708DB6-607D-F009-3DBD-3199CEE3F53F}"/>
                </a:ext>
              </a:extLst>
            </p:cNvPr>
            <p:cNvGrpSpPr/>
            <p:nvPr/>
          </p:nvGrpSpPr>
          <p:grpSpPr>
            <a:xfrm>
              <a:off x="1879976" y="1444103"/>
              <a:ext cx="1259233" cy="349169"/>
              <a:chOff x="1393881" y="2832456"/>
              <a:chExt cx="1153284" cy="349169"/>
            </a:xfrm>
          </p:grpSpPr>
          <p:sp>
            <p:nvSpPr>
              <p:cNvPr id="82" name="テキスト ボックス 81">
                <a:extLst>
                  <a:ext uri="{FF2B5EF4-FFF2-40B4-BE49-F238E27FC236}">
                    <a16:creationId xmlns:a16="http://schemas.microsoft.com/office/drawing/2014/main" id="{C0F5BBEE-6A75-D43F-E379-58945C3D238F}"/>
                  </a:ext>
                </a:extLst>
              </p:cNvPr>
              <p:cNvSpPr txBox="1"/>
              <p:nvPr/>
            </p:nvSpPr>
            <p:spPr>
              <a:xfrm>
                <a:off x="1393881" y="2843071"/>
                <a:ext cx="1153284" cy="338554"/>
              </a:xfrm>
              <a:prstGeom prst="rect">
                <a:avLst/>
              </a:prstGeom>
              <a:noFill/>
            </p:spPr>
            <p:txBody>
              <a:bodyPr wrap="square" rtlCol="0">
                <a:spAutoFit/>
              </a:bodyPr>
              <a:lstStyle/>
              <a:p>
                <a:pPr algn="ctr"/>
                <a:r>
                  <a:rPr kumimoji="1" lang="ja-JP" altLang="en-US" sz="1600" b="1">
                    <a:latin typeface="BIZ UDPゴシック" panose="020B0400000000000000" pitchFamily="50" charset="-128"/>
                    <a:ea typeface="BIZ UDPゴシック" panose="020B0400000000000000" pitchFamily="50" charset="-128"/>
                  </a:rPr>
                  <a:t>工場</a:t>
                </a:r>
                <a:r>
                  <a:rPr kumimoji="1" lang="ja-JP" altLang="en-US" sz="1100">
                    <a:latin typeface="BIZ UDPゴシック" panose="020B0400000000000000" pitchFamily="50" charset="-128"/>
                    <a:ea typeface="BIZ UDPゴシック" panose="020B0400000000000000" pitchFamily="50" charset="-128"/>
                  </a:rPr>
                  <a:t>の建設</a:t>
                </a:r>
                <a:endParaRPr kumimoji="1" lang="ja-JP" altLang="en-US" sz="2000">
                  <a:latin typeface="BIZ UDPゴシック" panose="020B0400000000000000" pitchFamily="50" charset="-128"/>
                  <a:ea typeface="BIZ UDPゴシック" panose="020B0400000000000000" pitchFamily="50" charset="-128"/>
                </a:endParaRPr>
              </a:p>
            </p:txBody>
          </p:sp>
          <p:cxnSp>
            <p:nvCxnSpPr>
              <p:cNvPr id="83" name="直線コネクタ 82">
                <a:extLst>
                  <a:ext uri="{FF2B5EF4-FFF2-40B4-BE49-F238E27FC236}">
                    <a16:creationId xmlns:a16="http://schemas.microsoft.com/office/drawing/2014/main" id="{0CF59663-A467-899D-C2E4-71936256D88E}"/>
                  </a:ext>
                </a:extLst>
              </p:cNvPr>
              <p:cNvCxnSpPr>
                <a:cxnSpLocks/>
              </p:cNvCxnSpPr>
              <p:nvPr/>
            </p:nvCxnSpPr>
            <p:spPr>
              <a:xfrm>
                <a:off x="1556915" y="2832456"/>
                <a:ext cx="800976" cy="0"/>
              </a:xfrm>
              <a:prstGeom prst="line">
                <a:avLst/>
              </a:prstGeom>
              <a:ln w="76200" cmpd="thinThick">
                <a:solidFill>
                  <a:srgbClr val="92D050"/>
                </a:solidFill>
              </a:ln>
            </p:spPr>
            <p:style>
              <a:lnRef idx="2">
                <a:schemeClr val="accent1"/>
              </a:lnRef>
              <a:fillRef idx="0">
                <a:schemeClr val="accent1"/>
              </a:fillRef>
              <a:effectRef idx="1">
                <a:schemeClr val="accent1"/>
              </a:effectRef>
              <a:fontRef idx="minor">
                <a:schemeClr val="tx1"/>
              </a:fontRef>
            </p:style>
          </p:cxnSp>
        </p:grpSp>
        <p:grpSp>
          <p:nvGrpSpPr>
            <p:cNvPr id="79" name="グループ化 78">
              <a:extLst>
                <a:ext uri="{FF2B5EF4-FFF2-40B4-BE49-F238E27FC236}">
                  <a16:creationId xmlns:a16="http://schemas.microsoft.com/office/drawing/2014/main" id="{46C24AD3-BD0A-A647-E1C3-30DA046DCE57}"/>
                </a:ext>
              </a:extLst>
            </p:cNvPr>
            <p:cNvGrpSpPr/>
            <p:nvPr/>
          </p:nvGrpSpPr>
          <p:grpSpPr>
            <a:xfrm>
              <a:off x="2145350" y="891444"/>
              <a:ext cx="853782" cy="584775"/>
              <a:chOff x="2155539" y="1447085"/>
              <a:chExt cx="853782" cy="584775"/>
            </a:xfrm>
          </p:grpSpPr>
          <p:sp>
            <p:nvSpPr>
              <p:cNvPr id="80" name="テキスト ボックス 79">
                <a:extLst>
                  <a:ext uri="{FF2B5EF4-FFF2-40B4-BE49-F238E27FC236}">
                    <a16:creationId xmlns:a16="http://schemas.microsoft.com/office/drawing/2014/main" id="{16AD04FB-DB08-C902-DCBE-FE2F7B6A27C4}"/>
                  </a:ext>
                </a:extLst>
              </p:cNvPr>
              <p:cNvSpPr txBox="1"/>
              <p:nvPr/>
            </p:nvSpPr>
            <p:spPr>
              <a:xfrm>
                <a:off x="2155539" y="1713498"/>
                <a:ext cx="480290" cy="246221"/>
              </a:xfrm>
              <a:prstGeom prst="rect">
                <a:avLst/>
              </a:prstGeom>
              <a:noFill/>
            </p:spPr>
            <p:txBody>
              <a:bodyPr wrap="square">
                <a:spAutoFit/>
              </a:bodyPr>
              <a:lstStyle/>
              <a:p>
                <a:r>
                  <a:rPr kumimoji="1" lang="ja-JP" altLang="en-US" sz="1000" i="1">
                    <a:latin typeface="HGS明朝B" panose="02020800000000000000" pitchFamily="18" charset="-128"/>
                    <a:ea typeface="HGS明朝B" panose="02020800000000000000" pitchFamily="18" charset="-128"/>
                  </a:rPr>
                  <a:t>その</a:t>
                </a:r>
                <a:endParaRPr kumimoji="1" lang="ja-JP" altLang="en-US" sz="2400" i="1">
                  <a:latin typeface="HGS明朝B" panose="02020800000000000000" pitchFamily="18" charset="-128"/>
                  <a:ea typeface="HGS明朝B" panose="02020800000000000000" pitchFamily="18" charset="-128"/>
                </a:endParaRPr>
              </a:p>
            </p:txBody>
          </p:sp>
          <p:sp>
            <p:nvSpPr>
              <p:cNvPr id="81" name="テキスト ボックス 80">
                <a:extLst>
                  <a:ext uri="{FF2B5EF4-FFF2-40B4-BE49-F238E27FC236}">
                    <a16:creationId xmlns:a16="http://schemas.microsoft.com/office/drawing/2014/main" id="{6E54FDDA-E1A0-B6CD-AC6E-14A940DDDFE6}"/>
                  </a:ext>
                </a:extLst>
              </p:cNvPr>
              <p:cNvSpPr txBox="1"/>
              <p:nvPr/>
            </p:nvSpPr>
            <p:spPr>
              <a:xfrm>
                <a:off x="2450522" y="1447085"/>
                <a:ext cx="558799" cy="584775"/>
              </a:xfrm>
              <a:prstGeom prst="rect">
                <a:avLst/>
              </a:prstGeom>
              <a:noFill/>
            </p:spPr>
            <p:txBody>
              <a:bodyPr wrap="square">
                <a:spAutoFit/>
              </a:bodyPr>
              <a:lstStyle/>
              <a:p>
                <a:r>
                  <a:rPr kumimoji="1" lang="ja-JP" altLang="en-US" sz="3200" b="1" i="1">
                    <a:latin typeface="HGS明朝B" panose="02020800000000000000" pitchFamily="18" charset="-128"/>
                    <a:ea typeface="HGS明朝B" panose="02020800000000000000" pitchFamily="18" charset="-128"/>
                  </a:rPr>
                  <a:t>１</a:t>
                </a:r>
              </a:p>
            </p:txBody>
          </p:sp>
        </p:grpSp>
      </p:grpSp>
      <p:grpSp>
        <p:nvGrpSpPr>
          <p:cNvPr id="22" name="グループ化 21">
            <a:extLst>
              <a:ext uri="{FF2B5EF4-FFF2-40B4-BE49-F238E27FC236}">
                <a16:creationId xmlns:a16="http://schemas.microsoft.com/office/drawing/2014/main" id="{1661C14F-2308-C399-F46A-4897DACC6D47}"/>
              </a:ext>
            </a:extLst>
          </p:cNvPr>
          <p:cNvGrpSpPr/>
          <p:nvPr/>
        </p:nvGrpSpPr>
        <p:grpSpPr>
          <a:xfrm>
            <a:off x="3505446" y="2503001"/>
            <a:ext cx="5255299" cy="797283"/>
            <a:chOff x="3124444" y="2502999"/>
            <a:chExt cx="5255299" cy="797283"/>
          </a:xfrm>
        </p:grpSpPr>
        <p:grpSp>
          <p:nvGrpSpPr>
            <p:cNvPr id="84" name="グループ化 83">
              <a:extLst>
                <a:ext uri="{FF2B5EF4-FFF2-40B4-BE49-F238E27FC236}">
                  <a16:creationId xmlns:a16="http://schemas.microsoft.com/office/drawing/2014/main" id="{C4E1E2EB-0AA2-3050-39AA-B7D1A3CB8DF3}"/>
                </a:ext>
              </a:extLst>
            </p:cNvPr>
            <p:cNvGrpSpPr/>
            <p:nvPr/>
          </p:nvGrpSpPr>
          <p:grpSpPr>
            <a:xfrm>
              <a:off x="3124444" y="2502999"/>
              <a:ext cx="5140990" cy="338554"/>
              <a:chOff x="2518265" y="1468356"/>
              <a:chExt cx="5140990" cy="338554"/>
            </a:xfrm>
          </p:grpSpPr>
          <p:cxnSp>
            <p:nvCxnSpPr>
              <p:cNvPr id="85" name="直線矢印コネクタ 84">
                <a:extLst>
                  <a:ext uri="{FF2B5EF4-FFF2-40B4-BE49-F238E27FC236}">
                    <a16:creationId xmlns:a16="http://schemas.microsoft.com/office/drawing/2014/main" id="{11B0E472-C3EF-6043-C6CD-5340AA19E3C9}"/>
                  </a:ext>
                </a:extLst>
              </p:cNvPr>
              <p:cNvCxnSpPr>
                <a:cxnSpLocks/>
              </p:cNvCxnSpPr>
              <p:nvPr/>
            </p:nvCxnSpPr>
            <p:spPr>
              <a:xfrm>
                <a:off x="2858008" y="16391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86" name="直線コネクタ 85">
                <a:extLst>
                  <a:ext uri="{FF2B5EF4-FFF2-40B4-BE49-F238E27FC236}">
                    <a16:creationId xmlns:a16="http://schemas.microsoft.com/office/drawing/2014/main" id="{AC7439D9-5C58-77F7-E647-46E7924DB7E2}"/>
                  </a:ext>
                </a:extLst>
              </p:cNvPr>
              <p:cNvCxnSpPr>
                <a:cxnSpLocks/>
              </p:cNvCxnSpPr>
              <p:nvPr/>
            </p:nvCxnSpPr>
            <p:spPr>
              <a:xfrm>
                <a:off x="2590800" y="1768459"/>
                <a:ext cx="5068455"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87" name="テキスト ボックス 86">
                <a:extLst>
                  <a:ext uri="{FF2B5EF4-FFF2-40B4-BE49-F238E27FC236}">
                    <a16:creationId xmlns:a16="http://schemas.microsoft.com/office/drawing/2014/main" id="{1FBC6C63-AB8F-45F7-2C20-D397EE0CBDCF}"/>
                  </a:ext>
                </a:extLst>
              </p:cNvPr>
              <p:cNvSpPr txBox="1"/>
              <p:nvPr/>
            </p:nvSpPr>
            <p:spPr>
              <a:xfrm>
                <a:off x="3093028" y="1494730"/>
                <a:ext cx="2988541" cy="276999"/>
              </a:xfrm>
              <a:prstGeom prst="rect">
                <a:avLst/>
              </a:prstGeom>
              <a:noFill/>
            </p:spPr>
            <p:txBody>
              <a:bodyPr wrap="square" rtlCol="0">
                <a:spAutoFit/>
              </a:bodyPr>
              <a:lstStyle/>
              <a:p>
                <a:pPr algn="just"/>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新築か、増築（増床）か？</a:t>
                </a:r>
              </a:p>
            </p:txBody>
          </p:sp>
          <p:sp>
            <p:nvSpPr>
              <p:cNvPr id="88" name="テキスト ボックス 87">
                <a:extLst>
                  <a:ext uri="{FF2B5EF4-FFF2-40B4-BE49-F238E27FC236}">
                    <a16:creationId xmlns:a16="http://schemas.microsoft.com/office/drawing/2014/main" id="{60CC77A6-43DD-D64B-F51F-E46150822F25}"/>
                  </a:ext>
                </a:extLst>
              </p:cNvPr>
              <p:cNvSpPr txBox="1"/>
              <p:nvPr/>
            </p:nvSpPr>
            <p:spPr>
              <a:xfrm>
                <a:off x="2518265" y="14683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1</a:t>
                </a:r>
              </a:p>
            </p:txBody>
          </p:sp>
        </p:grpSp>
        <p:grpSp>
          <p:nvGrpSpPr>
            <p:cNvPr id="89" name="グループ化 88">
              <a:extLst>
                <a:ext uri="{FF2B5EF4-FFF2-40B4-BE49-F238E27FC236}">
                  <a16:creationId xmlns:a16="http://schemas.microsoft.com/office/drawing/2014/main" id="{11CC6B83-E0F5-ADE0-4FC5-C05D0ECBDA9E}"/>
                </a:ext>
              </a:extLst>
            </p:cNvPr>
            <p:cNvGrpSpPr/>
            <p:nvPr/>
          </p:nvGrpSpPr>
          <p:grpSpPr>
            <a:xfrm>
              <a:off x="3124444" y="2806643"/>
              <a:ext cx="5255299" cy="493639"/>
              <a:chOff x="2518265" y="1938256"/>
              <a:chExt cx="5255299" cy="493639"/>
            </a:xfrm>
          </p:grpSpPr>
          <p:sp>
            <p:nvSpPr>
              <p:cNvPr id="90" name="テキスト ボックス 89">
                <a:extLst>
                  <a:ext uri="{FF2B5EF4-FFF2-40B4-BE49-F238E27FC236}">
                    <a16:creationId xmlns:a16="http://schemas.microsoft.com/office/drawing/2014/main" id="{C4152881-F6BA-D8CC-80B1-B49B1E44673A}"/>
                  </a:ext>
                </a:extLst>
              </p:cNvPr>
              <p:cNvSpPr txBox="1"/>
              <p:nvPr/>
            </p:nvSpPr>
            <p:spPr>
              <a:xfrm>
                <a:off x="3086443" y="2185674"/>
                <a:ext cx="4687121"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・販路がきちんと確保されているか？売上はどの程度増加を見込むか？</a:t>
                </a:r>
                <a:endParaRPr lang="en-US" altLang="ja-JP" sz="1000">
                  <a:latin typeface="BIZ UDPゴシック" panose="020B0400000000000000" pitchFamily="50" charset="-128"/>
                  <a:ea typeface="BIZ UDPゴシック" panose="020B0400000000000000" pitchFamily="50" charset="-128"/>
                </a:endParaRPr>
              </a:p>
            </p:txBody>
          </p:sp>
          <p:cxnSp>
            <p:nvCxnSpPr>
              <p:cNvPr id="91" name="直線矢印コネクタ 90">
                <a:extLst>
                  <a:ext uri="{FF2B5EF4-FFF2-40B4-BE49-F238E27FC236}">
                    <a16:creationId xmlns:a16="http://schemas.microsoft.com/office/drawing/2014/main" id="{DA8B862E-72F0-F23A-9C29-B23A9EF5442F}"/>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92" name="直線コネクタ 91">
                <a:extLst>
                  <a:ext uri="{FF2B5EF4-FFF2-40B4-BE49-F238E27FC236}">
                    <a16:creationId xmlns:a16="http://schemas.microsoft.com/office/drawing/2014/main" id="{5824D40E-2374-937D-2CE3-F4A438265604}"/>
                  </a:ext>
                </a:extLst>
              </p:cNvPr>
              <p:cNvCxnSpPr>
                <a:cxnSpLocks/>
              </p:cNvCxnSpPr>
              <p:nvPr/>
            </p:nvCxnSpPr>
            <p:spPr>
              <a:xfrm>
                <a:off x="2590800" y="2218248"/>
                <a:ext cx="5059219"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93" name="テキスト ボックス 92">
                <a:extLst>
                  <a:ext uri="{FF2B5EF4-FFF2-40B4-BE49-F238E27FC236}">
                    <a16:creationId xmlns:a16="http://schemas.microsoft.com/office/drawing/2014/main" id="{F7C71BC8-BD82-AB46-0603-56C5992DD2BB}"/>
                  </a:ext>
                </a:extLst>
              </p:cNvPr>
              <p:cNvSpPr txBox="1"/>
              <p:nvPr/>
            </p:nvSpPr>
            <p:spPr>
              <a:xfrm>
                <a:off x="3106883" y="1964589"/>
                <a:ext cx="4012912"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取引先の要請か、否か？</a:t>
                </a:r>
                <a:endParaRPr lang="en-US" altLang="ja-JP" sz="12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94" name="テキスト ボックス 93">
                <a:extLst>
                  <a:ext uri="{FF2B5EF4-FFF2-40B4-BE49-F238E27FC236}">
                    <a16:creationId xmlns:a16="http://schemas.microsoft.com/office/drawing/2014/main" id="{EBCCD678-FE26-54C9-26F6-7D450CA5B055}"/>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2</a:t>
                </a:r>
              </a:p>
            </p:txBody>
          </p:sp>
        </p:grpSp>
      </p:grpSp>
      <p:grpSp>
        <p:nvGrpSpPr>
          <p:cNvPr id="5" name="グループ化 4">
            <a:extLst>
              <a:ext uri="{FF2B5EF4-FFF2-40B4-BE49-F238E27FC236}">
                <a16:creationId xmlns:a16="http://schemas.microsoft.com/office/drawing/2014/main" id="{663FF3BB-93A8-D3B4-D604-B717C9990D07}"/>
              </a:ext>
            </a:extLst>
          </p:cNvPr>
          <p:cNvGrpSpPr/>
          <p:nvPr/>
        </p:nvGrpSpPr>
        <p:grpSpPr>
          <a:xfrm>
            <a:off x="3490436" y="3308783"/>
            <a:ext cx="5441601" cy="3284872"/>
            <a:chOff x="3109434" y="3308783"/>
            <a:chExt cx="5441601" cy="3284872"/>
          </a:xfrm>
        </p:grpSpPr>
        <p:grpSp>
          <p:nvGrpSpPr>
            <p:cNvPr id="147" name="グループ化 146">
              <a:extLst>
                <a:ext uri="{FF2B5EF4-FFF2-40B4-BE49-F238E27FC236}">
                  <a16:creationId xmlns:a16="http://schemas.microsoft.com/office/drawing/2014/main" id="{83ABC8D2-0276-C4E4-2E10-FB40783BB493}"/>
                </a:ext>
              </a:extLst>
            </p:cNvPr>
            <p:cNvGrpSpPr/>
            <p:nvPr/>
          </p:nvGrpSpPr>
          <p:grpSpPr>
            <a:xfrm>
              <a:off x="3118670" y="3308783"/>
              <a:ext cx="5294556" cy="649710"/>
              <a:chOff x="2518265" y="1938256"/>
              <a:chExt cx="5294556" cy="649710"/>
            </a:xfrm>
          </p:grpSpPr>
          <p:sp>
            <p:nvSpPr>
              <p:cNvPr id="148" name="テキスト ボックス 147">
                <a:extLst>
                  <a:ext uri="{FF2B5EF4-FFF2-40B4-BE49-F238E27FC236}">
                    <a16:creationId xmlns:a16="http://schemas.microsoft.com/office/drawing/2014/main" id="{158EA95E-E02D-54E0-4EF7-60863F6BCD5C}"/>
                  </a:ext>
                </a:extLst>
              </p:cNvPr>
              <p:cNvSpPr txBox="1"/>
              <p:nvPr/>
            </p:nvSpPr>
            <p:spPr>
              <a:xfrm>
                <a:off x="3092217" y="2187856"/>
                <a:ext cx="4720604" cy="400110"/>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・新規の場合、安定した受注が継続するか？</a:t>
                </a:r>
                <a:endParaRPr lang="en-US" altLang="ja-JP" sz="1000" kern="100">
                  <a:latin typeface="BIZ UDPゴシック" panose="020B0400000000000000" pitchFamily="50" charset="-128"/>
                  <a:ea typeface="BIZ UDPゴシック" panose="020B0400000000000000" pitchFamily="50" charset="-128"/>
                  <a:cs typeface="Times New Roman" panose="02020603050405020304" pitchFamily="18" charset="0"/>
                </a:endParaRPr>
              </a:p>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・既存の場合、採算に見合った受注であるか？</a:t>
                </a:r>
                <a:endParaRPr lang="en-US" altLang="ja-JP" sz="1000">
                  <a:latin typeface="BIZ UDPゴシック" panose="020B0400000000000000" pitchFamily="50" charset="-128"/>
                  <a:ea typeface="BIZ UDPゴシック" panose="020B0400000000000000" pitchFamily="50" charset="-128"/>
                </a:endParaRPr>
              </a:p>
            </p:txBody>
          </p:sp>
          <p:cxnSp>
            <p:nvCxnSpPr>
              <p:cNvPr id="149" name="直線矢印コネクタ 148">
                <a:extLst>
                  <a:ext uri="{FF2B5EF4-FFF2-40B4-BE49-F238E27FC236}">
                    <a16:creationId xmlns:a16="http://schemas.microsoft.com/office/drawing/2014/main" id="{72DF9767-AEFD-788B-003F-08BD65D3C787}"/>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150" name="直線コネクタ 149">
                <a:extLst>
                  <a:ext uri="{FF2B5EF4-FFF2-40B4-BE49-F238E27FC236}">
                    <a16:creationId xmlns:a16="http://schemas.microsoft.com/office/drawing/2014/main" id="{F083DFE8-6EA1-F101-8113-161E92AAF899}"/>
                  </a:ext>
                </a:extLst>
              </p:cNvPr>
              <p:cNvCxnSpPr>
                <a:cxnSpLocks/>
              </p:cNvCxnSpPr>
              <p:nvPr/>
            </p:nvCxnSpPr>
            <p:spPr>
              <a:xfrm flipV="1">
                <a:off x="2602291" y="2200793"/>
                <a:ext cx="5032614" cy="17455"/>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51" name="テキスト ボックス 150">
                <a:extLst>
                  <a:ext uri="{FF2B5EF4-FFF2-40B4-BE49-F238E27FC236}">
                    <a16:creationId xmlns:a16="http://schemas.microsoft.com/office/drawing/2014/main" id="{A6C81D7D-8B1C-3680-C355-42765B53979F}"/>
                  </a:ext>
                </a:extLst>
              </p:cNvPr>
              <p:cNvSpPr txBox="1"/>
              <p:nvPr/>
            </p:nvSpPr>
            <p:spPr>
              <a:xfrm>
                <a:off x="3106883" y="1964590"/>
                <a:ext cx="4224772"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新規先の受注案件か、既存先からの要請か？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５１～５２）</a:t>
                </a:r>
                <a:endPar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152" name="テキスト ボックス 151">
                <a:extLst>
                  <a:ext uri="{FF2B5EF4-FFF2-40B4-BE49-F238E27FC236}">
                    <a16:creationId xmlns:a16="http://schemas.microsoft.com/office/drawing/2014/main" id="{C7D918D8-2637-303D-74BB-DD92BCF2B2BE}"/>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1</a:t>
                </a:r>
              </a:p>
            </p:txBody>
          </p:sp>
        </p:grpSp>
        <p:grpSp>
          <p:nvGrpSpPr>
            <p:cNvPr id="153" name="グループ化 152">
              <a:extLst>
                <a:ext uri="{FF2B5EF4-FFF2-40B4-BE49-F238E27FC236}">
                  <a16:creationId xmlns:a16="http://schemas.microsoft.com/office/drawing/2014/main" id="{F6BC0A57-A826-973D-0248-E2E2ABF5B4FB}"/>
                </a:ext>
              </a:extLst>
            </p:cNvPr>
            <p:cNvGrpSpPr/>
            <p:nvPr/>
          </p:nvGrpSpPr>
          <p:grpSpPr>
            <a:xfrm>
              <a:off x="3118670" y="3899725"/>
              <a:ext cx="5322304" cy="493283"/>
              <a:chOff x="2518265" y="1938256"/>
              <a:chExt cx="5322304" cy="493283"/>
            </a:xfrm>
          </p:grpSpPr>
          <p:sp>
            <p:nvSpPr>
              <p:cNvPr id="154" name="テキスト ボックス 153">
                <a:extLst>
                  <a:ext uri="{FF2B5EF4-FFF2-40B4-BE49-F238E27FC236}">
                    <a16:creationId xmlns:a16="http://schemas.microsoft.com/office/drawing/2014/main" id="{5917FCB8-44B9-B5DD-972A-61F3F6735CB1}"/>
                  </a:ext>
                </a:extLst>
              </p:cNvPr>
              <p:cNvSpPr txBox="1"/>
              <p:nvPr/>
            </p:nvSpPr>
            <p:spPr>
              <a:xfrm>
                <a:off x="3092256" y="2177623"/>
                <a:ext cx="4748313" cy="253916"/>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・導入に見合う売上増加やコスト削減≒収益の改善</a:t>
                </a:r>
                <a:endParaRPr lang="en-US" altLang="ja-JP" sz="1000">
                  <a:latin typeface="BIZ UDPゴシック" panose="020B0400000000000000" pitchFamily="50" charset="-128"/>
                  <a:ea typeface="BIZ UDPゴシック" panose="020B0400000000000000" pitchFamily="50" charset="-128"/>
                </a:endParaRPr>
              </a:p>
            </p:txBody>
          </p:sp>
          <p:cxnSp>
            <p:nvCxnSpPr>
              <p:cNvPr id="155" name="直線矢印コネクタ 154">
                <a:extLst>
                  <a:ext uri="{FF2B5EF4-FFF2-40B4-BE49-F238E27FC236}">
                    <a16:creationId xmlns:a16="http://schemas.microsoft.com/office/drawing/2014/main" id="{2896876D-D3AD-909B-960C-5ECA02EE68B2}"/>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156" name="直線コネクタ 155">
                <a:extLst>
                  <a:ext uri="{FF2B5EF4-FFF2-40B4-BE49-F238E27FC236}">
                    <a16:creationId xmlns:a16="http://schemas.microsoft.com/office/drawing/2014/main" id="{CEAC8B01-0498-E8CA-C728-FA09E91930A3}"/>
                  </a:ext>
                </a:extLst>
              </p:cNvPr>
              <p:cNvCxnSpPr>
                <a:cxnSpLocks/>
              </p:cNvCxnSpPr>
              <p:nvPr/>
            </p:nvCxnSpPr>
            <p:spPr>
              <a:xfrm>
                <a:off x="2593045" y="2218248"/>
                <a:ext cx="503261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57" name="テキスト ボックス 156">
                <a:extLst>
                  <a:ext uri="{FF2B5EF4-FFF2-40B4-BE49-F238E27FC236}">
                    <a16:creationId xmlns:a16="http://schemas.microsoft.com/office/drawing/2014/main" id="{CC9CFBA1-DE04-1123-C637-5515EF17E962}"/>
                  </a:ext>
                </a:extLst>
              </p:cNvPr>
              <p:cNvSpPr txBox="1"/>
              <p:nvPr/>
            </p:nvSpPr>
            <p:spPr>
              <a:xfrm>
                <a:off x="3106883" y="1964589"/>
                <a:ext cx="4012912"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新技術の導入か、既存技術の代替か？</a:t>
                </a:r>
                <a:r>
                  <a:rPr lang="ja-JP" altLang="en-US" sz="1200" kern="100">
                    <a:latin typeface="BIZ UDP明朝 Medium" panose="02020500000000000000" pitchFamily="18" charset="-128"/>
                    <a:ea typeface="BIZ UDP明朝 Medium" panose="02020500000000000000" pitchFamily="18" charset="-128"/>
                    <a:cs typeface="Times New Roman" panose="02020603050405020304" pitchFamily="18" charset="0"/>
                  </a:rPr>
                  <a:t>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P5</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４）</a:t>
                </a:r>
                <a:endParaRPr lang="en-US" altLang="ja-JP" sz="12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58" name="テキスト ボックス 157">
                <a:extLst>
                  <a:ext uri="{FF2B5EF4-FFF2-40B4-BE49-F238E27FC236}">
                    <a16:creationId xmlns:a16="http://schemas.microsoft.com/office/drawing/2014/main" id="{649959E8-A642-1FE8-2345-B8D13DEA3330}"/>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2</a:t>
                </a:r>
              </a:p>
            </p:txBody>
          </p:sp>
        </p:grpSp>
        <p:grpSp>
          <p:nvGrpSpPr>
            <p:cNvPr id="165" name="グループ化 164">
              <a:extLst>
                <a:ext uri="{FF2B5EF4-FFF2-40B4-BE49-F238E27FC236}">
                  <a16:creationId xmlns:a16="http://schemas.microsoft.com/office/drawing/2014/main" id="{FDE487E8-C59F-C4B0-8C0A-8F1D189D772D}"/>
                </a:ext>
              </a:extLst>
            </p:cNvPr>
            <p:cNvGrpSpPr/>
            <p:nvPr/>
          </p:nvGrpSpPr>
          <p:grpSpPr>
            <a:xfrm>
              <a:off x="3109434" y="4778213"/>
              <a:ext cx="5359209" cy="660731"/>
              <a:chOff x="2518265" y="1938256"/>
              <a:chExt cx="5359209" cy="660731"/>
            </a:xfrm>
          </p:grpSpPr>
          <p:sp>
            <p:nvSpPr>
              <p:cNvPr id="166" name="テキスト ボックス 165">
                <a:extLst>
                  <a:ext uri="{FF2B5EF4-FFF2-40B4-BE49-F238E27FC236}">
                    <a16:creationId xmlns:a16="http://schemas.microsoft.com/office/drawing/2014/main" id="{9C320683-2A6B-C4B6-2A03-1E7763209CA2}"/>
                  </a:ext>
                </a:extLst>
              </p:cNvPr>
              <p:cNvSpPr txBox="1"/>
              <p:nvPr/>
            </p:nvSpPr>
            <p:spPr>
              <a:xfrm>
                <a:off x="3101453" y="2183489"/>
                <a:ext cx="4776021" cy="415498"/>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キュービクル更新の必要</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性</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→電力費の変更で計画の見直しの</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可能性</a:t>
                </a:r>
                <a:endParaRPr lang="en-US" altLang="ja-JP" sz="1000" kern="100">
                  <a:latin typeface="BIZ UDPゴシック" panose="020B0400000000000000" pitchFamily="50" charset="-128"/>
                  <a:ea typeface="BIZ UDPゴシック" panose="020B0400000000000000" pitchFamily="50" charset="-128"/>
                  <a:cs typeface="Times New Roman" panose="02020603050405020304" pitchFamily="18" charset="0"/>
                </a:endParaRPr>
              </a:p>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・機械の導入で、改装工事や基礎工事が必要な場合もある</a:t>
                </a:r>
                <a:endParaRPr lang="en-US" altLang="ja-JP" sz="1000">
                  <a:latin typeface="BIZ UDPゴシック" panose="020B0400000000000000" pitchFamily="50" charset="-128"/>
                  <a:ea typeface="BIZ UDPゴシック" panose="020B0400000000000000" pitchFamily="50" charset="-128"/>
                </a:endParaRPr>
              </a:p>
            </p:txBody>
          </p:sp>
          <p:cxnSp>
            <p:nvCxnSpPr>
              <p:cNvPr id="167" name="直線矢印コネクタ 166">
                <a:extLst>
                  <a:ext uri="{FF2B5EF4-FFF2-40B4-BE49-F238E27FC236}">
                    <a16:creationId xmlns:a16="http://schemas.microsoft.com/office/drawing/2014/main" id="{945057BA-477F-88D9-CD66-3B58CFB34425}"/>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168" name="直線コネクタ 167">
                <a:extLst>
                  <a:ext uri="{FF2B5EF4-FFF2-40B4-BE49-F238E27FC236}">
                    <a16:creationId xmlns:a16="http://schemas.microsoft.com/office/drawing/2014/main" id="{CD3943D2-903A-FDC3-C49C-DE2B1411E5B4}"/>
                  </a:ext>
                </a:extLst>
              </p:cNvPr>
              <p:cNvCxnSpPr>
                <a:cxnSpLocks/>
              </p:cNvCxnSpPr>
              <p:nvPr/>
            </p:nvCxnSpPr>
            <p:spPr>
              <a:xfrm>
                <a:off x="2620762" y="2218248"/>
                <a:ext cx="503261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69" name="テキスト ボックス 168">
                <a:extLst>
                  <a:ext uri="{FF2B5EF4-FFF2-40B4-BE49-F238E27FC236}">
                    <a16:creationId xmlns:a16="http://schemas.microsoft.com/office/drawing/2014/main" id="{EB0C833A-F4FF-BD80-9C39-6B432306805F}"/>
                  </a:ext>
                </a:extLst>
              </p:cNvPr>
              <p:cNvSpPr txBox="1"/>
              <p:nvPr/>
            </p:nvSpPr>
            <p:spPr>
              <a:xfrm>
                <a:off x="3106883" y="1964589"/>
                <a:ext cx="4012912"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設置に関する問題はないか？</a:t>
                </a:r>
                <a:endParaRPr lang="en-US" altLang="ja-JP" sz="12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70" name="テキスト ボックス 169">
                <a:extLst>
                  <a:ext uri="{FF2B5EF4-FFF2-40B4-BE49-F238E27FC236}">
                    <a16:creationId xmlns:a16="http://schemas.microsoft.com/office/drawing/2014/main" id="{E9B6B9BA-910E-17CB-4BF8-A1F65EC2F342}"/>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4</a:t>
                </a:r>
              </a:p>
            </p:txBody>
          </p:sp>
        </p:grpSp>
        <p:grpSp>
          <p:nvGrpSpPr>
            <p:cNvPr id="171" name="グループ化 170">
              <a:extLst>
                <a:ext uri="{FF2B5EF4-FFF2-40B4-BE49-F238E27FC236}">
                  <a16:creationId xmlns:a16="http://schemas.microsoft.com/office/drawing/2014/main" id="{E425778A-583D-202A-41B3-AC3FAB1450CB}"/>
                </a:ext>
              </a:extLst>
            </p:cNvPr>
            <p:cNvGrpSpPr/>
            <p:nvPr/>
          </p:nvGrpSpPr>
          <p:grpSpPr>
            <a:xfrm>
              <a:off x="3109434" y="5811130"/>
              <a:ext cx="5396155" cy="502741"/>
              <a:chOff x="2518265" y="1938256"/>
              <a:chExt cx="5396155" cy="502741"/>
            </a:xfrm>
          </p:grpSpPr>
          <p:sp>
            <p:nvSpPr>
              <p:cNvPr id="172" name="テキスト ボックス 171">
                <a:extLst>
                  <a:ext uri="{FF2B5EF4-FFF2-40B4-BE49-F238E27FC236}">
                    <a16:creationId xmlns:a16="http://schemas.microsoft.com/office/drawing/2014/main" id="{F764B6F5-5A6B-C8EC-EB90-B667571A1861}"/>
                  </a:ext>
                </a:extLst>
              </p:cNvPr>
              <p:cNvSpPr txBox="1"/>
              <p:nvPr/>
            </p:nvSpPr>
            <p:spPr>
              <a:xfrm>
                <a:off x="3101453" y="2187081"/>
                <a:ext cx="4812967" cy="253916"/>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・電力費や消耗品費の増加、操作に関する技術者はいるか、研修期間はどうか？</a:t>
                </a:r>
                <a:endParaRPr lang="en-US" altLang="ja-JP" sz="1000">
                  <a:latin typeface="BIZ UDPゴシック" panose="020B0400000000000000" pitchFamily="50" charset="-128"/>
                  <a:ea typeface="BIZ UDPゴシック" panose="020B0400000000000000" pitchFamily="50" charset="-128"/>
                </a:endParaRPr>
              </a:p>
            </p:txBody>
          </p:sp>
          <p:cxnSp>
            <p:nvCxnSpPr>
              <p:cNvPr id="173" name="直線矢印コネクタ 172">
                <a:extLst>
                  <a:ext uri="{FF2B5EF4-FFF2-40B4-BE49-F238E27FC236}">
                    <a16:creationId xmlns:a16="http://schemas.microsoft.com/office/drawing/2014/main" id="{9503121E-C798-F3BF-32EA-82B3F2D0EA00}"/>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174" name="直線コネクタ 173">
                <a:extLst>
                  <a:ext uri="{FF2B5EF4-FFF2-40B4-BE49-F238E27FC236}">
                    <a16:creationId xmlns:a16="http://schemas.microsoft.com/office/drawing/2014/main" id="{43F95B44-E9E2-D074-E723-ED824BA9AF8B}"/>
                  </a:ext>
                </a:extLst>
              </p:cNvPr>
              <p:cNvCxnSpPr>
                <a:cxnSpLocks/>
              </p:cNvCxnSpPr>
              <p:nvPr/>
            </p:nvCxnSpPr>
            <p:spPr>
              <a:xfrm>
                <a:off x="2620334" y="2218248"/>
                <a:ext cx="5023955"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75" name="テキスト ボックス 174">
                <a:extLst>
                  <a:ext uri="{FF2B5EF4-FFF2-40B4-BE49-F238E27FC236}">
                    <a16:creationId xmlns:a16="http://schemas.microsoft.com/office/drawing/2014/main" id="{E99573F4-99D1-C34C-499A-265EFA43732C}"/>
                  </a:ext>
                </a:extLst>
              </p:cNvPr>
              <p:cNvSpPr txBox="1"/>
              <p:nvPr/>
            </p:nvSpPr>
            <p:spPr>
              <a:xfrm>
                <a:off x="3106883" y="1964589"/>
                <a:ext cx="4012912" cy="276999"/>
              </a:xfrm>
              <a:prstGeom prst="rect">
                <a:avLst/>
              </a:prstGeom>
              <a:noFill/>
            </p:spPr>
            <p:txBody>
              <a:bodyPr wrap="square" rtlCol="0">
                <a:spAutoFit/>
              </a:bodyPr>
              <a:lstStyle/>
              <a:p>
                <a:pPr algn="just">
                  <a:buNone/>
                </a:pP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固定費の増加はどの程度か</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P110</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112</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176" name="テキスト ボックス 175">
                <a:extLst>
                  <a:ext uri="{FF2B5EF4-FFF2-40B4-BE49-F238E27FC236}">
                    <a16:creationId xmlns:a16="http://schemas.microsoft.com/office/drawing/2014/main" id="{937D8E74-8550-C6F4-29CC-E5E10C7B785E}"/>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6</a:t>
                </a:r>
              </a:p>
            </p:txBody>
          </p:sp>
        </p:grpSp>
        <p:grpSp>
          <p:nvGrpSpPr>
            <p:cNvPr id="177" name="グループ化 176">
              <a:extLst>
                <a:ext uri="{FF2B5EF4-FFF2-40B4-BE49-F238E27FC236}">
                  <a16:creationId xmlns:a16="http://schemas.microsoft.com/office/drawing/2014/main" id="{F42F4F27-A2FE-8AD1-40FA-0FAE554E2D33}"/>
                </a:ext>
              </a:extLst>
            </p:cNvPr>
            <p:cNvGrpSpPr/>
            <p:nvPr/>
          </p:nvGrpSpPr>
          <p:grpSpPr>
            <a:xfrm>
              <a:off x="3118670" y="6255101"/>
              <a:ext cx="5125876" cy="338554"/>
              <a:chOff x="2518265" y="1938256"/>
              <a:chExt cx="5125876" cy="338554"/>
            </a:xfrm>
          </p:grpSpPr>
          <p:cxnSp>
            <p:nvCxnSpPr>
              <p:cNvPr id="178" name="直線矢印コネクタ 177">
                <a:extLst>
                  <a:ext uri="{FF2B5EF4-FFF2-40B4-BE49-F238E27FC236}">
                    <a16:creationId xmlns:a16="http://schemas.microsoft.com/office/drawing/2014/main" id="{BED37DA2-02B6-A7D4-FE07-7153168C1959}"/>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179" name="直線コネクタ 178">
                <a:extLst>
                  <a:ext uri="{FF2B5EF4-FFF2-40B4-BE49-F238E27FC236}">
                    <a16:creationId xmlns:a16="http://schemas.microsoft.com/office/drawing/2014/main" id="{FC13EC85-DB70-B60C-A62B-13AADEE5F8A7}"/>
                  </a:ext>
                </a:extLst>
              </p:cNvPr>
              <p:cNvCxnSpPr>
                <a:cxnSpLocks/>
              </p:cNvCxnSpPr>
              <p:nvPr/>
            </p:nvCxnSpPr>
            <p:spPr>
              <a:xfrm>
                <a:off x="2611527" y="2218248"/>
                <a:ext cx="503261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80" name="テキスト ボックス 179">
                <a:extLst>
                  <a:ext uri="{FF2B5EF4-FFF2-40B4-BE49-F238E27FC236}">
                    <a16:creationId xmlns:a16="http://schemas.microsoft.com/office/drawing/2014/main" id="{E7915B86-8484-8920-C3DF-72C8F398A8D4}"/>
                  </a:ext>
                </a:extLst>
              </p:cNvPr>
              <p:cNvSpPr txBox="1"/>
              <p:nvPr/>
            </p:nvSpPr>
            <p:spPr>
              <a:xfrm>
                <a:off x="3106883" y="1964589"/>
                <a:ext cx="4012912"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安定した受注継続までの期間に運転資金は必要か？</a:t>
                </a:r>
                <a:endParaRPr lang="en-US" altLang="ja-JP" sz="12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81" name="テキスト ボックス 180">
                <a:extLst>
                  <a:ext uri="{FF2B5EF4-FFF2-40B4-BE49-F238E27FC236}">
                    <a16:creationId xmlns:a16="http://schemas.microsoft.com/office/drawing/2014/main" id="{7C02D235-F11D-F4DF-3919-4014D2B30E5C}"/>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7</a:t>
                </a:r>
              </a:p>
            </p:txBody>
          </p:sp>
        </p:grpSp>
        <p:grpSp>
          <p:nvGrpSpPr>
            <p:cNvPr id="182" name="グループ化 181">
              <a:extLst>
                <a:ext uri="{FF2B5EF4-FFF2-40B4-BE49-F238E27FC236}">
                  <a16:creationId xmlns:a16="http://schemas.microsoft.com/office/drawing/2014/main" id="{155264F9-F17F-C5C4-9CCE-1D8E5170EB8D}"/>
                </a:ext>
              </a:extLst>
            </p:cNvPr>
            <p:cNvGrpSpPr/>
            <p:nvPr/>
          </p:nvGrpSpPr>
          <p:grpSpPr>
            <a:xfrm>
              <a:off x="3118672" y="5364936"/>
              <a:ext cx="5116475" cy="504962"/>
              <a:chOff x="2555210" y="2169165"/>
              <a:chExt cx="4941150" cy="504962"/>
            </a:xfrm>
          </p:grpSpPr>
          <p:grpSp>
            <p:nvGrpSpPr>
              <p:cNvPr id="183" name="グループ化 182">
                <a:extLst>
                  <a:ext uri="{FF2B5EF4-FFF2-40B4-BE49-F238E27FC236}">
                    <a16:creationId xmlns:a16="http://schemas.microsoft.com/office/drawing/2014/main" id="{0395DC4C-3368-7C5D-A579-37B02616AF6F}"/>
                  </a:ext>
                </a:extLst>
              </p:cNvPr>
              <p:cNvGrpSpPr/>
              <p:nvPr/>
            </p:nvGrpSpPr>
            <p:grpSpPr>
              <a:xfrm>
                <a:off x="2555210" y="2169165"/>
                <a:ext cx="4941150" cy="338554"/>
                <a:chOff x="2518265" y="1938256"/>
                <a:chExt cx="4941150" cy="338554"/>
              </a:xfrm>
            </p:grpSpPr>
            <p:cxnSp>
              <p:nvCxnSpPr>
                <p:cNvPr id="185" name="直線矢印コネクタ 184">
                  <a:extLst>
                    <a:ext uri="{FF2B5EF4-FFF2-40B4-BE49-F238E27FC236}">
                      <a16:creationId xmlns:a16="http://schemas.microsoft.com/office/drawing/2014/main" id="{0A93DC25-626D-E1C0-E5E9-EFCC63D1A650}"/>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186" name="直線コネクタ 185">
                  <a:extLst>
                    <a:ext uri="{FF2B5EF4-FFF2-40B4-BE49-F238E27FC236}">
                      <a16:creationId xmlns:a16="http://schemas.microsoft.com/office/drawing/2014/main" id="{F9444998-AFFA-422A-3681-BFEDCC3E4BD4}"/>
                    </a:ext>
                  </a:extLst>
                </p:cNvPr>
                <p:cNvCxnSpPr>
                  <a:cxnSpLocks/>
                </p:cNvCxnSpPr>
                <p:nvPr/>
              </p:nvCxnSpPr>
              <p:spPr>
                <a:xfrm>
                  <a:off x="2601506" y="2218248"/>
                  <a:ext cx="4857909"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87" name="テキスト ボックス 186">
                  <a:extLst>
                    <a:ext uri="{FF2B5EF4-FFF2-40B4-BE49-F238E27FC236}">
                      <a16:creationId xmlns:a16="http://schemas.microsoft.com/office/drawing/2014/main" id="{5D886307-3F07-FED1-C35F-920D17468990}"/>
                    </a:ext>
                  </a:extLst>
                </p:cNvPr>
                <p:cNvSpPr txBox="1"/>
                <p:nvPr/>
              </p:nvSpPr>
              <p:spPr>
                <a:xfrm>
                  <a:off x="3106884" y="1964589"/>
                  <a:ext cx="4224772"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専門機か、汎用機か？</a:t>
                  </a:r>
                  <a:r>
                    <a:rPr lang="ja-JP" altLang="en-US" sz="1200" kern="100">
                      <a:latin typeface="BIZ UDP明朝 Medium" panose="02020500000000000000" pitchFamily="18" charset="-128"/>
                      <a:ea typeface="BIZ UDP明朝 Medium" panose="02020500000000000000" pitchFamily="18" charset="-128"/>
                      <a:cs typeface="Times New Roman" panose="02020603050405020304" pitchFamily="18" charset="0"/>
                    </a:rPr>
                    <a:t>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５６）</a:t>
                  </a:r>
                  <a:endParaRPr lang="en-US" altLang="ja-JP" sz="12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88" name="テキスト ボックス 187">
                  <a:extLst>
                    <a:ext uri="{FF2B5EF4-FFF2-40B4-BE49-F238E27FC236}">
                      <a16:creationId xmlns:a16="http://schemas.microsoft.com/office/drawing/2014/main" id="{BF624C8D-49D0-09A5-FC43-DB83EFAC0BB0}"/>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5</a:t>
                  </a:r>
                </a:p>
              </p:txBody>
            </p:sp>
          </p:grpSp>
          <p:sp>
            <p:nvSpPr>
              <p:cNvPr id="184" name="テキスト ボックス 183">
                <a:extLst>
                  <a:ext uri="{FF2B5EF4-FFF2-40B4-BE49-F238E27FC236}">
                    <a16:creationId xmlns:a16="http://schemas.microsoft.com/office/drawing/2014/main" id="{00F665AA-2CD3-94A0-5B16-F458EA175282}"/>
                  </a:ext>
                </a:extLst>
              </p:cNvPr>
              <p:cNvSpPr txBox="1"/>
              <p:nvPr/>
            </p:nvSpPr>
            <p:spPr>
              <a:xfrm>
                <a:off x="3109494" y="2427906"/>
                <a:ext cx="3682370"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・専門機や特殊機の場合は、メンテナンスに問題ないか？</a:t>
                </a:r>
                <a:endParaRPr lang="en-US" altLang="ja-JP" sz="1000">
                  <a:latin typeface="BIZ UDPゴシック" panose="020B0400000000000000" pitchFamily="50" charset="-128"/>
                  <a:ea typeface="BIZ UDPゴシック" panose="020B0400000000000000" pitchFamily="50" charset="-128"/>
                </a:endParaRPr>
              </a:p>
            </p:txBody>
          </p:sp>
        </p:grpSp>
        <p:grpSp>
          <p:nvGrpSpPr>
            <p:cNvPr id="13" name="グループ化 12">
              <a:extLst>
                <a:ext uri="{FF2B5EF4-FFF2-40B4-BE49-F238E27FC236}">
                  <a16:creationId xmlns:a16="http://schemas.microsoft.com/office/drawing/2014/main" id="{E01CFF66-4F31-B28E-3368-4FD0CA7DADED}"/>
                </a:ext>
              </a:extLst>
            </p:cNvPr>
            <p:cNvGrpSpPr/>
            <p:nvPr/>
          </p:nvGrpSpPr>
          <p:grpSpPr>
            <a:xfrm>
              <a:off x="3118521" y="4334240"/>
              <a:ext cx="5432514" cy="502741"/>
              <a:chOff x="3118521" y="4334240"/>
              <a:chExt cx="5432514" cy="502741"/>
            </a:xfrm>
          </p:grpSpPr>
          <p:sp>
            <p:nvSpPr>
              <p:cNvPr id="160" name="テキスト ボックス 159">
                <a:extLst>
                  <a:ext uri="{FF2B5EF4-FFF2-40B4-BE49-F238E27FC236}">
                    <a16:creationId xmlns:a16="http://schemas.microsoft.com/office/drawing/2014/main" id="{BC41F482-0CDC-241E-92D1-81C877BB20F6}"/>
                  </a:ext>
                </a:extLst>
              </p:cNvPr>
              <p:cNvSpPr txBox="1"/>
              <p:nvPr/>
            </p:nvSpPr>
            <p:spPr>
              <a:xfrm>
                <a:off x="3701710" y="4583065"/>
                <a:ext cx="4785258" cy="253916"/>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導入の狙いは何か？オペレーションには、問題がないか？</a:t>
                </a:r>
                <a:endParaRPr lang="en-US" altLang="ja-JP" sz="1000">
                  <a:latin typeface="BIZ UDPゴシック" panose="020B0400000000000000" pitchFamily="50" charset="-128"/>
                  <a:ea typeface="BIZ UDPゴシック" panose="020B0400000000000000" pitchFamily="50" charset="-128"/>
                </a:endParaRPr>
              </a:p>
            </p:txBody>
          </p:sp>
          <p:cxnSp>
            <p:nvCxnSpPr>
              <p:cNvPr id="161" name="直線矢印コネクタ 160">
                <a:extLst>
                  <a:ext uri="{FF2B5EF4-FFF2-40B4-BE49-F238E27FC236}">
                    <a16:creationId xmlns:a16="http://schemas.microsoft.com/office/drawing/2014/main" id="{40C20F83-5078-3BD6-CC7E-BE177EE19817}"/>
                  </a:ext>
                </a:extLst>
              </p:cNvPr>
              <p:cNvCxnSpPr>
                <a:cxnSpLocks/>
              </p:cNvCxnSpPr>
              <p:nvPr/>
            </p:nvCxnSpPr>
            <p:spPr>
              <a:xfrm>
                <a:off x="3458264" y="4505031"/>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163" name="テキスト ボックス 162">
                <a:extLst>
                  <a:ext uri="{FF2B5EF4-FFF2-40B4-BE49-F238E27FC236}">
                    <a16:creationId xmlns:a16="http://schemas.microsoft.com/office/drawing/2014/main" id="{CF51B5FB-D7FE-F6A9-CC73-ACEF30516AE2}"/>
                  </a:ext>
                </a:extLst>
              </p:cNvPr>
              <p:cNvSpPr txBox="1"/>
              <p:nvPr/>
            </p:nvSpPr>
            <p:spPr>
              <a:xfrm>
                <a:off x="3707138" y="4360575"/>
                <a:ext cx="4843897" cy="276999"/>
              </a:xfrm>
              <a:prstGeom prst="rect">
                <a:avLst/>
              </a:prstGeom>
              <a:noFill/>
            </p:spPr>
            <p:txBody>
              <a:bodyPr wrap="square" rtlCol="0">
                <a:spAutoFit/>
              </a:bodyPr>
              <a:lstStyle/>
              <a:p>
                <a:pPr algn="just">
                  <a:buNone/>
                </a:pP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老朽化</a:t>
                </a:r>
                <a:r>
                  <a:rPr lang="ja-JP" altLang="ja-JP" sz="1100" kern="100">
                    <a:latin typeface="BIZ UDPゴシック" panose="020B0400000000000000" pitchFamily="50" charset="-128"/>
                    <a:ea typeface="BIZ UDPゴシック" panose="020B0400000000000000" pitchFamily="50" charset="-128"/>
                    <a:cs typeface="Times New Roman" panose="02020603050405020304" pitchFamily="18" charset="0"/>
                  </a:rPr>
                  <a:t>による</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既存設備</a:t>
                </a:r>
                <a:r>
                  <a:rPr lang="ja-JP" altLang="ja-JP" sz="1100" kern="100">
                    <a:latin typeface="BIZ UDPゴシック" panose="020B0400000000000000" pitchFamily="50" charset="-128"/>
                    <a:ea typeface="BIZ UDPゴシック" panose="020B0400000000000000" pitchFamily="50" charset="-128"/>
                    <a:cs typeface="Times New Roman" panose="02020603050405020304" pitchFamily="18" charset="0"/>
                  </a:rPr>
                  <a:t>の</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入替か、新</a:t>
                </a:r>
                <a:r>
                  <a:rPr lang="ja-JP" altLang="ja-JP" sz="1100" kern="100">
                    <a:latin typeface="BIZ UDPゴシック" panose="020B0400000000000000" pitchFamily="50" charset="-128"/>
                    <a:ea typeface="BIZ UDPゴシック" panose="020B0400000000000000" pitchFamily="50" charset="-128"/>
                    <a:cs typeface="Times New Roman" panose="02020603050405020304" pitchFamily="18" charset="0"/>
                  </a:rPr>
                  <a:t>たな</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機器</a:t>
                </a:r>
                <a:r>
                  <a:rPr lang="ja-JP" altLang="ja-JP" sz="1100" kern="100">
                    <a:latin typeface="BIZ UDPゴシック" panose="020B0400000000000000" pitchFamily="50" charset="-128"/>
                    <a:ea typeface="BIZ UDPゴシック" panose="020B0400000000000000" pitchFamily="50" charset="-128"/>
                    <a:cs typeface="Times New Roman" panose="02020603050405020304" pitchFamily="18" charset="0"/>
                  </a:rPr>
                  <a:t>の</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購入か？</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５３～５</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5</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12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64" name="テキスト ボックス 163">
                <a:extLst>
                  <a:ext uri="{FF2B5EF4-FFF2-40B4-BE49-F238E27FC236}">
                    <a16:creationId xmlns:a16="http://schemas.microsoft.com/office/drawing/2014/main" id="{9E76A380-CCDA-BFF2-F34D-5A11405603D5}"/>
                  </a:ext>
                </a:extLst>
              </p:cNvPr>
              <p:cNvSpPr txBox="1"/>
              <p:nvPr/>
            </p:nvSpPr>
            <p:spPr>
              <a:xfrm>
                <a:off x="3118521" y="4334240"/>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3</a:t>
                </a:r>
              </a:p>
            </p:txBody>
          </p:sp>
          <p:cxnSp>
            <p:nvCxnSpPr>
              <p:cNvPr id="200" name="直線コネクタ 199">
                <a:extLst>
                  <a:ext uri="{FF2B5EF4-FFF2-40B4-BE49-F238E27FC236}">
                    <a16:creationId xmlns:a16="http://schemas.microsoft.com/office/drawing/2014/main" id="{915580D8-B43C-A089-6981-2A047FDD9763}"/>
                  </a:ext>
                </a:extLst>
              </p:cNvPr>
              <p:cNvCxnSpPr>
                <a:cxnSpLocks/>
              </p:cNvCxnSpPr>
              <p:nvPr/>
            </p:nvCxnSpPr>
            <p:spPr>
              <a:xfrm>
                <a:off x="3202410" y="4613890"/>
                <a:ext cx="503261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grpSp>
      </p:grpSp>
    </p:spTree>
    <p:extLst>
      <p:ext uri="{BB962C8B-B14F-4D97-AF65-F5344CB8AC3E}">
        <p14:creationId xmlns:p14="http://schemas.microsoft.com/office/powerpoint/2010/main" val="19497504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A80F6-C3F3-CB42-4CA5-24C9F5E69EB1}"/>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1753934-A929-A436-E61B-EC720D80E5A8}"/>
              </a:ext>
            </a:extLst>
          </p:cNvPr>
          <p:cNvSpPr>
            <a:spLocks noGrp="1"/>
          </p:cNvSpPr>
          <p:nvPr>
            <p:ph type="sldNum" sz="quarter" idx="12"/>
          </p:nvPr>
        </p:nvSpPr>
        <p:spPr/>
        <p:txBody>
          <a:bodyPr/>
          <a:lstStyle/>
          <a:p>
            <a:fld id="{83CB6158-B501-4E3A-BAB6-5BA58145ABEC}" type="slidenum">
              <a:rPr kumimoji="1" lang="ja-JP" altLang="en-US" smtClean="0"/>
              <a:t>17</a:t>
            </a:fld>
            <a:endParaRPr kumimoji="1" lang="ja-JP" altLang="en-US"/>
          </a:p>
        </p:txBody>
      </p:sp>
      <p:sp>
        <p:nvSpPr>
          <p:cNvPr id="2" name="タイトル 1">
            <a:extLst>
              <a:ext uri="{FF2B5EF4-FFF2-40B4-BE49-F238E27FC236}">
                <a16:creationId xmlns:a16="http://schemas.microsoft.com/office/drawing/2014/main" id="{2AF99A42-9FFE-E7A9-BD61-5D0AC10620C4}"/>
              </a:ext>
            </a:extLst>
          </p:cNvPr>
          <p:cNvSpPr>
            <a:spLocks noGrp="1"/>
          </p:cNvSpPr>
          <p:nvPr>
            <p:ph type="title"/>
          </p:nvPr>
        </p:nvSpPr>
        <p:spPr/>
        <p:txBody>
          <a:bodyPr/>
          <a:lstStyle/>
          <a:p>
            <a:r>
              <a:rPr kumimoji="1" lang="ja-JP" altLang="en-US" b="1">
                <a:solidFill>
                  <a:schemeClr val="tx1">
                    <a:lumMod val="65000"/>
                    <a:lumOff val="35000"/>
                  </a:schemeClr>
                </a:solidFill>
              </a:rPr>
              <a:t>５．設備資金</a:t>
            </a:r>
            <a:r>
              <a:rPr lang="ja-JP" altLang="en-US" b="1">
                <a:solidFill>
                  <a:schemeClr val="tx1">
                    <a:lumMod val="65000"/>
                    <a:lumOff val="35000"/>
                  </a:schemeClr>
                </a:solidFill>
              </a:rPr>
              <a:t>（業種別③） </a:t>
            </a:r>
            <a:r>
              <a:rPr kumimoji="1" lang="ja-JP" altLang="en-US" b="1">
                <a:solidFill>
                  <a:schemeClr val="tx1">
                    <a:lumMod val="65000"/>
                    <a:lumOff val="35000"/>
                  </a:schemeClr>
                </a:solidFill>
              </a:rPr>
              <a:t>　</a:t>
            </a:r>
          </a:p>
        </p:txBody>
      </p:sp>
      <p:grpSp>
        <p:nvGrpSpPr>
          <p:cNvPr id="4" name="グループ化 3">
            <a:extLst>
              <a:ext uri="{FF2B5EF4-FFF2-40B4-BE49-F238E27FC236}">
                <a16:creationId xmlns:a16="http://schemas.microsoft.com/office/drawing/2014/main" id="{E7511233-D18A-18E9-E3BA-FC8276ECF622}"/>
              </a:ext>
            </a:extLst>
          </p:cNvPr>
          <p:cNvGrpSpPr/>
          <p:nvPr/>
        </p:nvGrpSpPr>
        <p:grpSpPr>
          <a:xfrm>
            <a:off x="822325" y="1118234"/>
            <a:ext cx="1409700" cy="783592"/>
            <a:chOff x="431800" y="1245866"/>
            <a:chExt cx="1409700" cy="949169"/>
          </a:xfrm>
        </p:grpSpPr>
        <p:grpSp>
          <p:nvGrpSpPr>
            <p:cNvPr id="5" name="グループ化 4">
              <a:extLst>
                <a:ext uri="{FF2B5EF4-FFF2-40B4-BE49-F238E27FC236}">
                  <a16:creationId xmlns:a16="http://schemas.microsoft.com/office/drawing/2014/main" id="{A25C270E-8530-5079-6FEE-CA39157B71C5}"/>
                </a:ext>
              </a:extLst>
            </p:cNvPr>
            <p:cNvGrpSpPr/>
            <p:nvPr/>
          </p:nvGrpSpPr>
          <p:grpSpPr>
            <a:xfrm>
              <a:off x="431800" y="1245866"/>
              <a:ext cx="1409700" cy="949169"/>
              <a:chOff x="419100" y="1511135"/>
              <a:chExt cx="2270335" cy="1807887"/>
            </a:xfrm>
          </p:grpSpPr>
          <p:sp>
            <p:nvSpPr>
              <p:cNvPr id="9" name="四角形: 角を丸くする 8">
                <a:extLst>
                  <a:ext uri="{FF2B5EF4-FFF2-40B4-BE49-F238E27FC236}">
                    <a16:creationId xmlns:a16="http://schemas.microsoft.com/office/drawing/2014/main" id="{CD241BCB-497A-1431-32FC-6574D493E99E}"/>
                  </a:ext>
                </a:extLst>
              </p:cNvPr>
              <p:cNvSpPr/>
              <p:nvPr/>
            </p:nvSpPr>
            <p:spPr>
              <a:xfrm>
                <a:off x="419100" y="1511135"/>
                <a:ext cx="2270335" cy="1807887"/>
              </a:xfrm>
              <a:prstGeom prst="roundRect">
                <a:avLst>
                  <a:gd name="adj" fmla="val 0"/>
                </a:avLst>
              </a:prstGeom>
              <a:solidFill>
                <a:srgbClr val="ECF7E0">
                  <a:alpha val="60000"/>
                </a:srgbClr>
              </a:solidFill>
              <a:ln w="47625" cmpd="sng">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5C6CFCAF-3EB6-B9DB-EE03-7F534D52A4E7}"/>
                  </a:ext>
                </a:extLst>
              </p:cNvPr>
              <p:cNvSpPr txBox="1"/>
              <p:nvPr/>
            </p:nvSpPr>
            <p:spPr>
              <a:xfrm>
                <a:off x="627476" y="2652522"/>
                <a:ext cx="1857375" cy="639086"/>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設備資金</a:t>
                </a:r>
                <a:endParaRPr kumimoji="1" lang="ja-JP" altLang="en-US" sz="2800">
                  <a:latin typeface="BIZ UDPゴシック" panose="020B0400000000000000" pitchFamily="50" charset="-128"/>
                  <a:ea typeface="BIZ UDPゴシック" panose="020B0400000000000000" pitchFamily="50" charset="-128"/>
                </a:endParaRPr>
              </a:p>
            </p:txBody>
          </p:sp>
        </p:grpSp>
        <p:sp>
          <p:nvSpPr>
            <p:cNvPr id="8" name="テキスト ボックス 7">
              <a:extLst>
                <a:ext uri="{FF2B5EF4-FFF2-40B4-BE49-F238E27FC236}">
                  <a16:creationId xmlns:a16="http://schemas.microsoft.com/office/drawing/2014/main" id="{9CFC26A5-0787-9BE2-2F35-7938C436A585}"/>
                </a:ext>
              </a:extLst>
            </p:cNvPr>
            <p:cNvSpPr txBox="1"/>
            <p:nvPr/>
          </p:nvSpPr>
          <p:spPr>
            <a:xfrm>
              <a:off x="551660" y="1283003"/>
              <a:ext cx="1153284" cy="484655"/>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運送業</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12" name="テキスト ボックス 11">
            <a:extLst>
              <a:ext uri="{FF2B5EF4-FFF2-40B4-BE49-F238E27FC236}">
                <a16:creationId xmlns:a16="http://schemas.microsoft.com/office/drawing/2014/main" id="{AD9FE8DB-84EB-47AA-91D0-C44CE48057B6}"/>
              </a:ext>
            </a:extLst>
          </p:cNvPr>
          <p:cNvSpPr txBox="1"/>
          <p:nvPr/>
        </p:nvSpPr>
        <p:spPr>
          <a:xfrm>
            <a:off x="712089" y="1955124"/>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panose="02020500000000000000" pitchFamily="18" charset="-128"/>
              </a:rPr>
              <a:t>P63</a:t>
            </a:r>
            <a:r>
              <a:rPr lang="ja-JP" altLang="en-US" sz="800">
                <a:latin typeface="BIZ UDP明朝 Medium" panose="02020500000000000000" pitchFamily="18" charset="-128"/>
                <a:ea typeface="BIZ UDP明朝 Medium" panose="02020500000000000000" pitchFamily="18" charset="-128"/>
              </a:rPr>
              <a:t>～）</a:t>
            </a:r>
            <a:endParaRPr lang="ja-JP" altLang="en-US" sz="800"/>
          </a:p>
        </p:txBody>
      </p:sp>
      <p:grpSp>
        <p:nvGrpSpPr>
          <p:cNvPr id="32" name="グループ化 31">
            <a:extLst>
              <a:ext uri="{FF2B5EF4-FFF2-40B4-BE49-F238E27FC236}">
                <a16:creationId xmlns:a16="http://schemas.microsoft.com/office/drawing/2014/main" id="{F8B47E33-EB00-E2EE-8758-ECC4C6985753}"/>
              </a:ext>
            </a:extLst>
          </p:cNvPr>
          <p:cNvGrpSpPr/>
          <p:nvPr/>
        </p:nvGrpSpPr>
        <p:grpSpPr>
          <a:xfrm>
            <a:off x="774451" y="3575050"/>
            <a:ext cx="1676400" cy="954422"/>
            <a:chOff x="393451" y="3575050"/>
            <a:chExt cx="1676400" cy="954422"/>
          </a:xfrm>
        </p:grpSpPr>
        <p:sp>
          <p:nvSpPr>
            <p:cNvPr id="15" name="テキスト ボックス 14">
              <a:extLst>
                <a:ext uri="{FF2B5EF4-FFF2-40B4-BE49-F238E27FC236}">
                  <a16:creationId xmlns:a16="http://schemas.microsoft.com/office/drawing/2014/main" id="{00600E68-B70F-7A6F-5441-4C024F4D1BC9}"/>
                </a:ext>
              </a:extLst>
            </p:cNvPr>
            <p:cNvSpPr txBox="1"/>
            <p:nvPr/>
          </p:nvSpPr>
          <p:spPr>
            <a:xfrm>
              <a:off x="393451" y="4314028"/>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panose="02020500000000000000" pitchFamily="18" charset="-128"/>
                </a:rPr>
                <a:t>P78</a:t>
              </a:r>
              <a:r>
                <a:rPr lang="ja-JP" altLang="en-US" sz="800">
                  <a:latin typeface="BIZ UDP明朝 Medium" panose="02020500000000000000" pitchFamily="18" charset="-128"/>
                  <a:ea typeface="BIZ UDP明朝 Medium" panose="02020500000000000000" pitchFamily="18" charset="-128"/>
                </a:rPr>
                <a:t>～）</a:t>
              </a:r>
              <a:endParaRPr lang="ja-JP" altLang="en-US" sz="800"/>
            </a:p>
          </p:txBody>
        </p:sp>
        <p:grpSp>
          <p:nvGrpSpPr>
            <p:cNvPr id="91" name="グループ化 90">
              <a:extLst>
                <a:ext uri="{FF2B5EF4-FFF2-40B4-BE49-F238E27FC236}">
                  <a16:creationId xmlns:a16="http://schemas.microsoft.com/office/drawing/2014/main" id="{141A407A-F206-8230-8F8A-228403F40E7C}"/>
                </a:ext>
              </a:extLst>
            </p:cNvPr>
            <p:cNvGrpSpPr/>
            <p:nvPr/>
          </p:nvGrpSpPr>
          <p:grpSpPr>
            <a:xfrm>
              <a:off x="466725" y="3575050"/>
              <a:ext cx="1383941" cy="704850"/>
              <a:chOff x="454025" y="5391150"/>
              <a:chExt cx="1383941" cy="704850"/>
            </a:xfrm>
          </p:grpSpPr>
          <p:grpSp>
            <p:nvGrpSpPr>
              <p:cNvPr id="38" name="グループ化 37">
                <a:extLst>
                  <a:ext uri="{FF2B5EF4-FFF2-40B4-BE49-F238E27FC236}">
                    <a16:creationId xmlns:a16="http://schemas.microsoft.com/office/drawing/2014/main" id="{26B49985-16E7-DAD2-83D4-B9E08A7FA8AA}"/>
                  </a:ext>
                </a:extLst>
              </p:cNvPr>
              <p:cNvGrpSpPr/>
              <p:nvPr/>
            </p:nvGrpSpPr>
            <p:grpSpPr>
              <a:xfrm>
                <a:off x="454025" y="5391150"/>
                <a:ext cx="1383941" cy="704850"/>
                <a:chOff x="431800" y="1302401"/>
                <a:chExt cx="1383941" cy="853788"/>
              </a:xfrm>
            </p:grpSpPr>
            <p:grpSp>
              <p:nvGrpSpPr>
                <p:cNvPr id="39" name="グループ化 38">
                  <a:extLst>
                    <a:ext uri="{FF2B5EF4-FFF2-40B4-BE49-F238E27FC236}">
                      <a16:creationId xmlns:a16="http://schemas.microsoft.com/office/drawing/2014/main" id="{4BCC24A9-9126-1006-AC32-2AD9A921E8B9}"/>
                    </a:ext>
                  </a:extLst>
                </p:cNvPr>
                <p:cNvGrpSpPr/>
                <p:nvPr/>
              </p:nvGrpSpPr>
              <p:grpSpPr>
                <a:xfrm>
                  <a:off x="431800" y="1302401"/>
                  <a:ext cx="1383941" cy="853788"/>
                  <a:chOff x="419100" y="1618818"/>
                  <a:chExt cx="2228850" cy="1626215"/>
                </a:xfrm>
              </p:grpSpPr>
              <p:sp>
                <p:nvSpPr>
                  <p:cNvPr id="42" name="四角形: 角を丸くする 41">
                    <a:extLst>
                      <a:ext uri="{FF2B5EF4-FFF2-40B4-BE49-F238E27FC236}">
                        <a16:creationId xmlns:a16="http://schemas.microsoft.com/office/drawing/2014/main" id="{1E8AA0C6-A933-3EE1-5654-896B751115D6}"/>
                      </a:ext>
                    </a:extLst>
                  </p:cNvPr>
                  <p:cNvSpPr/>
                  <p:nvPr/>
                </p:nvSpPr>
                <p:spPr>
                  <a:xfrm>
                    <a:off x="419100" y="1618818"/>
                    <a:ext cx="2228850" cy="1626215"/>
                  </a:xfrm>
                  <a:prstGeom prst="roundRect">
                    <a:avLst>
                      <a:gd name="adj" fmla="val 0"/>
                    </a:avLst>
                  </a:prstGeom>
                  <a:solidFill>
                    <a:srgbClr val="ECF7E0">
                      <a:alpha val="60000"/>
                    </a:srgbClr>
                  </a:solidFill>
                  <a:ln w="47625" cmpd="sng">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43" name="テキスト ボックス 42">
                    <a:extLst>
                      <a:ext uri="{FF2B5EF4-FFF2-40B4-BE49-F238E27FC236}">
                        <a16:creationId xmlns:a16="http://schemas.microsoft.com/office/drawing/2014/main" id="{B20959C2-BB1D-27DE-AEDF-F140881A0FEC}"/>
                      </a:ext>
                    </a:extLst>
                  </p:cNvPr>
                  <p:cNvSpPr txBox="1"/>
                  <p:nvPr/>
                </p:nvSpPr>
                <p:spPr>
                  <a:xfrm>
                    <a:off x="627476" y="2569507"/>
                    <a:ext cx="1857375" cy="639086"/>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設備資金</a:t>
                    </a:r>
                    <a:endParaRPr kumimoji="1" lang="ja-JP" altLang="en-US" sz="2800">
                      <a:latin typeface="BIZ UDPゴシック" panose="020B0400000000000000" pitchFamily="50" charset="-128"/>
                      <a:ea typeface="BIZ UDPゴシック" panose="020B0400000000000000" pitchFamily="50" charset="-128"/>
                    </a:endParaRPr>
                  </a:p>
                </p:txBody>
              </p:sp>
            </p:grpSp>
            <p:sp>
              <p:nvSpPr>
                <p:cNvPr id="41" name="テキスト ボックス 40">
                  <a:extLst>
                    <a:ext uri="{FF2B5EF4-FFF2-40B4-BE49-F238E27FC236}">
                      <a16:creationId xmlns:a16="http://schemas.microsoft.com/office/drawing/2014/main" id="{D24558BA-0682-8A3B-FC4A-C6525CC1ABFF}"/>
                    </a:ext>
                  </a:extLst>
                </p:cNvPr>
                <p:cNvSpPr txBox="1"/>
                <p:nvPr/>
              </p:nvSpPr>
              <p:spPr>
                <a:xfrm>
                  <a:off x="551660" y="1316566"/>
                  <a:ext cx="1153284" cy="447373"/>
                </a:xfrm>
                <a:prstGeom prst="rect">
                  <a:avLst/>
                </a:prstGeom>
                <a:noFill/>
              </p:spPr>
              <p:txBody>
                <a:bodyPr wrap="square" rtlCol="0">
                  <a:spAutoFit/>
                </a:bodyPr>
                <a:lstStyle/>
                <a:p>
                  <a:pPr algn="ctr"/>
                  <a:r>
                    <a:rPr kumimoji="1" lang="ja-JP" altLang="en-US">
                      <a:latin typeface="BIZ UDPゴシック" panose="020B0400000000000000" pitchFamily="50" charset="-128"/>
                      <a:ea typeface="BIZ UDPゴシック" panose="020B0400000000000000" pitchFamily="50" charset="-128"/>
                    </a:rPr>
                    <a:t>医療業</a:t>
                  </a:r>
                  <a:endParaRPr kumimoji="1" lang="ja-JP" altLang="en-US" sz="3600">
                    <a:latin typeface="BIZ UDPゴシック" panose="020B0400000000000000" pitchFamily="50" charset="-128"/>
                    <a:ea typeface="BIZ UDPゴシック" panose="020B0400000000000000" pitchFamily="50" charset="-128"/>
                  </a:endParaRPr>
                </a:p>
              </p:txBody>
            </p:sp>
          </p:grpSp>
          <p:cxnSp>
            <p:nvCxnSpPr>
              <p:cNvPr id="21" name="直線コネクタ 20">
                <a:extLst>
                  <a:ext uri="{FF2B5EF4-FFF2-40B4-BE49-F238E27FC236}">
                    <a16:creationId xmlns:a16="http://schemas.microsoft.com/office/drawing/2014/main" id="{FC0480EA-FB4C-32D4-D072-9DDE1BD76920}"/>
                  </a:ext>
                </a:extLst>
              </p:cNvPr>
              <p:cNvCxnSpPr/>
              <p:nvPr/>
            </p:nvCxnSpPr>
            <p:spPr>
              <a:xfrm>
                <a:off x="624498" y="5774561"/>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grpSp>
      </p:grpSp>
      <p:cxnSp>
        <p:nvCxnSpPr>
          <p:cNvPr id="23" name="直線コネクタ 22">
            <a:extLst>
              <a:ext uri="{FF2B5EF4-FFF2-40B4-BE49-F238E27FC236}">
                <a16:creationId xmlns:a16="http://schemas.microsoft.com/office/drawing/2014/main" id="{F997E2C0-98FE-ED1C-EE33-4441229CC794}"/>
              </a:ext>
            </a:extLst>
          </p:cNvPr>
          <p:cNvCxnSpPr>
            <a:cxnSpLocks/>
          </p:cNvCxnSpPr>
          <p:nvPr/>
        </p:nvCxnSpPr>
        <p:spPr>
          <a:xfrm>
            <a:off x="828158" y="4573464"/>
            <a:ext cx="8456076"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5" name="直線コネクタ 24">
            <a:extLst>
              <a:ext uri="{FF2B5EF4-FFF2-40B4-BE49-F238E27FC236}">
                <a16:creationId xmlns:a16="http://schemas.microsoft.com/office/drawing/2014/main" id="{B44F33F7-44BA-BCB2-A81C-6FBEE12674A0}"/>
              </a:ext>
            </a:extLst>
          </p:cNvPr>
          <p:cNvCxnSpPr>
            <a:cxnSpLocks/>
          </p:cNvCxnSpPr>
          <p:nvPr/>
        </p:nvCxnSpPr>
        <p:spPr>
          <a:xfrm>
            <a:off x="815458" y="3356000"/>
            <a:ext cx="8456076" cy="0"/>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4" name="直線コネクタ 23">
            <a:extLst>
              <a:ext uri="{FF2B5EF4-FFF2-40B4-BE49-F238E27FC236}">
                <a16:creationId xmlns:a16="http://schemas.microsoft.com/office/drawing/2014/main" id="{DE5C051F-701E-5C07-E875-A2FE8AEB8DDD}"/>
              </a:ext>
            </a:extLst>
          </p:cNvPr>
          <p:cNvCxnSpPr/>
          <p:nvPr/>
        </p:nvCxnSpPr>
        <p:spPr>
          <a:xfrm>
            <a:off x="987935" y="1580625"/>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grpSp>
        <p:nvGrpSpPr>
          <p:cNvPr id="11" name="グループ化 10">
            <a:extLst>
              <a:ext uri="{FF2B5EF4-FFF2-40B4-BE49-F238E27FC236}">
                <a16:creationId xmlns:a16="http://schemas.microsoft.com/office/drawing/2014/main" id="{E2FEA6D2-F92F-AAFA-2413-6FB55FB41EB5}"/>
              </a:ext>
            </a:extLst>
          </p:cNvPr>
          <p:cNvGrpSpPr/>
          <p:nvPr/>
        </p:nvGrpSpPr>
        <p:grpSpPr>
          <a:xfrm>
            <a:off x="2646190" y="3497917"/>
            <a:ext cx="6619674" cy="792532"/>
            <a:chOff x="1972743" y="3466874"/>
            <a:chExt cx="6619674" cy="792532"/>
          </a:xfrm>
        </p:grpSpPr>
        <p:grpSp>
          <p:nvGrpSpPr>
            <p:cNvPr id="80" name="グループ化 79">
              <a:extLst>
                <a:ext uri="{FF2B5EF4-FFF2-40B4-BE49-F238E27FC236}">
                  <a16:creationId xmlns:a16="http://schemas.microsoft.com/office/drawing/2014/main" id="{F0E00DBE-1F8F-C31F-843F-7B0F5B7D5894}"/>
                </a:ext>
              </a:extLst>
            </p:cNvPr>
            <p:cNvGrpSpPr/>
            <p:nvPr/>
          </p:nvGrpSpPr>
          <p:grpSpPr>
            <a:xfrm>
              <a:off x="1972743" y="3466874"/>
              <a:ext cx="6619674" cy="338554"/>
              <a:chOff x="2518265" y="1938256"/>
              <a:chExt cx="6619674" cy="338554"/>
            </a:xfrm>
          </p:grpSpPr>
          <p:cxnSp>
            <p:nvCxnSpPr>
              <p:cNvPr id="81" name="直線矢印コネクタ 80">
                <a:extLst>
                  <a:ext uri="{FF2B5EF4-FFF2-40B4-BE49-F238E27FC236}">
                    <a16:creationId xmlns:a16="http://schemas.microsoft.com/office/drawing/2014/main" id="{EEDC5401-DDAD-AFEB-B689-14E55D5F23A6}"/>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82" name="直線コネクタ 81">
                <a:extLst>
                  <a:ext uri="{FF2B5EF4-FFF2-40B4-BE49-F238E27FC236}">
                    <a16:creationId xmlns:a16="http://schemas.microsoft.com/office/drawing/2014/main" id="{2F0491A1-24DB-EF0D-1DBD-71398D876D51}"/>
                  </a:ext>
                </a:extLst>
              </p:cNvPr>
              <p:cNvCxnSpPr>
                <a:cxnSpLocks/>
              </p:cNvCxnSpPr>
              <p:nvPr/>
            </p:nvCxnSpPr>
            <p:spPr>
              <a:xfrm>
                <a:off x="2590800" y="2238359"/>
                <a:ext cx="6547139"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83" name="テキスト ボックス 82">
                <a:extLst>
                  <a:ext uri="{FF2B5EF4-FFF2-40B4-BE49-F238E27FC236}">
                    <a16:creationId xmlns:a16="http://schemas.microsoft.com/office/drawing/2014/main" id="{53755CB1-AE68-E0A6-18FA-7139F5308C4C}"/>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電子カルテ</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システム</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や</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デジタル</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機器</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の導入</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P81</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82</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ja-JP" altLang="ja-JP" sz="8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84" name="テキスト ボックス 83">
                <a:extLst>
                  <a:ext uri="{FF2B5EF4-FFF2-40B4-BE49-F238E27FC236}">
                    <a16:creationId xmlns:a16="http://schemas.microsoft.com/office/drawing/2014/main" id="{AFF48180-BD73-49EF-D10D-53FACE5E46C3}"/>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1</a:t>
                </a:r>
              </a:p>
            </p:txBody>
          </p:sp>
        </p:grpSp>
        <p:grpSp>
          <p:nvGrpSpPr>
            <p:cNvPr id="85" name="グループ化 84">
              <a:extLst>
                <a:ext uri="{FF2B5EF4-FFF2-40B4-BE49-F238E27FC236}">
                  <a16:creationId xmlns:a16="http://schemas.microsoft.com/office/drawing/2014/main" id="{17F3464C-F6DA-B887-A841-1739A059CB29}"/>
                </a:ext>
              </a:extLst>
            </p:cNvPr>
            <p:cNvGrpSpPr/>
            <p:nvPr/>
          </p:nvGrpSpPr>
          <p:grpSpPr>
            <a:xfrm>
              <a:off x="1972743" y="3738193"/>
              <a:ext cx="6619674" cy="521213"/>
              <a:chOff x="2518265" y="1938256"/>
              <a:chExt cx="6619674" cy="521213"/>
            </a:xfrm>
          </p:grpSpPr>
          <p:sp>
            <p:nvSpPr>
              <p:cNvPr id="86" name="テキスト ボックス 85">
                <a:extLst>
                  <a:ext uri="{FF2B5EF4-FFF2-40B4-BE49-F238E27FC236}">
                    <a16:creationId xmlns:a16="http://schemas.microsoft.com/office/drawing/2014/main" id="{5DCBBF8D-73D5-876F-DDF9-71F4DEFC4413}"/>
                  </a:ext>
                </a:extLst>
              </p:cNvPr>
              <p:cNvSpPr txBox="1"/>
              <p:nvPr/>
            </p:nvSpPr>
            <p:spPr>
              <a:xfrm>
                <a:off x="3101453" y="2205553"/>
                <a:ext cx="5727901" cy="253916"/>
              </a:xfrm>
              <a:prstGeom prst="rect">
                <a:avLst/>
              </a:prstGeom>
              <a:noFill/>
            </p:spPr>
            <p:txBody>
              <a:bodyPr wrap="square" rtlCol="0">
                <a:spAutoFit/>
              </a:bodyPr>
              <a:lstStyle/>
              <a:p>
                <a:pPr algn="just"/>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過剰設備投資傾向に注意、</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専門性高い→優位性</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≒集客につながるか</a:t>
                </a:r>
                <a:endParaRPr lang="en-US" altLang="ja-JP" sz="1000">
                  <a:latin typeface="BIZ UDPゴシック" panose="020B0400000000000000" pitchFamily="50" charset="-128"/>
                  <a:ea typeface="BIZ UDPゴシック" panose="020B0400000000000000" pitchFamily="50" charset="-128"/>
                </a:endParaRPr>
              </a:p>
            </p:txBody>
          </p:sp>
          <p:cxnSp>
            <p:nvCxnSpPr>
              <p:cNvPr id="87" name="直線矢印コネクタ 86">
                <a:extLst>
                  <a:ext uri="{FF2B5EF4-FFF2-40B4-BE49-F238E27FC236}">
                    <a16:creationId xmlns:a16="http://schemas.microsoft.com/office/drawing/2014/main" id="{71B1AD41-603B-3FB4-DE61-BF4CAFDF4C72}"/>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88" name="直線コネクタ 87">
                <a:extLst>
                  <a:ext uri="{FF2B5EF4-FFF2-40B4-BE49-F238E27FC236}">
                    <a16:creationId xmlns:a16="http://schemas.microsoft.com/office/drawing/2014/main" id="{8B6ECD3B-2857-8DE9-9575-63231910B546}"/>
                  </a:ext>
                </a:extLst>
              </p:cNvPr>
              <p:cNvCxnSpPr>
                <a:cxnSpLocks/>
              </p:cNvCxnSpPr>
              <p:nvPr/>
            </p:nvCxnSpPr>
            <p:spPr>
              <a:xfrm>
                <a:off x="2590800" y="2238359"/>
                <a:ext cx="6547139"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89" name="テキスト ボックス 88">
                <a:extLst>
                  <a:ext uri="{FF2B5EF4-FFF2-40B4-BE49-F238E27FC236}">
                    <a16:creationId xmlns:a16="http://schemas.microsoft.com/office/drawing/2014/main" id="{660701E8-A3D9-83A1-7554-19ADA6F4439E}"/>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高額の医療機器の導入</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800" kern="100">
                    <a:latin typeface="BIZ UDPゴシック" panose="020B0400000000000000" pitchFamily="50" charset="-128"/>
                    <a:ea typeface="BIZ UDPゴシック" panose="020B0400000000000000" pitchFamily="50" charset="-128"/>
                    <a:cs typeface="Times New Roman" panose="02020603050405020304" pitchFamily="18" charset="0"/>
                  </a:rPr>
                  <a:t>MRI</a:t>
                </a:r>
                <a:r>
                  <a:rPr lang="ja-JP" altLang="en-US" sz="8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800" kern="100">
                    <a:latin typeface="BIZ UDPゴシック" panose="020B0400000000000000" pitchFamily="50" charset="-128"/>
                    <a:ea typeface="BIZ UDPゴシック" panose="020B0400000000000000" pitchFamily="50" charset="-128"/>
                    <a:cs typeface="Times New Roman" panose="02020603050405020304" pitchFamily="18" charset="0"/>
                  </a:rPr>
                  <a:t>CT</a:t>
                </a:r>
                <a:r>
                  <a:rPr lang="ja-JP" altLang="en-US" sz="800" kern="100">
                    <a:latin typeface="BIZ UDPゴシック" panose="020B0400000000000000" pitchFamily="50" charset="-128"/>
                    <a:ea typeface="BIZ UDPゴシック" panose="020B0400000000000000" pitchFamily="50" charset="-128"/>
                    <a:cs typeface="Times New Roman" panose="02020603050405020304" pitchFamily="18" charset="0"/>
                  </a:rPr>
                  <a:t>など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P79,81</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82</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5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90" name="テキスト ボックス 89">
                <a:extLst>
                  <a:ext uri="{FF2B5EF4-FFF2-40B4-BE49-F238E27FC236}">
                    <a16:creationId xmlns:a16="http://schemas.microsoft.com/office/drawing/2014/main" id="{CC1D99A7-CB25-FF64-9271-2126A878FA74}"/>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2</a:t>
                </a:r>
              </a:p>
            </p:txBody>
          </p:sp>
        </p:grpSp>
      </p:grpSp>
      <p:grpSp>
        <p:nvGrpSpPr>
          <p:cNvPr id="7" name="グループ化 6">
            <a:extLst>
              <a:ext uri="{FF2B5EF4-FFF2-40B4-BE49-F238E27FC236}">
                <a16:creationId xmlns:a16="http://schemas.microsoft.com/office/drawing/2014/main" id="{902FCF6F-FFA4-201C-242A-853772536078}"/>
              </a:ext>
            </a:extLst>
          </p:cNvPr>
          <p:cNvGrpSpPr/>
          <p:nvPr/>
        </p:nvGrpSpPr>
        <p:grpSpPr>
          <a:xfrm>
            <a:off x="2653409" y="1034117"/>
            <a:ext cx="6612457" cy="2167354"/>
            <a:chOff x="1972743" y="1003074"/>
            <a:chExt cx="6612457" cy="2167354"/>
          </a:xfrm>
        </p:grpSpPr>
        <p:grpSp>
          <p:nvGrpSpPr>
            <p:cNvPr id="6" name="グループ化 5">
              <a:extLst>
                <a:ext uri="{FF2B5EF4-FFF2-40B4-BE49-F238E27FC236}">
                  <a16:creationId xmlns:a16="http://schemas.microsoft.com/office/drawing/2014/main" id="{C35866C9-93E9-8EA1-F77C-944236620BA4}"/>
                </a:ext>
              </a:extLst>
            </p:cNvPr>
            <p:cNvGrpSpPr/>
            <p:nvPr/>
          </p:nvGrpSpPr>
          <p:grpSpPr>
            <a:xfrm>
              <a:off x="1972743" y="1003074"/>
              <a:ext cx="6612457" cy="338554"/>
              <a:chOff x="2518265" y="1938256"/>
              <a:chExt cx="6612457" cy="338554"/>
            </a:xfrm>
          </p:grpSpPr>
          <p:cxnSp>
            <p:nvCxnSpPr>
              <p:cNvPr id="50" name="直線矢印コネクタ 49">
                <a:extLst>
                  <a:ext uri="{FF2B5EF4-FFF2-40B4-BE49-F238E27FC236}">
                    <a16:creationId xmlns:a16="http://schemas.microsoft.com/office/drawing/2014/main" id="{491B0D05-645D-0881-DEC9-BCCEAA25D3FE}"/>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55" name="直線コネクタ 54">
                <a:extLst>
                  <a:ext uri="{FF2B5EF4-FFF2-40B4-BE49-F238E27FC236}">
                    <a16:creationId xmlns:a16="http://schemas.microsoft.com/office/drawing/2014/main" id="{06956BC4-2CFB-FAF1-A168-9AD8049BB5ED}"/>
                  </a:ext>
                </a:extLst>
              </p:cNvPr>
              <p:cNvCxnSpPr>
                <a:cxnSpLocks/>
              </p:cNvCxnSpPr>
              <p:nvPr/>
            </p:nvCxnSpPr>
            <p:spPr>
              <a:xfrm>
                <a:off x="2590800" y="2238359"/>
                <a:ext cx="6539922"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56" name="テキスト ボックス 55">
                <a:extLst>
                  <a:ext uri="{FF2B5EF4-FFF2-40B4-BE49-F238E27FC236}">
                    <a16:creationId xmlns:a16="http://schemas.microsoft.com/office/drawing/2014/main" id="{C2567645-9FB3-DEC6-2B1E-CF79E03CFB35}"/>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トラックは、新車か、中古車か？</a:t>
                </a:r>
                <a:r>
                  <a:rPr lang="en-US"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P68</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ja-JP" altLang="ja-JP" sz="8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7" name="テキスト ボックス 56">
                <a:extLst>
                  <a:ext uri="{FF2B5EF4-FFF2-40B4-BE49-F238E27FC236}">
                    <a16:creationId xmlns:a16="http://schemas.microsoft.com/office/drawing/2014/main" id="{99E0DA6F-D2F4-9DE5-3D00-239375221D6E}"/>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1</a:t>
                </a:r>
              </a:p>
            </p:txBody>
          </p:sp>
        </p:grpSp>
        <p:grpSp>
          <p:nvGrpSpPr>
            <p:cNvPr id="58" name="グループ化 57">
              <a:extLst>
                <a:ext uri="{FF2B5EF4-FFF2-40B4-BE49-F238E27FC236}">
                  <a16:creationId xmlns:a16="http://schemas.microsoft.com/office/drawing/2014/main" id="{8B504020-4325-D7B3-362F-F89E5D7DA9F3}"/>
                </a:ext>
              </a:extLst>
            </p:cNvPr>
            <p:cNvGrpSpPr/>
            <p:nvPr/>
          </p:nvGrpSpPr>
          <p:grpSpPr>
            <a:xfrm>
              <a:off x="1972743" y="1274393"/>
              <a:ext cx="6612457" cy="675101"/>
              <a:chOff x="2518265" y="1938256"/>
              <a:chExt cx="6612457" cy="675101"/>
            </a:xfrm>
          </p:grpSpPr>
          <p:sp>
            <p:nvSpPr>
              <p:cNvPr id="59" name="テキスト ボックス 58">
                <a:extLst>
                  <a:ext uri="{FF2B5EF4-FFF2-40B4-BE49-F238E27FC236}">
                    <a16:creationId xmlns:a16="http://schemas.microsoft.com/office/drawing/2014/main" id="{74D9BBF9-8371-C04F-3D4C-0FEFE5FDECD4}"/>
                  </a:ext>
                </a:extLst>
              </p:cNvPr>
              <p:cNvSpPr txBox="1"/>
              <p:nvPr/>
            </p:nvSpPr>
            <p:spPr>
              <a:xfrm>
                <a:off x="3101453" y="2205553"/>
                <a:ext cx="5727901" cy="407804"/>
              </a:xfrm>
              <a:prstGeom prst="rect">
                <a:avLst/>
              </a:prstGeom>
              <a:noFill/>
            </p:spPr>
            <p:txBody>
              <a:bodyPr wrap="square" rtlCol="0">
                <a:spAutoFit/>
              </a:bodyPr>
              <a:lstStyle/>
              <a:p>
                <a:pPr algn="just"/>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新</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車</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納期が長期化→</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取引先の要請に間に合うか？</a:t>
                </a:r>
                <a:endParaRPr lang="en-US" altLang="ja-JP" sz="1000" kern="10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中古車</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業務に適合している車両があ</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れば、短納期</a:t>
                </a:r>
                <a:endParaRPr lang="en-US" altLang="ja-JP" sz="1000">
                  <a:latin typeface="BIZ UDPゴシック" panose="020B0400000000000000" pitchFamily="50" charset="-128"/>
                  <a:ea typeface="BIZ UDPゴシック" panose="020B0400000000000000" pitchFamily="50" charset="-128"/>
                </a:endParaRPr>
              </a:p>
            </p:txBody>
          </p:sp>
          <p:cxnSp>
            <p:nvCxnSpPr>
              <p:cNvPr id="60" name="直線矢印コネクタ 59">
                <a:extLst>
                  <a:ext uri="{FF2B5EF4-FFF2-40B4-BE49-F238E27FC236}">
                    <a16:creationId xmlns:a16="http://schemas.microsoft.com/office/drawing/2014/main" id="{1C93A32E-0586-4321-ACCF-3DB2626C7122}"/>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61" name="直線コネクタ 60">
                <a:extLst>
                  <a:ext uri="{FF2B5EF4-FFF2-40B4-BE49-F238E27FC236}">
                    <a16:creationId xmlns:a16="http://schemas.microsoft.com/office/drawing/2014/main" id="{8FBB393D-BF19-68C6-1C85-6807168E31BF}"/>
                  </a:ext>
                </a:extLst>
              </p:cNvPr>
              <p:cNvCxnSpPr>
                <a:cxnSpLocks/>
              </p:cNvCxnSpPr>
              <p:nvPr/>
            </p:nvCxnSpPr>
            <p:spPr>
              <a:xfrm>
                <a:off x="2590800" y="2238359"/>
                <a:ext cx="6539922" cy="3229"/>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62" name="テキスト ボックス 61">
                <a:extLst>
                  <a:ext uri="{FF2B5EF4-FFF2-40B4-BE49-F238E27FC236}">
                    <a16:creationId xmlns:a16="http://schemas.microsoft.com/office/drawing/2014/main" id="{B460C7A8-4292-B3BD-C214-BC1F961D445B}"/>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納期はどうか？</a:t>
                </a:r>
                <a:endParaRPr lang="en-US" altLang="ja-JP" sz="9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63" name="テキスト ボックス 62">
                <a:extLst>
                  <a:ext uri="{FF2B5EF4-FFF2-40B4-BE49-F238E27FC236}">
                    <a16:creationId xmlns:a16="http://schemas.microsoft.com/office/drawing/2014/main" id="{AB45AF14-0A75-3494-B50A-75F06D15862E}"/>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2</a:t>
                </a:r>
              </a:p>
            </p:txBody>
          </p:sp>
        </p:grpSp>
        <p:grpSp>
          <p:nvGrpSpPr>
            <p:cNvPr id="64" name="グループ化 63">
              <a:extLst>
                <a:ext uri="{FF2B5EF4-FFF2-40B4-BE49-F238E27FC236}">
                  <a16:creationId xmlns:a16="http://schemas.microsoft.com/office/drawing/2014/main" id="{14D0BAD2-8784-439F-8335-C7843597EB0B}"/>
                </a:ext>
              </a:extLst>
            </p:cNvPr>
            <p:cNvGrpSpPr/>
            <p:nvPr/>
          </p:nvGrpSpPr>
          <p:grpSpPr>
            <a:xfrm>
              <a:off x="1972743" y="1852820"/>
              <a:ext cx="6612457" cy="513518"/>
              <a:chOff x="2518265" y="1938256"/>
              <a:chExt cx="6612457" cy="513518"/>
            </a:xfrm>
          </p:grpSpPr>
          <p:sp>
            <p:nvSpPr>
              <p:cNvPr id="65" name="テキスト ボックス 64">
                <a:extLst>
                  <a:ext uri="{FF2B5EF4-FFF2-40B4-BE49-F238E27FC236}">
                    <a16:creationId xmlns:a16="http://schemas.microsoft.com/office/drawing/2014/main" id="{B028B6DF-D73E-E972-CA58-EF992EC91B57}"/>
                  </a:ext>
                </a:extLst>
              </p:cNvPr>
              <p:cNvSpPr txBox="1"/>
              <p:nvPr/>
            </p:nvSpPr>
            <p:spPr>
              <a:xfrm>
                <a:off x="3101453" y="2205553"/>
                <a:ext cx="5727901" cy="246221"/>
              </a:xfrm>
              <a:prstGeom prst="rect">
                <a:avLst/>
              </a:prstGeom>
              <a:noFill/>
            </p:spPr>
            <p:txBody>
              <a:bodyPr wrap="square" rtlCol="0">
                <a:spAutoFit/>
              </a:bodyPr>
              <a:lstStyle/>
              <a:p>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新規ルートの採算は確認したか</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安定した業務が見込めるか</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000">
                  <a:latin typeface="BIZ UDPゴシック" panose="020B0400000000000000" pitchFamily="50" charset="-128"/>
                  <a:ea typeface="BIZ UDPゴシック" panose="020B0400000000000000" pitchFamily="50" charset="-128"/>
                </a:endParaRPr>
              </a:p>
            </p:txBody>
          </p:sp>
          <p:cxnSp>
            <p:nvCxnSpPr>
              <p:cNvPr id="66" name="直線矢印コネクタ 65">
                <a:extLst>
                  <a:ext uri="{FF2B5EF4-FFF2-40B4-BE49-F238E27FC236}">
                    <a16:creationId xmlns:a16="http://schemas.microsoft.com/office/drawing/2014/main" id="{3FEB61A0-C09C-B965-A320-86A28C1951D0}"/>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67" name="直線コネクタ 66">
                <a:extLst>
                  <a:ext uri="{FF2B5EF4-FFF2-40B4-BE49-F238E27FC236}">
                    <a16:creationId xmlns:a16="http://schemas.microsoft.com/office/drawing/2014/main" id="{4B10D319-76F0-81D3-44A7-CDBBA57AA699}"/>
                  </a:ext>
                </a:extLst>
              </p:cNvPr>
              <p:cNvCxnSpPr>
                <a:cxnSpLocks/>
              </p:cNvCxnSpPr>
              <p:nvPr/>
            </p:nvCxnSpPr>
            <p:spPr>
              <a:xfrm>
                <a:off x="2590800" y="2238359"/>
                <a:ext cx="6539922"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68" name="テキスト ボックス 67">
                <a:extLst>
                  <a:ext uri="{FF2B5EF4-FFF2-40B4-BE49-F238E27FC236}">
                    <a16:creationId xmlns:a16="http://schemas.microsoft.com/office/drawing/2014/main" id="{FBAE33F9-38FB-5420-BB90-E11FDFADEAFC}"/>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取引先の要請か、否か？</a:t>
                </a:r>
                <a:r>
                  <a:rPr lang="ja-JP" altLang="en-US" sz="900" kern="100">
                    <a:latin typeface="BIZ UDP明朝 Medium" panose="02020500000000000000" pitchFamily="18" charset="-128"/>
                    <a:ea typeface="BIZ UDP明朝 Medium" panose="02020500000000000000" pitchFamily="18" charset="-128"/>
                    <a:cs typeface="Times New Roman" panose="02020603050405020304" pitchFamily="18" charset="0"/>
                  </a:rPr>
                  <a:t>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P64,65</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ja-JP" altLang="ja-JP" sz="8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69" name="テキスト ボックス 68">
                <a:extLst>
                  <a:ext uri="{FF2B5EF4-FFF2-40B4-BE49-F238E27FC236}">
                    <a16:creationId xmlns:a16="http://schemas.microsoft.com/office/drawing/2014/main" id="{8DE6D627-039F-D056-1FA1-E1B03173067E}"/>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3</a:t>
                </a:r>
              </a:p>
            </p:txBody>
          </p:sp>
        </p:grpSp>
        <p:grpSp>
          <p:nvGrpSpPr>
            <p:cNvPr id="70" name="グループ化 69">
              <a:extLst>
                <a:ext uri="{FF2B5EF4-FFF2-40B4-BE49-F238E27FC236}">
                  <a16:creationId xmlns:a16="http://schemas.microsoft.com/office/drawing/2014/main" id="{41FADB0C-2D93-A601-4FB5-6632EC1D2405}"/>
                </a:ext>
              </a:extLst>
            </p:cNvPr>
            <p:cNvGrpSpPr/>
            <p:nvPr/>
          </p:nvGrpSpPr>
          <p:grpSpPr>
            <a:xfrm>
              <a:off x="1972743" y="2273074"/>
              <a:ext cx="6612457" cy="338554"/>
              <a:chOff x="2518265" y="1938256"/>
              <a:chExt cx="6612457" cy="338554"/>
            </a:xfrm>
          </p:grpSpPr>
          <p:cxnSp>
            <p:nvCxnSpPr>
              <p:cNvPr id="71" name="直線矢印コネクタ 70">
                <a:extLst>
                  <a:ext uri="{FF2B5EF4-FFF2-40B4-BE49-F238E27FC236}">
                    <a16:creationId xmlns:a16="http://schemas.microsoft.com/office/drawing/2014/main" id="{E89D4D4F-1CB7-8B5D-C545-219E003A718B}"/>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72" name="直線コネクタ 71">
                <a:extLst>
                  <a:ext uri="{FF2B5EF4-FFF2-40B4-BE49-F238E27FC236}">
                    <a16:creationId xmlns:a16="http://schemas.microsoft.com/office/drawing/2014/main" id="{49F00471-23D5-AA1C-5912-37C562C2BA53}"/>
                  </a:ext>
                </a:extLst>
              </p:cNvPr>
              <p:cNvCxnSpPr>
                <a:cxnSpLocks/>
              </p:cNvCxnSpPr>
              <p:nvPr/>
            </p:nvCxnSpPr>
            <p:spPr>
              <a:xfrm>
                <a:off x="2590800" y="2238359"/>
                <a:ext cx="6539922"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73" name="テキスト ボックス 72">
                <a:extLst>
                  <a:ext uri="{FF2B5EF4-FFF2-40B4-BE49-F238E27FC236}">
                    <a16:creationId xmlns:a16="http://schemas.microsoft.com/office/drawing/2014/main" id="{A356D579-E402-B228-5D8F-E83D6E6EE6B7}"/>
                  </a:ext>
                </a:extLst>
              </p:cNvPr>
              <p:cNvSpPr txBox="1"/>
              <p:nvPr/>
            </p:nvSpPr>
            <p:spPr>
              <a:xfrm>
                <a:off x="3106882" y="1979829"/>
                <a:ext cx="5627253"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ドライバーの確保はできているか？</a:t>
                </a:r>
                <a:r>
                  <a:rPr lang="ja-JP" altLang="en-US" sz="1200" kern="100">
                    <a:latin typeface="BIZ UDP明朝 Medium" panose="02020500000000000000" pitchFamily="18" charset="-128"/>
                    <a:ea typeface="BIZ UDP明朝 Medium" panose="02020500000000000000" pitchFamily="18" charset="-128"/>
                    <a:cs typeface="Times New Roman" panose="02020603050405020304" pitchFamily="18" charset="0"/>
                  </a:rPr>
                  <a:t>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P64,66</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ja-JP" altLang="ja-JP" sz="8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74" name="テキスト ボックス 73">
                <a:extLst>
                  <a:ext uri="{FF2B5EF4-FFF2-40B4-BE49-F238E27FC236}">
                    <a16:creationId xmlns:a16="http://schemas.microsoft.com/office/drawing/2014/main" id="{3BBCE8A1-6976-50A0-2E77-D41DE76DB6FF}"/>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4</a:t>
                </a:r>
              </a:p>
            </p:txBody>
          </p:sp>
        </p:grpSp>
        <p:grpSp>
          <p:nvGrpSpPr>
            <p:cNvPr id="75" name="グループ化 74">
              <a:extLst>
                <a:ext uri="{FF2B5EF4-FFF2-40B4-BE49-F238E27FC236}">
                  <a16:creationId xmlns:a16="http://schemas.microsoft.com/office/drawing/2014/main" id="{F4E24C97-ED85-B1F4-0C01-1FCCCB2C3DC1}"/>
                </a:ext>
              </a:extLst>
            </p:cNvPr>
            <p:cNvGrpSpPr/>
            <p:nvPr/>
          </p:nvGrpSpPr>
          <p:grpSpPr>
            <a:xfrm>
              <a:off x="1972743" y="2552474"/>
              <a:ext cx="6612457" cy="338554"/>
              <a:chOff x="2518265" y="1938256"/>
              <a:chExt cx="6612457" cy="338554"/>
            </a:xfrm>
          </p:grpSpPr>
          <p:cxnSp>
            <p:nvCxnSpPr>
              <p:cNvPr id="76" name="直線矢印コネクタ 75">
                <a:extLst>
                  <a:ext uri="{FF2B5EF4-FFF2-40B4-BE49-F238E27FC236}">
                    <a16:creationId xmlns:a16="http://schemas.microsoft.com/office/drawing/2014/main" id="{6B97A958-5B81-598E-3E96-B67C30653521}"/>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77" name="直線コネクタ 76">
                <a:extLst>
                  <a:ext uri="{FF2B5EF4-FFF2-40B4-BE49-F238E27FC236}">
                    <a16:creationId xmlns:a16="http://schemas.microsoft.com/office/drawing/2014/main" id="{2E8EB676-9354-197E-4AAB-1EA6B84A5763}"/>
                  </a:ext>
                </a:extLst>
              </p:cNvPr>
              <p:cNvCxnSpPr>
                <a:cxnSpLocks/>
              </p:cNvCxnSpPr>
              <p:nvPr/>
            </p:nvCxnSpPr>
            <p:spPr>
              <a:xfrm>
                <a:off x="2590800" y="2238359"/>
                <a:ext cx="6539922"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78" name="テキスト ボックス 77">
                <a:extLst>
                  <a:ext uri="{FF2B5EF4-FFF2-40B4-BE49-F238E27FC236}">
                    <a16:creationId xmlns:a16="http://schemas.microsoft.com/office/drawing/2014/main" id="{A69DDD3E-0759-85F5-D983-FC62E2F9845A}"/>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経営環境の変化をヒアリングしたか？</a:t>
                </a:r>
                <a:r>
                  <a:rPr lang="ja-JP" altLang="en-US" sz="1200" kern="100">
                    <a:latin typeface="BIZ UDP明朝 Medium" panose="02020500000000000000" pitchFamily="18" charset="-128"/>
                    <a:ea typeface="BIZ UDP明朝 Medium" panose="02020500000000000000" pitchFamily="18" charset="-128"/>
                    <a:cs typeface="Times New Roman" panose="02020603050405020304" pitchFamily="18" charset="0"/>
                  </a:rPr>
                  <a:t>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P66</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ja-JP" altLang="ja-JP" sz="8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79" name="テキスト ボックス 78">
                <a:extLst>
                  <a:ext uri="{FF2B5EF4-FFF2-40B4-BE49-F238E27FC236}">
                    <a16:creationId xmlns:a16="http://schemas.microsoft.com/office/drawing/2014/main" id="{3F7BDBE7-A8D0-8C05-EB98-5709BB707E97}"/>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5</a:t>
                </a:r>
              </a:p>
            </p:txBody>
          </p:sp>
        </p:grpSp>
        <p:grpSp>
          <p:nvGrpSpPr>
            <p:cNvPr id="92" name="グループ化 91">
              <a:extLst>
                <a:ext uri="{FF2B5EF4-FFF2-40B4-BE49-F238E27FC236}">
                  <a16:creationId xmlns:a16="http://schemas.microsoft.com/office/drawing/2014/main" id="{CD747C73-E294-D82A-5C6A-1AD8699DB388}"/>
                </a:ext>
              </a:extLst>
            </p:cNvPr>
            <p:cNvGrpSpPr/>
            <p:nvPr/>
          </p:nvGrpSpPr>
          <p:grpSpPr>
            <a:xfrm>
              <a:off x="1972743" y="2831874"/>
              <a:ext cx="6612457" cy="338554"/>
              <a:chOff x="2518265" y="1938256"/>
              <a:chExt cx="6612457" cy="338554"/>
            </a:xfrm>
          </p:grpSpPr>
          <p:cxnSp>
            <p:nvCxnSpPr>
              <p:cNvPr id="93" name="直線矢印コネクタ 92">
                <a:extLst>
                  <a:ext uri="{FF2B5EF4-FFF2-40B4-BE49-F238E27FC236}">
                    <a16:creationId xmlns:a16="http://schemas.microsoft.com/office/drawing/2014/main" id="{1D1DAE4D-6F44-D6C6-10E1-CCA4F8827916}"/>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94" name="直線コネクタ 93">
                <a:extLst>
                  <a:ext uri="{FF2B5EF4-FFF2-40B4-BE49-F238E27FC236}">
                    <a16:creationId xmlns:a16="http://schemas.microsoft.com/office/drawing/2014/main" id="{2E6B8CBB-CC38-E4F1-BA4F-88B5752BD7CA}"/>
                  </a:ext>
                </a:extLst>
              </p:cNvPr>
              <p:cNvCxnSpPr>
                <a:cxnSpLocks/>
              </p:cNvCxnSpPr>
              <p:nvPr/>
            </p:nvCxnSpPr>
            <p:spPr>
              <a:xfrm>
                <a:off x="2590800" y="2238359"/>
                <a:ext cx="6539922"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95" name="テキスト ボックス 94">
                <a:extLst>
                  <a:ext uri="{FF2B5EF4-FFF2-40B4-BE49-F238E27FC236}">
                    <a16:creationId xmlns:a16="http://schemas.microsoft.com/office/drawing/2014/main" id="{A04C0280-515C-35C4-7293-AEBDCE2F5376}"/>
                  </a:ext>
                </a:extLst>
              </p:cNvPr>
              <p:cNvSpPr txBox="1"/>
              <p:nvPr/>
            </p:nvSpPr>
            <p:spPr>
              <a:xfrm>
                <a:off x="3106882" y="1964589"/>
                <a:ext cx="6023840"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特殊車両</a:t>
                </a:r>
                <a:r>
                  <a:rPr lang="ja-JP" altLang="en-US" sz="900" kern="100">
                    <a:latin typeface="BIZ UDPゴシック" panose="020B0400000000000000" pitchFamily="50" charset="-128"/>
                    <a:ea typeface="BIZ UDPゴシック" panose="020B0400000000000000" pitchFamily="50" charset="-128"/>
                    <a:cs typeface="Times New Roman" panose="02020603050405020304" pitchFamily="18" charset="0"/>
                  </a:rPr>
                  <a:t>（トレーラーなど）</a:t>
                </a:r>
                <a:r>
                  <a:rPr lang="ja-JP" altLang="en-US" sz="1050" kern="100">
                    <a:latin typeface="BIZ UDPゴシック" panose="020B0400000000000000" pitchFamily="50" charset="-128"/>
                    <a:ea typeface="BIZ UDPゴシック" panose="020B0400000000000000" pitchFamily="50" charset="-128"/>
                    <a:cs typeface="Times New Roman" panose="02020603050405020304" pitchFamily="18" charset="0"/>
                  </a:rPr>
                  <a:t>の場合</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、「大型特殊免許」</a:t>
                </a:r>
                <a:r>
                  <a:rPr lang="ja-JP" altLang="en-US" sz="1050" kern="100">
                    <a:latin typeface="BIZ UDPゴシック" panose="020B0400000000000000" pitchFamily="50" charset="-128"/>
                    <a:ea typeface="BIZ UDPゴシック" panose="020B0400000000000000" pitchFamily="50" charset="-128"/>
                    <a:cs typeface="Times New Roman" panose="02020603050405020304" pitchFamily="18" charset="0"/>
                  </a:rPr>
                  <a:t>を保有する</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運転手数</a:t>
                </a:r>
                <a:r>
                  <a:rPr lang="ja-JP" altLang="en-US" sz="1050" kern="100">
                    <a:latin typeface="BIZ UDPゴシック" panose="020B0400000000000000" pitchFamily="50" charset="-128"/>
                    <a:ea typeface="BIZ UDPゴシック" panose="020B0400000000000000" pitchFamily="50" charset="-128"/>
                    <a:cs typeface="Times New Roman" panose="02020603050405020304" pitchFamily="18" charset="0"/>
                  </a:rPr>
                  <a:t>の</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確認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P66</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ja-JP" altLang="ja-JP" sz="8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96" name="テキスト ボックス 95">
                <a:extLst>
                  <a:ext uri="{FF2B5EF4-FFF2-40B4-BE49-F238E27FC236}">
                    <a16:creationId xmlns:a16="http://schemas.microsoft.com/office/drawing/2014/main" id="{CEEEFF41-2F58-9086-C060-AFB2A7F01955}"/>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6</a:t>
                </a:r>
              </a:p>
            </p:txBody>
          </p:sp>
        </p:grpSp>
      </p:grpSp>
      <p:grpSp>
        <p:nvGrpSpPr>
          <p:cNvPr id="33" name="グループ化 32">
            <a:extLst>
              <a:ext uri="{FF2B5EF4-FFF2-40B4-BE49-F238E27FC236}">
                <a16:creationId xmlns:a16="http://schemas.microsoft.com/office/drawing/2014/main" id="{B2461DC8-65DE-435B-90FA-6F4887668E39}"/>
              </a:ext>
            </a:extLst>
          </p:cNvPr>
          <p:cNvGrpSpPr/>
          <p:nvPr/>
        </p:nvGrpSpPr>
        <p:grpSpPr>
          <a:xfrm>
            <a:off x="704114" y="4833074"/>
            <a:ext cx="1676400" cy="1036847"/>
            <a:chOff x="323114" y="4833072"/>
            <a:chExt cx="1676400" cy="1036847"/>
          </a:xfrm>
        </p:grpSpPr>
        <p:grpSp>
          <p:nvGrpSpPr>
            <p:cNvPr id="155" name="グループ化 154">
              <a:extLst>
                <a:ext uri="{FF2B5EF4-FFF2-40B4-BE49-F238E27FC236}">
                  <a16:creationId xmlns:a16="http://schemas.microsoft.com/office/drawing/2014/main" id="{E84F5D80-1022-F5B5-1462-7B87814D9CFC}"/>
                </a:ext>
              </a:extLst>
            </p:cNvPr>
            <p:cNvGrpSpPr/>
            <p:nvPr/>
          </p:nvGrpSpPr>
          <p:grpSpPr>
            <a:xfrm>
              <a:off x="469344" y="4833072"/>
              <a:ext cx="1383941" cy="783592"/>
              <a:chOff x="431800" y="1245866"/>
              <a:chExt cx="1383941" cy="949168"/>
            </a:xfrm>
          </p:grpSpPr>
          <p:grpSp>
            <p:nvGrpSpPr>
              <p:cNvPr id="156" name="グループ化 155">
                <a:extLst>
                  <a:ext uri="{FF2B5EF4-FFF2-40B4-BE49-F238E27FC236}">
                    <a16:creationId xmlns:a16="http://schemas.microsoft.com/office/drawing/2014/main" id="{D2466981-0D1F-AC5E-850F-FA3D5DC67A79}"/>
                  </a:ext>
                </a:extLst>
              </p:cNvPr>
              <p:cNvGrpSpPr/>
              <p:nvPr/>
            </p:nvGrpSpPr>
            <p:grpSpPr>
              <a:xfrm>
                <a:off x="431800" y="1245866"/>
                <a:ext cx="1383941" cy="949168"/>
                <a:chOff x="419100" y="1511135"/>
                <a:chExt cx="2228850" cy="1807887"/>
              </a:xfrm>
            </p:grpSpPr>
            <p:sp>
              <p:nvSpPr>
                <p:cNvPr id="159" name="四角形: 角を丸くする 158">
                  <a:extLst>
                    <a:ext uri="{FF2B5EF4-FFF2-40B4-BE49-F238E27FC236}">
                      <a16:creationId xmlns:a16="http://schemas.microsoft.com/office/drawing/2014/main" id="{BDFC128A-549A-5FEA-924D-F58E3B367601}"/>
                    </a:ext>
                  </a:extLst>
                </p:cNvPr>
                <p:cNvSpPr/>
                <p:nvPr/>
              </p:nvSpPr>
              <p:spPr>
                <a:xfrm>
                  <a:off x="419100" y="1511135"/>
                  <a:ext cx="2228850" cy="1807887"/>
                </a:xfrm>
                <a:prstGeom prst="roundRect">
                  <a:avLst>
                    <a:gd name="adj" fmla="val 0"/>
                  </a:avLst>
                </a:prstGeom>
                <a:solidFill>
                  <a:srgbClr val="ECF7E0">
                    <a:alpha val="60000"/>
                  </a:srgbClr>
                </a:solidFill>
                <a:ln w="47625" cmpd="sng">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60" name="テキスト ボックス 159">
                  <a:extLst>
                    <a:ext uri="{FF2B5EF4-FFF2-40B4-BE49-F238E27FC236}">
                      <a16:creationId xmlns:a16="http://schemas.microsoft.com/office/drawing/2014/main" id="{B60D7082-0152-2695-EC5C-7EDD0A0DB5C4}"/>
                    </a:ext>
                  </a:extLst>
                </p:cNvPr>
                <p:cNvSpPr txBox="1"/>
                <p:nvPr/>
              </p:nvSpPr>
              <p:spPr>
                <a:xfrm>
                  <a:off x="627476" y="2569507"/>
                  <a:ext cx="1857375" cy="639086"/>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設備資金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157" name="直線コネクタ 156">
                <a:extLst>
                  <a:ext uri="{FF2B5EF4-FFF2-40B4-BE49-F238E27FC236}">
                    <a16:creationId xmlns:a16="http://schemas.microsoft.com/office/drawing/2014/main" id="{B246C06C-F16F-5382-DF29-BBD0BA37358B}"/>
                  </a:ext>
                </a:extLst>
              </p:cNvPr>
              <p:cNvCxnSpPr/>
              <p:nvPr/>
            </p:nvCxnSpPr>
            <p:spPr>
              <a:xfrm>
                <a:off x="596947" y="1770153"/>
                <a:ext cx="1033673" cy="0"/>
              </a:xfrm>
              <a:prstGeom prst="line">
                <a:avLst/>
              </a:prstGeom>
              <a:ln w="82550" cmpd="thinThick">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sp>
            <p:nvSpPr>
              <p:cNvPr id="158" name="テキスト ボックス 157">
                <a:extLst>
                  <a:ext uri="{FF2B5EF4-FFF2-40B4-BE49-F238E27FC236}">
                    <a16:creationId xmlns:a16="http://schemas.microsoft.com/office/drawing/2014/main" id="{A37A0BE5-C408-0BE4-90B1-E1D0FE7E4630}"/>
                  </a:ext>
                </a:extLst>
              </p:cNvPr>
              <p:cNvSpPr txBox="1"/>
              <p:nvPr/>
            </p:nvSpPr>
            <p:spPr>
              <a:xfrm>
                <a:off x="551660" y="1271816"/>
                <a:ext cx="1153284" cy="484655"/>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介護業</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161" name="テキスト ボックス 160">
              <a:extLst>
                <a:ext uri="{FF2B5EF4-FFF2-40B4-BE49-F238E27FC236}">
                  <a16:creationId xmlns:a16="http://schemas.microsoft.com/office/drawing/2014/main" id="{2DA172EA-6EE0-4D13-54EB-997F85443D4F}"/>
                </a:ext>
              </a:extLst>
            </p:cNvPr>
            <p:cNvSpPr txBox="1"/>
            <p:nvPr/>
          </p:nvSpPr>
          <p:spPr>
            <a:xfrm>
              <a:off x="323114" y="5654475"/>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panose="02020500000000000000" pitchFamily="18" charset="-128"/>
                </a:rPr>
                <a:t>P86</a:t>
              </a:r>
              <a:r>
                <a:rPr lang="ja-JP" altLang="en-US" sz="800">
                  <a:latin typeface="BIZ UDP明朝 Medium" panose="02020500000000000000" pitchFamily="18" charset="-128"/>
                  <a:ea typeface="BIZ UDP明朝 Medium" panose="02020500000000000000" pitchFamily="18" charset="-128"/>
                </a:rPr>
                <a:t>～）</a:t>
              </a:r>
              <a:endParaRPr lang="ja-JP" altLang="en-US" sz="800"/>
            </a:p>
          </p:txBody>
        </p:sp>
      </p:grpSp>
      <p:grpSp>
        <p:nvGrpSpPr>
          <p:cNvPr id="14" name="グループ化 13">
            <a:extLst>
              <a:ext uri="{FF2B5EF4-FFF2-40B4-BE49-F238E27FC236}">
                <a16:creationId xmlns:a16="http://schemas.microsoft.com/office/drawing/2014/main" id="{1D06AC2E-9439-FC41-E34C-A4F350EFECF9}"/>
              </a:ext>
            </a:extLst>
          </p:cNvPr>
          <p:cNvGrpSpPr/>
          <p:nvPr/>
        </p:nvGrpSpPr>
        <p:grpSpPr>
          <a:xfrm>
            <a:off x="2636667" y="4742517"/>
            <a:ext cx="6629199" cy="1652568"/>
            <a:chOff x="1963218" y="4711474"/>
            <a:chExt cx="6629199" cy="1652568"/>
          </a:xfrm>
        </p:grpSpPr>
        <p:grpSp>
          <p:nvGrpSpPr>
            <p:cNvPr id="162" name="グループ化 161">
              <a:extLst>
                <a:ext uri="{FF2B5EF4-FFF2-40B4-BE49-F238E27FC236}">
                  <a16:creationId xmlns:a16="http://schemas.microsoft.com/office/drawing/2014/main" id="{75A22524-81B3-22A8-06E3-31E044543D5C}"/>
                </a:ext>
              </a:extLst>
            </p:cNvPr>
            <p:cNvGrpSpPr/>
            <p:nvPr/>
          </p:nvGrpSpPr>
          <p:grpSpPr>
            <a:xfrm>
              <a:off x="1963218" y="4711474"/>
              <a:ext cx="6629199" cy="338554"/>
              <a:chOff x="2518265" y="1938256"/>
              <a:chExt cx="6629199" cy="338554"/>
            </a:xfrm>
          </p:grpSpPr>
          <p:cxnSp>
            <p:nvCxnSpPr>
              <p:cNvPr id="163" name="直線矢印コネクタ 162">
                <a:extLst>
                  <a:ext uri="{FF2B5EF4-FFF2-40B4-BE49-F238E27FC236}">
                    <a16:creationId xmlns:a16="http://schemas.microsoft.com/office/drawing/2014/main" id="{86F53E6A-206F-D900-4E31-193576BDDB00}"/>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164" name="直線コネクタ 163">
                <a:extLst>
                  <a:ext uri="{FF2B5EF4-FFF2-40B4-BE49-F238E27FC236}">
                    <a16:creationId xmlns:a16="http://schemas.microsoft.com/office/drawing/2014/main" id="{F0C32A6F-262C-DD57-3F4A-2F0B28E3A698}"/>
                  </a:ext>
                </a:extLst>
              </p:cNvPr>
              <p:cNvCxnSpPr>
                <a:cxnSpLocks/>
              </p:cNvCxnSpPr>
              <p:nvPr/>
            </p:nvCxnSpPr>
            <p:spPr>
              <a:xfrm flipV="1">
                <a:off x="2590800" y="2230907"/>
                <a:ext cx="6556664" cy="7452"/>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65" name="テキスト ボックス 164">
                <a:extLst>
                  <a:ext uri="{FF2B5EF4-FFF2-40B4-BE49-F238E27FC236}">
                    <a16:creationId xmlns:a16="http://schemas.microsoft.com/office/drawing/2014/main" id="{28DAAE2E-5A05-D6FA-09B2-F1A933BCA19A}"/>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施設の新築・増床</a:t>
                </a:r>
                <a:r>
                  <a:rPr lang="ja-JP" altLang="en-US" sz="1200" kern="100">
                    <a:latin typeface="BIZ UDP明朝 Medium" panose="02020500000000000000" pitchFamily="18" charset="-128"/>
                    <a:ea typeface="BIZ UDP明朝 Medium" panose="02020500000000000000" pitchFamily="18" charset="-128"/>
                    <a:cs typeface="Times New Roman" panose="02020603050405020304" pitchFamily="18" charset="0"/>
                  </a:rPr>
                  <a:t>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P88</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89</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ja-JP" altLang="ja-JP" sz="8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66" name="テキスト ボックス 165">
                <a:extLst>
                  <a:ext uri="{FF2B5EF4-FFF2-40B4-BE49-F238E27FC236}">
                    <a16:creationId xmlns:a16="http://schemas.microsoft.com/office/drawing/2014/main" id="{4ECE1409-1B59-26E4-C941-429A3CBD7BF9}"/>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1</a:t>
                </a:r>
              </a:p>
            </p:txBody>
          </p:sp>
        </p:grpSp>
        <p:grpSp>
          <p:nvGrpSpPr>
            <p:cNvPr id="167" name="グループ化 166">
              <a:extLst>
                <a:ext uri="{FF2B5EF4-FFF2-40B4-BE49-F238E27FC236}">
                  <a16:creationId xmlns:a16="http://schemas.microsoft.com/office/drawing/2014/main" id="{554285D0-DD93-E2F3-9FB5-9BA8FDDA4932}"/>
                </a:ext>
              </a:extLst>
            </p:cNvPr>
            <p:cNvGrpSpPr/>
            <p:nvPr/>
          </p:nvGrpSpPr>
          <p:grpSpPr>
            <a:xfrm>
              <a:off x="1963218" y="4982793"/>
              <a:ext cx="6629199" cy="520381"/>
              <a:chOff x="2518265" y="1938256"/>
              <a:chExt cx="6598454" cy="520381"/>
            </a:xfrm>
          </p:grpSpPr>
          <p:sp>
            <p:nvSpPr>
              <p:cNvPr id="168" name="テキスト ボックス 167">
                <a:extLst>
                  <a:ext uri="{FF2B5EF4-FFF2-40B4-BE49-F238E27FC236}">
                    <a16:creationId xmlns:a16="http://schemas.microsoft.com/office/drawing/2014/main" id="{9BFB304D-C166-7952-80D9-63000174DED0}"/>
                  </a:ext>
                </a:extLst>
              </p:cNvPr>
              <p:cNvSpPr txBox="1"/>
              <p:nvPr/>
            </p:nvSpPr>
            <p:spPr>
              <a:xfrm>
                <a:off x="3107955" y="2204721"/>
                <a:ext cx="5727901" cy="253916"/>
              </a:xfrm>
              <a:prstGeom prst="rect">
                <a:avLst/>
              </a:prstGeom>
              <a:noFill/>
            </p:spPr>
            <p:txBody>
              <a:bodyPr wrap="square" rtlCol="0">
                <a:spAutoFit/>
              </a:bodyPr>
              <a:lstStyle/>
              <a:p>
                <a:pPr algn="just"/>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・食堂・ホールの充実度はどうか？</a:t>
                </a:r>
                <a:endParaRPr lang="en-US" altLang="ja-JP" sz="1000">
                  <a:latin typeface="BIZ UDPゴシック" panose="020B0400000000000000" pitchFamily="50" charset="-128"/>
                  <a:ea typeface="BIZ UDPゴシック" panose="020B0400000000000000" pitchFamily="50" charset="-128"/>
                </a:endParaRPr>
              </a:p>
            </p:txBody>
          </p:sp>
          <p:cxnSp>
            <p:nvCxnSpPr>
              <p:cNvPr id="169" name="直線矢印コネクタ 168">
                <a:extLst>
                  <a:ext uri="{FF2B5EF4-FFF2-40B4-BE49-F238E27FC236}">
                    <a16:creationId xmlns:a16="http://schemas.microsoft.com/office/drawing/2014/main" id="{84834DD5-E234-D593-6D60-EDA59281E393}"/>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170" name="直線コネクタ 169">
                <a:extLst>
                  <a:ext uri="{FF2B5EF4-FFF2-40B4-BE49-F238E27FC236}">
                    <a16:creationId xmlns:a16="http://schemas.microsoft.com/office/drawing/2014/main" id="{5C70A249-D319-30DA-75ED-F1931378D23F}"/>
                  </a:ext>
                </a:extLst>
              </p:cNvPr>
              <p:cNvCxnSpPr>
                <a:cxnSpLocks/>
              </p:cNvCxnSpPr>
              <p:nvPr/>
            </p:nvCxnSpPr>
            <p:spPr>
              <a:xfrm flipV="1">
                <a:off x="2590800" y="2211223"/>
                <a:ext cx="6525919" cy="27136"/>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71" name="テキスト ボックス 170">
                <a:extLst>
                  <a:ext uri="{FF2B5EF4-FFF2-40B4-BE49-F238E27FC236}">
                    <a16:creationId xmlns:a16="http://schemas.microsoft.com/office/drawing/2014/main" id="{11896F2A-2FAA-FB6A-116A-A470A9821929}"/>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図面</a:t>
                </a:r>
                <a:r>
                  <a:rPr lang="ja-JP" altLang="ja-JP" sz="1050" kern="100">
                    <a:latin typeface="BIZ UDPゴシック" panose="020B0400000000000000" pitchFamily="50" charset="-128"/>
                    <a:ea typeface="BIZ UDPゴシック" panose="020B0400000000000000" pitchFamily="50" charset="-128"/>
                    <a:cs typeface="Times New Roman" panose="02020603050405020304" pitchFamily="18" charset="0"/>
                  </a:rPr>
                  <a:t>（敷地</a:t>
                </a:r>
                <a:r>
                  <a:rPr lang="ja-JP" altLang="en-US" sz="105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050" kern="100">
                    <a:latin typeface="BIZ UDPゴシック" panose="020B0400000000000000" pitchFamily="50" charset="-128"/>
                    <a:ea typeface="BIZ UDPゴシック" panose="020B0400000000000000" pitchFamily="50" charset="-128"/>
                    <a:cs typeface="Times New Roman" panose="02020603050405020304" pitchFamily="18" charset="0"/>
                  </a:rPr>
                  <a:t>建物面積）</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で、</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部屋数や収益</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を</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検証</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したか？</a:t>
                </a:r>
                <a:r>
                  <a:rPr lang="ja-JP" altLang="en-US" sz="1200" kern="100">
                    <a:latin typeface="BIZ UDP明朝 Medium" panose="02020500000000000000" pitchFamily="18" charset="-128"/>
                    <a:ea typeface="BIZ UDP明朝 Medium" panose="02020500000000000000" pitchFamily="18" charset="-128"/>
                    <a:cs typeface="Times New Roman" panose="02020603050405020304" pitchFamily="18" charset="0"/>
                  </a:rPr>
                  <a:t>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８７）</a:t>
                </a:r>
                <a:endParaRPr lang="en-US" altLang="ja-JP" sz="5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72" name="テキスト ボックス 171">
                <a:extLst>
                  <a:ext uri="{FF2B5EF4-FFF2-40B4-BE49-F238E27FC236}">
                    <a16:creationId xmlns:a16="http://schemas.microsoft.com/office/drawing/2014/main" id="{DDF2000C-CB74-1E10-B278-A2F27E21F63B}"/>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2</a:t>
                </a:r>
              </a:p>
            </p:txBody>
          </p:sp>
        </p:grpSp>
        <p:grpSp>
          <p:nvGrpSpPr>
            <p:cNvPr id="173" name="グループ化 172">
              <a:extLst>
                <a:ext uri="{FF2B5EF4-FFF2-40B4-BE49-F238E27FC236}">
                  <a16:creationId xmlns:a16="http://schemas.microsoft.com/office/drawing/2014/main" id="{5FF822AA-8DB2-1577-4919-28E19B0C60F5}"/>
                </a:ext>
              </a:extLst>
            </p:cNvPr>
            <p:cNvGrpSpPr/>
            <p:nvPr/>
          </p:nvGrpSpPr>
          <p:grpSpPr>
            <a:xfrm>
              <a:off x="1963218" y="5414593"/>
              <a:ext cx="6629199" cy="674753"/>
              <a:chOff x="2518265" y="1938256"/>
              <a:chExt cx="6619772" cy="674753"/>
            </a:xfrm>
          </p:grpSpPr>
          <p:sp>
            <p:nvSpPr>
              <p:cNvPr id="174" name="テキスト ボックス 173">
                <a:extLst>
                  <a:ext uri="{FF2B5EF4-FFF2-40B4-BE49-F238E27FC236}">
                    <a16:creationId xmlns:a16="http://schemas.microsoft.com/office/drawing/2014/main" id="{60FF9293-F995-B0EF-6AE9-5E809E8D4C84}"/>
                  </a:ext>
                </a:extLst>
              </p:cNvPr>
              <p:cNvSpPr txBox="1"/>
              <p:nvPr/>
            </p:nvSpPr>
            <p:spPr>
              <a:xfrm>
                <a:off x="3113262" y="2205205"/>
                <a:ext cx="5727901" cy="407804"/>
              </a:xfrm>
              <a:prstGeom prst="rect">
                <a:avLst/>
              </a:prstGeom>
              <a:noFill/>
            </p:spPr>
            <p:txBody>
              <a:bodyPr wrap="square" rtlCol="0">
                <a:spAutoFit/>
              </a:bodyPr>
              <a:lstStyle/>
              <a:p>
                <a:pPr algn="just"/>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個室</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数の確保≒収益増加</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→共有部分</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の減少</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オペレーション困難</a:t>
                </a:r>
                <a:endParaRPr lang="en-US" altLang="ja-JP" sz="1000" kern="10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・建設必要要件では圧迫感が強い→ゆったりが施設優位性</a:t>
                </a:r>
                <a:endParaRPr lang="en-US" altLang="ja-JP" sz="1000">
                  <a:latin typeface="BIZ UDPゴシック" panose="020B0400000000000000" pitchFamily="50" charset="-128"/>
                  <a:ea typeface="BIZ UDPゴシック" panose="020B0400000000000000" pitchFamily="50" charset="-128"/>
                </a:endParaRPr>
              </a:p>
            </p:txBody>
          </p:sp>
          <p:cxnSp>
            <p:nvCxnSpPr>
              <p:cNvPr id="175" name="直線矢印コネクタ 174">
                <a:extLst>
                  <a:ext uri="{FF2B5EF4-FFF2-40B4-BE49-F238E27FC236}">
                    <a16:creationId xmlns:a16="http://schemas.microsoft.com/office/drawing/2014/main" id="{856DFD35-0E25-E366-CB36-A118A43C40D5}"/>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176" name="直線コネクタ 175">
                <a:extLst>
                  <a:ext uri="{FF2B5EF4-FFF2-40B4-BE49-F238E27FC236}">
                    <a16:creationId xmlns:a16="http://schemas.microsoft.com/office/drawing/2014/main" id="{B68252B7-3DA3-FB8D-124D-4D673D40C22A}"/>
                  </a:ext>
                </a:extLst>
              </p:cNvPr>
              <p:cNvCxnSpPr>
                <a:cxnSpLocks/>
              </p:cNvCxnSpPr>
              <p:nvPr/>
            </p:nvCxnSpPr>
            <p:spPr>
              <a:xfrm flipV="1">
                <a:off x="2590800" y="2205205"/>
                <a:ext cx="6547237" cy="33154"/>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77" name="テキスト ボックス 176">
                <a:extLst>
                  <a:ext uri="{FF2B5EF4-FFF2-40B4-BE49-F238E27FC236}">
                    <a16:creationId xmlns:a16="http://schemas.microsoft.com/office/drawing/2014/main" id="{7437A77A-647C-4E76-968D-757DC8B22727}"/>
                  </a:ext>
                </a:extLst>
              </p:cNvPr>
              <p:cNvSpPr txBox="1"/>
              <p:nvPr/>
            </p:nvSpPr>
            <p:spPr>
              <a:xfrm>
                <a:off x="3106882" y="1972209"/>
                <a:ext cx="5627253"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通路は、車椅子や歩行器で十分に行き来できるか？</a:t>
                </a:r>
                <a:endParaRPr lang="en-US" altLang="ja-JP" sz="9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78" name="テキスト ボックス 177">
                <a:extLst>
                  <a:ext uri="{FF2B5EF4-FFF2-40B4-BE49-F238E27FC236}">
                    <a16:creationId xmlns:a16="http://schemas.microsoft.com/office/drawing/2014/main" id="{38758782-3ABC-BC8B-C780-E9F3AF5DF3C1}"/>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3</a:t>
                </a:r>
              </a:p>
            </p:txBody>
          </p:sp>
        </p:grpSp>
        <p:grpSp>
          <p:nvGrpSpPr>
            <p:cNvPr id="179" name="グループ化 178">
              <a:extLst>
                <a:ext uri="{FF2B5EF4-FFF2-40B4-BE49-F238E27FC236}">
                  <a16:creationId xmlns:a16="http://schemas.microsoft.com/office/drawing/2014/main" id="{DB16D57A-2753-BB64-1943-79186B5A3414}"/>
                </a:ext>
              </a:extLst>
            </p:cNvPr>
            <p:cNvGrpSpPr/>
            <p:nvPr/>
          </p:nvGrpSpPr>
          <p:grpSpPr>
            <a:xfrm>
              <a:off x="1963218" y="6025488"/>
              <a:ext cx="6215870" cy="338554"/>
              <a:chOff x="2518265" y="1938256"/>
              <a:chExt cx="6215870" cy="338554"/>
            </a:xfrm>
          </p:grpSpPr>
          <p:cxnSp>
            <p:nvCxnSpPr>
              <p:cNvPr id="180" name="直線矢印コネクタ 179">
                <a:extLst>
                  <a:ext uri="{FF2B5EF4-FFF2-40B4-BE49-F238E27FC236}">
                    <a16:creationId xmlns:a16="http://schemas.microsoft.com/office/drawing/2014/main" id="{51F8D114-169D-006F-33E0-1ABF0A05B384}"/>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182" name="テキスト ボックス 181">
                <a:extLst>
                  <a:ext uri="{FF2B5EF4-FFF2-40B4-BE49-F238E27FC236}">
                    <a16:creationId xmlns:a16="http://schemas.microsoft.com/office/drawing/2014/main" id="{C7E72A9A-9D23-16A4-FC9E-A485EF5E7859}"/>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部屋数と共有部分はトレードオフの関係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８７）</a:t>
                </a:r>
                <a:endParaRPr lang="ja-JP" altLang="ja-JP" sz="8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83" name="テキスト ボックス 182">
                <a:extLst>
                  <a:ext uri="{FF2B5EF4-FFF2-40B4-BE49-F238E27FC236}">
                    <a16:creationId xmlns:a16="http://schemas.microsoft.com/office/drawing/2014/main" id="{3E1294FE-8676-9F0A-05AE-BF908CEECA4C}"/>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4</a:t>
                </a:r>
              </a:p>
            </p:txBody>
          </p:sp>
        </p:grpSp>
        <p:cxnSp>
          <p:nvCxnSpPr>
            <p:cNvPr id="194" name="直線コネクタ 193">
              <a:extLst>
                <a:ext uri="{FF2B5EF4-FFF2-40B4-BE49-F238E27FC236}">
                  <a16:creationId xmlns:a16="http://schemas.microsoft.com/office/drawing/2014/main" id="{785B9A58-490D-8422-9E74-4BBFA40D3B82}"/>
                </a:ext>
              </a:extLst>
            </p:cNvPr>
            <p:cNvCxnSpPr>
              <a:cxnSpLocks/>
            </p:cNvCxnSpPr>
            <p:nvPr/>
          </p:nvCxnSpPr>
          <p:spPr>
            <a:xfrm>
              <a:off x="2035856" y="6333821"/>
              <a:ext cx="6556561"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174951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C48DA-C9CD-DFDC-C718-E64303B04BAB}"/>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9B9F3A4D-3006-AD2B-2815-4C1E40C42D7E}"/>
              </a:ext>
            </a:extLst>
          </p:cNvPr>
          <p:cNvSpPr>
            <a:spLocks noGrp="1"/>
          </p:cNvSpPr>
          <p:nvPr>
            <p:ph type="sldNum" sz="quarter" idx="12"/>
          </p:nvPr>
        </p:nvSpPr>
        <p:spPr/>
        <p:txBody>
          <a:bodyPr/>
          <a:lstStyle/>
          <a:p>
            <a:fld id="{83CB6158-B501-4E3A-BAB6-5BA58145ABEC}" type="slidenum">
              <a:rPr kumimoji="1" lang="ja-JP" altLang="en-US" smtClean="0"/>
              <a:t>18</a:t>
            </a:fld>
            <a:endParaRPr kumimoji="1" lang="ja-JP" altLang="en-US"/>
          </a:p>
        </p:txBody>
      </p:sp>
      <p:sp>
        <p:nvSpPr>
          <p:cNvPr id="2" name="タイトル 1">
            <a:extLst>
              <a:ext uri="{FF2B5EF4-FFF2-40B4-BE49-F238E27FC236}">
                <a16:creationId xmlns:a16="http://schemas.microsoft.com/office/drawing/2014/main" id="{F88D46D0-1139-8C45-8958-D2BF30EF62A9}"/>
              </a:ext>
            </a:extLst>
          </p:cNvPr>
          <p:cNvSpPr>
            <a:spLocks noGrp="1"/>
          </p:cNvSpPr>
          <p:nvPr>
            <p:ph type="title"/>
          </p:nvPr>
        </p:nvSpPr>
        <p:spPr>
          <a:xfrm>
            <a:off x="1009652" y="328478"/>
            <a:ext cx="4137753" cy="426129"/>
          </a:xfrm>
        </p:spPr>
        <p:txBody>
          <a:bodyPr/>
          <a:lstStyle/>
          <a:p>
            <a:r>
              <a:rPr kumimoji="1" lang="ja-JP" altLang="en-US" b="1">
                <a:solidFill>
                  <a:schemeClr val="tx1">
                    <a:lumMod val="65000"/>
                    <a:lumOff val="35000"/>
                  </a:schemeClr>
                </a:solidFill>
              </a:rPr>
              <a:t>５．設備資金</a:t>
            </a:r>
            <a:r>
              <a:rPr lang="ja-JP" altLang="en-US" b="1">
                <a:solidFill>
                  <a:schemeClr val="tx1">
                    <a:lumMod val="65000"/>
                    <a:lumOff val="35000"/>
                  </a:schemeClr>
                </a:solidFill>
              </a:rPr>
              <a:t>（業種別④） </a:t>
            </a:r>
            <a:r>
              <a:rPr kumimoji="1" lang="ja-JP" altLang="en-US" b="1">
                <a:solidFill>
                  <a:schemeClr val="tx1">
                    <a:lumMod val="65000"/>
                    <a:lumOff val="35000"/>
                  </a:schemeClr>
                </a:solidFill>
              </a:rPr>
              <a:t>　</a:t>
            </a:r>
          </a:p>
        </p:txBody>
      </p:sp>
      <p:grpSp>
        <p:nvGrpSpPr>
          <p:cNvPr id="50" name="グループ化 49">
            <a:extLst>
              <a:ext uri="{FF2B5EF4-FFF2-40B4-BE49-F238E27FC236}">
                <a16:creationId xmlns:a16="http://schemas.microsoft.com/office/drawing/2014/main" id="{3874FB65-BF16-92A3-B3B2-DA169AA374CB}"/>
              </a:ext>
            </a:extLst>
          </p:cNvPr>
          <p:cNvGrpSpPr/>
          <p:nvPr/>
        </p:nvGrpSpPr>
        <p:grpSpPr>
          <a:xfrm>
            <a:off x="857251" y="1191679"/>
            <a:ext cx="1383941" cy="783592"/>
            <a:chOff x="431800" y="1245866"/>
            <a:chExt cx="1383941" cy="949168"/>
          </a:xfrm>
        </p:grpSpPr>
        <p:grpSp>
          <p:nvGrpSpPr>
            <p:cNvPr id="51" name="グループ化 50">
              <a:extLst>
                <a:ext uri="{FF2B5EF4-FFF2-40B4-BE49-F238E27FC236}">
                  <a16:creationId xmlns:a16="http://schemas.microsoft.com/office/drawing/2014/main" id="{4A1EB354-F9B2-E60F-E1B0-E27590F34B48}"/>
                </a:ext>
              </a:extLst>
            </p:cNvPr>
            <p:cNvGrpSpPr/>
            <p:nvPr/>
          </p:nvGrpSpPr>
          <p:grpSpPr>
            <a:xfrm>
              <a:off x="431800" y="1245866"/>
              <a:ext cx="1383941" cy="949168"/>
              <a:chOff x="419100" y="1511135"/>
              <a:chExt cx="2228850" cy="1807887"/>
            </a:xfrm>
          </p:grpSpPr>
          <p:sp>
            <p:nvSpPr>
              <p:cNvPr id="54" name="四角形: 角を丸くする 53">
                <a:extLst>
                  <a:ext uri="{FF2B5EF4-FFF2-40B4-BE49-F238E27FC236}">
                    <a16:creationId xmlns:a16="http://schemas.microsoft.com/office/drawing/2014/main" id="{32E58A33-BD8B-3713-FC23-F686C8BADA67}"/>
                  </a:ext>
                </a:extLst>
              </p:cNvPr>
              <p:cNvSpPr/>
              <p:nvPr/>
            </p:nvSpPr>
            <p:spPr>
              <a:xfrm>
                <a:off x="419100" y="1511135"/>
                <a:ext cx="2228850" cy="1807887"/>
              </a:xfrm>
              <a:prstGeom prst="roundRect">
                <a:avLst>
                  <a:gd name="adj" fmla="val 0"/>
                </a:avLst>
              </a:prstGeom>
              <a:solidFill>
                <a:srgbClr val="ECF7E0">
                  <a:alpha val="60000"/>
                </a:srgbClr>
              </a:solidFill>
              <a:ln w="47625" cmpd="sng">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55" name="テキスト ボックス 54">
                <a:extLst>
                  <a:ext uri="{FF2B5EF4-FFF2-40B4-BE49-F238E27FC236}">
                    <a16:creationId xmlns:a16="http://schemas.microsoft.com/office/drawing/2014/main" id="{114FC63D-5619-73F2-11BA-390992CB4D55}"/>
                  </a:ext>
                </a:extLst>
              </p:cNvPr>
              <p:cNvSpPr txBox="1"/>
              <p:nvPr/>
            </p:nvSpPr>
            <p:spPr>
              <a:xfrm>
                <a:off x="627476" y="2569507"/>
                <a:ext cx="1857375" cy="639086"/>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設備資金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52" name="直線コネクタ 51">
              <a:extLst>
                <a:ext uri="{FF2B5EF4-FFF2-40B4-BE49-F238E27FC236}">
                  <a16:creationId xmlns:a16="http://schemas.microsoft.com/office/drawing/2014/main" id="{57DB92C3-2855-6991-E7A2-7B924A3236F3}"/>
                </a:ext>
              </a:extLst>
            </p:cNvPr>
            <p:cNvCxnSpPr/>
            <p:nvPr/>
          </p:nvCxnSpPr>
          <p:spPr>
            <a:xfrm>
              <a:off x="606183" y="1780410"/>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53" name="テキスト ボックス 52">
              <a:extLst>
                <a:ext uri="{FF2B5EF4-FFF2-40B4-BE49-F238E27FC236}">
                  <a16:creationId xmlns:a16="http://schemas.microsoft.com/office/drawing/2014/main" id="{D2CA238D-9867-0BDF-813B-ACDD616066FC}"/>
                </a:ext>
              </a:extLst>
            </p:cNvPr>
            <p:cNvSpPr txBox="1"/>
            <p:nvPr/>
          </p:nvSpPr>
          <p:spPr>
            <a:xfrm>
              <a:off x="551660" y="1283003"/>
              <a:ext cx="1153284" cy="484655"/>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宿泊業</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4" name="テキスト ボックス 3">
            <a:extLst>
              <a:ext uri="{FF2B5EF4-FFF2-40B4-BE49-F238E27FC236}">
                <a16:creationId xmlns:a16="http://schemas.microsoft.com/office/drawing/2014/main" id="{C9218877-0296-BD6E-DECA-E436C7BC2BAA}"/>
              </a:ext>
            </a:extLst>
          </p:cNvPr>
          <p:cNvSpPr txBox="1"/>
          <p:nvPr/>
        </p:nvSpPr>
        <p:spPr>
          <a:xfrm>
            <a:off x="774082" y="2033564"/>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（参照 ： </a:t>
            </a:r>
            <a:r>
              <a:rPr lang="en-US" altLang="ja-JP" sz="800">
                <a:latin typeface="BIZ UDP明朝 Medium" panose="02020500000000000000" pitchFamily="18" charset="-128"/>
                <a:ea typeface="BIZ UDP明朝 Medium" panose="02020500000000000000" pitchFamily="18" charset="-128"/>
              </a:rPr>
              <a:t>P98</a:t>
            </a:r>
            <a:r>
              <a:rPr lang="ja-JP" altLang="en-US" sz="800">
                <a:latin typeface="BIZ UDP明朝 Medium" panose="02020500000000000000" pitchFamily="18" charset="-128"/>
                <a:ea typeface="BIZ UDP明朝 Medium" panose="02020500000000000000" pitchFamily="18" charset="-128"/>
              </a:rPr>
              <a:t>～）</a:t>
            </a:r>
            <a:endParaRPr lang="ja-JP" altLang="en-US" sz="800"/>
          </a:p>
        </p:txBody>
      </p:sp>
      <p:grpSp>
        <p:nvGrpSpPr>
          <p:cNvPr id="46" name="グループ化 45">
            <a:extLst>
              <a:ext uri="{FF2B5EF4-FFF2-40B4-BE49-F238E27FC236}">
                <a16:creationId xmlns:a16="http://schemas.microsoft.com/office/drawing/2014/main" id="{73668CDD-CB2C-51AE-BFD4-6AA9630CD82F}"/>
              </a:ext>
            </a:extLst>
          </p:cNvPr>
          <p:cNvGrpSpPr/>
          <p:nvPr/>
        </p:nvGrpSpPr>
        <p:grpSpPr>
          <a:xfrm>
            <a:off x="2695033" y="4904757"/>
            <a:ext cx="4737346" cy="1450724"/>
            <a:chOff x="1716183" y="4897152"/>
            <a:chExt cx="5211079" cy="1595795"/>
          </a:xfrm>
        </p:grpSpPr>
        <p:grpSp>
          <p:nvGrpSpPr>
            <p:cNvPr id="7" name="グループ化 6">
              <a:extLst>
                <a:ext uri="{FF2B5EF4-FFF2-40B4-BE49-F238E27FC236}">
                  <a16:creationId xmlns:a16="http://schemas.microsoft.com/office/drawing/2014/main" id="{396B1D40-E027-B52F-F741-871B320E40F0}"/>
                </a:ext>
              </a:extLst>
            </p:cNvPr>
            <p:cNvGrpSpPr/>
            <p:nvPr/>
          </p:nvGrpSpPr>
          <p:grpSpPr>
            <a:xfrm>
              <a:off x="1716183" y="5016150"/>
              <a:ext cx="2357268" cy="1468464"/>
              <a:chOff x="1471001" y="2321900"/>
              <a:chExt cx="2357268" cy="1468464"/>
            </a:xfrm>
          </p:grpSpPr>
          <p:grpSp>
            <p:nvGrpSpPr>
              <p:cNvPr id="8" name="グループ化 7">
                <a:extLst>
                  <a:ext uri="{FF2B5EF4-FFF2-40B4-BE49-F238E27FC236}">
                    <a16:creationId xmlns:a16="http://schemas.microsoft.com/office/drawing/2014/main" id="{77190CA8-7742-FABD-C557-B75F243ADDC9}"/>
                  </a:ext>
                </a:extLst>
              </p:cNvPr>
              <p:cNvGrpSpPr/>
              <p:nvPr/>
            </p:nvGrpSpPr>
            <p:grpSpPr>
              <a:xfrm>
                <a:off x="2691083" y="2321900"/>
                <a:ext cx="1137186" cy="1468464"/>
                <a:chOff x="361099" y="2314687"/>
                <a:chExt cx="1137186" cy="1468464"/>
              </a:xfrm>
            </p:grpSpPr>
            <p:grpSp>
              <p:nvGrpSpPr>
                <p:cNvPr id="15" name="グループ化 14">
                  <a:extLst>
                    <a:ext uri="{FF2B5EF4-FFF2-40B4-BE49-F238E27FC236}">
                      <a16:creationId xmlns:a16="http://schemas.microsoft.com/office/drawing/2014/main" id="{558C13D9-1993-EF65-F4F9-E1879AB57527}"/>
                    </a:ext>
                  </a:extLst>
                </p:cNvPr>
                <p:cNvGrpSpPr/>
                <p:nvPr/>
              </p:nvGrpSpPr>
              <p:grpSpPr>
                <a:xfrm>
                  <a:off x="361099" y="2314687"/>
                  <a:ext cx="1123551" cy="1468464"/>
                  <a:chOff x="361099" y="2314687"/>
                  <a:chExt cx="1123551" cy="1433022"/>
                </a:xfrm>
              </p:grpSpPr>
              <p:sp>
                <p:nvSpPr>
                  <p:cNvPr id="17" name="正方形/長方形 16">
                    <a:extLst>
                      <a:ext uri="{FF2B5EF4-FFF2-40B4-BE49-F238E27FC236}">
                        <a16:creationId xmlns:a16="http://schemas.microsoft.com/office/drawing/2014/main" id="{ED96AD4A-CC34-9611-2844-E7DC62E57BCB}"/>
                      </a:ext>
                    </a:extLst>
                  </p:cNvPr>
                  <p:cNvSpPr/>
                  <p:nvPr/>
                </p:nvSpPr>
                <p:spPr>
                  <a:xfrm>
                    <a:off x="361099" y="2314687"/>
                    <a:ext cx="1123551" cy="1433022"/>
                  </a:xfrm>
                  <a:prstGeom prst="rect">
                    <a:avLst/>
                  </a:prstGeom>
                  <a:solidFill>
                    <a:srgbClr val="92D050">
                      <a:alpha val="10000"/>
                    </a:srgbClr>
                  </a:solidFill>
                  <a:ln w="38100">
                    <a:solidFill>
                      <a:srgbClr val="92D050">
                        <a:alpha val="96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EBC881AB-2D37-E64B-185C-B504C486714F}"/>
                      </a:ext>
                    </a:extLst>
                  </p:cNvPr>
                  <p:cNvSpPr txBox="1"/>
                  <p:nvPr/>
                </p:nvSpPr>
                <p:spPr>
                  <a:xfrm>
                    <a:off x="481261" y="2878212"/>
                    <a:ext cx="904776" cy="495575"/>
                  </a:xfrm>
                  <a:prstGeom prst="rect">
                    <a:avLst/>
                  </a:prstGeom>
                  <a:noFill/>
                </p:spPr>
                <p:txBody>
                  <a:bodyPr wrap="square" rtlCol="0">
                    <a:spAutoFit/>
                  </a:bodyPr>
                  <a:lstStyle/>
                  <a:p>
                    <a:pPr algn="ctr"/>
                    <a:endParaRPr kumimoji="1" lang="en-US" altLang="ja-JP" sz="2400" b="1">
                      <a:latin typeface="HGS創英角ｺﾞｼｯｸUB" panose="020B0900000000000000" pitchFamily="50" charset="-128"/>
                      <a:ea typeface="HGS創英角ｺﾞｼｯｸUB" panose="020B0900000000000000" pitchFamily="50" charset="-128"/>
                    </a:endParaRPr>
                  </a:p>
                </p:txBody>
              </p:sp>
            </p:grpSp>
            <p:sp>
              <p:nvSpPr>
                <p:cNvPr id="16" name="テキスト ボックス 15">
                  <a:extLst>
                    <a:ext uri="{FF2B5EF4-FFF2-40B4-BE49-F238E27FC236}">
                      <a16:creationId xmlns:a16="http://schemas.microsoft.com/office/drawing/2014/main" id="{6FC286DD-446E-00B3-90BB-916F04E81ED0}"/>
                    </a:ext>
                  </a:extLst>
                </p:cNvPr>
                <p:cNvSpPr txBox="1"/>
                <p:nvPr/>
              </p:nvSpPr>
              <p:spPr>
                <a:xfrm>
                  <a:off x="374733" y="2755090"/>
                  <a:ext cx="1123552" cy="643252"/>
                </a:xfrm>
                <a:prstGeom prst="rect">
                  <a:avLst/>
                </a:prstGeom>
                <a:noFill/>
              </p:spPr>
              <p:txBody>
                <a:bodyPr wrap="square" rtlCol="0">
                  <a:spAutoFit/>
                </a:bodyPr>
                <a:lstStyle/>
                <a:p>
                  <a:pPr algn="ctr"/>
                  <a:r>
                    <a:rPr kumimoji="1" lang="ja-JP" altLang="en-US" sz="1600" b="1"/>
                    <a:t>償却前</a:t>
                  </a:r>
                  <a:endParaRPr kumimoji="1" lang="en-US" altLang="ja-JP" sz="1600" b="1"/>
                </a:p>
                <a:p>
                  <a:pPr algn="ctr"/>
                  <a:r>
                    <a:rPr kumimoji="1" lang="ja-JP" altLang="en-US" sz="1600" b="1"/>
                    <a:t>営業利益</a:t>
                  </a:r>
                </a:p>
              </p:txBody>
            </p:sp>
          </p:grpSp>
          <p:grpSp>
            <p:nvGrpSpPr>
              <p:cNvPr id="9" name="グループ化 8">
                <a:extLst>
                  <a:ext uri="{FF2B5EF4-FFF2-40B4-BE49-F238E27FC236}">
                    <a16:creationId xmlns:a16="http://schemas.microsoft.com/office/drawing/2014/main" id="{CAD077FE-10CA-2DCF-C764-9D0E789BB105}"/>
                  </a:ext>
                </a:extLst>
              </p:cNvPr>
              <p:cNvGrpSpPr/>
              <p:nvPr/>
            </p:nvGrpSpPr>
            <p:grpSpPr>
              <a:xfrm>
                <a:off x="1471001" y="2321900"/>
                <a:ext cx="1231098" cy="1468464"/>
                <a:chOff x="1471001" y="2321900"/>
                <a:chExt cx="1231098" cy="1468464"/>
              </a:xfrm>
            </p:grpSpPr>
            <p:sp>
              <p:nvSpPr>
                <p:cNvPr id="10" name="正方形/長方形 9">
                  <a:extLst>
                    <a:ext uri="{FF2B5EF4-FFF2-40B4-BE49-F238E27FC236}">
                      <a16:creationId xmlns:a16="http://schemas.microsoft.com/office/drawing/2014/main" id="{3D7AE8D0-5759-2BB0-9ECE-20D612F667B9}"/>
                    </a:ext>
                  </a:extLst>
                </p:cNvPr>
                <p:cNvSpPr/>
                <p:nvPr/>
              </p:nvSpPr>
              <p:spPr>
                <a:xfrm>
                  <a:off x="1532814" y="2321900"/>
                  <a:ext cx="1123551" cy="1468464"/>
                </a:xfrm>
                <a:prstGeom prst="rect">
                  <a:avLst/>
                </a:prstGeom>
                <a:noFill/>
                <a:ln w="381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a:extLst>
                    <a:ext uri="{FF2B5EF4-FFF2-40B4-BE49-F238E27FC236}">
                      <a16:creationId xmlns:a16="http://schemas.microsoft.com/office/drawing/2014/main" id="{D853353E-FD39-0680-05CB-BE207BD88302}"/>
                    </a:ext>
                  </a:extLst>
                </p:cNvPr>
                <p:cNvCxnSpPr>
                  <a:stCxn id="10" idx="1"/>
                  <a:endCxn id="10" idx="3"/>
                </p:cNvCxnSpPr>
                <p:nvPr/>
              </p:nvCxnSpPr>
              <p:spPr>
                <a:xfrm>
                  <a:off x="1532814" y="3056132"/>
                  <a:ext cx="1123551"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DD8715C9-47B3-5936-9858-8A0A4BB4BD5C}"/>
                    </a:ext>
                  </a:extLst>
                </p:cNvPr>
                <p:cNvSpPr txBox="1"/>
                <p:nvPr/>
              </p:nvSpPr>
              <p:spPr>
                <a:xfrm>
                  <a:off x="1471001" y="2570065"/>
                  <a:ext cx="1231098" cy="338555"/>
                </a:xfrm>
                <a:prstGeom prst="rect">
                  <a:avLst/>
                </a:prstGeom>
                <a:noFill/>
              </p:spPr>
              <p:txBody>
                <a:bodyPr wrap="square" rtlCol="0">
                  <a:spAutoFit/>
                </a:bodyPr>
                <a:lstStyle/>
                <a:p>
                  <a:pPr algn="ctr"/>
                  <a:r>
                    <a:rPr kumimoji="1" lang="ja-JP" altLang="en-US" sz="1400" b="1"/>
                    <a:t>営業利益</a:t>
                  </a:r>
                </a:p>
              </p:txBody>
            </p:sp>
            <p:sp>
              <p:nvSpPr>
                <p:cNvPr id="14" name="テキスト ボックス 13">
                  <a:extLst>
                    <a:ext uri="{FF2B5EF4-FFF2-40B4-BE49-F238E27FC236}">
                      <a16:creationId xmlns:a16="http://schemas.microsoft.com/office/drawing/2014/main" id="{1C4196E8-3B35-B92E-E3A4-A1F5CEF74D74}"/>
                    </a:ext>
                  </a:extLst>
                </p:cNvPr>
                <p:cNvSpPr txBox="1"/>
                <p:nvPr/>
              </p:nvSpPr>
              <p:spPr>
                <a:xfrm>
                  <a:off x="1471001" y="3274415"/>
                  <a:ext cx="1231098" cy="338555"/>
                </a:xfrm>
                <a:prstGeom prst="rect">
                  <a:avLst/>
                </a:prstGeom>
                <a:noFill/>
              </p:spPr>
              <p:txBody>
                <a:bodyPr wrap="square" rtlCol="0">
                  <a:spAutoFit/>
                </a:bodyPr>
                <a:lstStyle/>
                <a:p>
                  <a:pPr algn="ctr"/>
                  <a:r>
                    <a:rPr kumimoji="1" lang="ja-JP" altLang="en-US" sz="1400" b="1"/>
                    <a:t>減価償却費</a:t>
                  </a:r>
                </a:p>
              </p:txBody>
            </p:sp>
          </p:grpSp>
        </p:grpSp>
        <p:sp>
          <p:nvSpPr>
            <p:cNvPr id="19" name="矢印: 右 18">
              <a:extLst>
                <a:ext uri="{FF2B5EF4-FFF2-40B4-BE49-F238E27FC236}">
                  <a16:creationId xmlns:a16="http://schemas.microsoft.com/office/drawing/2014/main" id="{36A010BF-E7E9-1CE7-A83B-B58A47FEF86B}"/>
                </a:ext>
              </a:extLst>
            </p:cNvPr>
            <p:cNvSpPr/>
            <p:nvPr/>
          </p:nvSpPr>
          <p:spPr>
            <a:xfrm>
              <a:off x="4175760" y="5351609"/>
              <a:ext cx="517546" cy="801160"/>
            </a:xfrm>
            <a:prstGeom prst="rightArrow">
              <a:avLst/>
            </a:prstGeom>
            <a:solidFill>
              <a:schemeClr val="bg1">
                <a:lumMod val="75000"/>
              </a:schemeClr>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1" name="グループ化 20">
              <a:extLst>
                <a:ext uri="{FF2B5EF4-FFF2-40B4-BE49-F238E27FC236}">
                  <a16:creationId xmlns:a16="http://schemas.microsoft.com/office/drawing/2014/main" id="{BEB993C9-3FDF-CF27-B0D0-E384E73B7023}"/>
                </a:ext>
              </a:extLst>
            </p:cNvPr>
            <p:cNvGrpSpPr/>
            <p:nvPr/>
          </p:nvGrpSpPr>
          <p:grpSpPr>
            <a:xfrm>
              <a:off x="4743404" y="4897152"/>
              <a:ext cx="2183858" cy="1595795"/>
              <a:chOff x="3316703" y="2279087"/>
              <a:chExt cx="2183858" cy="1595795"/>
            </a:xfrm>
          </p:grpSpPr>
          <p:sp>
            <p:nvSpPr>
              <p:cNvPr id="22" name="正方形/長方形 21">
                <a:extLst>
                  <a:ext uri="{FF2B5EF4-FFF2-40B4-BE49-F238E27FC236}">
                    <a16:creationId xmlns:a16="http://schemas.microsoft.com/office/drawing/2014/main" id="{F081581A-48DB-88AB-271F-5A44D6771CA7}"/>
                  </a:ext>
                </a:extLst>
              </p:cNvPr>
              <p:cNvSpPr/>
              <p:nvPr/>
            </p:nvSpPr>
            <p:spPr>
              <a:xfrm>
                <a:off x="3316703" y="2409892"/>
                <a:ext cx="2183858" cy="1464990"/>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3" name="グループ化 22">
                <a:extLst>
                  <a:ext uri="{FF2B5EF4-FFF2-40B4-BE49-F238E27FC236}">
                    <a16:creationId xmlns:a16="http://schemas.microsoft.com/office/drawing/2014/main" id="{135670AE-1B13-879D-EF4C-BA6696654CDA}"/>
                  </a:ext>
                </a:extLst>
              </p:cNvPr>
              <p:cNvGrpSpPr/>
              <p:nvPr/>
            </p:nvGrpSpPr>
            <p:grpSpPr>
              <a:xfrm>
                <a:off x="3473419" y="2549471"/>
                <a:ext cx="1780062" cy="1257701"/>
                <a:chOff x="3378533" y="2549471"/>
                <a:chExt cx="1780062" cy="1257701"/>
              </a:xfrm>
            </p:grpSpPr>
            <p:grpSp>
              <p:nvGrpSpPr>
                <p:cNvPr id="25" name="グループ化 24">
                  <a:extLst>
                    <a:ext uri="{FF2B5EF4-FFF2-40B4-BE49-F238E27FC236}">
                      <a16:creationId xmlns:a16="http://schemas.microsoft.com/office/drawing/2014/main" id="{767722E3-6598-649C-1264-E794AE9654C9}"/>
                    </a:ext>
                  </a:extLst>
                </p:cNvPr>
                <p:cNvGrpSpPr/>
                <p:nvPr/>
              </p:nvGrpSpPr>
              <p:grpSpPr>
                <a:xfrm>
                  <a:off x="3525327" y="2549471"/>
                  <a:ext cx="1504280" cy="326672"/>
                  <a:chOff x="3723734" y="2351073"/>
                  <a:chExt cx="2165230" cy="326672"/>
                </a:xfrm>
              </p:grpSpPr>
              <p:sp>
                <p:nvSpPr>
                  <p:cNvPr id="32" name="テキスト ボックス 31">
                    <a:extLst>
                      <a:ext uri="{FF2B5EF4-FFF2-40B4-BE49-F238E27FC236}">
                        <a16:creationId xmlns:a16="http://schemas.microsoft.com/office/drawing/2014/main" id="{3406A2DC-FC17-A2FA-2CD3-CF20145B6AE9}"/>
                      </a:ext>
                    </a:extLst>
                  </p:cNvPr>
                  <p:cNvSpPr txBox="1"/>
                  <p:nvPr/>
                </p:nvSpPr>
                <p:spPr>
                  <a:xfrm>
                    <a:off x="3965030" y="2389974"/>
                    <a:ext cx="1664899" cy="287771"/>
                  </a:xfrm>
                  <a:prstGeom prst="rect">
                    <a:avLst/>
                  </a:prstGeom>
                  <a:noFill/>
                </p:spPr>
                <p:txBody>
                  <a:bodyPr wrap="square" rtlCol="0">
                    <a:spAutoFit/>
                  </a:bodyPr>
                  <a:lstStyle/>
                  <a:p>
                    <a:pPr algn="ctr"/>
                    <a:r>
                      <a:rPr kumimoji="1" lang="ja-JP" altLang="en-US" sz="1100" b="1"/>
                      <a:t>金利の支払い</a:t>
                    </a:r>
                  </a:p>
                </p:txBody>
              </p:sp>
              <p:sp>
                <p:nvSpPr>
                  <p:cNvPr id="33" name="正方形/長方形 32">
                    <a:extLst>
                      <a:ext uri="{FF2B5EF4-FFF2-40B4-BE49-F238E27FC236}">
                        <a16:creationId xmlns:a16="http://schemas.microsoft.com/office/drawing/2014/main" id="{821E0EAB-A44E-4A91-D2A4-CE6316B386DD}"/>
                      </a:ext>
                    </a:extLst>
                  </p:cNvPr>
                  <p:cNvSpPr/>
                  <p:nvPr/>
                </p:nvSpPr>
                <p:spPr>
                  <a:xfrm>
                    <a:off x="3723734" y="2351073"/>
                    <a:ext cx="2165230" cy="321015"/>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6" name="グループ化 25">
                  <a:extLst>
                    <a:ext uri="{FF2B5EF4-FFF2-40B4-BE49-F238E27FC236}">
                      <a16:creationId xmlns:a16="http://schemas.microsoft.com/office/drawing/2014/main" id="{A68ABF6E-B074-80A6-FDA2-1D35A5462270}"/>
                    </a:ext>
                  </a:extLst>
                </p:cNvPr>
                <p:cNvGrpSpPr/>
                <p:nvPr/>
              </p:nvGrpSpPr>
              <p:grpSpPr>
                <a:xfrm>
                  <a:off x="3378533" y="3243631"/>
                  <a:ext cx="1780062" cy="563541"/>
                  <a:chOff x="3312403" y="3196442"/>
                  <a:chExt cx="2562185" cy="601353"/>
                </a:xfrm>
              </p:grpSpPr>
              <p:sp>
                <p:nvSpPr>
                  <p:cNvPr id="30" name="テキスト ボックス 29">
                    <a:extLst>
                      <a:ext uri="{FF2B5EF4-FFF2-40B4-BE49-F238E27FC236}">
                        <a16:creationId xmlns:a16="http://schemas.microsoft.com/office/drawing/2014/main" id="{769B5335-F4AB-A21C-2B96-1D4FAFD93BBC}"/>
                      </a:ext>
                    </a:extLst>
                  </p:cNvPr>
                  <p:cNvSpPr txBox="1"/>
                  <p:nvPr/>
                </p:nvSpPr>
                <p:spPr>
                  <a:xfrm>
                    <a:off x="3312403" y="3261443"/>
                    <a:ext cx="2562185" cy="523220"/>
                  </a:xfrm>
                  <a:prstGeom prst="rect">
                    <a:avLst/>
                  </a:prstGeom>
                  <a:noFill/>
                </p:spPr>
                <p:txBody>
                  <a:bodyPr wrap="square" rtlCol="0">
                    <a:spAutoFit/>
                  </a:bodyPr>
                  <a:lstStyle/>
                  <a:p>
                    <a:pPr algn="ctr"/>
                    <a:r>
                      <a:rPr kumimoji="1" lang="ja-JP" altLang="en-US" sz="1100" b="1"/>
                      <a:t>事業継続に必要な</a:t>
                    </a:r>
                    <a:endParaRPr kumimoji="1" lang="en-US" altLang="ja-JP" sz="1100" b="1"/>
                  </a:p>
                  <a:p>
                    <a:pPr algn="ctr"/>
                    <a:r>
                      <a:rPr kumimoji="1" lang="ja-JP" altLang="en-US" sz="1100" b="1"/>
                      <a:t>設備投資支出</a:t>
                    </a:r>
                  </a:p>
                </p:txBody>
              </p:sp>
              <p:sp>
                <p:nvSpPr>
                  <p:cNvPr id="31" name="正方形/長方形 30">
                    <a:extLst>
                      <a:ext uri="{FF2B5EF4-FFF2-40B4-BE49-F238E27FC236}">
                        <a16:creationId xmlns:a16="http://schemas.microsoft.com/office/drawing/2014/main" id="{6EF1BA84-69EB-0C5D-712D-0FBB4753165D}"/>
                      </a:ext>
                    </a:extLst>
                  </p:cNvPr>
                  <p:cNvSpPr/>
                  <p:nvPr/>
                </p:nvSpPr>
                <p:spPr>
                  <a:xfrm>
                    <a:off x="3528204" y="3196442"/>
                    <a:ext cx="2165230" cy="601353"/>
                  </a:xfrm>
                  <a:prstGeom prst="rect">
                    <a:avLst/>
                  </a:prstGeom>
                  <a:noFill/>
                  <a:ln w="25400">
                    <a:solidFill>
                      <a:srgbClr val="F87E7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7" name="グループ化 26">
                  <a:extLst>
                    <a:ext uri="{FF2B5EF4-FFF2-40B4-BE49-F238E27FC236}">
                      <a16:creationId xmlns:a16="http://schemas.microsoft.com/office/drawing/2014/main" id="{F79AF98D-4BB3-2F9A-FD71-4F06ABCE8383}"/>
                    </a:ext>
                  </a:extLst>
                </p:cNvPr>
                <p:cNvGrpSpPr/>
                <p:nvPr/>
              </p:nvGrpSpPr>
              <p:grpSpPr>
                <a:xfrm>
                  <a:off x="3525591" y="2908467"/>
                  <a:ext cx="1504280" cy="312798"/>
                  <a:chOff x="3732624" y="2787703"/>
                  <a:chExt cx="2165230" cy="312798"/>
                </a:xfrm>
              </p:grpSpPr>
              <p:sp>
                <p:nvSpPr>
                  <p:cNvPr id="28" name="テキスト ボックス 27">
                    <a:extLst>
                      <a:ext uri="{FF2B5EF4-FFF2-40B4-BE49-F238E27FC236}">
                        <a16:creationId xmlns:a16="http://schemas.microsoft.com/office/drawing/2014/main" id="{368F9817-0931-A92E-A39B-FD78E3E2BBDC}"/>
                      </a:ext>
                    </a:extLst>
                  </p:cNvPr>
                  <p:cNvSpPr txBox="1"/>
                  <p:nvPr/>
                </p:nvSpPr>
                <p:spPr>
                  <a:xfrm>
                    <a:off x="3777540" y="2821194"/>
                    <a:ext cx="2022971" cy="279307"/>
                  </a:xfrm>
                  <a:prstGeom prst="rect">
                    <a:avLst/>
                  </a:prstGeom>
                  <a:noFill/>
                </p:spPr>
                <p:txBody>
                  <a:bodyPr wrap="square" rtlCol="0">
                    <a:spAutoFit/>
                  </a:bodyPr>
                  <a:lstStyle/>
                  <a:p>
                    <a:pPr algn="ctr"/>
                    <a:r>
                      <a:rPr kumimoji="1" lang="ja-JP" altLang="en-US" sz="1050" b="1"/>
                      <a:t>既存借入金の返済</a:t>
                    </a:r>
                  </a:p>
                </p:txBody>
              </p:sp>
              <p:sp>
                <p:nvSpPr>
                  <p:cNvPr id="29" name="正方形/長方形 28">
                    <a:extLst>
                      <a:ext uri="{FF2B5EF4-FFF2-40B4-BE49-F238E27FC236}">
                        <a16:creationId xmlns:a16="http://schemas.microsoft.com/office/drawing/2014/main" id="{E7E57761-7FE4-A51A-8CE0-0DC508456F45}"/>
                      </a:ext>
                    </a:extLst>
                  </p:cNvPr>
                  <p:cNvSpPr/>
                  <p:nvPr/>
                </p:nvSpPr>
                <p:spPr>
                  <a:xfrm>
                    <a:off x="3732624" y="2787703"/>
                    <a:ext cx="2165230" cy="303880"/>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24" name="テキスト ボックス 23">
                <a:extLst>
                  <a:ext uri="{FF2B5EF4-FFF2-40B4-BE49-F238E27FC236}">
                    <a16:creationId xmlns:a16="http://schemas.microsoft.com/office/drawing/2014/main" id="{39BAD427-1F6E-B975-D252-9680B4B2CA7D}"/>
                  </a:ext>
                </a:extLst>
              </p:cNvPr>
              <p:cNvSpPr txBox="1"/>
              <p:nvPr/>
            </p:nvSpPr>
            <p:spPr>
              <a:xfrm>
                <a:off x="3464740" y="2279087"/>
                <a:ext cx="1866981" cy="253915"/>
              </a:xfrm>
              <a:prstGeom prst="rect">
                <a:avLst/>
              </a:prstGeom>
              <a:solidFill>
                <a:schemeClr val="bg1"/>
              </a:solidFill>
            </p:spPr>
            <p:txBody>
              <a:bodyPr wrap="square" rtlCol="0">
                <a:spAutoFit/>
              </a:bodyPr>
              <a:lstStyle/>
              <a:p>
                <a:pPr algn="ctr"/>
                <a:r>
                  <a:rPr kumimoji="1" lang="ja-JP" altLang="en-US" sz="900" b="1"/>
                  <a:t>償却前営業利益で賄う範囲</a:t>
                </a:r>
              </a:p>
            </p:txBody>
          </p:sp>
        </p:grpSp>
      </p:grpSp>
      <p:grpSp>
        <p:nvGrpSpPr>
          <p:cNvPr id="12" name="グループ化 11">
            <a:extLst>
              <a:ext uri="{FF2B5EF4-FFF2-40B4-BE49-F238E27FC236}">
                <a16:creationId xmlns:a16="http://schemas.microsoft.com/office/drawing/2014/main" id="{88800547-CCE1-8BF8-B054-3CE33475EB89}"/>
              </a:ext>
            </a:extLst>
          </p:cNvPr>
          <p:cNvGrpSpPr/>
          <p:nvPr/>
        </p:nvGrpSpPr>
        <p:grpSpPr>
          <a:xfrm>
            <a:off x="2751227" y="4058479"/>
            <a:ext cx="5599824" cy="547230"/>
            <a:chOff x="2370997" y="2491866"/>
            <a:chExt cx="5599824" cy="601953"/>
          </a:xfrm>
        </p:grpSpPr>
        <p:sp>
          <p:nvSpPr>
            <p:cNvPr id="37" name="正方形/長方形 36">
              <a:extLst>
                <a:ext uri="{FF2B5EF4-FFF2-40B4-BE49-F238E27FC236}">
                  <a16:creationId xmlns:a16="http://schemas.microsoft.com/office/drawing/2014/main" id="{1E327FD3-0543-EC1C-84EF-4E43C886FEAD}"/>
                </a:ext>
              </a:extLst>
            </p:cNvPr>
            <p:cNvSpPr/>
            <p:nvPr/>
          </p:nvSpPr>
          <p:spPr>
            <a:xfrm>
              <a:off x="2370997" y="2493483"/>
              <a:ext cx="987136" cy="600336"/>
            </a:xfrm>
            <a:prstGeom prst="rect">
              <a:avLst/>
            </a:prstGeom>
            <a:noFill/>
            <a:ln w="34925">
              <a:solidFill>
                <a:srgbClr val="00B0F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配管</a:t>
              </a:r>
              <a:endParaRPr kumimoji="1" lang="en-US" altLang="ja-JP" sz="1400" b="1">
                <a:solidFill>
                  <a:schemeClr val="tx1"/>
                </a:solidFill>
              </a:endParaRPr>
            </a:p>
            <a:p>
              <a:pPr algn="ctr"/>
              <a:r>
                <a:rPr kumimoji="1" lang="ja-JP" altLang="en-US" sz="1400" b="1">
                  <a:solidFill>
                    <a:schemeClr val="tx1"/>
                  </a:solidFill>
                </a:rPr>
                <a:t>設備</a:t>
              </a:r>
              <a:endParaRPr kumimoji="1" lang="ja-JP" altLang="en-US" sz="1600" b="1">
                <a:solidFill>
                  <a:schemeClr val="tx1"/>
                </a:solidFill>
              </a:endParaRPr>
            </a:p>
          </p:txBody>
        </p:sp>
        <p:sp>
          <p:nvSpPr>
            <p:cNvPr id="38" name="正方形/長方形 37">
              <a:extLst>
                <a:ext uri="{FF2B5EF4-FFF2-40B4-BE49-F238E27FC236}">
                  <a16:creationId xmlns:a16="http://schemas.microsoft.com/office/drawing/2014/main" id="{E32C74B8-A865-1C3C-E480-0457C6CE219D}"/>
                </a:ext>
              </a:extLst>
            </p:cNvPr>
            <p:cNvSpPr/>
            <p:nvPr/>
          </p:nvSpPr>
          <p:spPr>
            <a:xfrm>
              <a:off x="3524169" y="2491866"/>
              <a:ext cx="987136" cy="584935"/>
            </a:xfrm>
            <a:prstGeom prst="rect">
              <a:avLst/>
            </a:prstGeom>
            <a:noFill/>
            <a:ln w="34925">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ボイラー</a:t>
              </a:r>
              <a:endParaRPr kumimoji="1" lang="en-US" altLang="ja-JP" sz="1400" b="1">
                <a:solidFill>
                  <a:schemeClr val="tx1"/>
                </a:solidFill>
              </a:endParaRPr>
            </a:p>
            <a:p>
              <a:pPr algn="ctr"/>
              <a:r>
                <a:rPr kumimoji="1" lang="ja-JP" altLang="en-US" sz="1400" b="1">
                  <a:solidFill>
                    <a:schemeClr val="tx1"/>
                  </a:solidFill>
                </a:rPr>
                <a:t>設備</a:t>
              </a:r>
              <a:endParaRPr kumimoji="1" lang="ja-JP" altLang="en-US" sz="1600" b="1">
                <a:solidFill>
                  <a:schemeClr val="tx1"/>
                </a:solidFill>
              </a:endParaRPr>
            </a:p>
          </p:txBody>
        </p:sp>
        <p:sp>
          <p:nvSpPr>
            <p:cNvPr id="39" name="正方形/長方形 38">
              <a:extLst>
                <a:ext uri="{FF2B5EF4-FFF2-40B4-BE49-F238E27FC236}">
                  <a16:creationId xmlns:a16="http://schemas.microsoft.com/office/drawing/2014/main" id="{DE74F3BF-E102-2586-BE62-7B435C91DBB5}"/>
                </a:ext>
              </a:extLst>
            </p:cNvPr>
            <p:cNvSpPr/>
            <p:nvPr/>
          </p:nvSpPr>
          <p:spPr>
            <a:xfrm>
              <a:off x="4677341" y="2491866"/>
              <a:ext cx="987136" cy="584935"/>
            </a:xfrm>
            <a:prstGeom prst="rect">
              <a:avLst/>
            </a:prstGeom>
            <a:noFill/>
            <a:ln w="34925">
              <a:solidFill>
                <a:srgbClr val="F87E7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冷暖房</a:t>
              </a:r>
              <a:endParaRPr kumimoji="1" lang="en-US" altLang="ja-JP" sz="1400" b="1">
                <a:solidFill>
                  <a:schemeClr val="tx1"/>
                </a:solidFill>
              </a:endParaRPr>
            </a:p>
            <a:p>
              <a:pPr algn="ctr"/>
              <a:r>
                <a:rPr kumimoji="1" lang="ja-JP" altLang="en-US" sz="1400" b="1">
                  <a:solidFill>
                    <a:schemeClr val="tx1"/>
                  </a:solidFill>
                </a:rPr>
                <a:t>設備</a:t>
              </a:r>
              <a:endParaRPr kumimoji="1" lang="ja-JP" altLang="en-US" sz="1600" b="1">
                <a:solidFill>
                  <a:schemeClr val="tx1"/>
                </a:solidFill>
              </a:endParaRPr>
            </a:p>
          </p:txBody>
        </p:sp>
        <p:sp>
          <p:nvSpPr>
            <p:cNvPr id="40" name="正方形/長方形 39">
              <a:extLst>
                <a:ext uri="{FF2B5EF4-FFF2-40B4-BE49-F238E27FC236}">
                  <a16:creationId xmlns:a16="http://schemas.microsoft.com/office/drawing/2014/main" id="{BFAFB071-1F86-BDF6-388E-65B67111272C}"/>
                </a:ext>
              </a:extLst>
            </p:cNvPr>
            <p:cNvSpPr/>
            <p:nvPr/>
          </p:nvSpPr>
          <p:spPr>
            <a:xfrm>
              <a:off x="5830513" y="2491866"/>
              <a:ext cx="987136" cy="584935"/>
            </a:xfrm>
            <a:prstGeom prst="rect">
              <a:avLst/>
            </a:prstGeom>
            <a:noFill/>
            <a:ln w="34925">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a:solidFill>
                    <a:schemeClr val="tx1"/>
                  </a:solidFill>
                </a:rPr>
                <a:t>エレベーター</a:t>
              </a:r>
              <a:endParaRPr kumimoji="1" lang="en-US" altLang="ja-JP" sz="1050" b="1">
                <a:solidFill>
                  <a:schemeClr val="tx1"/>
                </a:solidFill>
              </a:endParaRPr>
            </a:p>
            <a:p>
              <a:pPr algn="ctr"/>
              <a:r>
                <a:rPr kumimoji="1" lang="ja-JP" altLang="en-US" sz="1400" b="1">
                  <a:solidFill>
                    <a:schemeClr val="tx1"/>
                  </a:solidFill>
                </a:rPr>
                <a:t>設備</a:t>
              </a:r>
              <a:endParaRPr kumimoji="1" lang="ja-JP" altLang="en-US" sz="1600" b="1">
                <a:solidFill>
                  <a:schemeClr val="tx1"/>
                </a:solidFill>
              </a:endParaRPr>
            </a:p>
          </p:txBody>
        </p:sp>
        <p:sp>
          <p:nvSpPr>
            <p:cNvPr id="41" name="正方形/長方形 40">
              <a:extLst>
                <a:ext uri="{FF2B5EF4-FFF2-40B4-BE49-F238E27FC236}">
                  <a16:creationId xmlns:a16="http://schemas.microsoft.com/office/drawing/2014/main" id="{B419FE1D-9278-8987-D40C-6FDB79E5EF17}"/>
                </a:ext>
              </a:extLst>
            </p:cNvPr>
            <p:cNvSpPr/>
            <p:nvPr/>
          </p:nvSpPr>
          <p:spPr>
            <a:xfrm>
              <a:off x="6983685" y="2491866"/>
              <a:ext cx="987136" cy="584935"/>
            </a:xfrm>
            <a:prstGeom prst="rect">
              <a:avLst/>
            </a:prstGeom>
            <a:noFill/>
            <a:ln w="349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a:solidFill>
                    <a:schemeClr val="tx1"/>
                  </a:solidFill>
                </a:rPr>
                <a:t>屋上・屋根</a:t>
              </a:r>
              <a:endParaRPr kumimoji="1" lang="en-US" altLang="ja-JP" sz="1050" b="1">
                <a:solidFill>
                  <a:schemeClr val="tx1"/>
                </a:solidFill>
              </a:endParaRPr>
            </a:p>
            <a:p>
              <a:pPr algn="ctr"/>
              <a:r>
                <a:rPr kumimoji="1" lang="ja-JP" altLang="en-US" sz="1400" b="1">
                  <a:solidFill>
                    <a:schemeClr val="tx1"/>
                  </a:solidFill>
                </a:rPr>
                <a:t>防水工事</a:t>
              </a:r>
              <a:endParaRPr kumimoji="1" lang="ja-JP" altLang="en-US" sz="1600" b="1">
                <a:solidFill>
                  <a:schemeClr val="tx1"/>
                </a:solidFill>
              </a:endParaRPr>
            </a:p>
          </p:txBody>
        </p:sp>
      </p:grpSp>
      <p:sp>
        <p:nvSpPr>
          <p:cNvPr id="45" name="矢印: ストライプ 44">
            <a:extLst>
              <a:ext uri="{FF2B5EF4-FFF2-40B4-BE49-F238E27FC236}">
                <a16:creationId xmlns:a16="http://schemas.microsoft.com/office/drawing/2014/main" id="{BF43A6E6-E709-FDEB-9B1A-98E2769C7A27}"/>
              </a:ext>
            </a:extLst>
          </p:cNvPr>
          <p:cNvSpPr/>
          <p:nvPr/>
        </p:nvSpPr>
        <p:spPr>
          <a:xfrm rot="5400000">
            <a:off x="224618" y="2738204"/>
            <a:ext cx="2806703" cy="1368897"/>
          </a:xfrm>
          <a:prstGeom prst="stripedRightArrow">
            <a:avLst>
              <a:gd name="adj1" fmla="val 50000"/>
              <a:gd name="adj2" fmla="val 45582"/>
            </a:avLst>
          </a:prstGeom>
          <a:solidFill>
            <a:srgbClr val="92D05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6" name="グループ化 115">
            <a:extLst>
              <a:ext uri="{FF2B5EF4-FFF2-40B4-BE49-F238E27FC236}">
                <a16:creationId xmlns:a16="http://schemas.microsoft.com/office/drawing/2014/main" id="{3546DC3D-F389-0359-08D9-E5EB420154D7}"/>
              </a:ext>
            </a:extLst>
          </p:cNvPr>
          <p:cNvGrpSpPr/>
          <p:nvPr/>
        </p:nvGrpSpPr>
        <p:grpSpPr>
          <a:xfrm>
            <a:off x="2753607" y="2975393"/>
            <a:ext cx="6377690" cy="919340"/>
            <a:chOff x="2372607" y="2975393"/>
            <a:chExt cx="6377690" cy="919340"/>
          </a:xfrm>
        </p:grpSpPr>
        <p:sp>
          <p:nvSpPr>
            <p:cNvPr id="44" name="正方形/長方形 43">
              <a:extLst>
                <a:ext uri="{FF2B5EF4-FFF2-40B4-BE49-F238E27FC236}">
                  <a16:creationId xmlns:a16="http://schemas.microsoft.com/office/drawing/2014/main" id="{2092AFEB-9E08-2431-39FF-0A704A919BE8}"/>
                </a:ext>
              </a:extLst>
            </p:cNvPr>
            <p:cNvSpPr/>
            <p:nvPr/>
          </p:nvSpPr>
          <p:spPr>
            <a:xfrm>
              <a:off x="2372607" y="3078641"/>
              <a:ext cx="1572704" cy="722722"/>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BIZ UDPゴシック" panose="020B0400000000000000" pitchFamily="50" charset="-128"/>
                  <a:ea typeface="BIZ UDPゴシック" panose="020B0400000000000000" pitchFamily="50" charset="-128"/>
                </a:rPr>
                <a:t>主要設備の確認</a:t>
              </a:r>
              <a:endParaRPr kumimoji="1" lang="en-US" altLang="ja-JP" sz="1400" b="1">
                <a:solidFill>
                  <a:schemeClr val="tx1"/>
                </a:solidFill>
                <a:latin typeface="BIZ UDPゴシック" panose="020B0400000000000000" pitchFamily="50" charset="-128"/>
                <a:ea typeface="BIZ UDPゴシック" panose="020B0400000000000000" pitchFamily="50" charset="-128"/>
              </a:endParaRPr>
            </a:p>
          </p:txBody>
        </p:sp>
        <p:grpSp>
          <p:nvGrpSpPr>
            <p:cNvPr id="42" name="グループ化 41">
              <a:extLst>
                <a:ext uri="{FF2B5EF4-FFF2-40B4-BE49-F238E27FC236}">
                  <a16:creationId xmlns:a16="http://schemas.microsoft.com/office/drawing/2014/main" id="{A89B99DB-EA5C-1B05-BC01-C6F127950C4D}"/>
                </a:ext>
              </a:extLst>
            </p:cNvPr>
            <p:cNvGrpSpPr/>
            <p:nvPr/>
          </p:nvGrpSpPr>
          <p:grpSpPr>
            <a:xfrm>
              <a:off x="4089002" y="2975393"/>
              <a:ext cx="4661295" cy="919340"/>
              <a:chOff x="4089002" y="2975393"/>
              <a:chExt cx="4661295" cy="919340"/>
            </a:xfrm>
          </p:grpSpPr>
          <p:sp>
            <p:nvSpPr>
              <p:cNvPr id="62" name="テキスト ボックス 61">
                <a:extLst>
                  <a:ext uri="{FF2B5EF4-FFF2-40B4-BE49-F238E27FC236}">
                    <a16:creationId xmlns:a16="http://schemas.microsoft.com/office/drawing/2014/main" id="{CC6B20E2-0787-4AD6-FC76-9BDABDF425C9}"/>
                  </a:ext>
                </a:extLst>
              </p:cNvPr>
              <p:cNvSpPr txBox="1"/>
              <p:nvPr/>
            </p:nvSpPr>
            <p:spPr>
              <a:xfrm>
                <a:off x="4089002" y="2975393"/>
                <a:ext cx="4661295" cy="246221"/>
              </a:xfrm>
              <a:prstGeom prst="rect">
                <a:avLst/>
              </a:prstGeom>
              <a:noFill/>
            </p:spPr>
            <p:txBody>
              <a:bodyPr wrap="square" rtlCol="0">
                <a:spAutoFit/>
              </a:bodyPr>
              <a:lstStyle/>
              <a:p>
                <a:r>
                  <a:rPr kumimoji="1" lang="ja-JP" altLang="en-US" sz="1000">
                    <a:latin typeface="BIZ UDPゴシック" panose="020B0400000000000000" pitchFamily="50" charset="-128"/>
                    <a:ea typeface="BIZ UDPゴシック" panose="020B0400000000000000" pitchFamily="50" charset="-128"/>
                  </a:rPr>
                  <a:t>□  事業継続に必要な主要設備の老朽化は「隠れた負債」ともいえる</a:t>
                </a:r>
                <a:endParaRPr kumimoji="1" lang="en-US" altLang="ja-JP" sz="1000">
                  <a:latin typeface="BIZ UDPゴシック" panose="020B0400000000000000" pitchFamily="50" charset="-128"/>
                  <a:ea typeface="BIZ UDPゴシック" panose="020B0400000000000000" pitchFamily="50" charset="-128"/>
                </a:endParaRPr>
              </a:p>
            </p:txBody>
          </p:sp>
          <p:sp>
            <p:nvSpPr>
              <p:cNvPr id="63" name="テキスト ボックス 62">
                <a:extLst>
                  <a:ext uri="{FF2B5EF4-FFF2-40B4-BE49-F238E27FC236}">
                    <a16:creationId xmlns:a16="http://schemas.microsoft.com/office/drawing/2014/main" id="{83A0F6F7-17DB-9164-9758-CD92647861A8}"/>
                  </a:ext>
                </a:extLst>
              </p:cNvPr>
              <p:cNvSpPr txBox="1"/>
              <p:nvPr/>
            </p:nvSpPr>
            <p:spPr>
              <a:xfrm>
                <a:off x="4089003" y="3146249"/>
                <a:ext cx="4462444" cy="246221"/>
              </a:xfrm>
              <a:prstGeom prst="rect">
                <a:avLst/>
              </a:prstGeom>
              <a:noFill/>
            </p:spPr>
            <p:txBody>
              <a:bodyPr wrap="square" rtlCol="0">
                <a:spAutoFit/>
              </a:bodyPr>
              <a:lstStyle/>
              <a:p>
                <a:r>
                  <a:rPr kumimoji="1" lang="ja-JP" altLang="en-US" sz="1000">
                    <a:latin typeface="BIZ UDPゴシック" panose="020B0400000000000000" pitchFamily="50" charset="-128"/>
                    <a:ea typeface="BIZ UDPゴシック" panose="020B0400000000000000" pitchFamily="50" charset="-128"/>
                  </a:rPr>
                  <a:t>□  固定資産台帳（償却資産一覧）などで老朽度合いが確認できる設備もある</a:t>
                </a:r>
                <a:endParaRPr kumimoji="1" lang="en-US" altLang="ja-JP" sz="1000">
                  <a:latin typeface="BIZ UDPゴシック" panose="020B0400000000000000" pitchFamily="50" charset="-128"/>
                  <a:ea typeface="BIZ UDPゴシック" panose="020B0400000000000000" pitchFamily="50" charset="-128"/>
                </a:endParaRPr>
              </a:p>
            </p:txBody>
          </p:sp>
          <p:sp>
            <p:nvSpPr>
              <p:cNvPr id="64" name="テキスト ボックス 63">
                <a:extLst>
                  <a:ext uri="{FF2B5EF4-FFF2-40B4-BE49-F238E27FC236}">
                    <a16:creationId xmlns:a16="http://schemas.microsoft.com/office/drawing/2014/main" id="{0462C689-1830-E62C-891A-C0DD7ADBB576}"/>
                  </a:ext>
                </a:extLst>
              </p:cNvPr>
              <p:cNvSpPr txBox="1"/>
              <p:nvPr/>
            </p:nvSpPr>
            <p:spPr>
              <a:xfrm>
                <a:off x="4089003" y="3317105"/>
                <a:ext cx="4462444" cy="246221"/>
              </a:xfrm>
              <a:prstGeom prst="rect">
                <a:avLst/>
              </a:prstGeom>
              <a:noFill/>
            </p:spPr>
            <p:txBody>
              <a:bodyPr wrap="square" rtlCol="0">
                <a:spAutoFit/>
              </a:bodyPr>
              <a:lstStyle/>
              <a:p>
                <a:r>
                  <a:rPr kumimoji="1" lang="ja-JP" altLang="en-US" sz="1000">
                    <a:latin typeface="BIZ UDPゴシック" panose="020B0400000000000000" pitchFamily="50" charset="-128"/>
                    <a:ea typeface="BIZ UDPゴシック" panose="020B0400000000000000" pitchFamily="50" charset="-128"/>
                  </a:rPr>
                  <a:t>□  主要設備の更新は高額になる場合もあるので十分な調査が必要</a:t>
                </a:r>
                <a:endParaRPr kumimoji="1" lang="en-US" altLang="ja-JP" sz="1000">
                  <a:latin typeface="BIZ UDPゴシック" panose="020B0400000000000000" pitchFamily="50" charset="-128"/>
                  <a:ea typeface="BIZ UDPゴシック" panose="020B0400000000000000" pitchFamily="50" charset="-128"/>
                </a:endParaRPr>
              </a:p>
            </p:txBody>
          </p:sp>
          <p:sp>
            <p:nvSpPr>
              <p:cNvPr id="65" name="テキスト ボックス 64">
                <a:extLst>
                  <a:ext uri="{FF2B5EF4-FFF2-40B4-BE49-F238E27FC236}">
                    <a16:creationId xmlns:a16="http://schemas.microsoft.com/office/drawing/2014/main" id="{6B517386-ED5C-FF14-9090-4760E3EAFB90}"/>
                  </a:ext>
                </a:extLst>
              </p:cNvPr>
              <p:cNvSpPr txBox="1"/>
              <p:nvPr/>
            </p:nvSpPr>
            <p:spPr>
              <a:xfrm>
                <a:off x="4089003" y="3486011"/>
                <a:ext cx="4462444" cy="246221"/>
              </a:xfrm>
              <a:prstGeom prst="rect">
                <a:avLst/>
              </a:prstGeom>
              <a:noFill/>
            </p:spPr>
            <p:txBody>
              <a:bodyPr wrap="square" rtlCol="0">
                <a:spAutoFit/>
              </a:bodyPr>
              <a:lstStyle/>
              <a:p>
                <a:r>
                  <a:rPr kumimoji="1" lang="ja-JP" altLang="en-US" sz="1000">
                    <a:latin typeface="BIZ UDPゴシック" panose="020B0400000000000000" pitchFamily="50" charset="-128"/>
                    <a:ea typeface="BIZ UDPゴシック" panose="020B0400000000000000" pitchFamily="50" charset="-128"/>
                  </a:rPr>
                  <a:t>□  特に業歴の長いホテルや旅館では“必須”の着眼点といえる</a:t>
                </a:r>
                <a:endParaRPr kumimoji="1" lang="en-US" altLang="ja-JP" sz="1000">
                  <a:latin typeface="BIZ UDPゴシック" panose="020B0400000000000000" pitchFamily="50" charset="-128"/>
                  <a:ea typeface="BIZ UDPゴシック" panose="020B0400000000000000" pitchFamily="50" charset="-128"/>
                </a:endParaRPr>
              </a:p>
            </p:txBody>
          </p:sp>
          <p:sp>
            <p:nvSpPr>
              <p:cNvPr id="66" name="テキスト ボックス 65">
                <a:extLst>
                  <a:ext uri="{FF2B5EF4-FFF2-40B4-BE49-F238E27FC236}">
                    <a16:creationId xmlns:a16="http://schemas.microsoft.com/office/drawing/2014/main" id="{5E6BB95B-A355-A8C9-CDF6-D59E52D7D072}"/>
                  </a:ext>
                </a:extLst>
              </p:cNvPr>
              <p:cNvSpPr txBox="1"/>
              <p:nvPr/>
            </p:nvSpPr>
            <p:spPr>
              <a:xfrm>
                <a:off x="4089003" y="3648512"/>
                <a:ext cx="4462444" cy="246221"/>
              </a:xfrm>
              <a:prstGeom prst="rect">
                <a:avLst/>
              </a:prstGeom>
              <a:noFill/>
            </p:spPr>
            <p:txBody>
              <a:bodyPr wrap="square" rtlCol="0">
                <a:spAutoFit/>
              </a:bodyPr>
              <a:lstStyle/>
              <a:p>
                <a:r>
                  <a:rPr kumimoji="1" lang="ja-JP" altLang="en-US" sz="1000">
                    <a:latin typeface="BIZ UDPゴシック" panose="020B0400000000000000" pitchFamily="50" charset="-128"/>
                    <a:ea typeface="BIZ UDPゴシック" panose="020B0400000000000000" pitchFamily="50" charset="-128"/>
                  </a:rPr>
                  <a:t>□  内容によっては、</a:t>
                </a:r>
                <a:r>
                  <a:rPr kumimoji="1" lang="ja-JP" altLang="en-US" sz="1000" b="1">
                    <a:solidFill>
                      <a:srgbClr val="FF0000"/>
                    </a:solidFill>
                    <a:latin typeface="BIZ UDPゴシック" panose="020B0400000000000000" pitchFamily="50" charset="-128"/>
                    <a:ea typeface="BIZ UDPゴシック" panose="020B0400000000000000" pitchFamily="50" charset="-128"/>
                  </a:rPr>
                  <a:t>一定期間の休業</a:t>
                </a:r>
                <a:r>
                  <a:rPr kumimoji="1" lang="ja-JP" altLang="en-US" sz="1000">
                    <a:latin typeface="BIZ UDPゴシック" panose="020B0400000000000000" pitchFamily="50" charset="-128"/>
                    <a:ea typeface="BIZ UDPゴシック" panose="020B0400000000000000" pitchFamily="50" charset="-128"/>
                  </a:rPr>
                  <a:t>が不可避な場合もある </a:t>
                </a:r>
                <a:endParaRPr kumimoji="1" lang="en-US" altLang="ja-JP" sz="1000">
                  <a:latin typeface="BIZ UDPゴシック" panose="020B0400000000000000" pitchFamily="50" charset="-128"/>
                  <a:ea typeface="BIZ UDPゴシック" panose="020B0400000000000000" pitchFamily="50" charset="-128"/>
                </a:endParaRPr>
              </a:p>
            </p:txBody>
          </p:sp>
        </p:grpSp>
      </p:grpSp>
      <p:grpSp>
        <p:nvGrpSpPr>
          <p:cNvPr id="47" name="グループ化 46">
            <a:extLst>
              <a:ext uri="{FF2B5EF4-FFF2-40B4-BE49-F238E27FC236}">
                <a16:creationId xmlns:a16="http://schemas.microsoft.com/office/drawing/2014/main" id="{D3FFE50D-C500-0B5D-CE14-F3FC9373C866}"/>
              </a:ext>
            </a:extLst>
          </p:cNvPr>
          <p:cNvGrpSpPr/>
          <p:nvPr/>
        </p:nvGrpSpPr>
        <p:grpSpPr>
          <a:xfrm>
            <a:off x="2630220" y="1101492"/>
            <a:ext cx="6501079" cy="1814062"/>
            <a:chOff x="2252143" y="1051566"/>
            <a:chExt cx="6501079" cy="1814062"/>
          </a:xfrm>
        </p:grpSpPr>
        <p:grpSp>
          <p:nvGrpSpPr>
            <p:cNvPr id="71" name="グループ化 70">
              <a:extLst>
                <a:ext uri="{FF2B5EF4-FFF2-40B4-BE49-F238E27FC236}">
                  <a16:creationId xmlns:a16="http://schemas.microsoft.com/office/drawing/2014/main" id="{414441AB-4CAC-FB49-E901-733C80810A98}"/>
                </a:ext>
              </a:extLst>
            </p:cNvPr>
            <p:cNvGrpSpPr/>
            <p:nvPr/>
          </p:nvGrpSpPr>
          <p:grpSpPr>
            <a:xfrm>
              <a:off x="2252143" y="1051566"/>
              <a:ext cx="6501079" cy="338554"/>
              <a:chOff x="2518265" y="1938256"/>
              <a:chExt cx="6501079" cy="338554"/>
            </a:xfrm>
          </p:grpSpPr>
          <p:cxnSp>
            <p:nvCxnSpPr>
              <p:cNvPr id="72" name="直線矢印コネクタ 71">
                <a:extLst>
                  <a:ext uri="{FF2B5EF4-FFF2-40B4-BE49-F238E27FC236}">
                    <a16:creationId xmlns:a16="http://schemas.microsoft.com/office/drawing/2014/main" id="{AABF239A-C1DD-A323-D0FE-0ED7886BFF37}"/>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73" name="直線コネクタ 72">
                <a:extLst>
                  <a:ext uri="{FF2B5EF4-FFF2-40B4-BE49-F238E27FC236}">
                    <a16:creationId xmlns:a16="http://schemas.microsoft.com/office/drawing/2014/main" id="{3DC30EF5-3714-ED6E-5BDF-180F4AA683A6}"/>
                  </a:ext>
                </a:extLst>
              </p:cNvPr>
              <p:cNvCxnSpPr>
                <a:cxnSpLocks/>
              </p:cNvCxnSpPr>
              <p:nvPr/>
            </p:nvCxnSpPr>
            <p:spPr>
              <a:xfrm>
                <a:off x="2590800" y="2238359"/>
                <a:ext cx="642854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74" name="テキスト ボックス 73">
                <a:extLst>
                  <a:ext uri="{FF2B5EF4-FFF2-40B4-BE49-F238E27FC236}">
                    <a16:creationId xmlns:a16="http://schemas.microsoft.com/office/drawing/2014/main" id="{A17C7C96-489A-599A-406C-BF1A77639984}"/>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主要設備</a:t>
                </a:r>
                <a:r>
                  <a:rPr lang="ja-JP" altLang="ja-JP" sz="1000" kern="100">
                    <a:latin typeface="BIZ UDPゴシック" panose="020B0400000000000000" pitchFamily="50" charset="-128"/>
                    <a:ea typeface="BIZ UDPゴシック" panose="020B0400000000000000" pitchFamily="50" charset="-128"/>
                    <a:cs typeface="Times New Roman" panose="02020603050405020304" pitchFamily="18" charset="0"/>
                  </a:rPr>
                  <a:t>（配管、ボイラー、冷暖房、エレベーター、防水工事）</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に係る修繕</a:t>
                </a:r>
                <a:r>
                  <a:rPr lang="en-US"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P104</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ja-JP" altLang="ja-JP" sz="8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75" name="テキスト ボックス 74">
                <a:extLst>
                  <a:ext uri="{FF2B5EF4-FFF2-40B4-BE49-F238E27FC236}">
                    <a16:creationId xmlns:a16="http://schemas.microsoft.com/office/drawing/2014/main" id="{0883355B-E505-7BC2-1896-96CC2007E99D}"/>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1</a:t>
                </a:r>
              </a:p>
            </p:txBody>
          </p:sp>
        </p:grpSp>
        <p:grpSp>
          <p:nvGrpSpPr>
            <p:cNvPr id="76" name="グループ化 75">
              <a:extLst>
                <a:ext uri="{FF2B5EF4-FFF2-40B4-BE49-F238E27FC236}">
                  <a16:creationId xmlns:a16="http://schemas.microsoft.com/office/drawing/2014/main" id="{C0A819C8-AAAF-C886-29F8-8D8D75C271A4}"/>
                </a:ext>
              </a:extLst>
            </p:cNvPr>
            <p:cNvGrpSpPr/>
            <p:nvPr/>
          </p:nvGrpSpPr>
          <p:grpSpPr>
            <a:xfrm>
              <a:off x="2252143" y="1322885"/>
              <a:ext cx="6501079" cy="521213"/>
              <a:chOff x="2518265" y="1938256"/>
              <a:chExt cx="6501079" cy="521213"/>
            </a:xfrm>
          </p:grpSpPr>
          <p:sp>
            <p:nvSpPr>
              <p:cNvPr id="77" name="テキスト ボックス 76">
                <a:extLst>
                  <a:ext uri="{FF2B5EF4-FFF2-40B4-BE49-F238E27FC236}">
                    <a16:creationId xmlns:a16="http://schemas.microsoft.com/office/drawing/2014/main" id="{74B62300-1432-CD81-F92B-2F1B879DD8B2}"/>
                  </a:ext>
                </a:extLst>
              </p:cNvPr>
              <p:cNvSpPr txBox="1"/>
              <p:nvPr/>
            </p:nvSpPr>
            <p:spPr>
              <a:xfrm>
                <a:off x="3101453" y="2205553"/>
                <a:ext cx="5727901" cy="253916"/>
              </a:xfrm>
              <a:prstGeom prst="rect">
                <a:avLst/>
              </a:prstGeom>
              <a:noFill/>
            </p:spPr>
            <p:txBody>
              <a:bodyPr wrap="square" rtlCol="0">
                <a:spAutoFit/>
              </a:bodyPr>
              <a:lstStyle/>
              <a:p>
                <a:pPr algn="just"/>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・休業・一部休業の場合、その期間の運転資金は問題ないか？</a:t>
                </a:r>
                <a:endParaRPr lang="en-US" altLang="ja-JP" sz="1000">
                  <a:latin typeface="BIZ UDPゴシック" panose="020B0400000000000000" pitchFamily="50" charset="-128"/>
                  <a:ea typeface="BIZ UDPゴシック" panose="020B0400000000000000" pitchFamily="50" charset="-128"/>
                </a:endParaRPr>
              </a:p>
            </p:txBody>
          </p:sp>
          <p:cxnSp>
            <p:nvCxnSpPr>
              <p:cNvPr id="78" name="直線矢印コネクタ 77">
                <a:extLst>
                  <a:ext uri="{FF2B5EF4-FFF2-40B4-BE49-F238E27FC236}">
                    <a16:creationId xmlns:a16="http://schemas.microsoft.com/office/drawing/2014/main" id="{9196F80A-3EB6-69D7-C6A1-E6F7EFCDA509}"/>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79" name="直線コネクタ 78">
                <a:extLst>
                  <a:ext uri="{FF2B5EF4-FFF2-40B4-BE49-F238E27FC236}">
                    <a16:creationId xmlns:a16="http://schemas.microsoft.com/office/drawing/2014/main" id="{91F20BA5-DC62-F08C-6595-4A42EDCC1626}"/>
                  </a:ext>
                </a:extLst>
              </p:cNvPr>
              <p:cNvCxnSpPr>
                <a:cxnSpLocks/>
              </p:cNvCxnSpPr>
              <p:nvPr/>
            </p:nvCxnSpPr>
            <p:spPr>
              <a:xfrm flipV="1">
                <a:off x="2590800" y="2237819"/>
                <a:ext cx="6428544" cy="54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80" name="テキスト ボックス 79">
                <a:extLst>
                  <a:ext uri="{FF2B5EF4-FFF2-40B4-BE49-F238E27FC236}">
                    <a16:creationId xmlns:a16="http://schemas.microsoft.com/office/drawing/2014/main" id="{9F7B8172-66A3-D1E2-73E9-5B3B29653631}"/>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休業か、一部休業か、通常</a:t>
                </a:r>
                <a:r>
                  <a:rPr lang="ja-JP" altLang="ja-JP" sz="1200" kern="100">
                    <a:latin typeface="BIZ UDPゴシック" panose="020B0400000000000000" pitchFamily="50" charset="-128"/>
                    <a:ea typeface="BIZ UDPゴシック" panose="020B0400000000000000" pitchFamily="50" charset="-128"/>
                    <a:cs typeface="Times New Roman" panose="02020603050405020304" pitchFamily="18" charset="0"/>
                  </a:rPr>
                  <a:t>営業</a:t>
                </a: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か？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P104</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8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81" name="テキスト ボックス 80">
                <a:extLst>
                  <a:ext uri="{FF2B5EF4-FFF2-40B4-BE49-F238E27FC236}">
                    <a16:creationId xmlns:a16="http://schemas.microsoft.com/office/drawing/2014/main" id="{A236D11B-DD1E-4DD9-9ABE-DCC9A239F697}"/>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2</a:t>
                </a:r>
              </a:p>
            </p:txBody>
          </p:sp>
        </p:grpSp>
        <p:grpSp>
          <p:nvGrpSpPr>
            <p:cNvPr id="82" name="グループ化 81">
              <a:extLst>
                <a:ext uri="{FF2B5EF4-FFF2-40B4-BE49-F238E27FC236}">
                  <a16:creationId xmlns:a16="http://schemas.microsoft.com/office/drawing/2014/main" id="{C139C1DA-B5E3-911F-22E8-D208AA769D6C}"/>
                </a:ext>
              </a:extLst>
            </p:cNvPr>
            <p:cNvGrpSpPr/>
            <p:nvPr/>
          </p:nvGrpSpPr>
          <p:grpSpPr>
            <a:xfrm>
              <a:off x="2252143" y="1769693"/>
              <a:ext cx="6498155" cy="521094"/>
              <a:chOff x="2518265" y="1938256"/>
              <a:chExt cx="6688657" cy="521094"/>
            </a:xfrm>
          </p:grpSpPr>
          <p:sp>
            <p:nvSpPr>
              <p:cNvPr id="83" name="テキスト ボックス 82">
                <a:extLst>
                  <a:ext uri="{FF2B5EF4-FFF2-40B4-BE49-F238E27FC236}">
                    <a16:creationId xmlns:a16="http://schemas.microsoft.com/office/drawing/2014/main" id="{68A26785-D1DE-559A-B1E5-AC4C917E43F1}"/>
                  </a:ext>
                </a:extLst>
              </p:cNvPr>
              <p:cNvSpPr txBox="1"/>
              <p:nvPr/>
            </p:nvSpPr>
            <p:spPr>
              <a:xfrm>
                <a:off x="3118550" y="2205434"/>
                <a:ext cx="5727901" cy="253916"/>
              </a:xfrm>
              <a:prstGeom prst="rect">
                <a:avLst/>
              </a:prstGeom>
              <a:noFill/>
            </p:spPr>
            <p:txBody>
              <a:bodyPr wrap="square" rtlCol="0">
                <a:spAutoFit/>
              </a:bodyPr>
              <a:lstStyle/>
              <a:p>
                <a:pPr algn="just"/>
                <a:r>
                  <a:rPr lang="ja-JP" altLang="en-US" sz="1000" kern="100">
                    <a:latin typeface="BIZ UDPゴシック" panose="020B0400000000000000" pitchFamily="50" charset="-128"/>
                    <a:ea typeface="BIZ UDPゴシック" panose="020B0400000000000000" pitchFamily="50" charset="-128"/>
                    <a:cs typeface="Times New Roman" panose="02020603050405020304" pitchFamily="18" charset="0"/>
                  </a:rPr>
                  <a:t>・原図がない場合は、施工業者と詳細まで詰めているか？</a:t>
                </a:r>
                <a:endParaRPr lang="en-US" altLang="ja-JP" sz="1000">
                  <a:latin typeface="BIZ UDPゴシック" panose="020B0400000000000000" pitchFamily="50" charset="-128"/>
                  <a:ea typeface="BIZ UDPゴシック" panose="020B0400000000000000" pitchFamily="50" charset="-128"/>
                </a:endParaRPr>
              </a:p>
            </p:txBody>
          </p:sp>
          <p:cxnSp>
            <p:nvCxnSpPr>
              <p:cNvPr id="84" name="直線矢印コネクタ 83">
                <a:extLst>
                  <a:ext uri="{FF2B5EF4-FFF2-40B4-BE49-F238E27FC236}">
                    <a16:creationId xmlns:a16="http://schemas.microsoft.com/office/drawing/2014/main" id="{16433633-2D5D-8331-E13E-E9EE547B2464}"/>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85" name="直線コネクタ 84">
                <a:extLst>
                  <a:ext uri="{FF2B5EF4-FFF2-40B4-BE49-F238E27FC236}">
                    <a16:creationId xmlns:a16="http://schemas.microsoft.com/office/drawing/2014/main" id="{C101BDFC-3BCB-0890-A49D-80735F434D9B}"/>
                  </a:ext>
                </a:extLst>
              </p:cNvPr>
              <p:cNvCxnSpPr>
                <a:cxnSpLocks/>
              </p:cNvCxnSpPr>
              <p:nvPr/>
            </p:nvCxnSpPr>
            <p:spPr>
              <a:xfrm>
                <a:off x="2590800" y="2238359"/>
                <a:ext cx="6616122"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86" name="テキスト ボックス 85">
                <a:extLst>
                  <a:ext uri="{FF2B5EF4-FFF2-40B4-BE49-F238E27FC236}">
                    <a16:creationId xmlns:a16="http://schemas.microsoft.com/office/drawing/2014/main" id="{C0AA3569-19B4-4491-85DE-8B3BEF0EE97E}"/>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古い建物の場合、当時の設計図や施工図があるのか？</a:t>
                </a:r>
                <a:endParaRPr lang="en-US" altLang="ja-JP" sz="5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87" name="テキスト ボックス 86">
                <a:extLst>
                  <a:ext uri="{FF2B5EF4-FFF2-40B4-BE49-F238E27FC236}">
                    <a16:creationId xmlns:a16="http://schemas.microsoft.com/office/drawing/2014/main" id="{65874539-80C2-C53A-4B99-6E6CDE03A6FC}"/>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3</a:t>
                </a:r>
              </a:p>
            </p:txBody>
          </p:sp>
        </p:grpSp>
        <p:grpSp>
          <p:nvGrpSpPr>
            <p:cNvPr id="88" name="グループ化 87">
              <a:extLst>
                <a:ext uri="{FF2B5EF4-FFF2-40B4-BE49-F238E27FC236}">
                  <a16:creationId xmlns:a16="http://schemas.microsoft.com/office/drawing/2014/main" id="{6B5AA6A2-576C-63BD-99F8-9BD3692B3E89}"/>
                </a:ext>
              </a:extLst>
            </p:cNvPr>
            <p:cNvGrpSpPr/>
            <p:nvPr/>
          </p:nvGrpSpPr>
          <p:grpSpPr>
            <a:xfrm>
              <a:off x="2252143" y="2237282"/>
              <a:ext cx="6498157" cy="338554"/>
              <a:chOff x="2518265" y="1938256"/>
              <a:chExt cx="6498157" cy="338554"/>
            </a:xfrm>
          </p:grpSpPr>
          <p:cxnSp>
            <p:nvCxnSpPr>
              <p:cNvPr id="89" name="直線矢印コネクタ 88">
                <a:extLst>
                  <a:ext uri="{FF2B5EF4-FFF2-40B4-BE49-F238E27FC236}">
                    <a16:creationId xmlns:a16="http://schemas.microsoft.com/office/drawing/2014/main" id="{94FAAA6A-A3BD-7D57-04DC-F69601AF78C4}"/>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90" name="直線コネクタ 89">
                <a:extLst>
                  <a:ext uri="{FF2B5EF4-FFF2-40B4-BE49-F238E27FC236}">
                    <a16:creationId xmlns:a16="http://schemas.microsoft.com/office/drawing/2014/main" id="{DBBC5118-1CDA-01E5-4A93-E08A2DB88A93}"/>
                  </a:ext>
                </a:extLst>
              </p:cNvPr>
              <p:cNvCxnSpPr>
                <a:cxnSpLocks/>
              </p:cNvCxnSpPr>
              <p:nvPr/>
            </p:nvCxnSpPr>
            <p:spPr>
              <a:xfrm>
                <a:off x="2590800" y="2238359"/>
                <a:ext cx="6425622"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91" name="テキスト ボックス 90">
                <a:extLst>
                  <a:ext uri="{FF2B5EF4-FFF2-40B4-BE49-F238E27FC236}">
                    <a16:creationId xmlns:a16="http://schemas.microsoft.com/office/drawing/2014/main" id="{6370E84A-0327-4BAF-AEDA-93D077D5F7E5}"/>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償却前営業利益は確認したか？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P100</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ja-JP" altLang="ja-JP" sz="8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92" name="テキスト ボックス 91">
                <a:extLst>
                  <a:ext uri="{FF2B5EF4-FFF2-40B4-BE49-F238E27FC236}">
                    <a16:creationId xmlns:a16="http://schemas.microsoft.com/office/drawing/2014/main" id="{681FB2AA-9486-4CB3-EDC7-BCA5FB7A791F}"/>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4</a:t>
                </a:r>
              </a:p>
            </p:txBody>
          </p:sp>
        </p:grpSp>
        <p:grpSp>
          <p:nvGrpSpPr>
            <p:cNvPr id="93" name="グループ化 92">
              <a:extLst>
                <a:ext uri="{FF2B5EF4-FFF2-40B4-BE49-F238E27FC236}">
                  <a16:creationId xmlns:a16="http://schemas.microsoft.com/office/drawing/2014/main" id="{3FEF016B-0B16-BBFB-076E-9D5DCC66638C}"/>
                </a:ext>
              </a:extLst>
            </p:cNvPr>
            <p:cNvGrpSpPr/>
            <p:nvPr/>
          </p:nvGrpSpPr>
          <p:grpSpPr>
            <a:xfrm>
              <a:off x="2252143" y="2527074"/>
              <a:ext cx="6498157" cy="338554"/>
              <a:chOff x="2518265" y="1938256"/>
              <a:chExt cx="6498157" cy="338554"/>
            </a:xfrm>
          </p:grpSpPr>
          <p:cxnSp>
            <p:nvCxnSpPr>
              <p:cNvPr id="94" name="直線矢印コネクタ 93">
                <a:extLst>
                  <a:ext uri="{FF2B5EF4-FFF2-40B4-BE49-F238E27FC236}">
                    <a16:creationId xmlns:a16="http://schemas.microsoft.com/office/drawing/2014/main" id="{3D6B4592-CCC4-1262-8833-635E248418C1}"/>
                  </a:ext>
                </a:extLst>
              </p:cNvPr>
              <p:cNvCxnSpPr>
                <a:cxnSpLocks/>
              </p:cNvCxnSpPr>
              <p:nvPr/>
            </p:nvCxnSpPr>
            <p:spPr>
              <a:xfrm>
                <a:off x="2858008" y="2109047"/>
                <a:ext cx="312274" cy="0"/>
              </a:xfrm>
              <a:prstGeom prst="straightConnector1">
                <a:avLst/>
              </a:prstGeom>
              <a:ln w="19050">
                <a:solidFill>
                  <a:srgbClr val="92D05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95" name="直線コネクタ 94">
                <a:extLst>
                  <a:ext uri="{FF2B5EF4-FFF2-40B4-BE49-F238E27FC236}">
                    <a16:creationId xmlns:a16="http://schemas.microsoft.com/office/drawing/2014/main" id="{6DD817E3-60A8-4DA5-7DCC-71E99B421494}"/>
                  </a:ext>
                </a:extLst>
              </p:cNvPr>
              <p:cNvCxnSpPr>
                <a:cxnSpLocks/>
              </p:cNvCxnSpPr>
              <p:nvPr/>
            </p:nvCxnSpPr>
            <p:spPr>
              <a:xfrm>
                <a:off x="2590800" y="2238359"/>
                <a:ext cx="6425622" cy="3229"/>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96" name="テキスト ボックス 95">
                <a:extLst>
                  <a:ext uri="{FF2B5EF4-FFF2-40B4-BE49-F238E27FC236}">
                    <a16:creationId xmlns:a16="http://schemas.microsoft.com/office/drawing/2014/main" id="{EC597E68-0053-BB59-D65B-E51595C5CF66}"/>
                  </a:ext>
                </a:extLst>
              </p:cNvPr>
              <p:cNvSpPr txBox="1"/>
              <p:nvPr/>
            </p:nvSpPr>
            <p:spPr>
              <a:xfrm>
                <a:off x="3106882" y="1964589"/>
                <a:ext cx="5627253" cy="276999"/>
              </a:xfrm>
              <a:prstGeom prst="rect">
                <a:avLst/>
              </a:prstGeom>
              <a:noFill/>
            </p:spPr>
            <p:txBody>
              <a:bodyPr wrap="square" rtlCol="0">
                <a:spAutoFit/>
              </a:bodyPr>
              <a:lstStyle/>
              <a:p>
                <a:pPr algn="just">
                  <a:buNone/>
                </a:pPr>
                <a:r>
                  <a:rPr lang="ja-JP" altLang="en-US" sz="1200" kern="100">
                    <a:latin typeface="BIZ UDPゴシック" panose="020B0400000000000000" pitchFamily="50" charset="-128"/>
                    <a:ea typeface="BIZ UDPゴシック" panose="020B0400000000000000" pitchFamily="50" charset="-128"/>
                    <a:cs typeface="Times New Roman" panose="02020603050405020304" pitchFamily="18" charset="0"/>
                  </a:rPr>
                  <a:t>固定長期適合率は確認したか？ </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latin typeface="BIZ UDP明朝 Medium" panose="02020500000000000000" pitchFamily="18" charset="-128"/>
                    <a:ea typeface="BIZ UDP明朝 Medium" panose="02020500000000000000" pitchFamily="18" charset="-128"/>
                    <a:cs typeface="Times New Roman" panose="02020603050405020304" pitchFamily="18" charset="0"/>
                  </a:rPr>
                  <a:t>P99</a:t>
                </a:r>
                <a:r>
                  <a:rPr lang="ja-JP" altLang="en-US" sz="800" kern="100">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ja-JP" altLang="ja-JP" sz="8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97" name="テキスト ボックス 96">
                <a:extLst>
                  <a:ext uri="{FF2B5EF4-FFF2-40B4-BE49-F238E27FC236}">
                    <a16:creationId xmlns:a16="http://schemas.microsoft.com/office/drawing/2014/main" id="{EDE5EC64-4771-B959-4E80-4AB3B58CFFD5}"/>
                  </a:ext>
                </a:extLst>
              </p:cNvPr>
              <p:cNvSpPr txBox="1"/>
              <p:nvPr/>
            </p:nvSpPr>
            <p:spPr>
              <a:xfrm>
                <a:off x="2518265" y="1938256"/>
                <a:ext cx="472585" cy="338554"/>
              </a:xfrm>
              <a:prstGeom prst="rect">
                <a:avLst/>
              </a:prstGeom>
              <a:noFill/>
            </p:spPr>
            <p:txBody>
              <a:bodyPr wrap="square">
                <a:spAutoFit/>
              </a:bodyPr>
              <a:lstStyle/>
              <a:p>
                <a:pPr algn="ctr"/>
                <a:r>
                  <a:rPr kumimoji="1" lang="en-US" altLang="ja-JP" sz="1600" i="1">
                    <a:solidFill>
                      <a:srgbClr val="92D050"/>
                    </a:solidFill>
                    <a:latin typeface="Cascadia Mono" panose="020B0609020000020004" pitchFamily="49" charset="0"/>
                    <a:ea typeface="Cascadia Mono" panose="020B0609020000020004" pitchFamily="49" charset="0"/>
                    <a:cs typeface="Cascadia Mono" panose="020B0609020000020004" pitchFamily="49" charset="0"/>
                  </a:rPr>
                  <a:t>5</a:t>
                </a:r>
              </a:p>
            </p:txBody>
          </p:sp>
        </p:grpSp>
      </p:grpSp>
      <p:grpSp>
        <p:nvGrpSpPr>
          <p:cNvPr id="35" name="グループ化 34">
            <a:extLst>
              <a:ext uri="{FF2B5EF4-FFF2-40B4-BE49-F238E27FC236}">
                <a16:creationId xmlns:a16="http://schemas.microsoft.com/office/drawing/2014/main" id="{EDD7DC82-C634-C32A-500D-FD51BEDE9A18}"/>
              </a:ext>
            </a:extLst>
          </p:cNvPr>
          <p:cNvGrpSpPr/>
          <p:nvPr/>
        </p:nvGrpSpPr>
        <p:grpSpPr>
          <a:xfrm>
            <a:off x="639910" y="3414223"/>
            <a:ext cx="1960233" cy="1331377"/>
            <a:chOff x="258908" y="3414221"/>
            <a:chExt cx="1960233" cy="1331377"/>
          </a:xfrm>
        </p:grpSpPr>
        <p:grpSp>
          <p:nvGrpSpPr>
            <p:cNvPr id="34" name="グループ化 33">
              <a:extLst>
                <a:ext uri="{FF2B5EF4-FFF2-40B4-BE49-F238E27FC236}">
                  <a16:creationId xmlns:a16="http://schemas.microsoft.com/office/drawing/2014/main" id="{722C6426-5D08-65C8-CD4C-EF42F35ABBD7}"/>
                </a:ext>
              </a:extLst>
            </p:cNvPr>
            <p:cNvGrpSpPr/>
            <p:nvPr/>
          </p:nvGrpSpPr>
          <p:grpSpPr>
            <a:xfrm>
              <a:off x="368945" y="3961847"/>
              <a:ext cx="1850196" cy="783751"/>
              <a:chOff x="392044" y="2652045"/>
              <a:chExt cx="1850196" cy="783751"/>
            </a:xfrm>
          </p:grpSpPr>
          <p:sp>
            <p:nvSpPr>
              <p:cNvPr id="43" name="テキスト ボックス 42">
                <a:extLst>
                  <a:ext uri="{FF2B5EF4-FFF2-40B4-BE49-F238E27FC236}">
                    <a16:creationId xmlns:a16="http://schemas.microsoft.com/office/drawing/2014/main" id="{2B677640-D173-1870-66AE-94FB960B1CF2}"/>
                  </a:ext>
                </a:extLst>
              </p:cNvPr>
              <p:cNvSpPr txBox="1"/>
              <p:nvPr/>
            </p:nvSpPr>
            <p:spPr>
              <a:xfrm>
                <a:off x="392044" y="2652045"/>
                <a:ext cx="1850196" cy="584775"/>
              </a:xfrm>
              <a:prstGeom prst="rect">
                <a:avLst/>
              </a:prstGeom>
              <a:noFill/>
            </p:spPr>
            <p:txBody>
              <a:bodyPr wrap="square" rtlCol="0">
                <a:spAutoFit/>
              </a:bodyPr>
              <a:lstStyle/>
              <a:p>
                <a:pPr algn="ctr"/>
                <a:r>
                  <a:rPr kumimoji="1" lang="ja-JP" altLang="en-US" sz="1600" b="1">
                    <a:latin typeface="BIZ UDPゴシック" panose="020B0400000000000000" pitchFamily="50" charset="-128"/>
                    <a:ea typeface="BIZ UDPゴシック" panose="020B0400000000000000" pitchFamily="50" charset="-128"/>
                  </a:rPr>
                  <a:t>着眼が必要な</a:t>
                </a:r>
                <a:endParaRPr kumimoji="1" lang="en-US" altLang="ja-JP" sz="1600" b="1">
                  <a:latin typeface="BIZ UDPゴシック" panose="020B0400000000000000" pitchFamily="50" charset="-128"/>
                  <a:ea typeface="BIZ UDPゴシック" panose="020B0400000000000000" pitchFamily="50" charset="-128"/>
                </a:endParaRPr>
              </a:p>
              <a:p>
                <a:pPr algn="ctr"/>
                <a:r>
                  <a:rPr kumimoji="1" lang="ja-JP" altLang="en-US" sz="1600" b="1">
                    <a:latin typeface="BIZ UDPゴシック" panose="020B0400000000000000" pitchFamily="50" charset="-128"/>
                    <a:ea typeface="BIZ UDPゴシック" panose="020B0400000000000000" pitchFamily="50" charset="-128"/>
                  </a:rPr>
                  <a:t>５大設備</a:t>
                </a:r>
              </a:p>
            </p:txBody>
          </p:sp>
          <p:sp>
            <p:nvSpPr>
              <p:cNvPr id="5" name="テキスト ボックス 4">
                <a:extLst>
                  <a:ext uri="{FF2B5EF4-FFF2-40B4-BE49-F238E27FC236}">
                    <a16:creationId xmlns:a16="http://schemas.microsoft.com/office/drawing/2014/main" id="{640F5F70-29FF-9352-8A18-ABEB6CDF6E43}"/>
                  </a:ext>
                </a:extLst>
              </p:cNvPr>
              <p:cNvSpPr txBox="1"/>
              <p:nvPr/>
            </p:nvSpPr>
            <p:spPr>
              <a:xfrm>
                <a:off x="478942" y="3220352"/>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a:rPr>
                  <a:t>参照 ：</a:t>
                </a:r>
                <a:r>
                  <a:rPr lang="en-US" altLang="ja-JP" sz="800">
                    <a:latin typeface="BIZ UDP明朝 Medium" panose="02020500000000000000" pitchFamily="18" charset="-128"/>
                    <a:ea typeface="BIZ UDP明朝 Medium" panose="02020500000000000000" pitchFamily="18" charset="-128"/>
                  </a:rPr>
                  <a:t> P104</a:t>
                </a:r>
                <a:r>
                  <a:rPr lang="ja-JP" altLang="en-US" sz="800">
                    <a:latin typeface="BIZ UDP明朝 Medium" panose="02020500000000000000" pitchFamily="18" charset="-128"/>
                    <a:ea typeface="BIZ UDP明朝 Medium" panose="02020500000000000000" pitchFamily="18" charset="-128"/>
                  </a:rPr>
                  <a:t>）</a:t>
                </a:r>
                <a:endParaRPr lang="ja-JP" altLang="en-US" sz="800"/>
              </a:p>
            </p:txBody>
          </p:sp>
        </p:grpSp>
        <p:sp>
          <p:nvSpPr>
            <p:cNvPr id="20" name="テキスト ボックス 19">
              <a:extLst>
                <a:ext uri="{FF2B5EF4-FFF2-40B4-BE49-F238E27FC236}">
                  <a16:creationId xmlns:a16="http://schemas.microsoft.com/office/drawing/2014/main" id="{37C0567D-4AAF-4847-A0A6-83D8B2C39F8C}"/>
                </a:ext>
              </a:extLst>
            </p:cNvPr>
            <p:cNvSpPr txBox="1"/>
            <p:nvPr/>
          </p:nvSpPr>
          <p:spPr>
            <a:xfrm>
              <a:off x="258908" y="3414221"/>
              <a:ext cx="720436" cy="707886"/>
            </a:xfrm>
            <a:prstGeom prst="rect">
              <a:avLst/>
            </a:prstGeom>
            <a:noFill/>
          </p:spPr>
          <p:txBody>
            <a:bodyPr wrap="square" rtlCol="0">
              <a:spAutoFit/>
            </a:bodyPr>
            <a:lstStyle/>
            <a:p>
              <a:r>
                <a:rPr kumimoji="1" lang="ja-JP" altLang="en-US" sz="4000" b="1" i="1">
                  <a:solidFill>
                    <a:srgbClr val="000000"/>
                  </a:solidFill>
                  <a:latin typeface="HGS明朝B" panose="02020800000000000000" pitchFamily="18" charset="-128"/>
                  <a:ea typeface="HGS明朝B" panose="02020800000000000000" pitchFamily="18" charset="-128"/>
                </a:rPr>
                <a:t>１</a:t>
              </a:r>
              <a:endParaRPr kumimoji="1" lang="ja-JP" altLang="en-US" sz="3600" b="1" i="1">
                <a:solidFill>
                  <a:srgbClr val="000000"/>
                </a:solidFill>
                <a:latin typeface="HGS明朝B" panose="02020800000000000000" pitchFamily="18" charset="-128"/>
                <a:ea typeface="HGS明朝B" panose="02020800000000000000" pitchFamily="18" charset="-128"/>
              </a:endParaRPr>
            </a:p>
          </p:txBody>
        </p:sp>
      </p:grpSp>
      <p:grpSp>
        <p:nvGrpSpPr>
          <p:cNvPr id="56" name="グループ化 55">
            <a:extLst>
              <a:ext uri="{FF2B5EF4-FFF2-40B4-BE49-F238E27FC236}">
                <a16:creationId xmlns:a16="http://schemas.microsoft.com/office/drawing/2014/main" id="{DDB1CEBA-3842-BA04-4D29-E72E0022FCB5}"/>
              </a:ext>
            </a:extLst>
          </p:cNvPr>
          <p:cNvGrpSpPr/>
          <p:nvPr/>
        </p:nvGrpSpPr>
        <p:grpSpPr>
          <a:xfrm>
            <a:off x="610002" y="4920047"/>
            <a:ext cx="2013799" cy="1550990"/>
            <a:chOff x="229000" y="4920047"/>
            <a:chExt cx="2013799" cy="1550990"/>
          </a:xfrm>
        </p:grpSpPr>
        <p:sp>
          <p:nvSpPr>
            <p:cNvPr id="49" name="テキスト ボックス 48">
              <a:extLst>
                <a:ext uri="{FF2B5EF4-FFF2-40B4-BE49-F238E27FC236}">
                  <a16:creationId xmlns:a16="http://schemas.microsoft.com/office/drawing/2014/main" id="{572A3EA2-D320-CBBE-8121-1C4CD7F0C198}"/>
                </a:ext>
              </a:extLst>
            </p:cNvPr>
            <p:cNvSpPr txBox="1"/>
            <p:nvPr/>
          </p:nvSpPr>
          <p:spPr>
            <a:xfrm>
              <a:off x="392603" y="5589780"/>
              <a:ext cx="1850196" cy="523220"/>
            </a:xfrm>
            <a:prstGeom prst="rect">
              <a:avLst/>
            </a:prstGeom>
            <a:noFill/>
          </p:spPr>
          <p:txBody>
            <a:bodyPr wrap="square" rtlCol="0">
              <a:spAutoFit/>
            </a:bodyPr>
            <a:lstStyle/>
            <a:p>
              <a:pPr algn="ctr"/>
              <a:r>
                <a:rPr kumimoji="1" lang="ja-JP" altLang="en-US" sz="1400" b="1">
                  <a:latin typeface="BIZ UDPゴシック" panose="020B0400000000000000" pitchFamily="50" charset="-128"/>
                  <a:ea typeface="BIZ UDPゴシック" panose="020B0400000000000000" pitchFamily="50" charset="-128"/>
                </a:rPr>
                <a:t>固定長期適合率</a:t>
              </a:r>
              <a:endParaRPr kumimoji="1" lang="en-US" altLang="ja-JP" sz="1400" b="1">
                <a:latin typeface="BIZ UDPゴシック" panose="020B0400000000000000" pitchFamily="50" charset="-128"/>
                <a:ea typeface="BIZ UDPゴシック" panose="020B0400000000000000" pitchFamily="50" charset="-128"/>
              </a:endParaRPr>
            </a:p>
            <a:p>
              <a:pPr algn="ctr"/>
              <a:r>
                <a:rPr kumimoji="1" lang="ja-JP" altLang="en-US" sz="1400" b="1">
                  <a:latin typeface="BIZ UDPゴシック" panose="020B0400000000000000" pitchFamily="50" charset="-128"/>
                  <a:ea typeface="BIZ UDPゴシック" panose="020B0400000000000000" pitchFamily="50" charset="-128"/>
                </a:rPr>
                <a:t>償却前営業利益</a:t>
              </a:r>
            </a:p>
          </p:txBody>
        </p:sp>
        <p:sp>
          <p:nvSpPr>
            <p:cNvPr id="6" name="テキスト ボックス 5">
              <a:extLst>
                <a:ext uri="{FF2B5EF4-FFF2-40B4-BE49-F238E27FC236}">
                  <a16:creationId xmlns:a16="http://schemas.microsoft.com/office/drawing/2014/main" id="{97E85172-3B19-7545-261E-210D63E91F8B}"/>
                </a:ext>
              </a:extLst>
            </p:cNvPr>
            <p:cNvSpPr txBox="1"/>
            <p:nvPr/>
          </p:nvSpPr>
          <p:spPr>
            <a:xfrm>
              <a:off x="469209" y="6118718"/>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a:rPr>
                <a:t>参照 ：</a:t>
              </a:r>
              <a:r>
                <a:rPr lang="en-US" altLang="ja-JP" sz="800">
                  <a:latin typeface="BIZ UDP明朝 Medium" panose="02020500000000000000" pitchFamily="18" charset="-128"/>
                  <a:ea typeface="BIZ UDP明朝 Medium" panose="02020500000000000000" pitchFamily="18" charset="-128"/>
                </a:rPr>
                <a:t> P99,100</a:t>
              </a:r>
              <a:r>
                <a:rPr lang="ja-JP" altLang="en-US" sz="800">
                  <a:latin typeface="BIZ UDP明朝 Medium" panose="02020500000000000000" pitchFamily="18" charset="-128"/>
                  <a:ea typeface="BIZ UDP明朝 Medium" panose="02020500000000000000" pitchFamily="18" charset="-128"/>
                </a:rPr>
                <a:t>）</a:t>
              </a:r>
              <a:endParaRPr lang="ja-JP" altLang="en-US" sz="800"/>
            </a:p>
          </p:txBody>
        </p:sp>
        <p:sp>
          <p:nvSpPr>
            <p:cNvPr id="61" name="矢印: ストライプ 60">
              <a:extLst>
                <a:ext uri="{FF2B5EF4-FFF2-40B4-BE49-F238E27FC236}">
                  <a16:creationId xmlns:a16="http://schemas.microsoft.com/office/drawing/2014/main" id="{AEE9FF5D-0654-54ED-C454-1D847CFCD604}"/>
                </a:ext>
              </a:extLst>
            </p:cNvPr>
            <p:cNvSpPr/>
            <p:nvPr/>
          </p:nvSpPr>
          <p:spPr>
            <a:xfrm rot="5400000">
              <a:off x="471472" y="5011093"/>
              <a:ext cx="1550990" cy="1368897"/>
            </a:xfrm>
            <a:prstGeom prst="stripedRightArrow">
              <a:avLst>
                <a:gd name="adj1" fmla="val 50000"/>
                <a:gd name="adj2" fmla="val 59498"/>
              </a:avLst>
            </a:prstGeom>
            <a:solidFill>
              <a:srgbClr val="92D05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a:extLst>
                <a:ext uri="{FF2B5EF4-FFF2-40B4-BE49-F238E27FC236}">
                  <a16:creationId xmlns:a16="http://schemas.microsoft.com/office/drawing/2014/main" id="{750D893F-BF40-6C7C-B7A5-E0BC9D9C5CE9}"/>
                </a:ext>
              </a:extLst>
            </p:cNvPr>
            <p:cNvSpPr txBox="1"/>
            <p:nvPr/>
          </p:nvSpPr>
          <p:spPr>
            <a:xfrm>
              <a:off x="229000" y="5036128"/>
              <a:ext cx="785091" cy="707886"/>
            </a:xfrm>
            <a:prstGeom prst="rect">
              <a:avLst/>
            </a:prstGeom>
            <a:noFill/>
          </p:spPr>
          <p:txBody>
            <a:bodyPr wrap="square" rtlCol="0">
              <a:spAutoFit/>
            </a:bodyPr>
            <a:lstStyle/>
            <a:p>
              <a:r>
                <a:rPr kumimoji="1" lang="ja-JP" altLang="en-US" sz="4000" b="1" i="1">
                  <a:solidFill>
                    <a:srgbClr val="000000"/>
                  </a:solidFill>
                  <a:latin typeface="HGS明朝B" panose="02020800000000000000" pitchFamily="18" charset="-128"/>
                  <a:ea typeface="HGS明朝B" panose="02020800000000000000" pitchFamily="18" charset="-128"/>
                </a:rPr>
                <a:t>２</a:t>
              </a:r>
              <a:endParaRPr kumimoji="1" lang="ja-JP" altLang="en-US" sz="3600" b="1" i="1">
                <a:solidFill>
                  <a:srgbClr val="000000"/>
                </a:solidFill>
                <a:latin typeface="HGS明朝B" panose="02020800000000000000" pitchFamily="18" charset="-128"/>
                <a:ea typeface="HGS明朝B" panose="02020800000000000000" pitchFamily="18" charset="-128"/>
              </a:endParaRPr>
            </a:p>
          </p:txBody>
        </p:sp>
      </p:grpSp>
      <p:cxnSp>
        <p:nvCxnSpPr>
          <p:cNvPr id="48" name="直線コネクタ 47">
            <a:extLst>
              <a:ext uri="{FF2B5EF4-FFF2-40B4-BE49-F238E27FC236}">
                <a16:creationId xmlns:a16="http://schemas.microsoft.com/office/drawing/2014/main" id="{5DE8A718-EEAB-7A41-E08F-F3CCF9929F5A}"/>
              </a:ext>
            </a:extLst>
          </p:cNvPr>
          <p:cNvCxnSpPr/>
          <p:nvPr/>
        </p:nvCxnSpPr>
        <p:spPr>
          <a:xfrm>
            <a:off x="1073150" y="6496050"/>
            <a:ext cx="7918450" cy="0"/>
          </a:xfrm>
          <a:prstGeom prst="line">
            <a:avLst/>
          </a:prstGeom>
          <a:ln w="57150" cmpd="thickThin">
            <a:solidFill>
              <a:srgbClr val="E5E5E5"/>
            </a:solidFill>
          </a:ln>
        </p:spPr>
        <p:style>
          <a:lnRef idx="2">
            <a:schemeClr val="accent1"/>
          </a:lnRef>
          <a:fillRef idx="0">
            <a:schemeClr val="accent1"/>
          </a:fillRef>
          <a:effectRef idx="1">
            <a:schemeClr val="accent1"/>
          </a:effectRef>
          <a:fontRef idx="minor">
            <a:schemeClr val="tx1"/>
          </a:fontRef>
        </p:style>
      </p:cxnSp>
      <p:cxnSp>
        <p:nvCxnSpPr>
          <p:cNvPr id="57" name="直線コネクタ 56">
            <a:extLst>
              <a:ext uri="{FF2B5EF4-FFF2-40B4-BE49-F238E27FC236}">
                <a16:creationId xmlns:a16="http://schemas.microsoft.com/office/drawing/2014/main" id="{01FF5BB2-41FB-E981-0E65-D7C602119CD1}"/>
              </a:ext>
            </a:extLst>
          </p:cNvPr>
          <p:cNvCxnSpPr/>
          <p:nvPr/>
        </p:nvCxnSpPr>
        <p:spPr>
          <a:xfrm>
            <a:off x="993775" y="4845050"/>
            <a:ext cx="7918450" cy="0"/>
          </a:xfrm>
          <a:prstGeom prst="line">
            <a:avLst/>
          </a:prstGeom>
          <a:ln w="57150" cmpd="thickThin">
            <a:solidFill>
              <a:srgbClr val="E5E5E5"/>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37880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a:extLst>
              <a:ext uri="{FF2B5EF4-FFF2-40B4-BE49-F238E27FC236}">
                <a16:creationId xmlns:a16="http://schemas.microsoft.com/office/drawing/2014/main" id="{83563A79-96E2-E575-0AC0-CB76378FB5B0}"/>
              </a:ext>
            </a:extLst>
          </p:cNvPr>
          <p:cNvSpPr>
            <a:spLocks noGrp="1"/>
          </p:cNvSpPr>
          <p:nvPr>
            <p:ph type="title"/>
          </p:nvPr>
        </p:nvSpPr>
        <p:spPr>
          <a:xfrm>
            <a:off x="1009650" y="356187"/>
            <a:ext cx="7886700" cy="426129"/>
          </a:xfrm>
        </p:spPr>
        <p:txBody>
          <a:bodyPr/>
          <a:lstStyle/>
          <a:p>
            <a:r>
              <a:rPr lang="ja-JP" altLang="en-US" b="1">
                <a:solidFill>
                  <a:schemeClr val="tx1">
                    <a:lumMod val="65000"/>
                    <a:lumOff val="35000"/>
                  </a:schemeClr>
                </a:solidFill>
              </a:rPr>
              <a:t>０</a:t>
            </a:r>
            <a:r>
              <a:rPr kumimoji="1" lang="ja-JP" altLang="en-US" b="1">
                <a:solidFill>
                  <a:schemeClr val="tx1">
                    <a:lumMod val="65000"/>
                    <a:lumOff val="35000"/>
                  </a:schemeClr>
                </a:solidFill>
              </a:rPr>
              <a:t>．コンセプト・目次</a:t>
            </a:r>
          </a:p>
        </p:txBody>
      </p:sp>
      <p:graphicFrame>
        <p:nvGraphicFramePr>
          <p:cNvPr id="5" name="表 4">
            <a:extLst>
              <a:ext uri="{FF2B5EF4-FFF2-40B4-BE49-F238E27FC236}">
                <a16:creationId xmlns:a16="http://schemas.microsoft.com/office/drawing/2014/main" id="{BCA86C7D-F57C-F583-6A3C-C38A067672D2}"/>
              </a:ext>
            </a:extLst>
          </p:cNvPr>
          <p:cNvGraphicFramePr>
            <a:graphicFrameLocks noGrp="1"/>
          </p:cNvGraphicFramePr>
          <p:nvPr>
            <p:extLst>
              <p:ext uri="{D42A27DB-BD31-4B8C-83A1-F6EECF244321}">
                <p14:modId xmlns:p14="http://schemas.microsoft.com/office/powerpoint/2010/main" val="574343477"/>
              </p:ext>
            </p:extLst>
          </p:nvPr>
        </p:nvGraphicFramePr>
        <p:xfrm>
          <a:off x="1891357" y="3242941"/>
          <a:ext cx="5953021" cy="2133600"/>
        </p:xfrm>
        <a:graphic>
          <a:graphicData uri="http://schemas.openxmlformats.org/drawingml/2006/table">
            <a:tbl>
              <a:tblPr firstRow="1" bandRow="1">
                <a:tableStyleId>{2D5ABB26-0587-4C30-8999-92F81FD0307C}</a:tableStyleId>
              </a:tblPr>
              <a:tblGrid>
                <a:gridCol w="4630457">
                  <a:extLst>
                    <a:ext uri="{9D8B030D-6E8A-4147-A177-3AD203B41FA5}">
                      <a16:colId xmlns:a16="http://schemas.microsoft.com/office/drawing/2014/main" val="3377040328"/>
                    </a:ext>
                  </a:extLst>
                </a:gridCol>
                <a:gridCol w="735792">
                  <a:extLst>
                    <a:ext uri="{9D8B030D-6E8A-4147-A177-3AD203B41FA5}">
                      <a16:colId xmlns:a16="http://schemas.microsoft.com/office/drawing/2014/main" val="2994390224"/>
                    </a:ext>
                  </a:extLst>
                </a:gridCol>
                <a:gridCol w="586772">
                  <a:extLst>
                    <a:ext uri="{9D8B030D-6E8A-4147-A177-3AD203B41FA5}">
                      <a16:colId xmlns:a16="http://schemas.microsoft.com/office/drawing/2014/main" val="629525332"/>
                    </a:ext>
                  </a:extLst>
                </a:gridCol>
              </a:tblGrid>
              <a:tr h="300347">
                <a:tc>
                  <a:txBody>
                    <a:bodyPr/>
                    <a:lstStyle/>
                    <a:p>
                      <a:r>
                        <a:rPr kumimoji="1" lang="en-US" altLang="ja-JP" sz="1400">
                          <a:solidFill>
                            <a:schemeClr val="bg2">
                              <a:lumMod val="25000"/>
                            </a:schemeClr>
                          </a:solidFill>
                          <a:latin typeface="BIZ UDP明朝 Medium" panose="02020500000000000000" pitchFamily="18" charset="-128"/>
                          <a:ea typeface="BIZ UDP明朝 Medium" panose="02020500000000000000" pitchFamily="18" charset="-128"/>
                        </a:rPr>
                        <a:t>0.</a:t>
                      </a:r>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コンセプト・目次</a:t>
                      </a:r>
                    </a:p>
                  </a:txBody>
                  <a:tcPr/>
                </a:tc>
                <a:tc>
                  <a:txBody>
                    <a:bodyPr/>
                    <a:lstStyle/>
                    <a:p>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a:t>
                      </a:r>
                    </a:p>
                  </a:txBody>
                  <a:tcPr/>
                </a:tc>
                <a:tc>
                  <a:txBody>
                    <a:bodyPr/>
                    <a:lstStyle/>
                    <a:p>
                      <a:pPr algn="r"/>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１</a:t>
                      </a:r>
                      <a:endParaRPr kumimoji="1" lang="en-US" altLang="ja-JP" sz="1400">
                        <a:solidFill>
                          <a:schemeClr val="bg2">
                            <a:lumMod val="25000"/>
                          </a:schemeClr>
                        </a:solidFill>
                        <a:latin typeface="BIZ UDP明朝 Medium" panose="02020500000000000000" pitchFamily="18" charset="-128"/>
                        <a:ea typeface="BIZ UDP明朝 Medium" panose="02020500000000000000" pitchFamily="18" charset="-128"/>
                      </a:endParaRPr>
                    </a:p>
                  </a:txBody>
                  <a:tcPr/>
                </a:tc>
                <a:extLst>
                  <a:ext uri="{0D108BD9-81ED-4DB2-BD59-A6C34878D82A}">
                    <a16:rowId xmlns:a16="http://schemas.microsoft.com/office/drawing/2014/main" val="1115730404"/>
                  </a:ext>
                </a:extLst>
              </a:tr>
              <a:tr h="300347">
                <a:tc>
                  <a:txBody>
                    <a:bodyPr/>
                    <a:lstStyle/>
                    <a:p>
                      <a:r>
                        <a:rPr kumimoji="1" lang="en-US" altLang="ja-JP" sz="1400">
                          <a:solidFill>
                            <a:schemeClr val="bg2">
                              <a:lumMod val="25000"/>
                            </a:schemeClr>
                          </a:solidFill>
                          <a:latin typeface="BIZ UDP明朝 Medium" panose="02020500000000000000" pitchFamily="18" charset="-128"/>
                          <a:ea typeface="BIZ UDP明朝 Medium" panose="02020500000000000000" pitchFamily="18" charset="-128"/>
                        </a:rPr>
                        <a:t>1.</a:t>
                      </a:r>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活用イメージ</a:t>
                      </a:r>
                    </a:p>
                  </a:txBody>
                  <a:tcPr/>
                </a:tc>
                <a:tc>
                  <a:txBody>
                    <a:bodyPr/>
                    <a:lstStyle/>
                    <a:p>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a:t>
                      </a:r>
                    </a:p>
                  </a:txBody>
                  <a:tcPr/>
                </a:tc>
                <a:tc>
                  <a:txBody>
                    <a:bodyPr/>
                    <a:lstStyle/>
                    <a:p>
                      <a:pPr algn="r"/>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２</a:t>
                      </a:r>
                    </a:p>
                  </a:txBody>
                  <a:tcPr/>
                </a:tc>
                <a:extLst>
                  <a:ext uri="{0D108BD9-81ED-4DB2-BD59-A6C34878D82A}">
                    <a16:rowId xmlns:a16="http://schemas.microsoft.com/office/drawing/2014/main" val="3953086970"/>
                  </a:ext>
                </a:extLst>
              </a:tr>
              <a:tr h="300347">
                <a:tc>
                  <a:txBody>
                    <a:bodyPr/>
                    <a:lstStyle/>
                    <a:p>
                      <a:r>
                        <a:rPr kumimoji="1" lang="en-US" altLang="ja-JP" sz="1400">
                          <a:solidFill>
                            <a:schemeClr val="bg2">
                              <a:lumMod val="25000"/>
                            </a:schemeClr>
                          </a:solidFill>
                          <a:latin typeface="BIZ UDP明朝 Medium" panose="02020500000000000000" pitchFamily="18" charset="-128"/>
                          <a:ea typeface="BIZ UDP明朝 Medium" panose="02020500000000000000" pitchFamily="18" charset="-128"/>
                        </a:rPr>
                        <a:t>2.</a:t>
                      </a:r>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資金の関係性のイメージ</a:t>
                      </a:r>
                    </a:p>
                  </a:txBody>
                  <a:tcPr/>
                </a:tc>
                <a:tc>
                  <a:txBody>
                    <a:bodyPr/>
                    <a:lstStyle/>
                    <a:p>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a:t>
                      </a:r>
                    </a:p>
                  </a:txBody>
                  <a:tcPr/>
                </a:tc>
                <a:tc>
                  <a:txBody>
                    <a:bodyPr/>
                    <a:lstStyle/>
                    <a:p>
                      <a:pPr algn="r"/>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３</a:t>
                      </a:r>
                    </a:p>
                  </a:txBody>
                  <a:tcPr/>
                </a:tc>
                <a:extLst>
                  <a:ext uri="{0D108BD9-81ED-4DB2-BD59-A6C34878D82A}">
                    <a16:rowId xmlns:a16="http://schemas.microsoft.com/office/drawing/2014/main" val="2319409485"/>
                  </a:ext>
                </a:extLst>
              </a:tr>
              <a:tr h="300347">
                <a:tc>
                  <a:txBody>
                    <a:bodyPr/>
                    <a:lstStyle/>
                    <a:p>
                      <a:r>
                        <a:rPr kumimoji="1" lang="en-US" altLang="ja-JP" sz="1400">
                          <a:solidFill>
                            <a:schemeClr val="bg2">
                              <a:lumMod val="25000"/>
                            </a:schemeClr>
                          </a:solidFill>
                          <a:latin typeface="BIZ UDP明朝 Medium" panose="02020500000000000000" pitchFamily="18" charset="-128"/>
                          <a:ea typeface="BIZ UDP明朝 Medium" panose="02020500000000000000" pitchFamily="18" charset="-128"/>
                        </a:rPr>
                        <a:t>3.</a:t>
                      </a:r>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運転資金</a:t>
                      </a:r>
                    </a:p>
                  </a:txBody>
                  <a:tcPr/>
                </a:tc>
                <a:tc>
                  <a:txBody>
                    <a:bodyPr/>
                    <a:lstStyle/>
                    <a:p>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a:t>
                      </a:r>
                    </a:p>
                  </a:txBody>
                  <a:tcPr/>
                </a:tc>
                <a:tc>
                  <a:txBody>
                    <a:bodyPr/>
                    <a:lstStyle/>
                    <a:p>
                      <a:pPr algn="r"/>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４</a:t>
                      </a:r>
                    </a:p>
                  </a:txBody>
                  <a:tcPr/>
                </a:tc>
                <a:extLst>
                  <a:ext uri="{0D108BD9-81ED-4DB2-BD59-A6C34878D82A}">
                    <a16:rowId xmlns:a16="http://schemas.microsoft.com/office/drawing/2014/main" val="341154603"/>
                  </a:ext>
                </a:extLst>
              </a:tr>
              <a:tr h="300347">
                <a:tc>
                  <a:txBody>
                    <a:bodyPr/>
                    <a:lstStyle/>
                    <a:p>
                      <a:r>
                        <a:rPr kumimoji="1" lang="en-US" altLang="ja-JP" sz="1400">
                          <a:solidFill>
                            <a:schemeClr val="bg2">
                              <a:lumMod val="25000"/>
                            </a:schemeClr>
                          </a:solidFill>
                          <a:latin typeface="BIZ UDP明朝 Medium" panose="02020500000000000000" pitchFamily="18" charset="-128"/>
                          <a:ea typeface="BIZ UDP明朝 Medium" panose="02020500000000000000" pitchFamily="18" charset="-128"/>
                        </a:rPr>
                        <a:t>4.</a:t>
                      </a:r>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一時資金</a:t>
                      </a:r>
                    </a:p>
                  </a:txBody>
                  <a:tcPr/>
                </a:tc>
                <a:tc>
                  <a:txBody>
                    <a:bodyPr/>
                    <a:lstStyle/>
                    <a:p>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a:t>
                      </a:r>
                    </a:p>
                  </a:txBody>
                  <a:tcPr/>
                </a:tc>
                <a:tc>
                  <a:txBody>
                    <a:bodyPr/>
                    <a:lstStyle/>
                    <a:p>
                      <a:pPr lvl="0" algn="r">
                        <a:buNone/>
                      </a:pPr>
                      <a:r>
                        <a:rPr lang="ja-JP" altLang="en-US" sz="1400">
                          <a:solidFill>
                            <a:schemeClr val="bg2">
                              <a:lumMod val="25000"/>
                            </a:schemeClr>
                          </a:solidFill>
                          <a:ea typeface="BIZ UDP明朝 Medium"/>
                        </a:rPr>
                        <a:t>１１</a:t>
                      </a:r>
                      <a:endParaRPr kumimoji="1" lang="en-US" altLang="ja-JP"/>
                    </a:p>
                  </a:txBody>
                  <a:tcPr/>
                </a:tc>
                <a:extLst>
                  <a:ext uri="{0D108BD9-81ED-4DB2-BD59-A6C34878D82A}">
                    <a16:rowId xmlns:a16="http://schemas.microsoft.com/office/drawing/2014/main" val="3630037064"/>
                  </a:ext>
                </a:extLst>
              </a:tr>
              <a:tr h="300347">
                <a:tc>
                  <a:txBody>
                    <a:bodyPr/>
                    <a:lstStyle/>
                    <a:p>
                      <a:r>
                        <a:rPr kumimoji="1" lang="en-US" altLang="ja-JP" sz="1400">
                          <a:solidFill>
                            <a:schemeClr val="bg2">
                              <a:lumMod val="25000"/>
                            </a:schemeClr>
                          </a:solidFill>
                          <a:latin typeface="BIZ UDP明朝 Medium" panose="02020500000000000000" pitchFamily="18" charset="-128"/>
                          <a:ea typeface="BIZ UDP明朝 Medium" panose="02020500000000000000" pitchFamily="18" charset="-128"/>
                        </a:rPr>
                        <a:t>5.</a:t>
                      </a:r>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設備資金</a:t>
                      </a:r>
                    </a:p>
                  </a:txBody>
                  <a:tcPr/>
                </a:tc>
                <a:tc>
                  <a:txBody>
                    <a:bodyPr/>
                    <a:lstStyle/>
                    <a:p>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a:t>
                      </a:r>
                    </a:p>
                  </a:txBody>
                  <a:tcPr/>
                </a:tc>
                <a:tc>
                  <a:txBody>
                    <a:bodyPr/>
                    <a:lstStyle/>
                    <a:p>
                      <a:pPr algn="r"/>
                      <a:r>
                        <a:rPr kumimoji="1" lang="ja-JP" altLang="en-US" sz="1400">
                          <a:solidFill>
                            <a:schemeClr val="bg2">
                              <a:lumMod val="25000"/>
                            </a:schemeClr>
                          </a:solidFill>
                          <a:latin typeface="BIZ UDP明朝 Medium"/>
                          <a:ea typeface="BIZ UDP明朝 Medium"/>
                        </a:rPr>
                        <a:t>１</a:t>
                      </a:r>
                      <a:r>
                        <a:rPr lang="ja-JP" altLang="en-US" sz="1400">
                          <a:solidFill>
                            <a:schemeClr val="bg2">
                              <a:lumMod val="25000"/>
                            </a:schemeClr>
                          </a:solidFill>
                          <a:latin typeface="BIZ UDP明朝 Medium"/>
                          <a:ea typeface="BIZ UDP明朝 Medium"/>
                        </a:rPr>
                        <a:t>4</a:t>
                      </a:r>
                      <a:endParaRPr kumimoji="1" lang="en-US" altLang="ja-JP">
                        <a:ea typeface="BIZ UDP明朝 Medium"/>
                      </a:endParaRPr>
                    </a:p>
                  </a:txBody>
                  <a:tcPr/>
                </a:tc>
                <a:extLst>
                  <a:ext uri="{0D108BD9-81ED-4DB2-BD59-A6C34878D82A}">
                    <a16:rowId xmlns:a16="http://schemas.microsoft.com/office/drawing/2014/main" val="2584020514"/>
                  </a:ext>
                </a:extLst>
              </a:tr>
              <a:tr h="300347">
                <a:tc>
                  <a:txBody>
                    <a:bodyPr/>
                    <a:lstStyle/>
                    <a:p>
                      <a:r>
                        <a:rPr kumimoji="1" lang="en-US" altLang="ja-JP" sz="1400">
                          <a:solidFill>
                            <a:schemeClr val="bg2">
                              <a:lumMod val="25000"/>
                            </a:schemeClr>
                          </a:solidFill>
                          <a:latin typeface="BIZ UDP明朝 Medium" panose="02020500000000000000" pitchFamily="18" charset="-128"/>
                          <a:ea typeface="BIZ UDP明朝 Medium" panose="02020500000000000000" pitchFamily="18" charset="-128"/>
                        </a:rPr>
                        <a:t>6.</a:t>
                      </a:r>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赤字補填資金</a:t>
                      </a:r>
                    </a:p>
                  </a:txBody>
                  <a:tcPr/>
                </a:tc>
                <a:tc>
                  <a:txBody>
                    <a:bodyPr/>
                    <a:lstStyle/>
                    <a:p>
                      <a:r>
                        <a:rPr kumimoji="1" lang="ja-JP" altLang="en-US" sz="1400">
                          <a:solidFill>
                            <a:schemeClr val="bg2">
                              <a:lumMod val="25000"/>
                            </a:schemeClr>
                          </a:solidFill>
                          <a:latin typeface="BIZ UDP明朝 Medium" panose="02020500000000000000" pitchFamily="18" charset="-128"/>
                          <a:ea typeface="BIZ UDP明朝 Medium" panose="02020500000000000000" pitchFamily="18" charset="-128"/>
                        </a:rPr>
                        <a:t>・・・</a:t>
                      </a:r>
                    </a:p>
                  </a:txBody>
                  <a:tcPr/>
                </a:tc>
                <a:tc>
                  <a:txBody>
                    <a:bodyPr/>
                    <a:lstStyle/>
                    <a:p>
                      <a:pPr algn="r"/>
                      <a:r>
                        <a:rPr lang="en-US" altLang="ja-JP" sz="1400" dirty="0">
                          <a:solidFill>
                            <a:schemeClr val="bg2">
                              <a:lumMod val="25000"/>
                            </a:schemeClr>
                          </a:solidFill>
                          <a:latin typeface="BIZ UDP明朝 Medium" panose="02020500000000000000" pitchFamily="18" charset="-128"/>
                          <a:ea typeface="BIZ UDP明朝 Medium"/>
                        </a:rPr>
                        <a:t>19</a:t>
                      </a:r>
                      <a:endParaRPr kumimoji="1" lang="ja-JP" altLang="en-US" sz="1400" dirty="0">
                        <a:solidFill>
                          <a:schemeClr val="bg2">
                            <a:lumMod val="25000"/>
                          </a:schemeClr>
                        </a:solidFill>
                        <a:latin typeface="BIZ UDP明朝 Medium" panose="02020500000000000000" pitchFamily="18" charset="-128"/>
                        <a:ea typeface="BIZ UDP明朝 Medium" panose="02020500000000000000" pitchFamily="18" charset="-128"/>
                      </a:endParaRPr>
                    </a:p>
                  </a:txBody>
                  <a:tcPr/>
                </a:tc>
                <a:extLst>
                  <a:ext uri="{0D108BD9-81ED-4DB2-BD59-A6C34878D82A}">
                    <a16:rowId xmlns:a16="http://schemas.microsoft.com/office/drawing/2014/main" val="3420237556"/>
                  </a:ext>
                </a:extLst>
              </a:tr>
            </a:tbl>
          </a:graphicData>
        </a:graphic>
      </p:graphicFrame>
      <p:sp>
        <p:nvSpPr>
          <p:cNvPr id="6" name="テキスト ボックス 5">
            <a:extLst>
              <a:ext uri="{FF2B5EF4-FFF2-40B4-BE49-F238E27FC236}">
                <a16:creationId xmlns:a16="http://schemas.microsoft.com/office/drawing/2014/main" id="{CEF27A51-AEE8-C2C8-68B5-7C80669CF224}"/>
              </a:ext>
            </a:extLst>
          </p:cNvPr>
          <p:cNvSpPr txBox="1"/>
          <p:nvPr/>
        </p:nvSpPr>
        <p:spPr>
          <a:xfrm>
            <a:off x="969818" y="1213965"/>
            <a:ext cx="8139546" cy="1600438"/>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本書は、金融庁が公表している「業種別支援の着眼点</a:t>
            </a:r>
            <a:r>
              <a:rPr kumimoji="1" lang="ja-JP" altLang="en-US" sz="1200">
                <a:latin typeface="BIZ UDPゴシック" panose="020B0400000000000000" pitchFamily="50" charset="-128"/>
                <a:ea typeface="BIZ UDPゴシック" panose="020B0400000000000000" pitchFamily="50" charset="-128"/>
              </a:rPr>
              <a:t>～事業性の理解と経営改善の視点～</a:t>
            </a:r>
            <a:r>
              <a:rPr kumimoji="1" lang="ja-JP" altLang="en-US" sz="1400">
                <a:latin typeface="BIZ UDPゴシック" panose="020B0400000000000000" pitchFamily="50" charset="-128"/>
                <a:ea typeface="BIZ UDPゴシック" panose="020B0400000000000000" pitchFamily="50" charset="-128"/>
              </a:rPr>
              <a:t>」（以下、「着眼点」とする）</a:t>
            </a:r>
            <a:r>
              <a:rPr kumimoji="1" lang="ja-JP" altLang="en-US" sz="1400" spc="-30">
                <a:latin typeface="BIZ UDPゴシック" panose="020B0400000000000000" pitchFamily="50" charset="-128"/>
                <a:ea typeface="BIZ UDPゴシック" panose="020B0400000000000000" pitchFamily="50" charset="-128"/>
              </a:rPr>
              <a:t>の補足資料として、「着眼点」同様に、若手職員や融資経験が浅い職員向けに、事業者から融資相談</a:t>
            </a:r>
            <a:r>
              <a:rPr kumimoji="1" lang="ja-JP" altLang="en-US" sz="1400">
                <a:latin typeface="BIZ UDPゴシック" panose="020B0400000000000000" pitchFamily="50" charset="-128"/>
                <a:ea typeface="BIZ UDPゴシック" panose="020B0400000000000000" pitchFamily="50" charset="-128"/>
              </a:rPr>
              <a:t>を受けた際の「資金別・業種別のポイントやよくある資金使途」、「見落としがちな確認事項」について、 実務者の知見を取りまとめています。</a:t>
            </a:r>
            <a:endParaRPr kumimoji="1" lang="en-US" altLang="ja-JP" sz="1400">
              <a:latin typeface="BIZ UDPゴシック" panose="020B0400000000000000" pitchFamily="50" charset="-128"/>
              <a:ea typeface="BIZ UDPゴシック" panose="020B0400000000000000" pitchFamily="50" charset="-128"/>
            </a:endParaRPr>
          </a:p>
          <a:p>
            <a:r>
              <a:rPr kumimoji="1" lang="en-US" altLang="ja-JP" sz="1400">
                <a:latin typeface="BIZ UDPゴシック" panose="020B0400000000000000" pitchFamily="50" charset="-128"/>
                <a:ea typeface="BIZ UDPゴシック" panose="020B0400000000000000" pitchFamily="50" charset="-128"/>
              </a:rPr>
              <a:t>	</a:t>
            </a:r>
          </a:p>
          <a:p>
            <a:r>
              <a:rPr kumimoji="1" lang="ja-JP" altLang="en-US" sz="1400" spc="10">
                <a:latin typeface="BIZ UDPゴシック" panose="020B0400000000000000" pitchFamily="50" charset="-128"/>
                <a:ea typeface="BIZ UDPゴシック" panose="020B0400000000000000" pitchFamily="50" charset="-128"/>
              </a:rPr>
              <a:t>融資案件のポイントを出発点に、「着眼点」を“逆引き”活用することで、より深い事業性や</a:t>
            </a:r>
            <a:r>
              <a:rPr kumimoji="1" lang="ja-JP" altLang="en-US" sz="1400" spc="20">
                <a:latin typeface="BIZ UDPゴシック" panose="020B0400000000000000" pitchFamily="50" charset="-128"/>
                <a:ea typeface="BIZ UDPゴシック" panose="020B0400000000000000" pitchFamily="50" charset="-128"/>
              </a:rPr>
              <a:t>経営</a:t>
            </a:r>
            <a:r>
              <a:rPr kumimoji="1" lang="ja-JP" altLang="en-US" sz="1400" spc="-40">
                <a:latin typeface="BIZ UDPゴシック" panose="020B0400000000000000" pitchFamily="50" charset="-128"/>
                <a:ea typeface="BIZ UDPゴシック" panose="020B0400000000000000" pitchFamily="50" charset="-128"/>
              </a:rPr>
              <a:t>改善支援のポイントの</a:t>
            </a:r>
            <a:r>
              <a:rPr kumimoji="1" lang="ja-JP" altLang="en-US" sz="1400">
                <a:latin typeface="BIZ UDPゴシック" panose="020B0400000000000000" pitchFamily="50" charset="-128"/>
                <a:ea typeface="BIZ UDPゴシック" panose="020B0400000000000000" pitchFamily="50" charset="-128"/>
              </a:rPr>
              <a:t>理解につながることを期待しています。</a:t>
            </a:r>
            <a:endParaRPr kumimoji="1" lang="en-US" altLang="ja-JP" sz="140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65E67928-96DD-54D2-26A2-81A8224B6881}"/>
              </a:ext>
            </a:extLst>
          </p:cNvPr>
          <p:cNvSpPr txBox="1"/>
          <p:nvPr/>
        </p:nvSpPr>
        <p:spPr>
          <a:xfrm>
            <a:off x="1479551" y="6083994"/>
            <a:ext cx="7122258" cy="507831"/>
          </a:xfrm>
          <a:prstGeom prst="rect">
            <a:avLst/>
          </a:prstGeom>
          <a:noFill/>
        </p:spPr>
        <p:txBody>
          <a:bodyPr wrap="square" rtlCol="0">
            <a:spAutoFit/>
          </a:bodyPr>
          <a:lstStyle/>
          <a:p>
            <a:r>
              <a:rPr lang="en-US" altLang="ja-JP" sz="900">
                <a:latin typeface="BIZ UDP明朝 Medium" panose="02020500000000000000" pitchFamily="18" charset="-128"/>
                <a:ea typeface="BIZ UDP明朝 Medium" panose="02020500000000000000" pitchFamily="18" charset="-128"/>
              </a:rPr>
              <a:t>※</a:t>
            </a:r>
            <a:r>
              <a:rPr lang="ja-JP" altLang="en-US" sz="900">
                <a:latin typeface="BIZ UDP明朝 Medium" panose="02020500000000000000" pitchFamily="18" charset="-128"/>
                <a:ea typeface="BIZ UDP明朝 Medium" panose="02020500000000000000" pitchFamily="18" charset="-128"/>
              </a:rPr>
              <a:t> 本書では、「収支」とは、単に“収入と支出”を指すものとします。また、事業が赤字などの影響で、キャッシュがマイナスである状況を「収支赤字」、事業は</a:t>
            </a:r>
            <a:r>
              <a:rPr lang="en-US" altLang="ja-JP" sz="900">
                <a:latin typeface="BIZ UDP明朝 Medium" panose="02020500000000000000" pitchFamily="18" charset="-128"/>
                <a:ea typeface="BIZ UDP明朝 Medium" panose="02020500000000000000" pitchFamily="18" charset="-128"/>
              </a:rPr>
              <a:t>±</a:t>
            </a:r>
            <a:r>
              <a:rPr lang="ja-JP" altLang="en-US" sz="900">
                <a:latin typeface="BIZ UDP明朝 Medium" panose="02020500000000000000" pitchFamily="18" charset="-128"/>
                <a:ea typeface="BIZ UDP明朝 Medium" panose="02020500000000000000" pitchFamily="18" charset="-128"/>
              </a:rPr>
              <a:t>０以上（マイナスではない）であっても、返済資金が不足している状況を「返済赤字」としています。財務分析の手法としては、経常収支（≒キャッシュフロー）や損益計算書（損益）などの手法もありますので、多角的な視点から事業者支援を検討してください。</a:t>
            </a:r>
            <a:endParaRPr lang="en-US" altLang="ja-JP" sz="900">
              <a:latin typeface="BIZ UDP明朝 Medium" panose="02020500000000000000" pitchFamily="18" charset="-128"/>
              <a:ea typeface="BIZ UDP明朝 Medium" panose="02020500000000000000" pitchFamily="18" charset="-128"/>
            </a:endParaRPr>
          </a:p>
        </p:txBody>
      </p:sp>
      <p:cxnSp>
        <p:nvCxnSpPr>
          <p:cNvPr id="3" name="直線コネクタ 2">
            <a:extLst>
              <a:ext uri="{FF2B5EF4-FFF2-40B4-BE49-F238E27FC236}">
                <a16:creationId xmlns:a16="http://schemas.microsoft.com/office/drawing/2014/main" id="{53132EDE-372C-6DCA-2D18-2945620E2C1E}"/>
              </a:ext>
            </a:extLst>
          </p:cNvPr>
          <p:cNvCxnSpPr>
            <a:cxnSpLocks/>
          </p:cNvCxnSpPr>
          <p:nvPr/>
        </p:nvCxnSpPr>
        <p:spPr>
          <a:xfrm>
            <a:off x="1691279" y="3161257"/>
            <a:ext cx="6353177" cy="0"/>
          </a:xfrm>
          <a:prstGeom prst="line">
            <a:avLst/>
          </a:prstGeom>
          <a:ln w="66675" cmpd="thickThi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 name="直線コネクタ 3">
            <a:extLst>
              <a:ext uri="{FF2B5EF4-FFF2-40B4-BE49-F238E27FC236}">
                <a16:creationId xmlns:a16="http://schemas.microsoft.com/office/drawing/2014/main" id="{5AD445BB-DFCC-DDF4-4BAA-CAFF91DE9DFA}"/>
              </a:ext>
            </a:extLst>
          </p:cNvPr>
          <p:cNvCxnSpPr>
            <a:cxnSpLocks/>
          </p:cNvCxnSpPr>
          <p:nvPr/>
        </p:nvCxnSpPr>
        <p:spPr>
          <a:xfrm>
            <a:off x="1691279" y="5504983"/>
            <a:ext cx="6353177" cy="0"/>
          </a:xfrm>
          <a:prstGeom prst="line">
            <a:avLst/>
          </a:prstGeom>
          <a:ln w="73025" cmpd="thinThick">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67DE191-99D9-0F88-6AA1-A79CEA72F732}"/>
              </a:ext>
            </a:extLst>
          </p:cNvPr>
          <p:cNvSpPr>
            <a:spLocks noGrp="1"/>
          </p:cNvSpPr>
          <p:nvPr>
            <p:ph type="sldNum" sz="quarter" idx="12"/>
          </p:nvPr>
        </p:nvSpPr>
        <p:spPr>
          <a:xfrm>
            <a:off x="9032475" y="6356355"/>
            <a:ext cx="705803" cy="365125"/>
          </a:xfrm>
        </p:spPr>
        <p:txBody>
          <a:bodyPr/>
          <a:lstStyle/>
          <a:p>
            <a:fld id="{83CB6158-B501-4E3A-BAB6-5BA58145ABEC}" type="slidenum">
              <a:rPr kumimoji="1" lang="ja-JP" altLang="en-US" smtClean="0"/>
              <a:t>1</a:t>
            </a:fld>
            <a:endParaRPr kumimoji="1" lang="ja-JP" altLang="en-US"/>
          </a:p>
        </p:txBody>
      </p:sp>
    </p:spTree>
    <p:extLst>
      <p:ext uri="{BB962C8B-B14F-4D97-AF65-F5344CB8AC3E}">
        <p14:creationId xmlns:p14="http://schemas.microsoft.com/office/powerpoint/2010/main" val="15682961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A5713-D708-8D8D-26F2-F9DD2B8C4096}"/>
            </a:ext>
          </a:extLst>
        </p:cNvPr>
        <p:cNvGrpSpPr/>
        <p:nvPr/>
      </p:nvGrpSpPr>
      <p:grpSpPr>
        <a:xfrm>
          <a:off x="0" y="0"/>
          <a:ext cx="0" cy="0"/>
          <a:chOff x="0" y="0"/>
          <a:chExt cx="0" cy="0"/>
        </a:xfrm>
      </p:grpSpPr>
      <p:sp>
        <p:nvSpPr>
          <p:cNvPr id="37" name="スライド番号プレースホルダー 36">
            <a:extLst>
              <a:ext uri="{FF2B5EF4-FFF2-40B4-BE49-F238E27FC236}">
                <a16:creationId xmlns:a16="http://schemas.microsoft.com/office/drawing/2014/main" id="{1CCDFCED-D1A5-AD1C-2D9E-2D8E57C30BA8}"/>
              </a:ext>
            </a:extLst>
          </p:cNvPr>
          <p:cNvSpPr>
            <a:spLocks noGrp="1"/>
          </p:cNvSpPr>
          <p:nvPr>
            <p:ph type="sldNum" sz="quarter" idx="12"/>
          </p:nvPr>
        </p:nvSpPr>
        <p:spPr/>
        <p:txBody>
          <a:bodyPr/>
          <a:lstStyle/>
          <a:p>
            <a:fld id="{83CB6158-B501-4E3A-BAB6-5BA58145ABEC}" type="slidenum">
              <a:rPr kumimoji="1" lang="ja-JP" altLang="en-US" smtClean="0"/>
              <a:t>19</a:t>
            </a:fld>
            <a:endParaRPr kumimoji="1" lang="ja-JP" altLang="en-US"/>
          </a:p>
        </p:txBody>
      </p:sp>
      <p:sp>
        <p:nvSpPr>
          <p:cNvPr id="2" name="タイトル 1">
            <a:extLst>
              <a:ext uri="{FF2B5EF4-FFF2-40B4-BE49-F238E27FC236}">
                <a16:creationId xmlns:a16="http://schemas.microsoft.com/office/drawing/2014/main" id="{CE692AF7-7B90-B770-92FF-3BFFD7BC5CF2}"/>
              </a:ext>
            </a:extLst>
          </p:cNvPr>
          <p:cNvSpPr>
            <a:spLocks noGrp="1"/>
          </p:cNvSpPr>
          <p:nvPr>
            <p:ph type="title"/>
          </p:nvPr>
        </p:nvSpPr>
        <p:spPr/>
        <p:txBody>
          <a:bodyPr/>
          <a:lstStyle/>
          <a:p>
            <a:r>
              <a:rPr kumimoji="1" lang="ja-JP" altLang="en-US" b="1">
                <a:solidFill>
                  <a:schemeClr val="tx1">
                    <a:lumMod val="65000"/>
                    <a:lumOff val="35000"/>
                  </a:schemeClr>
                </a:solidFill>
              </a:rPr>
              <a:t>６．赤字補填資金</a:t>
            </a:r>
            <a:r>
              <a:rPr lang="ja-JP" altLang="en-US" b="1">
                <a:solidFill>
                  <a:schemeClr val="tx1">
                    <a:lumMod val="65000"/>
                    <a:lumOff val="35000"/>
                  </a:schemeClr>
                </a:solidFill>
              </a:rPr>
              <a:t>（全業種共通）</a:t>
            </a:r>
            <a:endParaRPr kumimoji="1" lang="ja-JP" altLang="en-US" b="1">
              <a:solidFill>
                <a:schemeClr val="tx1">
                  <a:lumMod val="65000"/>
                  <a:lumOff val="35000"/>
                </a:schemeClr>
              </a:solidFill>
            </a:endParaRPr>
          </a:p>
        </p:txBody>
      </p:sp>
      <p:grpSp>
        <p:nvGrpSpPr>
          <p:cNvPr id="6" name="グループ化 5">
            <a:extLst>
              <a:ext uri="{FF2B5EF4-FFF2-40B4-BE49-F238E27FC236}">
                <a16:creationId xmlns:a16="http://schemas.microsoft.com/office/drawing/2014/main" id="{4BDD55BE-B8B5-3CC6-6D96-A8C7297338D2}"/>
              </a:ext>
            </a:extLst>
          </p:cNvPr>
          <p:cNvGrpSpPr/>
          <p:nvPr/>
        </p:nvGrpSpPr>
        <p:grpSpPr>
          <a:xfrm>
            <a:off x="831526" y="1549771"/>
            <a:ext cx="1383941" cy="1306344"/>
            <a:chOff x="431800" y="1245866"/>
            <a:chExt cx="1383941" cy="1150410"/>
          </a:xfrm>
        </p:grpSpPr>
        <p:grpSp>
          <p:nvGrpSpPr>
            <p:cNvPr id="9" name="グループ化 8">
              <a:extLst>
                <a:ext uri="{FF2B5EF4-FFF2-40B4-BE49-F238E27FC236}">
                  <a16:creationId xmlns:a16="http://schemas.microsoft.com/office/drawing/2014/main" id="{7DA847AA-1992-F59C-FD9D-AFB7585397E9}"/>
                </a:ext>
              </a:extLst>
            </p:cNvPr>
            <p:cNvGrpSpPr/>
            <p:nvPr/>
          </p:nvGrpSpPr>
          <p:grpSpPr>
            <a:xfrm>
              <a:off x="431800" y="1245866"/>
              <a:ext cx="1383941" cy="1141319"/>
              <a:chOff x="419100" y="1511135"/>
              <a:chExt cx="2228850" cy="2173879"/>
            </a:xfrm>
          </p:grpSpPr>
          <p:sp>
            <p:nvSpPr>
              <p:cNvPr id="18" name="四角形: 角を丸くする 17">
                <a:extLst>
                  <a:ext uri="{FF2B5EF4-FFF2-40B4-BE49-F238E27FC236}">
                    <a16:creationId xmlns:a16="http://schemas.microsoft.com/office/drawing/2014/main" id="{F89D880A-2670-D70E-0772-693526873B75}"/>
                  </a:ext>
                </a:extLst>
              </p:cNvPr>
              <p:cNvSpPr/>
              <p:nvPr/>
            </p:nvSpPr>
            <p:spPr>
              <a:xfrm>
                <a:off x="419100" y="1511135"/>
                <a:ext cx="2228850" cy="2173879"/>
              </a:xfrm>
              <a:prstGeom prst="roundRect">
                <a:avLst>
                  <a:gd name="adj" fmla="val 0"/>
                </a:avLst>
              </a:prstGeom>
              <a:solidFill>
                <a:srgbClr val="FF0000">
                  <a:alpha val="2000"/>
                </a:srgbClr>
              </a:solidFill>
              <a:ln w="50800" cmpd="sng">
                <a:solidFill>
                  <a:srgbClr val="FF0000">
                    <a:alpha val="7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0520EDF5-0B4D-D85E-9AC3-0F93E7505265}"/>
                  </a:ext>
                </a:extLst>
              </p:cNvPr>
              <p:cNvSpPr txBox="1"/>
              <p:nvPr/>
            </p:nvSpPr>
            <p:spPr>
              <a:xfrm>
                <a:off x="749240" y="1616905"/>
                <a:ext cx="1688524" cy="929248"/>
              </a:xfrm>
              <a:prstGeom prst="rect">
                <a:avLst/>
              </a:prstGeom>
              <a:noFill/>
            </p:spPr>
            <p:txBody>
              <a:bodyPr wrap="square" rtlCol="0">
                <a:spAutoFit/>
              </a:bodyPr>
              <a:lstStyle/>
              <a:p>
                <a:pPr algn="ctr"/>
                <a:r>
                  <a:rPr kumimoji="1" lang="ja-JP" altLang="en-US" sz="1600" b="1">
                    <a:latin typeface="BIZ UDPゴシック" panose="020B0400000000000000" pitchFamily="50" charset="-128"/>
                    <a:ea typeface="BIZ UDPゴシック" panose="020B0400000000000000" pitchFamily="50" charset="-128"/>
                  </a:rPr>
                  <a:t>赤字補填</a:t>
                </a:r>
                <a:endParaRPr kumimoji="1" lang="en-US" altLang="ja-JP" sz="1600" b="1">
                  <a:latin typeface="BIZ UDPゴシック" panose="020B0400000000000000" pitchFamily="50" charset="-128"/>
                  <a:ea typeface="BIZ UDPゴシック" panose="020B0400000000000000" pitchFamily="50" charset="-128"/>
                </a:endParaRPr>
              </a:p>
              <a:p>
                <a:pPr algn="ctr"/>
                <a:r>
                  <a:rPr kumimoji="1" lang="ja-JP" altLang="en-US" sz="1400" b="1">
                    <a:latin typeface="BIZ UDPゴシック" panose="020B0400000000000000" pitchFamily="50" charset="-128"/>
                    <a:ea typeface="BIZ UDPゴシック" panose="020B0400000000000000" pitchFamily="50" charset="-128"/>
                  </a:rPr>
                  <a:t>資　金</a:t>
                </a:r>
                <a:endParaRPr kumimoji="1" lang="ja-JP" altLang="en-US" sz="2800" b="1">
                  <a:latin typeface="BIZ UDPゴシック" panose="020B0400000000000000" pitchFamily="50" charset="-128"/>
                  <a:ea typeface="BIZ UDPゴシック" panose="020B0400000000000000" pitchFamily="50" charset="-128"/>
                </a:endParaRPr>
              </a:p>
            </p:txBody>
          </p:sp>
        </p:grpSp>
        <p:cxnSp>
          <p:nvCxnSpPr>
            <p:cNvPr id="10" name="直線コネクタ 9">
              <a:extLst>
                <a:ext uri="{FF2B5EF4-FFF2-40B4-BE49-F238E27FC236}">
                  <a16:creationId xmlns:a16="http://schemas.microsoft.com/office/drawing/2014/main" id="{EC0CD540-72E4-12A6-D45A-73209565FD3A}"/>
                </a:ext>
              </a:extLst>
            </p:cNvPr>
            <p:cNvCxnSpPr/>
            <p:nvPr/>
          </p:nvCxnSpPr>
          <p:spPr>
            <a:xfrm>
              <a:off x="609926" y="1814173"/>
              <a:ext cx="1033673" cy="0"/>
            </a:xfrm>
            <a:prstGeom prst="line">
              <a:avLst/>
            </a:prstGeom>
            <a:ln w="82550" cmpd="thinThick">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sp>
          <p:nvSpPr>
            <p:cNvPr id="14" name="テキスト ボックス 13">
              <a:extLst>
                <a:ext uri="{FF2B5EF4-FFF2-40B4-BE49-F238E27FC236}">
                  <a16:creationId xmlns:a16="http://schemas.microsoft.com/office/drawing/2014/main" id="{1CD81A16-BC03-51DF-4BD7-A4A22E49D50A}"/>
                </a:ext>
              </a:extLst>
            </p:cNvPr>
            <p:cNvSpPr txBox="1"/>
            <p:nvPr/>
          </p:nvSpPr>
          <p:spPr>
            <a:xfrm>
              <a:off x="535614" y="1835926"/>
              <a:ext cx="1153284" cy="271039"/>
            </a:xfrm>
            <a:prstGeom prst="rect">
              <a:avLst/>
            </a:prstGeom>
            <a:noFill/>
          </p:spPr>
          <p:txBody>
            <a:bodyPr wrap="square" rtlCol="0">
              <a:spAutoFit/>
            </a:bodyPr>
            <a:lstStyle/>
            <a:p>
              <a:pPr algn="ctr"/>
              <a:r>
                <a:rPr kumimoji="1" lang="ja-JP" altLang="en-US" sz="1400">
                  <a:latin typeface="BIZ UDPゴシック" panose="020B0400000000000000" pitchFamily="50" charset="-128"/>
                  <a:ea typeface="BIZ UDPゴシック" panose="020B0400000000000000" pitchFamily="50" charset="-128"/>
                </a:rPr>
                <a:t>全業種</a:t>
              </a:r>
              <a:endParaRPr kumimoji="1" lang="ja-JP" altLang="en-US" sz="2800">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46AD76E9-750E-C400-634B-FB63B8FB1F12}"/>
                </a:ext>
              </a:extLst>
            </p:cNvPr>
            <p:cNvSpPr txBox="1"/>
            <p:nvPr/>
          </p:nvSpPr>
          <p:spPr>
            <a:xfrm>
              <a:off x="535614" y="1981720"/>
              <a:ext cx="1153284" cy="414556"/>
            </a:xfrm>
            <a:prstGeom prst="rect">
              <a:avLst/>
            </a:prstGeom>
            <a:noFill/>
          </p:spPr>
          <p:txBody>
            <a:bodyPr wrap="square" rtlCol="0">
              <a:spAutoFit/>
            </a:bodyPr>
            <a:lstStyle/>
            <a:p>
              <a:pPr algn="ctr"/>
              <a:r>
                <a:rPr kumimoji="1" lang="ja-JP" altLang="en-US" sz="2400">
                  <a:latin typeface="BIZ UDPゴシック" panose="020B0400000000000000" pitchFamily="50" charset="-128"/>
                  <a:ea typeface="BIZ UDPゴシック" panose="020B0400000000000000" pitchFamily="50" charset="-128"/>
                </a:rPr>
                <a:t>共通</a:t>
              </a:r>
              <a:endParaRPr kumimoji="1" lang="ja-JP" altLang="en-US" sz="3200">
                <a:latin typeface="BIZ UDPゴシック" panose="020B0400000000000000" pitchFamily="50" charset="-128"/>
                <a:ea typeface="BIZ UDPゴシック" panose="020B0400000000000000" pitchFamily="50" charset="-128"/>
              </a:endParaRPr>
            </a:p>
          </p:txBody>
        </p:sp>
      </p:grpSp>
      <p:grpSp>
        <p:nvGrpSpPr>
          <p:cNvPr id="49" name="グループ化 48">
            <a:extLst>
              <a:ext uri="{FF2B5EF4-FFF2-40B4-BE49-F238E27FC236}">
                <a16:creationId xmlns:a16="http://schemas.microsoft.com/office/drawing/2014/main" id="{B0DEB829-9C10-1E97-F05F-9F357682D8DF}"/>
              </a:ext>
            </a:extLst>
          </p:cNvPr>
          <p:cNvGrpSpPr/>
          <p:nvPr/>
        </p:nvGrpSpPr>
        <p:grpSpPr>
          <a:xfrm>
            <a:off x="941833" y="3103989"/>
            <a:ext cx="6926809" cy="650022"/>
            <a:chOff x="921049" y="3109707"/>
            <a:chExt cx="6926809" cy="650022"/>
          </a:xfrm>
        </p:grpSpPr>
        <p:sp>
          <p:nvSpPr>
            <p:cNvPr id="22" name="矢印: ストライプ 21">
              <a:extLst>
                <a:ext uri="{FF2B5EF4-FFF2-40B4-BE49-F238E27FC236}">
                  <a16:creationId xmlns:a16="http://schemas.microsoft.com/office/drawing/2014/main" id="{8A7F1C15-2C09-788E-E0E4-BAD652F49CA8}"/>
                </a:ext>
              </a:extLst>
            </p:cNvPr>
            <p:cNvSpPr/>
            <p:nvPr/>
          </p:nvSpPr>
          <p:spPr>
            <a:xfrm>
              <a:off x="4343696" y="3511763"/>
              <a:ext cx="475519" cy="227110"/>
            </a:xfrm>
            <a:prstGeom prst="stripedRightArrow">
              <a:avLst/>
            </a:prstGeom>
            <a:solidFill>
              <a:schemeClr val="bg1">
                <a:lumMod val="5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矢印: ストライプ 22">
              <a:extLst>
                <a:ext uri="{FF2B5EF4-FFF2-40B4-BE49-F238E27FC236}">
                  <a16:creationId xmlns:a16="http://schemas.microsoft.com/office/drawing/2014/main" id="{5C224EC5-31C2-4D73-FC67-40EBF691BB10}"/>
                </a:ext>
              </a:extLst>
            </p:cNvPr>
            <p:cNvSpPr/>
            <p:nvPr/>
          </p:nvSpPr>
          <p:spPr>
            <a:xfrm>
              <a:off x="4352530" y="3191723"/>
              <a:ext cx="475519" cy="227110"/>
            </a:xfrm>
            <a:prstGeom prst="stripedRightArrow">
              <a:avLst/>
            </a:prstGeom>
            <a:solidFill>
              <a:schemeClr val="bg1">
                <a:lumMod val="5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FA8C6CD2-511D-8BE3-4B38-C023678D91BD}"/>
                </a:ext>
              </a:extLst>
            </p:cNvPr>
            <p:cNvSpPr txBox="1"/>
            <p:nvPr/>
          </p:nvSpPr>
          <p:spPr>
            <a:xfrm>
              <a:off x="921049" y="3225357"/>
              <a:ext cx="1137556" cy="400110"/>
            </a:xfrm>
            <a:prstGeom prst="rect">
              <a:avLst/>
            </a:prstGeom>
            <a:solidFill>
              <a:srgbClr val="FF0000">
                <a:alpha val="2000"/>
              </a:srgbClr>
            </a:solidFill>
            <a:ln w="31750">
              <a:solidFill>
                <a:srgbClr val="FF0000">
                  <a:alpha val="69804"/>
                </a:srgbClr>
              </a:solidFill>
            </a:ln>
          </p:spPr>
          <p:txBody>
            <a:bodyPr wrap="square" rtlCol="0">
              <a:spAutoFit/>
            </a:bodyPr>
            <a:lstStyle/>
            <a:p>
              <a:pPr algn="ctr"/>
              <a:r>
                <a:rPr kumimoji="1" lang="ja-JP" altLang="en-US" sz="1100" b="1">
                  <a:latin typeface="BIZ UDPゴシック" panose="020B0400000000000000" pitchFamily="50" charset="-128"/>
                  <a:ea typeface="BIZ UDPゴシック" panose="020B0400000000000000" pitchFamily="50" charset="-128"/>
                </a:rPr>
                <a:t>経営状況</a:t>
              </a:r>
              <a:endParaRPr kumimoji="1" lang="en-US" altLang="ja-JP" sz="1100" b="1">
                <a:latin typeface="BIZ UDPゴシック" panose="020B0400000000000000" pitchFamily="50" charset="-128"/>
                <a:ea typeface="BIZ UDPゴシック" panose="020B0400000000000000" pitchFamily="50" charset="-128"/>
              </a:endParaRPr>
            </a:p>
            <a:p>
              <a:pPr algn="ctr"/>
              <a:r>
                <a:rPr kumimoji="1" lang="ja-JP" altLang="en-US" sz="900" b="1">
                  <a:latin typeface="BIZ UDPゴシック" panose="020B0400000000000000" pitchFamily="50" charset="-128"/>
                  <a:ea typeface="BIZ UDPゴシック" panose="020B0400000000000000" pitchFamily="50" charset="-128"/>
                </a:rPr>
                <a:t>（資金不足の状態）</a:t>
              </a:r>
              <a:endParaRPr kumimoji="1" lang="en-US" altLang="ja-JP" sz="900" b="1">
                <a:latin typeface="BIZ UDPゴシック" panose="020B0400000000000000" pitchFamily="50" charset="-128"/>
                <a:ea typeface="BIZ UDPゴシック" panose="020B0400000000000000" pitchFamily="50" charset="-128"/>
              </a:endParaRPr>
            </a:p>
          </p:txBody>
        </p:sp>
        <p:sp>
          <p:nvSpPr>
            <p:cNvPr id="25" name="テキスト ボックス 24">
              <a:extLst>
                <a:ext uri="{FF2B5EF4-FFF2-40B4-BE49-F238E27FC236}">
                  <a16:creationId xmlns:a16="http://schemas.microsoft.com/office/drawing/2014/main" id="{C7228B67-E5DA-138C-36F7-29CC9343F55E}"/>
                </a:ext>
              </a:extLst>
            </p:cNvPr>
            <p:cNvSpPr txBox="1"/>
            <p:nvPr/>
          </p:nvSpPr>
          <p:spPr>
            <a:xfrm>
              <a:off x="2604530" y="3109707"/>
              <a:ext cx="2084968" cy="307777"/>
            </a:xfrm>
            <a:prstGeom prst="rect">
              <a:avLst/>
            </a:prstGeom>
            <a:noFill/>
          </p:spPr>
          <p:txBody>
            <a:bodyPr wrap="square" rtlCol="0">
              <a:spAutoFit/>
            </a:bodyPr>
            <a:lstStyle/>
            <a:p>
              <a:r>
                <a:rPr kumimoji="1" lang="ja-JP" altLang="en-US" sz="1400" b="1">
                  <a:latin typeface="BIZ UDPゴシック" panose="020B0400000000000000" pitchFamily="50" charset="-128"/>
                  <a:ea typeface="BIZ UDPゴシック" panose="020B0400000000000000" pitchFamily="50" charset="-128"/>
                </a:rPr>
                <a:t>収支赤字</a:t>
              </a:r>
              <a:r>
                <a:rPr kumimoji="1" lang="ja-JP" altLang="en-US" sz="1050">
                  <a:latin typeface="BIZ UDPゴシック" panose="020B0400000000000000" pitchFamily="50" charset="-128"/>
                  <a:ea typeface="BIZ UDPゴシック" panose="020B0400000000000000" pitchFamily="50" charset="-128"/>
                </a:rPr>
                <a:t>（</a:t>
              </a:r>
              <a:r>
                <a:rPr kumimoji="1" lang="en-US" altLang="ja-JP" sz="1050">
                  <a:latin typeface="BIZ UDPゴシック" panose="020B0400000000000000" pitchFamily="50" charset="-128"/>
                  <a:ea typeface="BIZ UDPゴシック" panose="020B0400000000000000" pitchFamily="50" charset="-128"/>
                </a:rPr>
                <a:t>CF</a:t>
              </a:r>
              <a:r>
                <a:rPr kumimoji="1" lang="ja-JP" altLang="en-US" sz="1050">
                  <a:latin typeface="BIZ UDPゴシック" panose="020B0400000000000000" pitchFamily="50" charset="-128"/>
                  <a:ea typeface="BIZ UDPゴシック" panose="020B0400000000000000" pitchFamily="50" charset="-128"/>
                </a:rPr>
                <a:t>マイナス）</a:t>
              </a:r>
              <a:endParaRPr kumimoji="1" lang="en-US" altLang="ja-JP">
                <a:latin typeface="BIZ UDPゴシック" panose="020B0400000000000000" pitchFamily="50" charset="-128"/>
                <a:ea typeface="BIZ UDPゴシック" panose="020B0400000000000000" pitchFamily="50" charset="-128"/>
              </a:endParaRPr>
            </a:p>
          </p:txBody>
        </p:sp>
        <p:sp>
          <p:nvSpPr>
            <p:cNvPr id="26" name="テキスト ボックス 25">
              <a:extLst>
                <a:ext uri="{FF2B5EF4-FFF2-40B4-BE49-F238E27FC236}">
                  <a16:creationId xmlns:a16="http://schemas.microsoft.com/office/drawing/2014/main" id="{49DD8576-8E5E-9DD3-8CB7-EE2A21AC006B}"/>
                </a:ext>
              </a:extLst>
            </p:cNvPr>
            <p:cNvSpPr txBox="1"/>
            <p:nvPr/>
          </p:nvSpPr>
          <p:spPr>
            <a:xfrm>
              <a:off x="2602835" y="3451952"/>
              <a:ext cx="1612681" cy="307777"/>
            </a:xfrm>
            <a:prstGeom prst="rect">
              <a:avLst/>
            </a:prstGeom>
            <a:noFill/>
          </p:spPr>
          <p:txBody>
            <a:bodyPr wrap="square" rtlCol="0">
              <a:spAutoFit/>
            </a:bodyPr>
            <a:lstStyle/>
            <a:p>
              <a:r>
                <a:rPr kumimoji="1" lang="ja-JP" altLang="en-US" sz="1400" b="1">
                  <a:latin typeface="BIZ UDPゴシック" panose="020B0400000000000000" pitchFamily="50" charset="-128"/>
                  <a:ea typeface="BIZ UDPゴシック" panose="020B0400000000000000" pitchFamily="50" charset="-128"/>
                </a:rPr>
                <a:t>返済赤字</a:t>
              </a:r>
              <a:r>
                <a:rPr kumimoji="1" lang="ja-JP" altLang="en-US" sz="1050">
                  <a:latin typeface="BIZ UDPゴシック" panose="020B0400000000000000" pitchFamily="50" charset="-128"/>
                  <a:ea typeface="BIZ UDPゴシック" panose="020B0400000000000000" pitchFamily="50" charset="-128"/>
                </a:rPr>
                <a:t>（</a:t>
              </a:r>
              <a:r>
                <a:rPr kumimoji="1" lang="en-US" altLang="ja-JP" sz="1050">
                  <a:latin typeface="BIZ UDPゴシック" panose="020B0400000000000000" pitchFamily="50" charset="-128"/>
                  <a:ea typeface="BIZ UDPゴシック" panose="020B0400000000000000" pitchFamily="50" charset="-128"/>
                </a:rPr>
                <a:t>CF</a:t>
              </a:r>
              <a:r>
                <a:rPr kumimoji="1" lang="ja-JP" altLang="en-US" sz="1050">
                  <a:latin typeface="BIZ UDPゴシック" panose="020B0400000000000000" pitchFamily="50" charset="-128"/>
                  <a:ea typeface="BIZ UDPゴシック" panose="020B0400000000000000" pitchFamily="50" charset="-128"/>
                </a:rPr>
                <a:t>不足）</a:t>
              </a:r>
              <a:endParaRPr kumimoji="1" lang="en-US" altLang="ja-JP">
                <a:latin typeface="BIZ UDPゴシック" panose="020B0400000000000000" pitchFamily="50" charset="-128"/>
                <a:ea typeface="BIZ UDPゴシック" panose="020B0400000000000000" pitchFamily="50" charset="-128"/>
              </a:endParaRPr>
            </a:p>
          </p:txBody>
        </p:sp>
        <p:sp>
          <p:nvSpPr>
            <p:cNvPr id="27" name="テキスト ボックス 26">
              <a:extLst>
                <a:ext uri="{FF2B5EF4-FFF2-40B4-BE49-F238E27FC236}">
                  <a16:creationId xmlns:a16="http://schemas.microsoft.com/office/drawing/2014/main" id="{ADB6B405-D37A-8FF9-C5C1-C297ADC92C22}"/>
                </a:ext>
              </a:extLst>
            </p:cNvPr>
            <p:cNvSpPr txBox="1"/>
            <p:nvPr/>
          </p:nvSpPr>
          <p:spPr>
            <a:xfrm>
              <a:off x="4608100" y="3154921"/>
              <a:ext cx="3239758" cy="261610"/>
            </a:xfrm>
            <a:prstGeom prst="rect">
              <a:avLst/>
            </a:prstGeom>
            <a:noFill/>
          </p:spPr>
          <p:txBody>
            <a:bodyPr wrap="square" rtlCol="0">
              <a:spAutoFit/>
            </a:bodyPr>
            <a:lstStyle/>
            <a:p>
              <a:pPr algn="ctr"/>
              <a:r>
                <a:rPr kumimoji="1" lang="ja-JP" altLang="en-US" sz="1100">
                  <a:latin typeface="BIZ UDPゴシック" panose="020B0400000000000000" pitchFamily="50" charset="-128"/>
                  <a:ea typeface="BIZ UDPゴシック" panose="020B0400000000000000" pitchFamily="50" charset="-128"/>
                </a:rPr>
                <a:t>収支が赤字（事業が返済前の段階で赤字）</a:t>
              </a:r>
              <a:endParaRPr kumimoji="1" lang="en-US" altLang="ja-JP" sz="1100">
                <a:latin typeface="BIZ UDPゴシック" panose="020B0400000000000000" pitchFamily="50" charset="-128"/>
                <a:ea typeface="BIZ UDPゴシック" panose="020B0400000000000000" pitchFamily="50" charset="-128"/>
              </a:endParaRPr>
            </a:p>
          </p:txBody>
        </p:sp>
        <p:sp>
          <p:nvSpPr>
            <p:cNvPr id="28" name="テキスト ボックス 27">
              <a:extLst>
                <a:ext uri="{FF2B5EF4-FFF2-40B4-BE49-F238E27FC236}">
                  <a16:creationId xmlns:a16="http://schemas.microsoft.com/office/drawing/2014/main" id="{9633722E-03A5-6641-13DF-87D8991B7C2D}"/>
                </a:ext>
              </a:extLst>
            </p:cNvPr>
            <p:cNvSpPr txBox="1"/>
            <p:nvPr/>
          </p:nvSpPr>
          <p:spPr>
            <a:xfrm>
              <a:off x="4551122" y="3478883"/>
              <a:ext cx="2749341" cy="253916"/>
            </a:xfrm>
            <a:prstGeom prst="rect">
              <a:avLst/>
            </a:prstGeom>
            <a:noFill/>
          </p:spPr>
          <p:txBody>
            <a:bodyPr wrap="square" rtlCol="0">
              <a:spAutoFit/>
            </a:bodyPr>
            <a:lstStyle/>
            <a:p>
              <a:pPr algn="ctr"/>
              <a:r>
                <a:rPr kumimoji="1" lang="ja-JP" altLang="en-US" sz="1050">
                  <a:latin typeface="BIZ UDPゴシック" panose="020B0400000000000000" pitchFamily="50" charset="-128"/>
                  <a:ea typeface="BIZ UDPゴシック" panose="020B0400000000000000" pitchFamily="50" charset="-128"/>
                </a:rPr>
                <a:t>　　収支は</a:t>
              </a:r>
              <a:r>
                <a:rPr kumimoji="1" lang="en-US" altLang="ja-JP" sz="1050">
                  <a:latin typeface="BIZ UDPゴシック" panose="020B0400000000000000" pitchFamily="50" charset="-128"/>
                  <a:ea typeface="BIZ UDPゴシック" panose="020B0400000000000000" pitchFamily="50" charset="-128"/>
                </a:rPr>
                <a:t>±</a:t>
              </a:r>
              <a:r>
                <a:rPr kumimoji="1" lang="ja-JP" altLang="en-US" sz="1050">
                  <a:latin typeface="BIZ UDPゴシック" panose="020B0400000000000000" pitchFamily="50" charset="-128"/>
                  <a:ea typeface="BIZ UDPゴシック" panose="020B0400000000000000" pitchFamily="50" charset="-128"/>
                </a:rPr>
                <a:t>０以上（返済原資が不足）</a:t>
              </a:r>
              <a:endParaRPr kumimoji="1" lang="en-US" altLang="ja-JP" sz="1050">
                <a:latin typeface="BIZ UDPゴシック" panose="020B0400000000000000" pitchFamily="50" charset="-128"/>
                <a:ea typeface="BIZ UDPゴシック" panose="020B0400000000000000" pitchFamily="50" charset="-128"/>
              </a:endParaRPr>
            </a:p>
          </p:txBody>
        </p:sp>
        <p:cxnSp>
          <p:nvCxnSpPr>
            <p:cNvPr id="29" name="直線コネクタ 28">
              <a:extLst>
                <a:ext uri="{FF2B5EF4-FFF2-40B4-BE49-F238E27FC236}">
                  <a16:creationId xmlns:a16="http://schemas.microsoft.com/office/drawing/2014/main" id="{8D4BC9CA-BC29-7836-D457-A4254791C292}"/>
                </a:ext>
              </a:extLst>
            </p:cNvPr>
            <p:cNvCxnSpPr/>
            <p:nvPr/>
          </p:nvCxnSpPr>
          <p:spPr>
            <a:xfrm>
              <a:off x="2650909" y="3449631"/>
              <a:ext cx="5138187" cy="0"/>
            </a:xfrm>
            <a:prstGeom prst="line">
              <a:avLst/>
            </a:prstGeom>
            <a:ln w="22225" cmpd="sng">
              <a:solidFill>
                <a:srgbClr val="FF0000">
                  <a:alpha val="60000"/>
                </a:srgbClr>
              </a:solidFill>
            </a:ln>
          </p:spPr>
          <p:style>
            <a:lnRef idx="2">
              <a:schemeClr val="accent1"/>
            </a:lnRef>
            <a:fillRef idx="0">
              <a:schemeClr val="accent1"/>
            </a:fillRef>
            <a:effectRef idx="1">
              <a:schemeClr val="accent1"/>
            </a:effectRef>
            <a:fontRef idx="minor">
              <a:schemeClr val="tx1"/>
            </a:fontRef>
          </p:style>
        </p:cxnSp>
        <p:cxnSp>
          <p:nvCxnSpPr>
            <p:cNvPr id="34" name="コネクタ: カギ線 33">
              <a:extLst>
                <a:ext uri="{FF2B5EF4-FFF2-40B4-BE49-F238E27FC236}">
                  <a16:creationId xmlns:a16="http://schemas.microsoft.com/office/drawing/2014/main" id="{41300808-98E5-33F6-DD21-8A1AD4CB745C}"/>
                </a:ext>
              </a:extLst>
            </p:cNvPr>
            <p:cNvCxnSpPr>
              <a:cxnSpLocks/>
              <a:stCxn id="24" idx="3"/>
              <a:endCxn id="26" idx="1"/>
            </p:cNvCxnSpPr>
            <p:nvPr/>
          </p:nvCxnSpPr>
          <p:spPr>
            <a:xfrm>
              <a:off x="2058605" y="3425412"/>
              <a:ext cx="544230" cy="180429"/>
            </a:xfrm>
            <a:prstGeom prst="bentConnector3">
              <a:avLst>
                <a:gd name="adj1" fmla="val 50000"/>
              </a:avLst>
            </a:prstGeom>
            <a:solidFill>
              <a:schemeClr val="bg1">
                <a:lumMod val="85000"/>
                <a:alpha val="50196"/>
              </a:schemeClr>
            </a:solidFill>
            <a:ln>
              <a:solidFill>
                <a:schemeClr val="tx1">
                  <a:lumMod val="75000"/>
                  <a:lumOff val="25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35" name="コネクタ: カギ線 34">
              <a:extLst>
                <a:ext uri="{FF2B5EF4-FFF2-40B4-BE49-F238E27FC236}">
                  <a16:creationId xmlns:a16="http://schemas.microsoft.com/office/drawing/2014/main" id="{DDEDA317-345D-BF6B-88CD-D994B44BFF82}"/>
                </a:ext>
              </a:extLst>
            </p:cNvPr>
            <p:cNvCxnSpPr>
              <a:cxnSpLocks/>
              <a:stCxn id="24" idx="3"/>
              <a:endCxn id="25" idx="1"/>
            </p:cNvCxnSpPr>
            <p:nvPr/>
          </p:nvCxnSpPr>
          <p:spPr>
            <a:xfrm flipV="1">
              <a:off x="2058605" y="3263596"/>
              <a:ext cx="545925" cy="161816"/>
            </a:xfrm>
            <a:prstGeom prst="bentConnector3">
              <a:avLst/>
            </a:prstGeom>
            <a:solidFill>
              <a:schemeClr val="bg1">
                <a:lumMod val="85000"/>
                <a:alpha val="50196"/>
              </a:schemeClr>
            </a:solidFill>
            <a:ln>
              <a:solidFill>
                <a:schemeClr val="tx1">
                  <a:lumMod val="75000"/>
                  <a:lumOff val="25000"/>
                </a:schemeClr>
              </a:solidFill>
              <a:tailEnd type="triangle"/>
            </a:ln>
          </p:spPr>
          <p:style>
            <a:lnRef idx="2">
              <a:schemeClr val="accent1"/>
            </a:lnRef>
            <a:fillRef idx="0">
              <a:schemeClr val="accent1"/>
            </a:fillRef>
            <a:effectRef idx="1">
              <a:schemeClr val="accent1"/>
            </a:effectRef>
            <a:fontRef idx="minor">
              <a:schemeClr val="tx1"/>
            </a:fontRef>
          </p:style>
        </p:cxnSp>
      </p:grpSp>
      <p:cxnSp>
        <p:nvCxnSpPr>
          <p:cNvPr id="42" name="直線コネクタ 41">
            <a:extLst>
              <a:ext uri="{FF2B5EF4-FFF2-40B4-BE49-F238E27FC236}">
                <a16:creationId xmlns:a16="http://schemas.microsoft.com/office/drawing/2014/main" id="{15E34A4D-A433-A90F-4926-6702BF7FB9C3}"/>
              </a:ext>
            </a:extLst>
          </p:cNvPr>
          <p:cNvCxnSpPr/>
          <p:nvPr/>
        </p:nvCxnSpPr>
        <p:spPr>
          <a:xfrm>
            <a:off x="589499" y="5662248"/>
            <a:ext cx="8456076" cy="0"/>
          </a:xfrm>
          <a:prstGeom prst="line">
            <a:avLst/>
          </a:prstGeom>
          <a:ln w="349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D23E34B8-7C89-8E6B-62F6-1F865D63C3F5}"/>
              </a:ext>
            </a:extLst>
          </p:cNvPr>
          <p:cNvGrpSpPr/>
          <p:nvPr/>
        </p:nvGrpSpPr>
        <p:grpSpPr>
          <a:xfrm>
            <a:off x="831850" y="5757334"/>
            <a:ext cx="7954010" cy="776817"/>
            <a:chOff x="450850" y="5757332"/>
            <a:chExt cx="7954010" cy="776817"/>
          </a:xfrm>
        </p:grpSpPr>
        <p:sp>
          <p:nvSpPr>
            <p:cNvPr id="43" name="矢印: ストライプ 42">
              <a:extLst>
                <a:ext uri="{FF2B5EF4-FFF2-40B4-BE49-F238E27FC236}">
                  <a16:creationId xmlns:a16="http://schemas.microsoft.com/office/drawing/2014/main" id="{6912B506-33A6-CAD8-B627-CC5518C10666}"/>
                </a:ext>
              </a:extLst>
            </p:cNvPr>
            <p:cNvSpPr/>
            <p:nvPr/>
          </p:nvSpPr>
          <p:spPr>
            <a:xfrm>
              <a:off x="2619375" y="5871741"/>
              <a:ext cx="5785485" cy="654893"/>
            </a:xfrm>
            <a:prstGeom prst="stripedRightArrow">
              <a:avLst/>
            </a:prstGeom>
            <a:solidFill>
              <a:schemeClr val="accent2">
                <a:lumMod val="60000"/>
                <a:lumOff val="40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2E98944A-D600-EE27-ECDC-3B3AF283C29A}"/>
                </a:ext>
              </a:extLst>
            </p:cNvPr>
            <p:cNvSpPr txBox="1"/>
            <p:nvPr/>
          </p:nvSpPr>
          <p:spPr>
            <a:xfrm>
              <a:off x="4572000" y="6210936"/>
              <a:ext cx="1206033" cy="261610"/>
            </a:xfrm>
            <a:prstGeom prst="rect">
              <a:avLst/>
            </a:prstGeom>
            <a:solidFill>
              <a:schemeClr val="bg1"/>
            </a:solidFill>
            <a:ln>
              <a:solidFill>
                <a:schemeClr val="bg1">
                  <a:lumMod val="65000"/>
                </a:schemeClr>
              </a:solidFill>
            </a:ln>
          </p:spPr>
          <p:txBody>
            <a:bodyPr wrap="square" rtlCol="0">
              <a:spAutoFit/>
            </a:bodyPr>
            <a:lstStyle/>
            <a:p>
              <a:pPr algn="ctr"/>
              <a:r>
                <a:rPr kumimoji="1" lang="ja-JP" altLang="en-US" sz="1100" b="1">
                  <a:latin typeface="BIZ UDPゴシック" panose="020B0400000000000000" pitchFamily="50" charset="-128"/>
                  <a:ea typeface="BIZ UDPゴシック" panose="020B0400000000000000" pitchFamily="50" charset="-128"/>
                </a:rPr>
                <a:t>進行期の試算表</a:t>
              </a:r>
              <a:endParaRPr kumimoji="1" lang="en-US" altLang="ja-JP" sz="1100" b="1">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29D841B0-571F-A8E5-0A1B-14C2957AEE39}"/>
                </a:ext>
              </a:extLst>
            </p:cNvPr>
            <p:cNvSpPr txBox="1"/>
            <p:nvPr/>
          </p:nvSpPr>
          <p:spPr>
            <a:xfrm>
              <a:off x="4572000" y="5863908"/>
              <a:ext cx="1213669" cy="261610"/>
            </a:xfrm>
            <a:prstGeom prst="rect">
              <a:avLst/>
            </a:prstGeom>
            <a:solidFill>
              <a:schemeClr val="bg1"/>
            </a:solidFill>
            <a:ln>
              <a:solidFill>
                <a:schemeClr val="bg1">
                  <a:lumMod val="65000"/>
                </a:schemeClr>
              </a:solidFill>
            </a:ln>
          </p:spPr>
          <p:txBody>
            <a:bodyPr wrap="square" rtlCol="0">
              <a:spAutoFit/>
            </a:bodyPr>
            <a:lstStyle/>
            <a:p>
              <a:pPr algn="ctr"/>
              <a:r>
                <a:rPr kumimoji="1" lang="ja-JP" altLang="en-US" sz="1100" b="1">
                  <a:latin typeface="BIZ UDPゴシック" panose="020B0400000000000000" pitchFamily="50" charset="-128"/>
                  <a:ea typeface="BIZ UDPゴシック" panose="020B0400000000000000" pitchFamily="50" charset="-128"/>
                </a:rPr>
                <a:t>前期決算書</a:t>
              </a:r>
              <a:endParaRPr kumimoji="1" lang="en-US" altLang="ja-JP" sz="1100" b="1">
                <a:latin typeface="BIZ UDPゴシック" panose="020B0400000000000000" pitchFamily="50" charset="-128"/>
                <a:ea typeface="BIZ UDPゴシック" panose="020B0400000000000000" pitchFamily="50" charset="-128"/>
              </a:endParaRPr>
            </a:p>
          </p:txBody>
        </p:sp>
        <p:sp>
          <p:nvSpPr>
            <p:cNvPr id="30" name="テキスト ボックス 29">
              <a:extLst>
                <a:ext uri="{FF2B5EF4-FFF2-40B4-BE49-F238E27FC236}">
                  <a16:creationId xmlns:a16="http://schemas.microsoft.com/office/drawing/2014/main" id="{9EA17EAB-F002-C873-A211-4D6A69665F60}"/>
                </a:ext>
              </a:extLst>
            </p:cNvPr>
            <p:cNvSpPr txBox="1"/>
            <p:nvPr/>
          </p:nvSpPr>
          <p:spPr>
            <a:xfrm>
              <a:off x="504825" y="5828413"/>
              <a:ext cx="1400175" cy="615553"/>
            </a:xfrm>
            <a:prstGeom prst="rect">
              <a:avLst/>
            </a:prstGeom>
            <a:noFill/>
          </p:spPr>
          <p:txBody>
            <a:bodyPr wrap="square" rtlCol="0">
              <a:spAutoFit/>
            </a:bodyPr>
            <a:lstStyle/>
            <a:p>
              <a:pPr algn="ctr"/>
              <a:r>
                <a:rPr kumimoji="1" lang="ja-JP" altLang="en-US" sz="2400" b="1">
                  <a:latin typeface="BIZ UDPゴシック" panose="020B0400000000000000" pitchFamily="50" charset="-128"/>
                  <a:ea typeface="BIZ UDPゴシック" panose="020B0400000000000000" pitchFamily="50" charset="-128"/>
                </a:rPr>
                <a:t>必ず</a:t>
              </a:r>
              <a:r>
                <a:rPr kumimoji="1" lang="ja-JP" altLang="en-US" b="1">
                  <a:latin typeface="BIZ UDPゴシック" panose="020B0400000000000000" pitchFamily="50" charset="-128"/>
                  <a:ea typeface="BIZ UDPゴシック" panose="020B0400000000000000" pitchFamily="50" charset="-128"/>
                </a:rPr>
                <a:t>確認</a:t>
              </a:r>
              <a:endParaRPr kumimoji="1" lang="en-US" altLang="ja-JP" sz="2400" b="1">
                <a:latin typeface="BIZ UDPゴシック" panose="020B0400000000000000" pitchFamily="50" charset="-128"/>
                <a:ea typeface="BIZ UDPゴシック" panose="020B0400000000000000" pitchFamily="50" charset="-128"/>
              </a:endParaRPr>
            </a:p>
            <a:p>
              <a:pPr algn="ctr"/>
              <a:r>
                <a:rPr kumimoji="1" lang="ja-JP" altLang="en-US" sz="1000">
                  <a:latin typeface="BIZ UDPゴシック" panose="020B0400000000000000" pitchFamily="50" charset="-128"/>
                  <a:ea typeface="BIZ UDPゴシック" panose="020B0400000000000000" pitchFamily="50" charset="-128"/>
                </a:rPr>
                <a:t>（前期決算・試算表）</a:t>
              </a:r>
              <a:endParaRPr kumimoji="1" lang="en-US" altLang="ja-JP" sz="1000">
                <a:latin typeface="BIZ UDPゴシック" panose="020B0400000000000000" pitchFamily="50" charset="-128"/>
                <a:ea typeface="BIZ UDPゴシック" panose="020B0400000000000000" pitchFamily="50" charset="-128"/>
              </a:endParaRPr>
            </a:p>
          </p:txBody>
        </p:sp>
        <p:sp>
          <p:nvSpPr>
            <p:cNvPr id="32" name="テキスト ボックス 31">
              <a:extLst>
                <a:ext uri="{FF2B5EF4-FFF2-40B4-BE49-F238E27FC236}">
                  <a16:creationId xmlns:a16="http://schemas.microsoft.com/office/drawing/2014/main" id="{47997810-B666-D258-ACD8-AAD1CF9244C7}"/>
                </a:ext>
              </a:extLst>
            </p:cNvPr>
            <p:cNvSpPr txBox="1"/>
            <p:nvPr/>
          </p:nvSpPr>
          <p:spPr>
            <a:xfrm>
              <a:off x="6274496" y="5774756"/>
              <a:ext cx="2090275" cy="738664"/>
            </a:xfrm>
            <a:prstGeom prst="rect">
              <a:avLst/>
            </a:prstGeom>
            <a:noFill/>
            <a:ln w="38100">
              <a:solidFill>
                <a:srgbClr val="A6A6A6"/>
              </a:solidFill>
            </a:ln>
          </p:spPr>
          <p:txBody>
            <a:bodyPr wrap="square" rtlCol="0">
              <a:spAutoFit/>
            </a:bodyPr>
            <a:lstStyle/>
            <a:p>
              <a:pPr algn="ctr"/>
              <a:r>
                <a:rPr kumimoji="1" lang="ja-JP" altLang="en-US" sz="1400" b="1">
                  <a:latin typeface="BIZ UDPゴシック" panose="020B0400000000000000" pitchFamily="50" charset="-128"/>
                  <a:ea typeface="BIZ UDPゴシック" panose="020B0400000000000000" pitchFamily="50" charset="-128"/>
                </a:rPr>
                <a:t>実質的に</a:t>
              </a:r>
              <a:endParaRPr kumimoji="1" lang="en-US" altLang="ja-JP" sz="1400" b="1">
                <a:latin typeface="BIZ UDPゴシック" panose="020B0400000000000000" pitchFamily="50" charset="-128"/>
                <a:ea typeface="BIZ UDPゴシック" panose="020B0400000000000000" pitchFamily="50" charset="-128"/>
              </a:endParaRPr>
            </a:p>
            <a:p>
              <a:pPr algn="ctr"/>
              <a:r>
                <a:rPr kumimoji="1" lang="ja-JP" altLang="en-US" sz="1400" b="1">
                  <a:solidFill>
                    <a:srgbClr val="FF0000"/>
                  </a:solidFill>
                  <a:latin typeface="BIZ UDPゴシック" panose="020B0400000000000000" pitchFamily="50" charset="-128"/>
                  <a:ea typeface="BIZ UDPゴシック" panose="020B0400000000000000" pitchFamily="50" charset="-128"/>
                </a:rPr>
                <a:t>過去赤字の穴埋め</a:t>
              </a:r>
              <a:endParaRPr kumimoji="1" lang="en-US" altLang="ja-JP" sz="1400" b="1">
                <a:solidFill>
                  <a:srgbClr val="FF0000"/>
                </a:solidFill>
                <a:latin typeface="BIZ UDPゴシック" panose="020B0400000000000000" pitchFamily="50" charset="-128"/>
                <a:ea typeface="BIZ UDPゴシック" panose="020B0400000000000000" pitchFamily="50" charset="-128"/>
              </a:endParaRPr>
            </a:p>
            <a:p>
              <a:pPr algn="ctr"/>
              <a:r>
                <a:rPr kumimoji="1" lang="ja-JP" altLang="en-US" sz="1400" b="1">
                  <a:latin typeface="BIZ UDPゴシック" panose="020B0400000000000000" pitchFamily="50" charset="-128"/>
                  <a:ea typeface="BIZ UDPゴシック" panose="020B0400000000000000" pitchFamily="50" charset="-128"/>
                </a:rPr>
                <a:t>の可能性</a:t>
              </a:r>
            </a:p>
          </p:txBody>
        </p:sp>
        <p:sp>
          <p:nvSpPr>
            <p:cNvPr id="41" name="四角形: 角を丸くする 40">
              <a:extLst>
                <a:ext uri="{FF2B5EF4-FFF2-40B4-BE49-F238E27FC236}">
                  <a16:creationId xmlns:a16="http://schemas.microsoft.com/office/drawing/2014/main" id="{547B49AE-A527-63D6-827B-CA7621EAD243}"/>
                </a:ext>
              </a:extLst>
            </p:cNvPr>
            <p:cNvSpPr/>
            <p:nvPr/>
          </p:nvSpPr>
          <p:spPr>
            <a:xfrm>
              <a:off x="450850" y="5757332"/>
              <a:ext cx="1454150" cy="776817"/>
            </a:xfrm>
            <a:prstGeom prst="roundRect">
              <a:avLst>
                <a:gd name="adj" fmla="val 0"/>
              </a:avLst>
            </a:prstGeom>
            <a:noFill/>
            <a:ln w="66675" cmpd="sng">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A5204D37-BA58-DFBD-2BF4-92C9F1020646}"/>
                </a:ext>
              </a:extLst>
            </p:cNvPr>
            <p:cNvSpPr txBox="1"/>
            <p:nvPr/>
          </p:nvSpPr>
          <p:spPr>
            <a:xfrm>
              <a:off x="2268855" y="5983893"/>
              <a:ext cx="2181225" cy="400110"/>
            </a:xfrm>
            <a:prstGeom prst="rect">
              <a:avLst/>
            </a:prstGeom>
            <a:noFill/>
          </p:spPr>
          <p:txBody>
            <a:bodyPr wrap="square" rtlCol="0">
              <a:spAutoFit/>
            </a:bodyPr>
            <a:lstStyle/>
            <a:p>
              <a:r>
                <a:rPr kumimoji="1" lang="ja-JP" altLang="en-US" sz="1000">
                  <a:latin typeface="BIZ UDPゴシック" panose="020B0400000000000000" pitchFamily="50" charset="-128"/>
                  <a:ea typeface="BIZ UDPゴシック" panose="020B0400000000000000" pitchFamily="50" charset="-128"/>
                </a:rPr>
                <a:t>相談時点では、問題なく見えても、</a:t>
              </a:r>
              <a:endParaRPr kumimoji="1" lang="en-US" altLang="ja-JP" sz="1000">
                <a:latin typeface="BIZ UDPゴシック" panose="020B0400000000000000" pitchFamily="50" charset="-128"/>
                <a:ea typeface="BIZ UDPゴシック" panose="020B0400000000000000" pitchFamily="50" charset="-128"/>
              </a:endParaRPr>
            </a:p>
            <a:p>
              <a:r>
                <a:rPr kumimoji="1" lang="ja-JP" altLang="en-US" sz="1000" b="1">
                  <a:latin typeface="BIZ UDPゴシック" panose="020B0400000000000000" pitchFamily="50" charset="-128"/>
                  <a:ea typeface="BIZ UDPゴシック" panose="020B0400000000000000" pitchFamily="50" charset="-128"/>
                </a:rPr>
                <a:t>過去の赤字が要因</a:t>
              </a:r>
              <a:r>
                <a:rPr kumimoji="1" lang="ja-JP" altLang="en-US" sz="1000">
                  <a:latin typeface="BIZ UDPゴシック" panose="020B0400000000000000" pitchFamily="50" charset="-128"/>
                  <a:ea typeface="BIZ UDPゴシック" panose="020B0400000000000000" pitchFamily="50" charset="-128"/>
                </a:rPr>
                <a:t>となることもある</a:t>
              </a:r>
              <a:endParaRPr kumimoji="1" lang="en-US" altLang="ja-JP" sz="1000">
                <a:latin typeface="BIZ UDPゴシック" panose="020B0400000000000000" pitchFamily="50" charset="-128"/>
                <a:ea typeface="BIZ UDPゴシック" panose="020B0400000000000000" pitchFamily="50" charset="-128"/>
              </a:endParaRPr>
            </a:p>
          </p:txBody>
        </p:sp>
      </p:grpSp>
      <p:grpSp>
        <p:nvGrpSpPr>
          <p:cNvPr id="39" name="グループ化 38">
            <a:extLst>
              <a:ext uri="{FF2B5EF4-FFF2-40B4-BE49-F238E27FC236}">
                <a16:creationId xmlns:a16="http://schemas.microsoft.com/office/drawing/2014/main" id="{23128981-6287-51EA-D411-7CCC426F3376}"/>
              </a:ext>
            </a:extLst>
          </p:cNvPr>
          <p:cNvGrpSpPr/>
          <p:nvPr/>
        </p:nvGrpSpPr>
        <p:grpSpPr>
          <a:xfrm>
            <a:off x="733425" y="3722954"/>
            <a:ext cx="3895570" cy="1819776"/>
            <a:chOff x="352425" y="3722954"/>
            <a:chExt cx="3895570" cy="1819776"/>
          </a:xfrm>
        </p:grpSpPr>
        <p:pic>
          <p:nvPicPr>
            <p:cNvPr id="46" name="図 45">
              <a:extLst>
                <a:ext uri="{FF2B5EF4-FFF2-40B4-BE49-F238E27FC236}">
                  <a16:creationId xmlns:a16="http://schemas.microsoft.com/office/drawing/2014/main" id="{7ADDB041-E893-0049-1B3B-1ABEE52C9C33}"/>
                </a:ext>
              </a:extLst>
            </p:cNvPr>
            <p:cNvPicPr>
              <a:picLocks noChangeAspect="1"/>
            </p:cNvPicPr>
            <p:nvPr/>
          </p:nvPicPr>
          <p:blipFill>
            <a:blip r:embed="rId2"/>
            <a:stretch>
              <a:fillRect/>
            </a:stretch>
          </p:blipFill>
          <p:spPr>
            <a:xfrm>
              <a:off x="2132972" y="3999861"/>
              <a:ext cx="2115023" cy="1542869"/>
            </a:xfrm>
            <a:prstGeom prst="rect">
              <a:avLst/>
            </a:prstGeom>
          </p:spPr>
        </p:pic>
        <p:grpSp>
          <p:nvGrpSpPr>
            <p:cNvPr id="36" name="グループ化 35">
              <a:extLst>
                <a:ext uri="{FF2B5EF4-FFF2-40B4-BE49-F238E27FC236}">
                  <a16:creationId xmlns:a16="http://schemas.microsoft.com/office/drawing/2014/main" id="{13FCE517-7B7E-393C-AF0D-78A6EA966440}"/>
                </a:ext>
              </a:extLst>
            </p:cNvPr>
            <p:cNvGrpSpPr/>
            <p:nvPr/>
          </p:nvGrpSpPr>
          <p:grpSpPr>
            <a:xfrm>
              <a:off x="352425" y="3722954"/>
              <a:ext cx="1753245" cy="1617505"/>
              <a:chOff x="352425" y="3722954"/>
              <a:chExt cx="1753245" cy="1617505"/>
            </a:xfrm>
          </p:grpSpPr>
          <p:sp>
            <p:nvSpPr>
              <p:cNvPr id="13" name="二等辺三角形 12">
                <a:extLst>
                  <a:ext uri="{FF2B5EF4-FFF2-40B4-BE49-F238E27FC236}">
                    <a16:creationId xmlns:a16="http://schemas.microsoft.com/office/drawing/2014/main" id="{F76EBE27-48E9-5EF3-8B5C-6D2E72B03779}"/>
                  </a:ext>
                </a:extLst>
              </p:cNvPr>
              <p:cNvSpPr/>
              <p:nvPr/>
            </p:nvSpPr>
            <p:spPr>
              <a:xfrm rot="5400000">
                <a:off x="912664" y="4147453"/>
                <a:ext cx="952500" cy="1433512"/>
              </a:xfrm>
              <a:prstGeom prst="triangle">
                <a:avLst/>
              </a:prstGeom>
              <a:solidFill>
                <a:srgbClr val="FF6464">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78BB24AC-F1EE-35FE-405C-5548D125EBAB}"/>
                  </a:ext>
                </a:extLst>
              </p:cNvPr>
              <p:cNvSpPr txBox="1"/>
              <p:nvPr/>
            </p:nvSpPr>
            <p:spPr>
              <a:xfrm>
                <a:off x="614581" y="4554330"/>
                <a:ext cx="1357708" cy="553998"/>
              </a:xfrm>
              <a:prstGeom prst="rect">
                <a:avLst/>
              </a:prstGeom>
              <a:noFill/>
            </p:spPr>
            <p:txBody>
              <a:bodyPr wrap="square" rtlCol="0">
                <a:spAutoFit/>
              </a:bodyPr>
              <a:lstStyle/>
              <a:p>
                <a:pPr algn="ctr"/>
                <a:r>
                  <a:rPr kumimoji="1" lang="ja-JP" altLang="en-US" sz="900">
                    <a:latin typeface="BIZ UDPゴシック" panose="020B0400000000000000" pitchFamily="50" charset="-128"/>
                    <a:ea typeface="BIZ UDPゴシック" panose="020B0400000000000000" pitchFamily="50" charset="-128"/>
                  </a:rPr>
                  <a:t>事業がマイナス</a:t>
                </a:r>
                <a:endParaRPr kumimoji="1" lang="en-US" altLang="ja-JP" sz="900">
                  <a:latin typeface="BIZ UDPゴシック" panose="020B0400000000000000" pitchFamily="50" charset="-128"/>
                  <a:ea typeface="BIZ UDPゴシック" panose="020B0400000000000000" pitchFamily="50" charset="-128"/>
                </a:endParaRPr>
              </a:p>
              <a:p>
                <a:pPr algn="ctr"/>
                <a:r>
                  <a:rPr kumimoji="1" lang="ja-JP" altLang="en-US" sz="900">
                    <a:latin typeface="BIZ UDPゴシック" panose="020B0400000000000000" pitchFamily="50" charset="-128"/>
                    <a:ea typeface="BIZ UDPゴシック" panose="020B0400000000000000" pitchFamily="50" charset="-128"/>
                  </a:rPr>
                  <a:t>返済前の段階で赤字</a:t>
                </a:r>
                <a:endParaRPr kumimoji="1" lang="en-US" altLang="ja-JP" sz="900">
                  <a:latin typeface="BIZ UDPゴシック" panose="020B0400000000000000" pitchFamily="50" charset="-128"/>
                  <a:ea typeface="BIZ UDPゴシック" panose="020B0400000000000000" pitchFamily="50" charset="-128"/>
                </a:endParaRPr>
              </a:p>
              <a:p>
                <a:pPr algn="ctr"/>
                <a:r>
                  <a:rPr kumimoji="1" lang="ja-JP" altLang="en-US" sz="1100" b="1">
                    <a:latin typeface="BIZ UDPゴシック" panose="020B0400000000000000" pitchFamily="50" charset="-128"/>
                    <a:ea typeface="BIZ UDPゴシック" panose="020B0400000000000000" pitchFamily="50" charset="-128"/>
                  </a:rPr>
                  <a:t>収支赤字</a:t>
                </a:r>
                <a:endParaRPr kumimoji="1" lang="en-US" altLang="ja-JP" sz="1100" b="1">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BF3D2DB7-F27E-69B0-F35D-D37A0F4521DA}"/>
                  </a:ext>
                </a:extLst>
              </p:cNvPr>
              <p:cNvSpPr txBox="1"/>
              <p:nvPr/>
            </p:nvSpPr>
            <p:spPr>
              <a:xfrm>
                <a:off x="352425" y="3722954"/>
                <a:ext cx="1657350" cy="923330"/>
              </a:xfrm>
              <a:prstGeom prst="rect">
                <a:avLst/>
              </a:prstGeom>
              <a:noFill/>
            </p:spPr>
            <p:txBody>
              <a:bodyPr wrap="square" rtlCol="0">
                <a:spAutoFit/>
              </a:bodyPr>
              <a:lstStyle/>
              <a:p>
                <a:r>
                  <a:rPr kumimoji="1" lang="ja-JP" altLang="en-US" b="1" i="1">
                    <a:solidFill>
                      <a:srgbClr val="000000"/>
                    </a:solidFill>
                    <a:latin typeface="HGS明朝B" panose="02020800000000000000" pitchFamily="18" charset="-128"/>
                    <a:ea typeface="HGS明朝B" panose="02020800000000000000" pitchFamily="18" charset="-128"/>
                  </a:rPr>
                  <a:t>その</a:t>
                </a:r>
                <a:r>
                  <a:rPr kumimoji="1" lang="ja-JP" altLang="en-US" sz="5400" b="1" i="1">
                    <a:solidFill>
                      <a:srgbClr val="000000"/>
                    </a:solidFill>
                    <a:latin typeface="HGS明朝B" panose="02020800000000000000" pitchFamily="18" charset="-128"/>
                    <a:ea typeface="HGS明朝B" panose="02020800000000000000" pitchFamily="18" charset="-128"/>
                  </a:rPr>
                  <a:t>１</a:t>
                </a:r>
                <a:endParaRPr kumimoji="1" lang="ja-JP" altLang="en-US" sz="4800" b="1" i="1">
                  <a:solidFill>
                    <a:srgbClr val="000000"/>
                  </a:solidFill>
                  <a:latin typeface="HGS明朝B" panose="02020800000000000000" pitchFamily="18" charset="-128"/>
                  <a:ea typeface="HGS明朝B" panose="02020800000000000000" pitchFamily="18" charset="-128"/>
                </a:endParaRPr>
              </a:p>
            </p:txBody>
          </p:sp>
        </p:grpSp>
      </p:grpSp>
      <p:grpSp>
        <p:nvGrpSpPr>
          <p:cNvPr id="33" name="グループ化 32">
            <a:extLst>
              <a:ext uri="{FF2B5EF4-FFF2-40B4-BE49-F238E27FC236}">
                <a16:creationId xmlns:a16="http://schemas.microsoft.com/office/drawing/2014/main" id="{4FF335D8-7CA7-330E-E5F3-A2A6FBFDB245}"/>
              </a:ext>
            </a:extLst>
          </p:cNvPr>
          <p:cNvGrpSpPr/>
          <p:nvPr/>
        </p:nvGrpSpPr>
        <p:grpSpPr>
          <a:xfrm>
            <a:off x="4628995" y="3738604"/>
            <a:ext cx="3867326" cy="1793906"/>
            <a:chOff x="4247995" y="3738604"/>
            <a:chExt cx="3867326" cy="1793906"/>
          </a:xfrm>
        </p:grpSpPr>
        <p:pic>
          <p:nvPicPr>
            <p:cNvPr id="44" name="図 43">
              <a:extLst>
                <a:ext uri="{FF2B5EF4-FFF2-40B4-BE49-F238E27FC236}">
                  <a16:creationId xmlns:a16="http://schemas.microsoft.com/office/drawing/2014/main" id="{8DDA0F9B-4A75-8D04-4A8E-9714767B8506}"/>
                </a:ext>
              </a:extLst>
            </p:cNvPr>
            <p:cNvPicPr>
              <a:picLocks noChangeAspect="1"/>
            </p:cNvPicPr>
            <p:nvPr/>
          </p:nvPicPr>
          <p:blipFill>
            <a:blip r:embed="rId3"/>
            <a:stretch>
              <a:fillRect/>
            </a:stretch>
          </p:blipFill>
          <p:spPr>
            <a:xfrm>
              <a:off x="5992560" y="3969922"/>
              <a:ext cx="2122761" cy="1562588"/>
            </a:xfrm>
            <a:prstGeom prst="rect">
              <a:avLst/>
            </a:prstGeom>
          </p:spPr>
        </p:pic>
        <p:grpSp>
          <p:nvGrpSpPr>
            <p:cNvPr id="5" name="グループ化 4">
              <a:extLst>
                <a:ext uri="{FF2B5EF4-FFF2-40B4-BE49-F238E27FC236}">
                  <a16:creationId xmlns:a16="http://schemas.microsoft.com/office/drawing/2014/main" id="{CB00AB65-6092-C718-D76F-03E5C239D2E2}"/>
                </a:ext>
              </a:extLst>
            </p:cNvPr>
            <p:cNvGrpSpPr/>
            <p:nvPr/>
          </p:nvGrpSpPr>
          <p:grpSpPr>
            <a:xfrm>
              <a:off x="4247995" y="3738604"/>
              <a:ext cx="1906222" cy="1590124"/>
              <a:chOff x="4247995" y="3738604"/>
              <a:chExt cx="1906222" cy="1590124"/>
            </a:xfrm>
          </p:grpSpPr>
          <p:sp>
            <p:nvSpPr>
              <p:cNvPr id="16" name="テキスト ボックス 15">
                <a:extLst>
                  <a:ext uri="{FF2B5EF4-FFF2-40B4-BE49-F238E27FC236}">
                    <a16:creationId xmlns:a16="http://schemas.microsoft.com/office/drawing/2014/main" id="{1402DF40-D967-D830-513C-070F7D50ED2C}"/>
                  </a:ext>
                </a:extLst>
              </p:cNvPr>
              <p:cNvSpPr txBox="1"/>
              <p:nvPr/>
            </p:nvSpPr>
            <p:spPr>
              <a:xfrm>
                <a:off x="4247995" y="4623140"/>
                <a:ext cx="1906222" cy="553998"/>
              </a:xfrm>
              <a:prstGeom prst="rect">
                <a:avLst/>
              </a:prstGeom>
              <a:noFill/>
            </p:spPr>
            <p:txBody>
              <a:bodyPr wrap="square" rtlCol="0">
                <a:spAutoFit/>
              </a:bodyPr>
              <a:lstStyle/>
              <a:p>
                <a:pPr algn="ctr"/>
                <a:r>
                  <a:rPr kumimoji="1" lang="ja-JP" altLang="en-US" sz="900">
                    <a:latin typeface="BIZ UDPゴシック" panose="020B0400000000000000" pitchFamily="50" charset="-128"/>
                    <a:ea typeface="BIZ UDPゴシック" panose="020B0400000000000000" pitchFamily="50" charset="-128"/>
                  </a:rPr>
                  <a:t>収支が</a:t>
                </a:r>
                <a:r>
                  <a:rPr kumimoji="1" lang="en-US" altLang="ja-JP" sz="900">
                    <a:latin typeface="BIZ UDPゴシック" panose="020B0400000000000000" pitchFamily="50" charset="-128"/>
                    <a:ea typeface="BIZ UDPゴシック" panose="020B0400000000000000" pitchFamily="50" charset="-128"/>
                  </a:rPr>
                  <a:t>±</a:t>
                </a:r>
                <a:r>
                  <a:rPr kumimoji="1" lang="ja-JP" altLang="en-US" sz="900">
                    <a:latin typeface="BIZ UDPゴシック" panose="020B0400000000000000" pitchFamily="50" charset="-128"/>
                    <a:ea typeface="BIZ UDPゴシック" panose="020B0400000000000000" pitchFamily="50" charset="-128"/>
                  </a:rPr>
                  <a:t>０以上だが</a:t>
                </a:r>
                <a:endParaRPr kumimoji="1" lang="en-US" altLang="ja-JP" sz="900">
                  <a:latin typeface="BIZ UDPゴシック" panose="020B0400000000000000" pitchFamily="50" charset="-128"/>
                  <a:ea typeface="BIZ UDPゴシック" panose="020B0400000000000000" pitchFamily="50" charset="-128"/>
                </a:endParaRPr>
              </a:p>
              <a:p>
                <a:pPr algn="ctr"/>
                <a:r>
                  <a:rPr kumimoji="1" lang="ja-JP" altLang="en-US" sz="900">
                    <a:latin typeface="BIZ UDPゴシック" panose="020B0400000000000000" pitchFamily="50" charset="-128"/>
                    <a:ea typeface="BIZ UDPゴシック" panose="020B0400000000000000" pitchFamily="50" charset="-128"/>
                  </a:rPr>
                  <a:t>返済原資が不足する</a:t>
                </a:r>
                <a:endParaRPr kumimoji="1" lang="en-US" altLang="ja-JP" sz="900">
                  <a:latin typeface="BIZ UDPゴシック" panose="020B0400000000000000" pitchFamily="50" charset="-128"/>
                  <a:ea typeface="BIZ UDPゴシック" panose="020B0400000000000000" pitchFamily="50" charset="-128"/>
                </a:endParaRPr>
              </a:p>
              <a:p>
                <a:pPr algn="ctr"/>
                <a:r>
                  <a:rPr kumimoji="1" lang="ja-JP" altLang="en-US" sz="1100" b="1">
                    <a:latin typeface="BIZ UDPゴシック" panose="020B0400000000000000" pitchFamily="50" charset="-128"/>
                    <a:ea typeface="BIZ UDPゴシック" panose="020B0400000000000000" pitchFamily="50" charset="-128"/>
                  </a:rPr>
                  <a:t>返済赤字</a:t>
                </a:r>
                <a:endParaRPr kumimoji="1" lang="en-US" altLang="ja-JP" sz="1100" b="1">
                  <a:latin typeface="BIZ UDPゴシック" panose="020B0400000000000000" pitchFamily="50" charset="-128"/>
                  <a:ea typeface="BIZ UDPゴシック" panose="020B0400000000000000" pitchFamily="50" charset="-128"/>
                </a:endParaRPr>
              </a:p>
            </p:txBody>
          </p:sp>
          <p:grpSp>
            <p:nvGrpSpPr>
              <p:cNvPr id="21" name="グループ化 20">
                <a:extLst>
                  <a:ext uri="{FF2B5EF4-FFF2-40B4-BE49-F238E27FC236}">
                    <a16:creationId xmlns:a16="http://schemas.microsoft.com/office/drawing/2014/main" id="{14BDBC68-41BF-E39C-4C52-C57B1E89FC58}"/>
                  </a:ext>
                </a:extLst>
              </p:cNvPr>
              <p:cNvGrpSpPr/>
              <p:nvPr/>
            </p:nvGrpSpPr>
            <p:grpSpPr>
              <a:xfrm>
                <a:off x="4472240" y="3738604"/>
                <a:ext cx="1657350" cy="1590124"/>
                <a:chOff x="4472240" y="3738604"/>
                <a:chExt cx="1657350" cy="1590124"/>
              </a:xfrm>
            </p:grpSpPr>
            <p:sp>
              <p:nvSpPr>
                <p:cNvPr id="92" name="二等辺三角形 91">
                  <a:extLst>
                    <a:ext uri="{FF2B5EF4-FFF2-40B4-BE49-F238E27FC236}">
                      <a16:creationId xmlns:a16="http://schemas.microsoft.com/office/drawing/2014/main" id="{77156B83-DF9F-27B4-7B5C-2ABA95CEA115}"/>
                    </a:ext>
                  </a:extLst>
                </p:cNvPr>
                <p:cNvSpPr/>
                <p:nvPr/>
              </p:nvSpPr>
              <p:spPr>
                <a:xfrm rot="5400000">
                  <a:off x="4838221" y="4135722"/>
                  <a:ext cx="952500" cy="1433512"/>
                </a:xfrm>
                <a:prstGeom prst="triangle">
                  <a:avLst/>
                </a:prstGeom>
                <a:solidFill>
                  <a:srgbClr val="FF6464">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テキスト ボックス 67">
                  <a:extLst>
                    <a:ext uri="{FF2B5EF4-FFF2-40B4-BE49-F238E27FC236}">
                      <a16:creationId xmlns:a16="http://schemas.microsoft.com/office/drawing/2014/main" id="{E5F942BC-D015-A664-9FEF-81CB4012C04D}"/>
                    </a:ext>
                  </a:extLst>
                </p:cNvPr>
                <p:cNvSpPr txBox="1"/>
                <p:nvPr/>
              </p:nvSpPr>
              <p:spPr>
                <a:xfrm>
                  <a:off x="4472240" y="3738604"/>
                  <a:ext cx="1657350" cy="923330"/>
                </a:xfrm>
                <a:prstGeom prst="rect">
                  <a:avLst/>
                </a:prstGeom>
                <a:noFill/>
              </p:spPr>
              <p:txBody>
                <a:bodyPr wrap="square" rtlCol="0">
                  <a:spAutoFit/>
                </a:bodyPr>
                <a:lstStyle/>
                <a:p>
                  <a:r>
                    <a:rPr kumimoji="1" lang="ja-JP" altLang="en-US" b="1" i="1">
                      <a:solidFill>
                        <a:srgbClr val="000000"/>
                      </a:solidFill>
                      <a:latin typeface="HGS明朝B" panose="02020800000000000000" pitchFamily="18" charset="-128"/>
                      <a:ea typeface="HGS明朝B" panose="02020800000000000000" pitchFamily="18" charset="-128"/>
                    </a:rPr>
                    <a:t>その</a:t>
                  </a:r>
                  <a:r>
                    <a:rPr kumimoji="1" lang="ja-JP" altLang="en-US" sz="5400" b="1" i="1">
                      <a:solidFill>
                        <a:srgbClr val="000000"/>
                      </a:solidFill>
                      <a:latin typeface="HGS明朝B" panose="02020800000000000000" pitchFamily="18" charset="-128"/>
                      <a:ea typeface="HGS明朝B" panose="02020800000000000000" pitchFamily="18" charset="-128"/>
                    </a:rPr>
                    <a:t>２</a:t>
                  </a:r>
                  <a:endParaRPr kumimoji="1" lang="ja-JP" altLang="en-US" sz="4800" b="1" i="1">
                    <a:solidFill>
                      <a:srgbClr val="000000"/>
                    </a:solidFill>
                    <a:latin typeface="HGS明朝B" panose="02020800000000000000" pitchFamily="18" charset="-128"/>
                    <a:ea typeface="HGS明朝B" panose="02020800000000000000" pitchFamily="18" charset="-128"/>
                  </a:endParaRPr>
                </a:p>
              </p:txBody>
            </p:sp>
          </p:grpSp>
        </p:grpSp>
      </p:grpSp>
      <p:grpSp>
        <p:nvGrpSpPr>
          <p:cNvPr id="7" name="グループ化 6">
            <a:extLst>
              <a:ext uri="{FF2B5EF4-FFF2-40B4-BE49-F238E27FC236}">
                <a16:creationId xmlns:a16="http://schemas.microsoft.com/office/drawing/2014/main" id="{6E337527-6DB2-DAD2-C811-5B4DE05DB5B3}"/>
              </a:ext>
            </a:extLst>
          </p:cNvPr>
          <p:cNvGrpSpPr/>
          <p:nvPr/>
        </p:nvGrpSpPr>
        <p:grpSpPr>
          <a:xfrm>
            <a:off x="2594292" y="1465758"/>
            <a:ext cx="5793165" cy="1335168"/>
            <a:chOff x="2019334" y="1472533"/>
            <a:chExt cx="5793165" cy="1335168"/>
          </a:xfrm>
        </p:grpSpPr>
        <p:grpSp>
          <p:nvGrpSpPr>
            <p:cNvPr id="12" name="グループ化 11">
              <a:extLst>
                <a:ext uri="{FF2B5EF4-FFF2-40B4-BE49-F238E27FC236}">
                  <a16:creationId xmlns:a16="http://schemas.microsoft.com/office/drawing/2014/main" id="{4DF24656-2EF9-6158-E798-A581573898CD}"/>
                </a:ext>
              </a:extLst>
            </p:cNvPr>
            <p:cNvGrpSpPr/>
            <p:nvPr/>
          </p:nvGrpSpPr>
          <p:grpSpPr>
            <a:xfrm>
              <a:off x="2028260" y="1472533"/>
              <a:ext cx="5784239" cy="1075198"/>
              <a:chOff x="1969535" y="1317563"/>
              <a:chExt cx="5784239" cy="1182714"/>
            </a:xfrm>
          </p:grpSpPr>
          <p:grpSp>
            <p:nvGrpSpPr>
              <p:cNvPr id="31" name="グループ化 30">
                <a:extLst>
                  <a:ext uri="{FF2B5EF4-FFF2-40B4-BE49-F238E27FC236}">
                    <a16:creationId xmlns:a16="http://schemas.microsoft.com/office/drawing/2014/main" id="{99276216-5BF2-972A-D5C0-AB7B9DEA55B1}"/>
                  </a:ext>
                </a:extLst>
              </p:cNvPr>
              <p:cNvGrpSpPr/>
              <p:nvPr/>
            </p:nvGrpSpPr>
            <p:grpSpPr>
              <a:xfrm>
                <a:off x="1974735" y="2161724"/>
                <a:ext cx="5722405" cy="338553"/>
                <a:chOff x="2325689" y="989219"/>
                <a:chExt cx="5722405" cy="338553"/>
              </a:xfrm>
            </p:grpSpPr>
            <p:sp>
              <p:nvSpPr>
                <p:cNvPr id="89" name="テキスト ボックス 88">
                  <a:extLst>
                    <a:ext uri="{FF2B5EF4-FFF2-40B4-BE49-F238E27FC236}">
                      <a16:creationId xmlns:a16="http://schemas.microsoft.com/office/drawing/2014/main" id="{497652F6-0FB2-FE5A-8246-68DC3435FC8D}"/>
                    </a:ext>
                  </a:extLst>
                </p:cNvPr>
                <p:cNvSpPr txBox="1"/>
                <p:nvPr/>
              </p:nvSpPr>
              <p:spPr>
                <a:xfrm>
                  <a:off x="2325689" y="989219"/>
                  <a:ext cx="1479478" cy="338553"/>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設 備 要 因</a:t>
                  </a:r>
                </a:p>
              </p:txBody>
            </p:sp>
            <p:cxnSp>
              <p:nvCxnSpPr>
                <p:cNvPr id="90" name="直線コネクタ 89">
                  <a:extLst>
                    <a:ext uri="{FF2B5EF4-FFF2-40B4-BE49-F238E27FC236}">
                      <a16:creationId xmlns:a16="http://schemas.microsoft.com/office/drawing/2014/main" id="{5ECF9AAD-E137-FB43-A5DA-AE0D0E933770}"/>
                    </a:ext>
                  </a:extLst>
                </p:cNvPr>
                <p:cNvCxnSpPr>
                  <a:cxnSpLocks/>
                </p:cNvCxnSpPr>
                <p:nvPr/>
              </p:nvCxnSpPr>
              <p:spPr>
                <a:xfrm>
                  <a:off x="2390283" y="1297015"/>
                  <a:ext cx="5657811" cy="0"/>
                </a:xfrm>
                <a:prstGeom prst="line">
                  <a:avLst/>
                </a:prstGeom>
                <a:ln w="1905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91" name="直線矢印コネクタ 90">
                  <a:extLst>
                    <a:ext uri="{FF2B5EF4-FFF2-40B4-BE49-F238E27FC236}">
                      <a16:creationId xmlns:a16="http://schemas.microsoft.com/office/drawing/2014/main" id="{189CD97C-1920-BAA6-D341-458EC701E4E2}"/>
                    </a:ext>
                  </a:extLst>
                </p:cNvPr>
                <p:cNvCxnSpPr/>
                <p:nvPr/>
              </p:nvCxnSpPr>
              <p:spPr>
                <a:xfrm>
                  <a:off x="3502926" y="1155877"/>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64" name="グループ化 63">
                <a:extLst>
                  <a:ext uri="{FF2B5EF4-FFF2-40B4-BE49-F238E27FC236}">
                    <a16:creationId xmlns:a16="http://schemas.microsoft.com/office/drawing/2014/main" id="{DD4CB667-98E4-9F4A-CB16-2CF7BE37C46C}"/>
                  </a:ext>
                </a:extLst>
              </p:cNvPr>
              <p:cNvGrpSpPr/>
              <p:nvPr/>
            </p:nvGrpSpPr>
            <p:grpSpPr>
              <a:xfrm>
                <a:off x="1969535" y="1870324"/>
                <a:ext cx="5713957" cy="338554"/>
                <a:chOff x="2330769" y="1026830"/>
                <a:chExt cx="5713957" cy="338554"/>
              </a:xfrm>
            </p:grpSpPr>
            <p:sp>
              <p:nvSpPr>
                <p:cNvPr id="86" name="テキスト ボックス 85">
                  <a:extLst>
                    <a:ext uri="{FF2B5EF4-FFF2-40B4-BE49-F238E27FC236}">
                      <a16:creationId xmlns:a16="http://schemas.microsoft.com/office/drawing/2014/main" id="{0830FC1B-F0F5-5DFD-EC3C-9A16F8F471A6}"/>
                    </a:ext>
                  </a:extLst>
                </p:cNvPr>
                <p:cNvSpPr txBox="1"/>
                <p:nvPr/>
              </p:nvSpPr>
              <p:spPr>
                <a:xfrm>
                  <a:off x="2330769" y="1026830"/>
                  <a:ext cx="1479478" cy="338554"/>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固定費要因</a:t>
                  </a:r>
                </a:p>
              </p:txBody>
            </p:sp>
            <p:cxnSp>
              <p:nvCxnSpPr>
                <p:cNvPr id="87" name="直線コネクタ 86">
                  <a:extLst>
                    <a:ext uri="{FF2B5EF4-FFF2-40B4-BE49-F238E27FC236}">
                      <a16:creationId xmlns:a16="http://schemas.microsoft.com/office/drawing/2014/main" id="{33285800-AABA-842A-C857-B87B4C074CB7}"/>
                    </a:ext>
                  </a:extLst>
                </p:cNvPr>
                <p:cNvCxnSpPr>
                  <a:cxnSpLocks/>
                </p:cNvCxnSpPr>
                <p:nvPr/>
              </p:nvCxnSpPr>
              <p:spPr>
                <a:xfrm>
                  <a:off x="2397968" y="1325148"/>
                  <a:ext cx="5646758" cy="0"/>
                </a:xfrm>
                <a:prstGeom prst="line">
                  <a:avLst/>
                </a:prstGeom>
                <a:ln w="1905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88" name="直線矢印コネクタ 87">
                  <a:extLst>
                    <a:ext uri="{FF2B5EF4-FFF2-40B4-BE49-F238E27FC236}">
                      <a16:creationId xmlns:a16="http://schemas.microsoft.com/office/drawing/2014/main" id="{BC99B43D-50B8-184D-C15E-3C622F0B59ED}"/>
                    </a:ext>
                  </a:extLst>
                </p:cNvPr>
                <p:cNvCxnSpPr/>
                <p:nvPr/>
              </p:nvCxnSpPr>
              <p:spPr>
                <a:xfrm>
                  <a:off x="3511468" y="1205178"/>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sp>
            <p:nvSpPr>
              <p:cNvPr id="65" name="テキスト ボックス 64">
                <a:extLst>
                  <a:ext uri="{FF2B5EF4-FFF2-40B4-BE49-F238E27FC236}">
                    <a16:creationId xmlns:a16="http://schemas.microsoft.com/office/drawing/2014/main" id="{A78EE43F-AE52-FB08-E257-26DF02561C86}"/>
                  </a:ext>
                </a:extLst>
              </p:cNvPr>
              <p:cNvSpPr txBox="1"/>
              <p:nvPr/>
            </p:nvSpPr>
            <p:spPr>
              <a:xfrm>
                <a:off x="3449013" y="1585962"/>
                <a:ext cx="2168272" cy="575540"/>
              </a:xfrm>
              <a:prstGeom prst="rect">
                <a:avLst/>
              </a:prstGeom>
              <a:noFill/>
            </p:spPr>
            <p:txBody>
              <a:bodyPr wrap="square">
                <a:spAutoFit/>
              </a:bodyPr>
              <a:lstStyle/>
              <a:p>
                <a:pPr algn="just"/>
                <a:r>
                  <a:rPr lang="ja-JP" altLang="en-US" sz="1400" kern="100">
                    <a:latin typeface="BIZ UDPゴシック" panose="020B0400000000000000" pitchFamily="50" charset="-128"/>
                    <a:ea typeface="BIZ UDPゴシック" panose="020B0400000000000000" pitchFamily="50" charset="-128"/>
                    <a:cs typeface="Times New Roman" panose="02020603050405020304" pitchFamily="18" charset="0"/>
                  </a:rPr>
                  <a:t>原価</a:t>
                </a:r>
                <a:r>
                  <a:rPr lang="ja-JP" altLang="en-US" sz="1100" kern="100">
                    <a:latin typeface="BIZ UDPゴシック" panose="020B0400000000000000" pitchFamily="50" charset="-128"/>
                    <a:ea typeface="BIZ UDPゴシック" panose="020B0400000000000000" pitchFamily="50" charset="-128"/>
                    <a:cs typeface="Times New Roman" panose="02020603050405020304" pitchFamily="18" charset="0"/>
                  </a:rPr>
                  <a:t>が上がる</a:t>
                </a:r>
                <a:endParaRPr lang="en-US" altLang="ja-JP" sz="1200" kern="100">
                  <a:latin typeface="BIZ UDP明朝 Medium" panose="02020500000000000000" pitchFamily="18" charset="-128"/>
                  <a:ea typeface="BIZ UDP明朝 Medium" panose="02020500000000000000" pitchFamily="18" charset="-128"/>
                  <a:cs typeface="Times New Roman" panose="02020603050405020304" pitchFamily="18" charset="0"/>
                </a:endParaRPr>
              </a:p>
              <a:p>
                <a:pPr algn="just"/>
                <a:endParaRPr lang="en-US" altLang="ja-JP" sz="14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nvGrpSpPr>
              <p:cNvPr id="67" name="グループ化 66">
                <a:extLst>
                  <a:ext uri="{FF2B5EF4-FFF2-40B4-BE49-F238E27FC236}">
                    <a16:creationId xmlns:a16="http://schemas.microsoft.com/office/drawing/2014/main" id="{85D105CC-9DCB-CCC0-C28C-23159104797E}"/>
                  </a:ext>
                </a:extLst>
              </p:cNvPr>
              <p:cNvGrpSpPr/>
              <p:nvPr/>
            </p:nvGrpSpPr>
            <p:grpSpPr>
              <a:xfrm>
                <a:off x="1974735" y="1597982"/>
                <a:ext cx="5725093" cy="338554"/>
                <a:chOff x="2325689" y="1026925"/>
                <a:chExt cx="5725093" cy="338554"/>
              </a:xfrm>
            </p:grpSpPr>
            <p:sp>
              <p:nvSpPr>
                <p:cNvPr id="83" name="テキスト ボックス 82">
                  <a:extLst>
                    <a:ext uri="{FF2B5EF4-FFF2-40B4-BE49-F238E27FC236}">
                      <a16:creationId xmlns:a16="http://schemas.microsoft.com/office/drawing/2014/main" id="{8DBBF691-9BF5-2336-063B-759D1F1921FD}"/>
                    </a:ext>
                  </a:extLst>
                </p:cNvPr>
                <p:cNvSpPr txBox="1"/>
                <p:nvPr/>
              </p:nvSpPr>
              <p:spPr>
                <a:xfrm>
                  <a:off x="2325689" y="1026925"/>
                  <a:ext cx="1479478" cy="338554"/>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原 価 要 因</a:t>
                  </a:r>
                </a:p>
              </p:txBody>
            </p:sp>
            <p:cxnSp>
              <p:nvCxnSpPr>
                <p:cNvPr id="84" name="直線コネクタ 83">
                  <a:extLst>
                    <a:ext uri="{FF2B5EF4-FFF2-40B4-BE49-F238E27FC236}">
                      <a16:creationId xmlns:a16="http://schemas.microsoft.com/office/drawing/2014/main" id="{3A777E7D-8C9B-249D-85C9-82696FF4832E}"/>
                    </a:ext>
                  </a:extLst>
                </p:cNvPr>
                <p:cNvCxnSpPr>
                  <a:cxnSpLocks/>
                </p:cNvCxnSpPr>
                <p:nvPr/>
              </p:nvCxnSpPr>
              <p:spPr>
                <a:xfrm>
                  <a:off x="2392552" y="1325536"/>
                  <a:ext cx="5658230" cy="0"/>
                </a:xfrm>
                <a:prstGeom prst="line">
                  <a:avLst/>
                </a:prstGeom>
                <a:ln w="1905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85" name="直線矢印コネクタ 84">
                  <a:extLst>
                    <a:ext uri="{FF2B5EF4-FFF2-40B4-BE49-F238E27FC236}">
                      <a16:creationId xmlns:a16="http://schemas.microsoft.com/office/drawing/2014/main" id="{2D173167-4EC8-60C2-1A72-36C9B805A228}"/>
                    </a:ext>
                  </a:extLst>
                </p:cNvPr>
                <p:cNvCxnSpPr/>
                <p:nvPr/>
              </p:nvCxnSpPr>
              <p:spPr>
                <a:xfrm>
                  <a:off x="3501941" y="1194668"/>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69" name="グループ化 68">
                <a:extLst>
                  <a:ext uri="{FF2B5EF4-FFF2-40B4-BE49-F238E27FC236}">
                    <a16:creationId xmlns:a16="http://schemas.microsoft.com/office/drawing/2014/main" id="{F32618DD-1ECE-6BE5-D276-FBBA3979C4F1}"/>
                  </a:ext>
                </a:extLst>
              </p:cNvPr>
              <p:cNvGrpSpPr/>
              <p:nvPr/>
            </p:nvGrpSpPr>
            <p:grpSpPr>
              <a:xfrm>
                <a:off x="1974735" y="1321309"/>
                <a:ext cx="5722405" cy="375096"/>
                <a:chOff x="1974735" y="1321309"/>
                <a:chExt cx="5722405" cy="375096"/>
              </a:xfrm>
            </p:grpSpPr>
            <p:grpSp>
              <p:nvGrpSpPr>
                <p:cNvPr id="78" name="グループ化 77">
                  <a:extLst>
                    <a:ext uri="{FF2B5EF4-FFF2-40B4-BE49-F238E27FC236}">
                      <a16:creationId xmlns:a16="http://schemas.microsoft.com/office/drawing/2014/main" id="{A36756DF-FFFD-243F-CACB-A60C70A8B680}"/>
                    </a:ext>
                  </a:extLst>
                </p:cNvPr>
                <p:cNvGrpSpPr/>
                <p:nvPr/>
              </p:nvGrpSpPr>
              <p:grpSpPr>
                <a:xfrm>
                  <a:off x="1974735" y="1321309"/>
                  <a:ext cx="5722405" cy="338554"/>
                  <a:chOff x="2325689" y="1074060"/>
                  <a:chExt cx="5722405" cy="338554"/>
                </a:xfrm>
              </p:grpSpPr>
              <p:sp>
                <p:nvSpPr>
                  <p:cNvPr id="80" name="テキスト ボックス 79">
                    <a:extLst>
                      <a:ext uri="{FF2B5EF4-FFF2-40B4-BE49-F238E27FC236}">
                        <a16:creationId xmlns:a16="http://schemas.microsoft.com/office/drawing/2014/main" id="{36B4594E-4894-1CAB-4DAE-881CB642ED91}"/>
                      </a:ext>
                    </a:extLst>
                  </p:cNvPr>
                  <p:cNvSpPr txBox="1"/>
                  <p:nvPr/>
                </p:nvSpPr>
                <p:spPr>
                  <a:xfrm>
                    <a:off x="2325689" y="1074060"/>
                    <a:ext cx="1479478" cy="338554"/>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売 上 要 因</a:t>
                    </a:r>
                  </a:p>
                </p:txBody>
              </p:sp>
              <p:cxnSp>
                <p:nvCxnSpPr>
                  <p:cNvPr id="81" name="直線コネクタ 80">
                    <a:extLst>
                      <a:ext uri="{FF2B5EF4-FFF2-40B4-BE49-F238E27FC236}">
                        <a16:creationId xmlns:a16="http://schemas.microsoft.com/office/drawing/2014/main" id="{07B4ACB5-8ACB-EE41-9016-558AF368E430}"/>
                      </a:ext>
                    </a:extLst>
                  </p:cNvPr>
                  <p:cNvCxnSpPr>
                    <a:cxnSpLocks/>
                  </p:cNvCxnSpPr>
                  <p:nvPr/>
                </p:nvCxnSpPr>
                <p:spPr>
                  <a:xfrm>
                    <a:off x="2390283" y="1372431"/>
                    <a:ext cx="5657811" cy="0"/>
                  </a:xfrm>
                  <a:prstGeom prst="line">
                    <a:avLst/>
                  </a:prstGeom>
                  <a:ln w="1905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82" name="直線矢印コネクタ 81">
                    <a:extLst>
                      <a:ext uri="{FF2B5EF4-FFF2-40B4-BE49-F238E27FC236}">
                        <a16:creationId xmlns:a16="http://schemas.microsoft.com/office/drawing/2014/main" id="{365A9D73-FE2D-4470-5D84-CBB00FEF5F30}"/>
                      </a:ext>
                    </a:extLst>
                  </p:cNvPr>
                  <p:cNvCxnSpPr/>
                  <p:nvPr/>
                </p:nvCxnSpPr>
                <p:spPr>
                  <a:xfrm>
                    <a:off x="3491430" y="1252313"/>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sp>
              <p:nvSpPr>
                <p:cNvPr id="79" name="テキスト ボックス 78">
                  <a:extLst>
                    <a:ext uri="{FF2B5EF4-FFF2-40B4-BE49-F238E27FC236}">
                      <a16:creationId xmlns:a16="http://schemas.microsoft.com/office/drawing/2014/main" id="{1BA12413-586B-762C-B201-8DE6D6470620}"/>
                    </a:ext>
                  </a:extLst>
                </p:cNvPr>
                <p:cNvSpPr txBox="1"/>
                <p:nvPr/>
              </p:nvSpPr>
              <p:spPr>
                <a:xfrm>
                  <a:off x="3417362" y="1357851"/>
                  <a:ext cx="2521535" cy="338554"/>
                </a:xfrm>
                <a:prstGeom prst="rect">
                  <a:avLst/>
                </a:prstGeom>
                <a:noFill/>
              </p:spPr>
              <p:txBody>
                <a:bodyPr wrap="square">
                  <a:spAutoFit/>
                </a:bodyPr>
                <a:lstStyle/>
                <a:p>
                  <a:pPr algn="just"/>
                  <a:endParaRPr lang="en-US" altLang="ja-JP" sz="14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sp>
            <p:nvSpPr>
              <p:cNvPr id="75" name="テキスト ボックス 74">
                <a:extLst>
                  <a:ext uri="{FF2B5EF4-FFF2-40B4-BE49-F238E27FC236}">
                    <a16:creationId xmlns:a16="http://schemas.microsoft.com/office/drawing/2014/main" id="{8284B4B2-7760-73CA-D991-2FE7311FEC8D}"/>
                  </a:ext>
                </a:extLst>
              </p:cNvPr>
              <p:cNvSpPr txBox="1"/>
              <p:nvPr/>
            </p:nvSpPr>
            <p:spPr>
              <a:xfrm>
                <a:off x="3457578" y="1858616"/>
                <a:ext cx="1988866" cy="338554"/>
              </a:xfrm>
              <a:prstGeom prst="rect">
                <a:avLst/>
              </a:prstGeom>
              <a:noFill/>
            </p:spPr>
            <p:txBody>
              <a:bodyPr wrap="square">
                <a:spAutoFit/>
              </a:bodyPr>
              <a:lstStyle/>
              <a:p>
                <a:pPr algn="just"/>
                <a:r>
                  <a:rPr lang="ja-JP" altLang="en-US" sz="1400" kern="100">
                    <a:latin typeface="BIZ UDPゴシック" panose="020B0400000000000000" pitchFamily="50" charset="-128"/>
                    <a:ea typeface="BIZ UDPゴシック" panose="020B0400000000000000" pitchFamily="50" charset="-128"/>
                    <a:cs typeface="Times New Roman" panose="02020603050405020304" pitchFamily="18" charset="0"/>
                  </a:rPr>
                  <a:t>固定費</a:t>
                </a:r>
                <a:r>
                  <a:rPr lang="ja-JP" altLang="en-US" sz="1100" kern="100">
                    <a:latin typeface="BIZ UDPゴシック" panose="020B0400000000000000" pitchFamily="50" charset="-128"/>
                    <a:ea typeface="BIZ UDPゴシック" panose="020B0400000000000000" pitchFamily="50" charset="-128"/>
                    <a:cs typeface="Times New Roman" panose="02020603050405020304" pitchFamily="18" charset="0"/>
                  </a:rPr>
                  <a:t>が上がる </a:t>
                </a:r>
                <a:endParaRPr lang="en-US" altLang="ja-JP" sz="12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76" name="テキスト ボックス 75">
                <a:extLst>
                  <a:ext uri="{FF2B5EF4-FFF2-40B4-BE49-F238E27FC236}">
                    <a16:creationId xmlns:a16="http://schemas.microsoft.com/office/drawing/2014/main" id="{72839F07-AA19-F68E-9718-BC2E8FD67B68}"/>
                  </a:ext>
                </a:extLst>
              </p:cNvPr>
              <p:cNvSpPr txBox="1"/>
              <p:nvPr/>
            </p:nvSpPr>
            <p:spPr>
              <a:xfrm>
                <a:off x="3457578" y="2142796"/>
                <a:ext cx="4296196" cy="338554"/>
              </a:xfrm>
              <a:prstGeom prst="rect">
                <a:avLst/>
              </a:prstGeom>
              <a:noFill/>
            </p:spPr>
            <p:txBody>
              <a:bodyPr wrap="square">
                <a:spAutoFit/>
              </a:bodyPr>
              <a:lstStyle/>
              <a:p>
                <a:pPr algn="just"/>
                <a:r>
                  <a:rPr lang="ja-JP" altLang="en-US" sz="1050" kern="100">
                    <a:latin typeface="BIZ UDPゴシック" panose="020B0400000000000000" pitchFamily="50" charset="-128"/>
                    <a:ea typeface="BIZ UDPゴシック" panose="020B0400000000000000" pitchFamily="50" charset="-128"/>
                    <a:cs typeface="Times New Roman" panose="02020603050405020304" pitchFamily="18" charset="0"/>
                  </a:rPr>
                  <a:t>損益に関わらず発生する</a:t>
                </a:r>
                <a:r>
                  <a:rPr lang="ja-JP" altLang="en-US" sz="1400" kern="100">
                    <a:latin typeface="BIZ UDPゴシック" panose="020B0400000000000000" pitchFamily="50" charset="-128"/>
                    <a:ea typeface="BIZ UDPゴシック" panose="020B0400000000000000" pitchFamily="50" charset="-128"/>
                    <a:cs typeface="Times New Roman" panose="02020603050405020304" pitchFamily="18" charset="0"/>
                  </a:rPr>
                  <a:t>事業維持</a:t>
                </a:r>
                <a:r>
                  <a:rPr lang="ja-JP" altLang="en-US" sz="1100" kern="100">
                    <a:latin typeface="BIZ UDPゴシック" panose="020B0400000000000000" pitchFamily="50" charset="-128"/>
                    <a:ea typeface="BIZ UDPゴシック" panose="020B0400000000000000" pitchFamily="50" charset="-128"/>
                    <a:cs typeface="Times New Roman" panose="02020603050405020304" pitchFamily="18" charset="0"/>
                  </a:rPr>
                  <a:t>に必要な</a:t>
                </a:r>
                <a:r>
                  <a:rPr lang="ja-JP" altLang="en-US" sz="1400" kern="100">
                    <a:latin typeface="BIZ UDPゴシック" panose="020B0400000000000000" pitchFamily="50" charset="-128"/>
                    <a:ea typeface="BIZ UDPゴシック" panose="020B0400000000000000" pitchFamily="50" charset="-128"/>
                    <a:cs typeface="Times New Roman" panose="02020603050405020304" pitchFamily="18" charset="0"/>
                  </a:rPr>
                  <a:t>設備投資</a:t>
                </a:r>
                <a:endParaRPr lang="en-US" altLang="ja-JP" sz="14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77" name="テキスト ボックス 76">
                <a:extLst>
                  <a:ext uri="{FF2B5EF4-FFF2-40B4-BE49-F238E27FC236}">
                    <a16:creationId xmlns:a16="http://schemas.microsoft.com/office/drawing/2014/main" id="{049EEE0B-0575-5B25-EF9F-2CADEC1AFDE7}"/>
                  </a:ext>
                </a:extLst>
              </p:cNvPr>
              <p:cNvSpPr txBox="1"/>
              <p:nvPr/>
            </p:nvSpPr>
            <p:spPr>
              <a:xfrm>
                <a:off x="3457579" y="1317563"/>
                <a:ext cx="1657831" cy="338553"/>
              </a:xfrm>
              <a:prstGeom prst="rect">
                <a:avLst/>
              </a:prstGeom>
              <a:noFill/>
            </p:spPr>
            <p:txBody>
              <a:bodyPr wrap="square">
                <a:spAutoFit/>
              </a:bodyPr>
              <a:lstStyle/>
              <a:p>
                <a:r>
                  <a:rPr lang="ja-JP" altLang="en-US" sz="1400" kern="100">
                    <a:latin typeface="BIZ UDPゴシック" panose="020B0400000000000000" pitchFamily="50" charset="-128"/>
                    <a:ea typeface="BIZ UDPゴシック" panose="020B0400000000000000" pitchFamily="50" charset="-128"/>
                    <a:cs typeface="Times New Roman" panose="02020603050405020304" pitchFamily="18" charset="0"/>
                  </a:rPr>
                  <a:t>売上</a:t>
                </a:r>
                <a:r>
                  <a:rPr lang="ja-JP" altLang="en-US" sz="1100" kern="100">
                    <a:latin typeface="BIZ UDPゴシック" panose="020B0400000000000000" pitchFamily="50" charset="-128"/>
                    <a:ea typeface="BIZ UDPゴシック" panose="020B0400000000000000" pitchFamily="50" charset="-128"/>
                    <a:cs typeface="Times New Roman" panose="02020603050405020304" pitchFamily="18" charset="0"/>
                  </a:rPr>
                  <a:t>が下がる</a:t>
                </a:r>
                <a:endParaRPr lang="en-US" altLang="ja-JP" sz="1200" kern="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cxnSp>
          <p:nvCxnSpPr>
            <p:cNvPr id="94" name="直線コネクタ 93">
              <a:extLst>
                <a:ext uri="{FF2B5EF4-FFF2-40B4-BE49-F238E27FC236}">
                  <a16:creationId xmlns:a16="http://schemas.microsoft.com/office/drawing/2014/main" id="{C3492F46-33E8-C652-AD68-D1B715586EBC}"/>
                </a:ext>
              </a:extLst>
            </p:cNvPr>
            <p:cNvCxnSpPr>
              <a:cxnSpLocks/>
            </p:cNvCxnSpPr>
            <p:nvPr/>
          </p:nvCxnSpPr>
          <p:spPr>
            <a:xfrm>
              <a:off x="2095459" y="2801609"/>
              <a:ext cx="5667230" cy="0"/>
            </a:xfrm>
            <a:prstGeom prst="line">
              <a:avLst/>
            </a:prstGeom>
            <a:ln w="1905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sp>
          <p:nvSpPr>
            <p:cNvPr id="95" name="テキスト ボックス 94">
              <a:extLst>
                <a:ext uri="{FF2B5EF4-FFF2-40B4-BE49-F238E27FC236}">
                  <a16:creationId xmlns:a16="http://schemas.microsoft.com/office/drawing/2014/main" id="{4089789A-2509-DB26-643A-3463E1BC4C15}"/>
                </a:ext>
              </a:extLst>
            </p:cNvPr>
            <p:cNvSpPr txBox="1"/>
            <p:nvPr/>
          </p:nvSpPr>
          <p:spPr>
            <a:xfrm>
              <a:off x="2019334" y="2499924"/>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その他要因</a:t>
              </a:r>
            </a:p>
          </p:txBody>
        </p:sp>
        <p:cxnSp>
          <p:nvCxnSpPr>
            <p:cNvPr id="96" name="直線矢印コネクタ 95">
              <a:extLst>
                <a:ext uri="{FF2B5EF4-FFF2-40B4-BE49-F238E27FC236}">
                  <a16:creationId xmlns:a16="http://schemas.microsoft.com/office/drawing/2014/main" id="{944B269C-3DE4-9928-DFF3-40057CD2AB2A}"/>
                </a:ext>
              </a:extLst>
            </p:cNvPr>
            <p:cNvCxnSpPr/>
            <p:nvPr/>
          </p:nvCxnSpPr>
          <p:spPr>
            <a:xfrm>
              <a:off x="3194848" y="2678099"/>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97" name="テキスト ボックス 96">
              <a:extLst>
                <a:ext uri="{FF2B5EF4-FFF2-40B4-BE49-F238E27FC236}">
                  <a16:creationId xmlns:a16="http://schemas.microsoft.com/office/drawing/2014/main" id="{BD901D08-7399-908C-D106-F5C260990CFE}"/>
                </a:ext>
              </a:extLst>
            </p:cNvPr>
            <p:cNvSpPr txBox="1"/>
            <p:nvPr/>
          </p:nvSpPr>
          <p:spPr>
            <a:xfrm>
              <a:off x="3513416" y="2493832"/>
              <a:ext cx="3005428" cy="307777"/>
            </a:xfrm>
            <a:prstGeom prst="rect">
              <a:avLst/>
            </a:prstGeom>
            <a:noFill/>
          </p:spPr>
          <p:txBody>
            <a:bodyPr wrap="square">
              <a:spAutoFit/>
            </a:bodyPr>
            <a:lstStyle/>
            <a:p>
              <a:pPr algn="just"/>
              <a:r>
                <a:rPr lang="ja-JP" altLang="en-US" sz="1050" kern="100">
                  <a:latin typeface="BIZ UDPゴシック" panose="020B0400000000000000" pitchFamily="50" charset="-128"/>
                  <a:ea typeface="BIZ UDPゴシック" panose="020B0400000000000000" pitchFamily="50" charset="-128"/>
                  <a:cs typeface="Times New Roman" panose="02020603050405020304" pitchFamily="18" charset="0"/>
                </a:rPr>
                <a:t>その他、</a:t>
              </a:r>
              <a:r>
                <a:rPr lang="ja-JP" altLang="en-US" sz="1400" kern="100">
                  <a:latin typeface="BIZ UDPゴシック" panose="020B0400000000000000" pitchFamily="50" charset="-128"/>
                  <a:ea typeface="BIZ UDPゴシック" panose="020B0400000000000000" pitchFamily="50" charset="-128"/>
                  <a:cs typeface="Times New Roman" panose="02020603050405020304" pitchFamily="18" charset="0"/>
                </a:rPr>
                <a:t>非事業性社外流出</a:t>
              </a:r>
              <a:endParaRPr lang="en-US" altLang="ja-JP" sz="14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sp>
        <p:nvSpPr>
          <p:cNvPr id="4" name="テキスト ボックス 3">
            <a:extLst>
              <a:ext uri="{FF2B5EF4-FFF2-40B4-BE49-F238E27FC236}">
                <a16:creationId xmlns:a16="http://schemas.microsoft.com/office/drawing/2014/main" id="{5C4C4E20-3C3D-1E7F-50F3-CFEF33690355}"/>
              </a:ext>
            </a:extLst>
          </p:cNvPr>
          <p:cNvSpPr txBox="1"/>
          <p:nvPr/>
        </p:nvSpPr>
        <p:spPr>
          <a:xfrm>
            <a:off x="774702" y="1075795"/>
            <a:ext cx="8519967" cy="261610"/>
          </a:xfrm>
          <a:prstGeom prst="rect">
            <a:avLst/>
          </a:prstGeom>
          <a:noFill/>
        </p:spPr>
        <p:txBody>
          <a:bodyPr wrap="square" rtlCol="0">
            <a:spAutoFit/>
          </a:bodyPr>
          <a:lstStyle/>
          <a:p>
            <a:r>
              <a:rPr kumimoji="1" lang="ja-JP" altLang="en-US" sz="1100" spc="-30">
                <a:solidFill>
                  <a:schemeClr val="tx1">
                    <a:lumMod val="75000"/>
                    <a:lumOff val="25000"/>
                  </a:schemeClr>
                </a:solidFill>
                <a:latin typeface="BIZ UDPゴシック" panose="020B0400000000000000" pitchFamily="50" charset="-128"/>
                <a:ea typeface="BIZ UDPゴシック"/>
              </a:rPr>
              <a:t>中小企業における赤字補填資金の着眼点についてまとめます。</a:t>
            </a:r>
            <a:endParaRPr kumimoji="1" lang="en-US" altLang="ja-JP" sz="110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2586636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2A966-EF00-2E9D-141E-2FEE8AE1BD64}"/>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525D467C-0627-E3D2-6BB4-E6E7A4D65574}"/>
              </a:ext>
            </a:extLst>
          </p:cNvPr>
          <p:cNvSpPr>
            <a:spLocks noGrp="1"/>
          </p:cNvSpPr>
          <p:nvPr>
            <p:ph type="sldNum" sz="quarter" idx="12"/>
          </p:nvPr>
        </p:nvSpPr>
        <p:spPr/>
        <p:txBody>
          <a:bodyPr/>
          <a:lstStyle/>
          <a:p>
            <a:fld id="{83CB6158-B501-4E3A-BAB6-5BA58145ABEC}" type="slidenum">
              <a:rPr kumimoji="1" lang="ja-JP" altLang="en-US" smtClean="0"/>
              <a:t>20</a:t>
            </a:fld>
            <a:endParaRPr kumimoji="1" lang="ja-JP" altLang="en-US"/>
          </a:p>
        </p:txBody>
      </p:sp>
      <p:sp>
        <p:nvSpPr>
          <p:cNvPr id="2" name="タイトル 1">
            <a:extLst>
              <a:ext uri="{FF2B5EF4-FFF2-40B4-BE49-F238E27FC236}">
                <a16:creationId xmlns:a16="http://schemas.microsoft.com/office/drawing/2014/main" id="{FB11819C-FFE8-4E59-0BD4-DB978A2BE5AA}"/>
              </a:ext>
            </a:extLst>
          </p:cNvPr>
          <p:cNvSpPr>
            <a:spLocks noGrp="1"/>
          </p:cNvSpPr>
          <p:nvPr>
            <p:ph type="title"/>
          </p:nvPr>
        </p:nvSpPr>
        <p:spPr/>
        <p:txBody>
          <a:bodyPr/>
          <a:lstStyle/>
          <a:p>
            <a:r>
              <a:rPr lang="ja-JP" altLang="en-US" b="1">
                <a:solidFill>
                  <a:schemeClr val="tx1">
                    <a:lumMod val="65000"/>
                    <a:lumOff val="35000"/>
                  </a:schemeClr>
                </a:solidFill>
              </a:rPr>
              <a:t>６</a:t>
            </a:r>
            <a:r>
              <a:rPr kumimoji="1" lang="ja-JP" altLang="en-US" b="1">
                <a:solidFill>
                  <a:schemeClr val="tx1">
                    <a:lumMod val="65000"/>
                    <a:lumOff val="35000"/>
                  </a:schemeClr>
                </a:solidFill>
              </a:rPr>
              <a:t>．赤字補填資金</a:t>
            </a:r>
            <a:r>
              <a:rPr lang="ja-JP" altLang="en-US" b="1">
                <a:solidFill>
                  <a:schemeClr val="tx1">
                    <a:lumMod val="65000"/>
                    <a:lumOff val="35000"/>
                  </a:schemeClr>
                </a:solidFill>
              </a:rPr>
              <a:t>（業種別①）</a:t>
            </a:r>
            <a:endParaRPr kumimoji="1" lang="ja-JP" altLang="en-US" b="1">
              <a:solidFill>
                <a:schemeClr val="tx1">
                  <a:lumMod val="65000"/>
                  <a:lumOff val="35000"/>
                </a:schemeClr>
              </a:solidFill>
            </a:endParaRPr>
          </a:p>
        </p:txBody>
      </p:sp>
      <p:grpSp>
        <p:nvGrpSpPr>
          <p:cNvPr id="4" name="グループ化 3">
            <a:extLst>
              <a:ext uri="{FF2B5EF4-FFF2-40B4-BE49-F238E27FC236}">
                <a16:creationId xmlns:a16="http://schemas.microsoft.com/office/drawing/2014/main" id="{086697F0-DD09-0A03-3D78-DDFF5FD4A5AF}"/>
              </a:ext>
            </a:extLst>
          </p:cNvPr>
          <p:cNvGrpSpPr/>
          <p:nvPr/>
        </p:nvGrpSpPr>
        <p:grpSpPr>
          <a:xfrm>
            <a:off x="833182" y="1168924"/>
            <a:ext cx="1403666" cy="923828"/>
            <a:chOff x="422373" y="1299316"/>
            <a:chExt cx="1403666" cy="426202"/>
          </a:xfrm>
        </p:grpSpPr>
        <p:grpSp>
          <p:nvGrpSpPr>
            <p:cNvPr id="5" name="グループ化 4">
              <a:extLst>
                <a:ext uri="{FF2B5EF4-FFF2-40B4-BE49-F238E27FC236}">
                  <a16:creationId xmlns:a16="http://schemas.microsoft.com/office/drawing/2014/main" id="{54F96872-DE44-C15A-0A64-9AF8D02A9D1F}"/>
                </a:ext>
              </a:extLst>
            </p:cNvPr>
            <p:cNvGrpSpPr/>
            <p:nvPr/>
          </p:nvGrpSpPr>
          <p:grpSpPr>
            <a:xfrm>
              <a:off x="422373" y="1299316"/>
              <a:ext cx="1383941" cy="426202"/>
              <a:chOff x="403918" y="1612942"/>
              <a:chExt cx="2228850" cy="811789"/>
            </a:xfrm>
          </p:grpSpPr>
          <p:sp>
            <p:nvSpPr>
              <p:cNvPr id="10" name="四角形: 角を丸くする 9">
                <a:extLst>
                  <a:ext uri="{FF2B5EF4-FFF2-40B4-BE49-F238E27FC236}">
                    <a16:creationId xmlns:a16="http://schemas.microsoft.com/office/drawing/2014/main" id="{2038F591-6E4C-9387-6262-12DD5F74285B}"/>
                  </a:ext>
                </a:extLst>
              </p:cNvPr>
              <p:cNvSpPr/>
              <p:nvPr/>
            </p:nvSpPr>
            <p:spPr>
              <a:xfrm>
                <a:off x="403918" y="1612942"/>
                <a:ext cx="2228850" cy="811789"/>
              </a:xfrm>
              <a:prstGeom prst="roundRect">
                <a:avLst>
                  <a:gd name="adj" fmla="val 0"/>
                </a:avLst>
              </a:prstGeom>
              <a:solidFill>
                <a:srgbClr val="FFEFEF">
                  <a:alpha val="69804"/>
                </a:srgbClr>
              </a:solidFill>
              <a:ln w="41275" cmpd="sng">
                <a:solidFill>
                  <a:srgbClr val="FF0000">
                    <a:alpha val="7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89808DB8-0B2A-008E-9F62-3D5C832B2E26}"/>
                  </a:ext>
                </a:extLst>
              </p:cNvPr>
              <p:cNvSpPr txBox="1"/>
              <p:nvPr/>
            </p:nvSpPr>
            <p:spPr>
              <a:xfrm>
                <a:off x="625489" y="2122735"/>
                <a:ext cx="1857375" cy="243405"/>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赤字補填資金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8" name="直線コネクタ 7">
              <a:extLst>
                <a:ext uri="{FF2B5EF4-FFF2-40B4-BE49-F238E27FC236}">
                  <a16:creationId xmlns:a16="http://schemas.microsoft.com/office/drawing/2014/main" id="{01EB0473-02EC-342F-FA04-6EFC154E3627}"/>
                </a:ext>
              </a:extLst>
            </p:cNvPr>
            <p:cNvCxnSpPr/>
            <p:nvPr/>
          </p:nvCxnSpPr>
          <p:spPr>
            <a:xfrm>
              <a:off x="596947" y="1558888"/>
              <a:ext cx="1033673" cy="0"/>
            </a:xfrm>
            <a:prstGeom prst="line">
              <a:avLst/>
            </a:prstGeom>
            <a:ln w="82550" cmpd="thinThick">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sp>
          <p:nvSpPr>
            <p:cNvPr id="9" name="テキスト ボックス 8">
              <a:extLst>
                <a:ext uri="{FF2B5EF4-FFF2-40B4-BE49-F238E27FC236}">
                  <a16:creationId xmlns:a16="http://schemas.microsoft.com/office/drawing/2014/main" id="{84DEECD6-2553-DBDE-2F5B-9802F6FF222C}"/>
                </a:ext>
              </a:extLst>
            </p:cNvPr>
            <p:cNvSpPr txBox="1"/>
            <p:nvPr/>
          </p:nvSpPr>
          <p:spPr>
            <a:xfrm>
              <a:off x="430566" y="1304746"/>
              <a:ext cx="1395473" cy="241384"/>
            </a:xfrm>
            <a:prstGeom prst="rect">
              <a:avLst/>
            </a:prstGeom>
            <a:noFill/>
          </p:spPr>
          <p:txBody>
            <a:bodyPr wrap="square" rtlCol="0">
              <a:spAutoFit/>
            </a:bodyPr>
            <a:lstStyle/>
            <a:p>
              <a:pPr algn="ctr"/>
              <a:r>
                <a:rPr kumimoji="1" lang="ja-JP" altLang="en-US" sz="1400">
                  <a:latin typeface="BIZ UDPゴシック" panose="020B0400000000000000" pitchFamily="50" charset="-128"/>
                  <a:ea typeface="BIZ UDPゴシック" panose="020B0400000000000000" pitchFamily="50" charset="-128"/>
                </a:rPr>
                <a:t>飲食・小売業サービス業</a:t>
              </a:r>
              <a:endParaRPr kumimoji="1" lang="ja-JP" altLang="en-US" sz="3600">
                <a:latin typeface="BIZ UDPゴシック" panose="020B0400000000000000" pitchFamily="50" charset="-128"/>
                <a:ea typeface="BIZ UDPゴシック" panose="020B0400000000000000" pitchFamily="50" charset="-128"/>
              </a:endParaRPr>
            </a:p>
          </p:txBody>
        </p:sp>
      </p:grpSp>
      <p:grpSp>
        <p:nvGrpSpPr>
          <p:cNvPr id="13" name="グループ化 12">
            <a:extLst>
              <a:ext uri="{FF2B5EF4-FFF2-40B4-BE49-F238E27FC236}">
                <a16:creationId xmlns:a16="http://schemas.microsoft.com/office/drawing/2014/main" id="{2EDB2B3C-4A5C-3BA0-9A09-416E1C1AC10C}"/>
              </a:ext>
            </a:extLst>
          </p:cNvPr>
          <p:cNvGrpSpPr/>
          <p:nvPr/>
        </p:nvGrpSpPr>
        <p:grpSpPr>
          <a:xfrm>
            <a:off x="833184" y="2462610"/>
            <a:ext cx="1383941" cy="783592"/>
            <a:chOff x="433132" y="1222933"/>
            <a:chExt cx="1383941" cy="949168"/>
          </a:xfrm>
          <a:solidFill>
            <a:srgbClr val="FFF7DB"/>
          </a:solidFill>
        </p:grpSpPr>
        <p:grpSp>
          <p:nvGrpSpPr>
            <p:cNvPr id="14" name="グループ化 13">
              <a:extLst>
                <a:ext uri="{FF2B5EF4-FFF2-40B4-BE49-F238E27FC236}">
                  <a16:creationId xmlns:a16="http://schemas.microsoft.com/office/drawing/2014/main" id="{19F3FEBB-226C-7056-6A62-F6C2F4A2E831}"/>
                </a:ext>
              </a:extLst>
            </p:cNvPr>
            <p:cNvGrpSpPr/>
            <p:nvPr/>
          </p:nvGrpSpPr>
          <p:grpSpPr>
            <a:xfrm>
              <a:off x="433132" y="1222933"/>
              <a:ext cx="1383941" cy="949168"/>
              <a:chOff x="421245" y="1467455"/>
              <a:chExt cx="2228850" cy="1807887"/>
            </a:xfrm>
            <a:grpFill/>
          </p:grpSpPr>
          <p:sp>
            <p:nvSpPr>
              <p:cNvPr id="18" name="四角形: 角を丸くする 17">
                <a:extLst>
                  <a:ext uri="{FF2B5EF4-FFF2-40B4-BE49-F238E27FC236}">
                    <a16:creationId xmlns:a16="http://schemas.microsoft.com/office/drawing/2014/main" id="{8DC3E307-AE53-1ADB-CB66-E2D53F796B9E}"/>
                  </a:ext>
                </a:extLst>
              </p:cNvPr>
              <p:cNvSpPr/>
              <p:nvPr/>
            </p:nvSpPr>
            <p:spPr>
              <a:xfrm>
                <a:off x="421245" y="1467455"/>
                <a:ext cx="2228850" cy="1807887"/>
              </a:xfrm>
              <a:prstGeom prst="roundRect">
                <a:avLst>
                  <a:gd name="adj" fmla="val 0"/>
                </a:avLst>
              </a:prstGeom>
              <a:solidFill>
                <a:srgbClr val="FFF4F4"/>
              </a:solidFill>
              <a:ln w="41275" cmpd="sng">
                <a:solidFill>
                  <a:srgbClr val="FF0000">
                    <a:alpha val="7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25" name="テキスト ボックス 24">
                <a:extLst>
                  <a:ext uri="{FF2B5EF4-FFF2-40B4-BE49-F238E27FC236}">
                    <a16:creationId xmlns:a16="http://schemas.microsoft.com/office/drawing/2014/main" id="{C0FB14D3-5596-8C21-1690-A28CC150293D}"/>
                  </a:ext>
                </a:extLst>
              </p:cNvPr>
              <p:cNvSpPr txBox="1"/>
              <p:nvPr/>
            </p:nvSpPr>
            <p:spPr>
              <a:xfrm>
                <a:off x="627476" y="2510628"/>
                <a:ext cx="1857375" cy="639086"/>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赤字補填資金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16" name="直線コネクタ 15">
              <a:extLst>
                <a:ext uri="{FF2B5EF4-FFF2-40B4-BE49-F238E27FC236}">
                  <a16:creationId xmlns:a16="http://schemas.microsoft.com/office/drawing/2014/main" id="{9C9B45CA-2CA3-A2C0-72DE-954C6986A256}"/>
                </a:ext>
              </a:extLst>
            </p:cNvPr>
            <p:cNvCxnSpPr/>
            <p:nvPr/>
          </p:nvCxnSpPr>
          <p:spPr>
            <a:xfrm>
              <a:off x="607705" y="1758775"/>
              <a:ext cx="1033673" cy="0"/>
            </a:xfrm>
            <a:prstGeom prst="line">
              <a:avLst/>
            </a:prstGeom>
            <a:grpFill/>
            <a:ln w="82550" cmpd="thinThick">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sp>
          <p:nvSpPr>
            <p:cNvPr id="17" name="テキスト ボックス 16">
              <a:extLst>
                <a:ext uri="{FF2B5EF4-FFF2-40B4-BE49-F238E27FC236}">
                  <a16:creationId xmlns:a16="http://schemas.microsoft.com/office/drawing/2014/main" id="{5170D745-1F99-AF4B-8273-E6AFD027A81E}"/>
                </a:ext>
              </a:extLst>
            </p:cNvPr>
            <p:cNvSpPr txBox="1"/>
            <p:nvPr/>
          </p:nvSpPr>
          <p:spPr>
            <a:xfrm>
              <a:off x="554378" y="1251383"/>
              <a:ext cx="1153284" cy="484655"/>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卸売業</a:t>
              </a:r>
              <a:endParaRPr kumimoji="1" lang="ja-JP" altLang="en-US" sz="4000">
                <a:latin typeface="BIZ UDPゴシック" panose="020B0400000000000000" pitchFamily="50" charset="-128"/>
                <a:ea typeface="BIZ UDPゴシック" panose="020B0400000000000000" pitchFamily="50" charset="-128"/>
              </a:endParaRPr>
            </a:p>
          </p:txBody>
        </p:sp>
      </p:grpSp>
      <p:grpSp>
        <p:nvGrpSpPr>
          <p:cNvPr id="45" name="グループ化 44">
            <a:extLst>
              <a:ext uri="{FF2B5EF4-FFF2-40B4-BE49-F238E27FC236}">
                <a16:creationId xmlns:a16="http://schemas.microsoft.com/office/drawing/2014/main" id="{751C4134-472F-3162-1CD1-FF37B3311744}"/>
              </a:ext>
            </a:extLst>
          </p:cNvPr>
          <p:cNvGrpSpPr/>
          <p:nvPr/>
        </p:nvGrpSpPr>
        <p:grpSpPr>
          <a:xfrm>
            <a:off x="842913" y="3752320"/>
            <a:ext cx="1376314" cy="791853"/>
            <a:chOff x="433338" y="1270778"/>
            <a:chExt cx="1376314" cy="865218"/>
          </a:xfrm>
        </p:grpSpPr>
        <p:grpSp>
          <p:nvGrpSpPr>
            <p:cNvPr id="46" name="グループ化 45">
              <a:extLst>
                <a:ext uri="{FF2B5EF4-FFF2-40B4-BE49-F238E27FC236}">
                  <a16:creationId xmlns:a16="http://schemas.microsoft.com/office/drawing/2014/main" id="{2BF3588E-87AC-2B27-A129-FB13F7CF75DA}"/>
                </a:ext>
              </a:extLst>
            </p:cNvPr>
            <p:cNvGrpSpPr/>
            <p:nvPr/>
          </p:nvGrpSpPr>
          <p:grpSpPr>
            <a:xfrm>
              <a:off x="433338" y="1270778"/>
              <a:ext cx="1376314" cy="865218"/>
              <a:chOff x="421577" y="1558587"/>
              <a:chExt cx="2216566" cy="1647990"/>
            </a:xfrm>
          </p:grpSpPr>
          <p:sp>
            <p:nvSpPr>
              <p:cNvPr id="49" name="四角形: 角を丸くする 48">
                <a:extLst>
                  <a:ext uri="{FF2B5EF4-FFF2-40B4-BE49-F238E27FC236}">
                    <a16:creationId xmlns:a16="http://schemas.microsoft.com/office/drawing/2014/main" id="{EB85592A-B487-C8E5-DEC8-F46966EE681C}"/>
                  </a:ext>
                </a:extLst>
              </p:cNvPr>
              <p:cNvSpPr/>
              <p:nvPr/>
            </p:nvSpPr>
            <p:spPr>
              <a:xfrm>
                <a:off x="421577" y="1558587"/>
                <a:ext cx="2216566" cy="1647990"/>
              </a:xfrm>
              <a:prstGeom prst="roundRect">
                <a:avLst>
                  <a:gd name="adj" fmla="val 0"/>
                </a:avLst>
              </a:prstGeom>
              <a:solidFill>
                <a:srgbClr val="FFF4F4"/>
              </a:solidFill>
              <a:ln w="41275" cmpd="sng">
                <a:solidFill>
                  <a:srgbClr val="FF0000">
                    <a:alpha val="7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50" name="テキスト ボックス 49">
                <a:extLst>
                  <a:ext uri="{FF2B5EF4-FFF2-40B4-BE49-F238E27FC236}">
                    <a16:creationId xmlns:a16="http://schemas.microsoft.com/office/drawing/2014/main" id="{C32BF364-E62B-8D0C-2B0D-00B03D0E2B53}"/>
                  </a:ext>
                </a:extLst>
              </p:cNvPr>
              <p:cNvSpPr txBox="1"/>
              <p:nvPr/>
            </p:nvSpPr>
            <p:spPr>
              <a:xfrm>
                <a:off x="627476" y="2551739"/>
                <a:ext cx="1857376" cy="576485"/>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赤字補填資金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47" name="直線コネクタ 46">
              <a:extLst>
                <a:ext uri="{FF2B5EF4-FFF2-40B4-BE49-F238E27FC236}">
                  <a16:creationId xmlns:a16="http://schemas.microsoft.com/office/drawing/2014/main" id="{D1D4CCAA-D0A4-B469-1CD2-ACDC53719776}"/>
                </a:ext>
              </a:extLst>
            </p:cNvPr>
            <p:cNvCxnSpPr/>
            <p:nvPr/>
          </p:nvCxnSpPr>
          <p:spPr>
            <a:xfrm>
              <a:off x="606472" y="1767092"/>
              <a:ext cx="1033673" cy="0"/>
            </a:xfrm>
            <a:prstGeom prst="line">
              <a:avLst/>
            </a:prstGeom>
            <a:ln w="82550" cmpd="thinThick">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sp>
          <p:nvSpPr>
            <p:cNvPr id="48" name="テキスト ボックス 47">
              <a:extLst>
                <a:ext uri="{FF2B5EF4-FFF2-40B4-BE49-F238E27FC236}">
                  <a16:creationId xmlns:a16="http://schemas.microsoft.com/office/drawing/2014/main" id="{B5975688-9614-EC81-AC71-8C9C0314C5D6}"/>
                </a:ext>
              </a:extLst>
            </p:cNvPr>
            <p:cNvSpPr txBox="1"/>
            <p:nvPr/>
          </p:nvSpPr>
          <p:spPr>
            <a:xfrm>
              <a:off x="551660" y="1282066"/>
              <a:ext cx="1153284" cy="437180"/>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建設業</a:t>
              </a:r>
              <a:endParaRPr kumimoji="1" lang="ja-JP" altLang="en-US" sz="4000">
                <a:latin typeface="BIZ UDPゴシック" panose="020B0400000000000000" pitchFamily="50" charset="-128"/>
                <a:ea typeface="BIZ UDPゴシック" panose="020B0400000000000000" pitchFamily="50" charset="-128"/>
              </a:endParaRPr>
            </a:p>
          </p:txBody>
        </p:sp>
      </p:grpSp>
      <p:grpSp>
        <p:nvGrpSpPr>
          <p:cNvPr id="19" name="グループ化 18">
            <a:extLst>
              <a:ext uri="{FF2B5EF4-FFF2-40B4-BE49-F238E27FC236}">
                <a16:creationId xmlns:a16="http://schemas.microsoft.com/office/drawing/2014/main" id="{C27812B4-1E9A-A812-6DD9-970ABE4DBC1E}"/>
              </a:ext>
            </a:extLst>
          </p:cNvPr>
          <p:cNvGrpSpPr/>
          <p:nvPr/>
        </p:nvGrpSpPr>
        <p:grpSpPr>
          <a:xfrm>
            <a:off x="833184" y="5279775"/>
            <a:ext cx="1383941" cy="868684"/>
            <a:chOff x="431800" y="1245866"/>
            <a:chExt cx="1383941" cy="949168"/>
          </a:xfrm>
        </p:grpSpPr>
        <p:grpSp>
          <p:nvGrpSpPr>
            <p:cNvPr id="20" name="グループ化 19">
              <a:extLst>
                <a:ext uri="{FF2B5EF4-FFF2-40B4-BE49-F238E27FC236}">
                  <a16:creationId xmlns:a16="http://schemas.microsoft.com/office/drawing/2014/main" id="{B6562335-FFB3-132A-F11B-515AD7D7BAA8}"/>
                </a:ext>
              </a:extLst>
            </p:cNvPr>
            <p:cNvGrpSpPr/>
            <p:nvPr/>
          </p:nvGrpSpPr>
          <p:grpSpPr>
            <a:xfrm>
              <a:off x="431800" y="1245866"/>
              <a:ext cx="1383941" cy="949168"/>
              <a:chOff x="419100" y="1511135"/>
              <a:chExt cx="2228850" cy="1807887"/>
            </a:xfrm>
          </p:grpSpPr>
          <p:sp>
            <p:nvSpPr>
              <p:cNvPr id="23" name="四角形: 角を丸くする 22">
                <a:extLst>
                  <a:ext uri="{FF2B5EF4-FFF2-40B4-BE49-F238E27FC236}">
                    <a16:creationId xmlns:a16="http://schemas.microsoft.com/office/drawing/2014/main" id="{35A15BF1-6415-F93B-2C8F-2B5D832E9B33}"/>
                  </a:ext>
                </a:extLst>
              </p:cNvPr>
              <p:cNvSpPr/>
              <p:nvPr/>
            </p:nvSpPr>
            <p:spPr>
              <a:xfrm>
                <a:off x="419100" y="1511135"/>
                <a:ext cx="2228850" cy="1807887"/>
              </a:xfrm>
              <a:prstGeom prst="roundRect">
                <a:avLst>
                  <a:gd name="adj" fmla="val 0"/>
                </a:avLst>
              </a:prstGeom>
              <a:solidFill>
                <a:srgbClr val="FFF4F4"/>
              </a:solidFill>
              <a:ln w="41275" cmpd="sng">
                <a:solidFill>
                  <a:srgbClr val="FF0000">
                    <a:alpha val="7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24" name="テキスト ボックス 23">
                <a:extLst>
                  <a:ext uri="{FF2B5EF4-FFF2-40B4-BE49-F238E27FC236}">
                    <a16:creationId xmlns:a16="http://schemas.microsoft.com/office/drawing/2014/main" id="{CDD8C079-90A5-2F37-B3ED-59E5CD4DB3D9}"/>
                  </a:ext>
                </a:extLst>
              </p:cNvPr>
              <p:cNvSpPr txBox="1"/>
              <p:nvPr/>
            </p:nvSpPr>
            <p:spPr>
              <a:xfrm>
                <a:off x="627476" y="2532542"/>
                <a:ext cx="1857375" cy="576485"/>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赤字補填資金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21" name="直線コネクタ 20">
              <a:extLst>
                <a:ext uri="{FF2B5EF4-FFF2-40B4-BE49-F238E27FC236}">
                  <a16:creationId xmlns:a16="http://schemas.microsoft.com/office/drawing/2014/main" id="{F1873C0B-57BF-72B3-16AB-2A8944528404}"/>
                </a:ext>
              </a:extLst>
            </p:cNvPr>
            <p:cNvCxnSpPr/>
            <p:nvPr/>
          </p:nvCxnSpPr>
          <p:spPr>
            <a:xfrm>
              <a:off x="606472" y="1762990"/>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22" name="テキスト ボックス 21">
              <a:extLst>
                <a:ext uri="{FF2B5EF4-FFF2-40B4-BE49-F238E27FC236}">
                  <a16:creationId xmlns:a16="http://schemas.microsoft.com/office/drawing/2014/main" id="{4CEBFD57-C44A-70A4-602A-AE1896E77D61}"/>
                </a:ext>
              </a:extLst>
            </p:cNvPr>
            <p:cNvSpPr txBox="1"/>
            <p:nvPr/>
          </p:nvSpPr>
          <p:spPr>
            <a:xfrm>
              <a:off x="551660" y="1290712"/>
              <a:ext cx="1153284" cy="437180"/>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製造業</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26" name="テキスト ボックス 25">
            <a:extLst>
              <a:ext uri="{FF2B5EF4-FFF2-40B4-BE49-F238E27FC236}">
                <a16:creationId xmlns:a16="http://schemas.microsoft.com/office/drawing/2014/main" id="{695142F8-FB65-473B-3AE8-601905675098}"/>
              </a:ext>
            </a:extLst>
          </p:cNvPr>
          <p:cNvSpPr txBox="1"/>
          <p:nvPr/>
        </p:nvSpPr>
        <p:spPr>
          <a:xfrm>
            <a:off x="718287" y="3268123"/>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P33</a:t>
            </a:r>
            <a:r>
              <a:rPr lang="ja-JP" altLang="en-US" sz="800">
                <a:latin typeface="BIZ UDP明朝 Medium" panose="02020500000000000000" pitchFamily="18" charset="-128"/>
                <a:ea typeface="BIZ UDP明朝 Medium"/>
              </a:rPr>
              <a:t>～）</a:t>
            </a:r>
            <a:endParaRPr lang="ja-JP" altLang="en-US" sz="800">
              <a:ea typeface="BIZ UDP明朝 Medium"/>
            </a:endParaRPr>
          </a:p>
        </p:txBody>
      </p:sp>
      <p:sp>
        <p:nvSpPr>
          <p:cNvPr id="27" name="テキスト ボックス 26">
            <a:extLst>
              <a:ext uri="{FF2B5EF4-FFF2-40B4-BE49-F238E27FC236}">
                <a16:creationId xmlns:a16="http://schemas.microsoft.com/office/drawing/2014/main" id="{6AD9D851-8321-032B-415A-A8021D824ADE}"/>
              </a:ext>
            </a:extLst>
          </p:cNvPr>
          <p:cNvSpPr txBox="1"/>
          <p:nvPr/>
        </p:nvSpPr>
        <p:spPr>
          <a:xfrm>
            <a:off x="689910" y="2119405"/>
            <a:ext cx="1695937"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P15,24,71</a:t>
            </a:r>
            <a:r>
              <a:rPr lang="ja-JP" altLang="en-US" sz="800">
                <a:latin typeface="BIZ UDP明朝 Medium" panose="02020500000000000000" pitchFamily="18" charset="-128"/>
                <a:ea typeface="BIZ UDP明朝 Medium"/>
              </a:rPr>
              <a:t>～）</a:t>
            </a:r>
            <a:endParaRPr lang="ja-JP" altLang="en-US" sz="800">
              <a:ea typeface="BIZ UDP明朝 Medium"/>
            </a:endParaRPr>
          </a:p>
        </p:txBody>
      </p:sp>
      <p:sp>
        <p:nvSpPr>
          <p:cNvPr id="28" name="テキスト ボックス 27">
            <a:extLst>
              <a:ext uri="{FF2B5EF4-FFF2-40B4-BE49-F238E27FC236}">
                <a16:creationId xmlns:a16="http://schemas.microsoft.com/office/drawing/2014/main" id="{38BB9276-9895-1ADA-FF72-FFE9D02BE2A2}"/>
              </a:ext>
            </a:extLst>
          </p:cNvPr>
          <p:cNvSpPr txBox="1"/>
          <p:nvPr/>
        </p:nvSpPr>
        <p:spPr>
          <a:xfrm>
            <a:off x="707293" y="4576515"/>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P40</a:t>
            </a:r>
            <a:r>
              <a:rPr lang="ja-JP" altLang="en-US" sz="800">
                <a:latin typeface="BIZ UDP明朝 Medium" panose="02020500000000000000" pitchFamily="18" charset="-128"/>
                <a:ea typeface="BIZ UDP明朝 Medium"/>
              </a:rPr>
              <a:t>～）</a:t>
            </a:r>
            <a:endParaRPr lang="ja-JP" altLang="en-US" sz="800">
              <a:ea typeface="BIZ UDP明朝 Medium"/>
            </a:endParaRPr>
          </a:p>
        </p:txBody>
      </p:sp>
      <p:sp>
        <p:nvSpPr>
          <p:cNvPr id="29" name="テキスト ボックス 28">
            <a:extLst>
              <a:ext uri="{FF2B5EF4-FFF2-40B4-BE49-F238E27FC236}">
                <a16:creationId xmlns:a16="http://schemas.microsoft.com/office/drawing/2014/main" id="{E1515004-C5D8-E46F-5017-CF2664051AF0}"/>
              </a:ext>
            </a:extLst>
          </p:cNvPr>
          <p:cNvSpPr txBox="1"/>
          <p:nvPr/>
        </p:nvSpPr>
        <p:spPr>
          <a:xfrm>
            <a:off x="707293" y="6197489"/>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P50</a:t>
            </a:r>
            <a:r>
              <a:rPr lang="ja-JP" altLang="en-US" sz="800">
                <a:latin typeface="BIZ UDP明朝 Medium" panose="02020500000000000000" pitchFamily="18" charset="-128"/>
                <a:ea typeface="BIZ UDP明朝 Medium"/>
              </a:rPr>
              <a:t>～）</a:t>
            </a:r>
            <a:endParaRPr lang="ja-JP" altLang="en-US" sz="800">
              <a:ea typeface="BIZ UDP明朝 Medium"/>
            </a:endParaRPr>
          </a:p>
        </p:txBody>
      </p:sp>
      <p:grpSp>
        <p:nvGrpSpPr>
          <p:cNvPr id="30" name="グループ化 29">
            <a:extLst>
              <a:ext uri="{FF2B5EF4-FFF2-40B4-BE49-F238E27FC236}">
                <a16:creationId xmlns:a16="http://schemas.microsoft.com/office/drawing/2014/main" id="{086CF583-3C87-2C87-0E21-95FFFC3BAD7F}"/>
              </a:ext>
            </a:extLst>
          </p:cNvPr>
          <p:cNvGrpSpPr/>
          <p:nvPr/>
        </p:nvGrpSpPr>
        <p:grpSpPr>
          <a:xfrm>
            <a:off x="2395442" y="1094646"/>
            <a:ext cx="6693592" cy="1147107"/>
            <a:chOff x="1974735" y="1331034"/>
            <a:chExt cx="6693592" cy="1147107"/>
          </a:xfrm>
        </p:grpSpPr>
        <p:grpSp>
          <p:nvGrpSpPr>
            <p:cNvPr id="31" name="グループ化 30">
              <a:extLst>
                <a:ext uri="{FF2B5EF4-FFF2-40B4-BE49-F238E27FC236}">
                  <a16:creationId xmlns:a16="http://schemas.microsoft.com/office/drawing/2014/main" id="{4518AAEA-D1E8-A1A8-C602-93E17A103921}"/>
                </a:ext>
              </a:extLst>
            </p:cNvPr>
            <p:cNvGrpSpPr/>
            <p:nvPr/>
          </p:nvGrpSpPr>
          <p:grpSpPr>
            <a:xfrm>
              <a:off x="1974735" y="2170364"/>
              <a:ext cx="6663490" cy="307777"/>
              <a:chOff x="2325689" y="997859"/>
              <a:chExt cx="6663490" cy="307777"/>
            </a:xfrm>
          </p:grpSpPr>
          <p:sp>
            <p:nvSpPr>
              <p:cNvPr id="62" name="テキスト ボックス 61">
                <a:extLst>
                  <a:ext uri="{FF2B5EF4-FFF2-40B4-BE49-F238E27FC236}">
                    <a16:creationId xmlns:a16="http://schemas.microsoft.com/office/drawing/2014/main" id="{0A4FDE48-810E-D744-715C-73BA8AB34E6C}"/>
                  </a:ext>
                </a:extLst>
              </p:cNvPr>
              <p:cNvSpPr txBox="1"/>
              <p:nvPr/>
            </p:nvSpPr>
            <p:spPr>
              <a:xfrm>
                <a:off x="2325689" y="997859"/>
                <a:ext cx="1479478" cy="307777"/>
              </a:xfrm>
              <a:prstGeom prst="rect">
                <a:avLst/>
              </a:prstGeom>
              <a:noFill/>
            </p:spPr>
            <p:txBody>
              <a:bodyPr wrap="square" rtlCol="0">
                <a:spAutoFit/>
              </a:bodyPr>
              <a:lstStyle/>
              <a:p>
                <a:r>
                  <a:rPr kumimoji="1" lang="ja-JP" altLang="en-US" sz="1400">
                    <a:solidFill>
                      <a:schemeClr val="tx1">
                        <a:lumMod val="85000"/>
                        <a:lumOff val="15000"/>
                      </a:schemeClr>
                    </a:solidFill>
                    <a:latin typeface="BIZ UDPゴシック" panose="020B0400000000000000" pitchFamily="50" charset="-128"/>
                    <a:ea typeface="BIZ UDPゴシック" panose="020B0400000000000000" pitchFamily="50" charset="-128"/>
                  </a:rPr>
                  <a:t>設備</a:t>
                </a:r>
                <a:r>
                  <a:rPr kumimoji="1" lang="ja-JP" altLang="en-US" sz="800">
                    <a:solidFill>
                      <a:schemeClr val="tx1">
                        <a:lumMod val="85000"/>
                        <a:lumOff val="15000"/>
                      </a:schemeClr>
                    </a:solidFill>
                    <a:latin typeface="BIZ UDPゴシック" panose="020B0400000000000000" pitchFamily="50" charset="-128"/>
                    <a:ea typeface="BIZ UDPゴシック" panose="020B0400000000000000" pitchFamily="50" charset="-128"/>
                  </a:rPr>
                  <a:t>要因</a:t>
                </a:r>
                <a:endParaRPr kumimoji="1" lang="ja-JP" altLang="en-US" sz="900">
                  <a:solidFill>
                    <a:schemeClr val="tx1">
                      <a:lumMod val="85000"/>
                      <a:lumOff val="15000"/>
                    </a:schemeClr>
                  </a:solidFill>
                  <a:latin typeface="BIZ UDPゴシック" panose="020B0400000000000000" pitchFamily="50" charset="-128"/>
                  <a:ea typeface="BIZ UDPゴシック" panose="020B0400000000000000" pitchFamily="50" charset="-128"/>
                </a:endParaRPr>
              </a:p>
            </p:txBody>
          </p:sp>
          <p:cxnSp>
            <p:nvCxnSpPr>
              <p:cNvPr id="63" name="直線コネクタ 62">
                <a:extLst>
                  <a:ext uri="{FF2B5EF4-FFF2-40B4-BE49-F238E27FC236}">
                    <a16:creationId xmlns:a16="http://schemas.microsoft.com/office/drawing/2014/main" id="{E90A363A-E423-A5B7-BEC9-582A717217F1}"/>
                  </a:ext>
                </a:extLst>
              </p:cNvPr>
              <p:cNvCxnSpPr>
                <a:cxnSpLocks/>
              </p:cNvCxnSpPr>
              <p:nvPr/>
            </p:nvCxnSpPr>
            <p:spPr>
              <a:xfrm>
                <a:off x="2390283" y="1286505"/>
                <a:ext cx="6598896"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64" name="直線矢印コネクタ 63">
                <a:extLst>
                  <a:ext uri="{FF2B5EF4-FFF2-40B4-BE49-F238E27FC236}">
                    <a16:creationId xmlns:a16="http://schemas.microsoft.com/office/drawing/2014/main" id="{DFD05F52-03E8-534F-7AF1-4AD01C9D1BF9}"/>
                  </a:ext>
                </a:extLst>
              </p:cNvPr>
              <p:cNvCxnSpPr/>
              <p:nvPr/>
            </p:nvCxnSpPr>
            <p:spPr>
              <a:xfrm>
                <a:off x="3113070" y="1166387"/>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32" name="グループ化 31">
              <a:extLst>
                <a:ext uri="{FF2B5EF4-FFF2-40B4-BE49-F238E27FC236}">
                  <a16:creationId xmlns:a16="http://schemas.microsoft.com/office/drawing/2014/main" id="{34765F9B-33E1-4BB0-02D0-82361A7D6E6C}"/>
                </a:ext>
              </a:extLst>
            </p:cNvPr>
            <p:cNvGrpSpPr/>
            <p:nvPr/>
          </p:nvGrpSpPr>
          <p:grpSpPr>
            <a:xfrm>
              <a:off x="1979060" y="1921989"/>
              <a:ext cx="6648885" cy="261610"/>
              <a:chOff x="2340294" y="1078495"/>
              <a:chExt cx="6648885" cy="261610"/>
            </a:xfrm>
          </p:grpSpPr>
          <p:sp>
            <p:nvSpPr>
              <p:cNvPr id="59" name="テキスト ボックス 58">
                <a:extLst>
                  <a:ext uri="{FF2B5EF4-FFF2-40B4-BE49-F238E27FC236}">
                    <a16:creationId xmlns:a16="http://schemas.microsoft.com/office/drawing/2014/main" id="{39F0CB13-583F-3163-BD1E-AF0F198CF079}"/>
                  </a:ext>
                </a:extLst>
              </p:cNvPr>
              <p:cNvSpPr txBox="1"/>
              <p:nvPr/>
            </p:nvSpPr>
            <p:spPr>
              <a:xfrm>
                <a:off x="2340294" y="1078495"/>
                <a:ext cx="1479478" cy="261610"/>
              </a:xfrm>
              <a:prstGeom prst="rect">
                <a:avLst/>
              </a:prstGeom>
              <a:noFill/>
            </p:spPr>
            <p:txBody>
              <a:bodyPr wrap="square" rtlCol="0">
                <a:spAutoFit/>
              </a:bodyPr>
              <a:lstStyle/>
              <a:p>
                <a:r>
                  <a:rPr kumimoji="1" lang="ja-JP" altLang="en-US" sz="1100">
                    <a:solidFill>
                      <a:schemeClr val="tx1">
                        <a:lumMod val="85000"/>
                        <a:lumOff val="15000"/>
                      </a:schemeClr>
                    </a:solidFill>
                    <a:latin typeface="BIZ UDPゴシック" panose="020B0400000000000000" pitchFamily="50" charset="-128"/>
                    <a:ea typeface="BIZ UDPゴシック" panose="020B0400000000000000" pitchFamily="50" charset="-128"/>
                  </a:rPr>
                  <a:t>固定費</a:t>
                </a:r>
                <a:r>
                  <a:rPr kumimoji="1" lang="ja-JP" altLang="en-US" sz="800">
                    <a:solidFill>
                      <a:schemeClr val="tx1">
                        <a:lumMod val="85000"/>
                        <a:lumOff val="15000"/>
                      </a:schemeClr>
                    </a:solidFill>
                    <a:latin typeface="BIZ UDPゴシック" panose="020B0400000000000000" pitchFamily="50" charset="-128"/>
                    <a:ea typeface="BIZ UDPゴシック" panose="020B0400000000000000" pitchFamily="50" charset="-128"/>
                  </a:rPr>
                  <a:t>要因</a:t>
                </a:r>
                <a:endParaRPr kumimoji="1" lang="ja-JP" altLang="en-US" sz="900">
                  <a:solidFill>
                    <a:schemeClr val="tx1">
                      <a:lumMod val="85000"/>
                      <a:lumOff val="15000"/>
                    </a:schemeClr>
                  </a:solidFill>
                  <a:latin typeface="BIZ UDPゴシック" panose="020B0400000000000000" pitchFamily="50" charset="-128"/>
                  <a:ea typeface="BIZ UDPゴシック" panose="020B0400000000000000" pitchFamily="50" charset="-128"/>
                </a:endParaRPr>
              </a:p>
            </p:txBody>
          </p:sp>
          <p:cxnSp>
            <p:nvCxnSpPr>
              <p:cNvPr id="60" name="直線コネクタ 59">
                <a:extLst>
                  <a:ext uri="{FF2B5EF4-FFF2-40B4-BE49-F238E27FC236}">
                    <a16:creationId xmlns:a16="http://schemas.microsoft.com/office/drawing/2014/main" id="{130EAADC-DDC3-786C-E5D5-E1C01203F7E7}"/>
                  </a:ext>
                </a:extLst>
              </p:cNvPr>
              <p:cNvCxnSpPr>
                <a:cxnSpLocks/>
              </p:cNvCxnSpPr>
              <p:nvPr/>
            </p:nvCxnSpPr>
            <p:spPr>
              <a:xfrm>
                <a:off x="2390283" y="1325100"/>
                <a:ext cx="6598896"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61" name="直線矢印コネクタ 60">
                <a:extLst>
                  <a:ext uri="{FF2B5EF4-FFF2-40B4-BE49-F238E27FC236}">
                    <a16:creationId xmlns:a16="http://schemas.microsoft.com/office/drawing/2014/main" id="{76969827-158F-D4CD-E65A-2E639744840A}"/>
                  </a:ext>
                </a:extLst>
              </p:cNvPr>
              <p:cNvCxnSpPr/>
              <p:nvPr/>
            </p:nvCxnSpPr>
            <p:spPr>
              <a:xfrm>
                <a:off x="3122595" y="1205178"/>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sp>
          <p:nvSpPr>
            <p:cNvPr id="33" name="テキスト ボックス 32">
              <a:extLst>
                <a:ext uri="{FF2B5EF4-FFF2-40B4-BE49-F238E27FC236}">
                  <a16:creationId xmlns:a16="http://schemas.microsoft.com/office/drawing/2014/main" id="{1C362CEF-1A5E-A27D-1C41-E4678A92D3F8}"/>
                </a:ext>
              </a:extLst>
            </p:cNvPr>
            <p:cNvSpPr txBox="1"/>
            <p:nvPr/>
          </p:nvSpPr>
          <p:spPr>
            <a:xfrm>
              <a:off x="3016152" y="1663003"/>
              <a:ext cx="5606755" cy="361637"/>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原材料・仕入価格の高騰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P18,27</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a:p>
              <a:pPr algn="just"/>
              <a:endParaRPr lang="en-US" altLang="ja-JP" sz="7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nvGrpSpPr>
            <p:cNvPr id="34" name="グループ化 33">
              <a:extLst>
                <a:ext uri="{FF2B5EF4-FFF2-40B4-BE49-F238E27FC236}">
                  <a16:creationId xmlns:a16="http://schemas.microsoft.com/office/drawing/2014/main" id="{C0FBCBE3-E8C8-B1B4-419F-EFAB26D8030A}"/>
                </a:ext>
              </a:extLst>
            </p:cNvPr>
            <p:cNvGrpSpPr/>
            <p:nvPr/>
          </p:nvGrpSpPr>
          <p:grpSpPr>
            <a:xfrm>
              <a:off x="1974735" y="1607707"/>
              <a:ext cx="6663490" cy="307777"/>
              <a:chOff x="2325689" y="1036650"/>
              <a:chExt cx="6663490" cy="307777"/>
            </a:xfrm>
          </p:grpSpPr>
          <p:sp>
            <p:nvSpPr>
              <p:cNvPr id="56" name="テキスト ボックス 55">
                <a:extLst>
                  <a:ext uri="{FF2B5EF4-FFF2-40B4-BE49-F238E27FC236}">
                    <a16:creationId xmlns:a16="http://schemas.microsoft.com/office/drawing/2014/main" id="{B472D35E-B5FE-5698-8697-342952D0E805}"/>
                  </a:ext>
                </a:extLst>
              </p:cNvPr>
              <p:cNvSpPr txBox="1"/>
              <p:nvPr/>
            </p:nvSpPr>
            <p:spPr>
              <a:xfrm>
                <a:off x="2325689" y="1036650"/>
                <a:ext cx="1479478" cy="307777"/>
              </a:xfrm>
              <a:prstGeom prst="rect">
                <a:avLst/>
              </a:prstGeom>
              <a:noFill/>
            </p:spPr>
            <p:txBody>
              <a:bodyPr wrap="square" rtlCol="0">
                <a:spAutoFit/>
              </a:bodyPr>
              <a:lstStyle/>
              <a:p>
                <a:r>
                  <a:rPr kumimoji="1" lang="ja-JP" altLang="en-US" sz="1400">
                    <a:solidFill>
                      <a:schemeClr val="tx1">
                        <a:lumMod val="85000"/>
                        <a:lumOff val="15000"/>
                      </a:schemeClr>
                    </a:solidFill>
                    <a:latin typeface="BIZ UDPゴシック" panose="020B0400000000000000" pitchFamily="50" charset="-128"/>
                    <a:ea typeface="BIZ UDPゴシック" panose="020B0400000000000000" pitchFamily="50" charset="-128"/>
                  </a:rPr>
                  <a:t>原価</a:t>
                </a:r>
                <a:r>
                  <a:rPr kumimoji="1" lang="ja-JP" altLang="en-US" sz="800">
                    <a:solidFill>
                      <a:schemeClr val="tx1">
                        <a:lumMod val="85000"/>
                        <a:lumOff val="15000"/>
                      </a:schemeClr>
                    </a:solidFill>
                    <a:latin typeface="BIZ UDPゴシック" panose="020B0400000000000000" pitchFamily="50" charset="-128"/>
                    <a:ea typeface="BIZ UDPゴシック" panose="020B0400000000000000" pitchFamily="50" charset="-128"/>
                  </a:rPr>
                  <a:t>要因</a:t>
                </a:r>
                <a:endParaRPr kumimoji="1" lang="ja-JP" altLang="en-US" sz="900">
                  <a:solidFill>
                    <a:schemeClr val="tx1">
                      <a:lumMod val="85000"/>
                      <a:lumOff val="15000"/>
                    </a:schemeClr>
                  </a:solidFill>
                  <a:latin typeface="BIZ UDPゴシック" panose="020B0400000000000000" pitchFamily="50" charset="-128"/>
                  <a:ea typeface="BIZ UDPゴシック" panose="020B0400000000000000" pitchFamily="50" charset="-128"/>
                </a:endParaRPr>
              </a:p>
            </p:txBody>
          </p:sp>
          <p:cxnSp>
            <p:nvCxnSpPr>
              <p:cNvPr id="57" name="直線コネクタ 56">
                <a:extLst>
                  <a:ext uri="{FF2B5EF4-FFF2-40B4-BE49-F238E27FC236}">
                    <a16:creationId xmlns:a16="http://schemas.microsoft.com/office/drawing/2014/main" id="{4BE96B3E-BC19-5295-272F-74CAAADD3E0D}"/>
                  </a:ext>
                </a:extLst>
              </p:cNvPr>
              <p:cNvCxnSpPr>
                <a:cxnSpLocks/>
              </p:cNvCxnSpPr>
              <p:nvPr/>
            </p:nvCxnSpPr>
            <p:spPr>
              <a:xfrm>
                <a:off x="2390283" y="1325296"/>
                <a:ext cx="6598896"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C4EB9E35-3A24-EF1B-3407-EF647864653B}"/>
                  </a:ext>
                </a:extLst>
              </p:cNvPr>
              <p:cNvCxnSpPr/>
              <p:nvPr/>
            </p:nvCxnSpPr>
            <p:spPr>
              <a:xfrm>
                <a:off x="3113070" y="1205178"/>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37" name="グループ化 36">
              <a:extLst>
                <a:ext uri="{FF2B5EF4-FFF2-40B4-BE49-F238E27FC236}">
                  <a16:creationId xmlns:a16="http://schemas.microsoft.com/office/drawing/2014/main" id="{8D393ADE-CAB5-B53E-9F51-C499F0714ACF}"/>
                </a:ext>
              </a:extLst>
            </p:cNvPr>
            <p:cNvGrpSpPr/>
            <p:nvPr/>
          </p:nvGrpSpPr>
          <p:grpSpPr>
            <a:xfrm>
              <a:off x="1974735" y="1331034"/>
              <a:ext cx="6693592" cy="307777"/>
              <a:chOff x="1974735" y="1331034"/>
              <a:chExt cx="6693592" cy="307777"/>
            </a:xfrm>
          </p:grpSpPr>
          <p:grpSp>
            <p:nvGrpSpPr>
              <p:cNvPr id="42" name="グループ化 41">
                <a:extLst>
                  <a:ext uri="{FF2B5EF4-FFF2-40B4-BE49-F238E27FC236}">
                    <a16:creationId xmlns:a16="http://schemas.microsoft.com/office/drawing/2014/main" id="{49E31758-23A8-A765-6FE4-9402676BD2DC}"/>
                  </a:ext>
                </a:extLst>
              </p:cNvPr>
              <p:cNvGrpSpPr/>
              <p:nvPr/>
            </p:nvGrpSpPr>
            <p:grpSpPr>
              <a:xfrm>
                <a:off x="1974735" y="1331034"/>
                <a:ext cx="6693592" cy="307777"/>
                <a:chOff x="2325689" y="1083785"/>
                <a:chExt cx="6693592" cy="307777"/>
              </a:xfrm>
            </p:grpSpPr>
            <p:sp>
              <p:nvSpPr>
                <p:cNvPr id="51" name="テキスト ボックス 50">
                  <a:extLst>
                    <a:ext uri="{FF2B5EF4-FFF2-40B4-BE49-F238E27FC236}">
                      <a16:creationId xmlns:a16="http://schemas.microsoft.com/office/drawing/2014/main" id="{E80A1F2F-8E99-6E2B-E776-DE20B24CCE1A}"/>
                    </a:ext>
                  </a:extLst>
                </p:cNvPr>
                <p:cNvSpPr txBox="1"/>
                <p:nvPr/>
              </p:nvSpPr>
              <p:spPr>
                <a:xfrm>
                  <a:off x="2325689" y="1083785"/>
                  <a:ext cx="1479478" cy="307777"/>
                </a:xfrm>
                <a:prstGeom prst="rect">
                  <a:avLst/>
                </a:prstGeom>
                <a:noFill/>
              </p:spPr>
              <p:txBody>
                <a:bodyPr wrap="square" rtlCol="0">
                  <a:spAutoFit/>
                </a:bodyPr>
                <a:lstStyle/>
                <a:p>
                  <a:r>
                    <a:rPr kumimoji="1" lang="ja-JP" altLang="en-US" sz="1400">
                      <a:solidFill>
                        <a:schemeClr val="tx1">
                          <a:lumMod val="85000"/>
                          <a:lumOff val="15000"/>
                        </a:schemeClr>
                      </a:solidFill>
                      <a:latin typeface="BIZ UDPゴシック" panose="020B0400000000000000" pitchFamily="50" charset="-128"/>
                      <a:ea typeface="BIZ UDPゴシック" panose="020B0400000000000000" pitchFamily="50" charset="-128"/>
                    </a:rPr>
                    <a:t>売上</a:t>
                  </a:r>
                  <a:r>
                    <a:rPr kumimoji="1" lang="ja-JP" altLang="en-US" sz="800">
                      <a:solidFill>
                        <a:schemeClr val="tx1">
                          <a:lumMod val="85000"/>
                          <a:lumOff val="15000"/>
                        </a:schemeClr>
                      </a:solidFill>
                      <a:latin typeface="BIZ UDPゴシック" panose="020B0400000000000000" pitchFamily="50" charset="-128"/>
                      <a:ea typeface="BIZ UDPゴシック" panose="020B0400000000000000" pitchFamily="50" charset="-128"/>
                    </a:rPr>
                    <a:t>要因</a:t>
                  </a:r>
                  <a:endParaRPr kumimoji="1" lang="ja-JP" altLang="en-US" sz="900">
                    <a:solidFill>
                      <a:schemeClr val="tx1">
                        <a:lumMod val="85000"/>
                        <a:lumOff val="15000"/>
                      </a:schemeClr>
                    </a:solidFill>
                    <a:latin typeface="BIZ UDPゴシック" panose="020B0400000000000000" pitchFamily="50" charset="-128"/>
                    <a:ea typeface="BIZ UDPゴシック" panose="020B0400000000000000" pitchFamily="50" charset="-128"/>
                  </a:endParaRPr>
                </a:p>
              </p:txBody>
            </p:sp>
            <p:cxnSp>
              <p:nvCxnSpPr>
                <p:cNvPr id="52" name="直線コネクタ 51">
                  <a:extLst>
                    <a:ext uri="{FF2B5EF4-FFF2-40B4-BE49-F238E27FC236}">
                      <a16:creationId xmlns:a16="http://schemas.microsoft.com/office/drawing/2014/main" id="{26C733C1-974D-9A85-96A2-895DCC1F9530}"/>
                    </a:ext>
                  </a:extLst>
                </p:cNvPr>
                <p:cNvCxnSpPr>
                  <a:cxnSpLocks/>
                </p:cNvCxnSpPr>
                <p:nvPr/>
              </p:nvCxnSpPr>
              <p:spPr>
                <a:xfrm>
                  <a:off x="2420385" y="1369983"/>
                  <a:ext cx="6598896"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53" name="直線矢印コネクタ 52">
                  <a:extLst>
                    <a:ext uri="{FF2B5EF4-FFF2-40B4-BE49-F238E27FC236}">
                      <a16:creationId xmlns:a16="http://schemas.microsoft.com/office/drawing/2014/main" id="{EA2BF416-30BD-EA79-6C30-5A2947DD2ABB}"/>
                    </a:ext>
                  </a:extLst>
                </p:cNvPr>
                <p:cNvCxnSpPr/>
                <p:nvPr/>
              </p:nvCxnSpPr>
              <p:spPr>
                <a:xfrm>
                  <a:off x="3113070" y="1252313"/>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sp>
            <p:nvSpPr>
              <p:cNvPr id="43" name="テキスト ボックス 42">
                <a:extLst>
                  <a:ext uri="{FF2B5EF4-FFF2-40B4-BE49-F238E27FC236}">
                    <a16:creationId xmlns:a16="http://schemas.microsoft.com/office/drawing/2014/main" id="{37E3B06F-1E0A-6E32-8C9D-064C0411AF0B}"/>
                  </a:ext>
                </a:extLst>
              </p:cNvPr>
              <p:cNvSpPr txBox="1"/>
              <p:nvPr/>
            </p:nvSpPr>
            <p:spPr>
              <a:xfrm>
                <a:off x="3061572" y="1370415"/>
                <a:ext cx="5606755" cy="230832"/>
              </a:xfrm>
              <a:prstGeom prst="rect">
                <a:avLst/>
              </a:prstGeom>
              <a:noFill/>
            </p:spPr>
            <p:txBody>
              <a:bodyPr wrap="square">
                <a:spAutoFit/>
              </a:bodyPr>
              <a:lstStyle/>
              <a:p>
                <a:pPr algn="just"/>
                <a:endParaRPr lang="en-US" altLang="ja-JP" sz="900" kern="100">
                  <a:solidFill>
                    <a:schemeClr val="tx1">
                      <a:lumMod val="85000"/>
                      <a:lumOff val="1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sp>
          <p:nvSpPr>
            <p:cNvPr id="39" name="テキスト ボックス 38">
              <a:extLst>
                <a:ext uri="{FF2B5EF4-FFF2-40B4-BE49-F238E27FC236}">
                  <a16:creationId xmlns:a16="http://schemas.microsoft.com/office/drawing/2014/main" id="{95269544-DAB4-8463-8790-727168EEAF21}"/>
                </a:ext>
              </a:extLst>
            </p:cNvPr>
            <p:cNvSpPr txBox="1"/>
            <p:nvPr/>
          </p:nvSpPr>
          <p:spPr>
            <a:xfrm>
              <a:off x="3016152" y="1921044"/>
              <a:ext cx="5606755"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燃料費・光熱費</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（コントロール不可） </a:t>
              </a: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・人件費の高騰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P20,74,75</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0" name="テキスト ボックス 39">
              <a:extLst>
                <a:ext uri="{FF2B5EF4-FFF2-40B4-BE49-F238E27FC236}">
                  <a16:creationId xmlns:a16="http://schemas.microsoft.com/office/drawing/2014/main" id="{47DACC75-ED77-FE2C-01E9-AF040F1606E1}"/>
                </a:ext>
              </a:extLst>
            </p:cNvPr>
            <p:cNvSpPr txBox="1"/>
            <p:nvPr/>
          </p:nvSpPr>
          <p:spPr>
            <a:xfrm>
              <a:off x="3016152" y="2206969"/>
              <a:ext cx="5606755"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事業に必要な設備投資</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（対競合対策）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P16,72</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9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41" name="テキスト ボックス 40">
              <a:extLst>
                <a:ext uri="{FF2B5EF4-FFF2-40B4-BE49-F238E27FC236}">
                  <a16:creationId xmlns:a16="http://schemas.microsoft.com/office/drawing/2014/main" id="{D37E314E-BC56-5AE7-5778-97EB32E90ADB}"/>
                </a:ext>
              </a:extLst>
            </p:cNvPr>
            <p:cNvSpPr txBox="1"/>
            <p:nvPr/>
          </p:nvSpPr>
          <p:spPr>
            <a:xfrm>
              <a:off x="3016152" y="1366372"/>
              <a:ext cx="5606755"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競合の出店、キーマンの退職</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（キーマンに固定客がつくことが多い）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P17,19.20.26</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8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grpSp>
        <p:nvGrpSpPr>
          <p:cNvPr id="65" name="グループ化 64">
            <a:extLst>
              <a:ext uri="{FF2B5EF4-FFF2-40B4-BE49-F238E27FC236}">
                <a16:creationId xmlns:a16="http://schemas.microsoft.com/office/drawing/2014/main" id="{941BECFA-9077-15BB-1C81-515D4BCA7ADD}"/>
              </a:ext>
            </a:extLst>
          </p:cNvPr>
          <p:cNvGrpSpPr/>
          <p:nvPr/>
        </p:nvGrpSpPr>
        <p:grpSpPr>
          <a:xfrm>
            <a:off x="2394689" y="2351522"/>
            <a:ext cx="6694347" cy="1157911"/>
            <a:chOff x="1973980" y="1321509"/>
            <a:chExt cx="6694347" cy="1157911"/>
          </a:xfrm>
        </p:grpSpPr>
        <p:grpSp>
          <p:nvGrpSpPr>
            <p:cNvPr id="66" name="グループ化 65">
              <a:extLst>
                <a:ext uri="{FF2B5EF4-FFF2-40B4-BE49-F238E27FC236}">
                  <a16:creationId xmlns:a16="http://schemas.microsoft.com/office/drawing/2014/main" id="{A39DB1FE-5D6A-3271-E624-BF5ADCA942FE}"/>
                </a:ext>
              </a:extLst>
            </p:cNvPr>
            <p:cNvGrpSpPr/>
            <p:nvPr/>
          </p:nvGrpSpPr>
          <p:grpSpPr>
            <a:xfrm>
              <a:off x="1974735" y="2171643"/>
              <a:ext cx="6663490" cy="307777"/>
              <a:chOff x="2325689" y="999138"/>
              <a:chExt cx="6663490" cy="307777"/>
            </a:xfrm>
          </p:grpSpPr>
          <p:sp>
            <p:nvSpPr>
              <p:cNvPr id="85" name="テキスト ボックス 84">
                <a:extLst>
                  <a:ext uri="{FF2B5EF4-FFF2-40B4-BE49-F238E27FC236}">
                    <a16:creationId xmlns:a16="http://schemas.microsoft.com/office/drawing/2014/main" id="{CF3E3BAC-D71E-4A9B-5EDC-E469AFB6036C}"/>
                  </a:ext>
                </a:extLst>
              </p:cNvPr>
              <p:cNvSpPr txBox="1"/>
              <p:nvPr/>
            </p:nvSpPr>
            <p:spPr>
              <a:xfrm>
                <a:off x="2325689" y="999138"/>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設備</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86" name="直線コネクタ 85">
                <a:extLst>
                  <a:ext uri="{FF2B5EF4-FFF2-40B4-BE49-F238E27FC236}">
                    <a16:creationId xmlns:a16="http://schemas.microsoft.com/office/drawing/2014/main" id="{4BBDC224-B9AB-FEB0-807F-C257B86030E5}"/>
                  </a:ext>
                </a:extLst>
              </p:cNvPr>
              <p:cNvCxnSpPr>
                <a:cxnSpLocks/>
              </p:cNvCxnSpPr>
              <p:nvPr/>
            </p:nvCxnSpPr>
            <p:spPr>
              <a:xfrm>
                <a:off x="2390283" y="1287784"/>
                <a:ext cx="6598896"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87" name="直線矢印コネクタ 86">
                <a:extLst>
                  <a:ext uri="{FF2B5EF4-FFF2-40B4-BE49-F238E27FC236}">
                    <a16:creationId xmlns:a16="http://schemas.microsoft.com/office/drawing/2014/main" id="{7FB598AC-2FB8-0A09-0BBB-DC63EF1B3767}"/>
                  </a:ext>
                </a:extLst>
              </p:cNvPr>
              <p:cNvCxnSpPr/>
              <p:nvPr/>
            </p:nvCxnSpPr>
            <p:spPr>
              <a:xfrm>
                <a:off x="3113070" y="1148616"/>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67" name="グループ化 66">
              <a:extLst>
                <a:ext uri="{FF2B5EF4-FFF2-40B4-BE49-F238E27FC236}">
                  <a16:creationId xmlns:a16="http://schemas.microsoft.com/office/drawing/2014/main" id="{577E7995-CC85-FF90-544D-BF1FD334BF9F}"/>
                </a:ext>
              </a:extLst>
            </p:cNvPr>
            <p:cNvGrpSpPr/>
            <p:nvPr/>
          </p:nvGrpSpPr>
          <p:grpSpPr>
            <a:xfrm>
              <a:off x="1973980" y="1922087"/>
              <a:ext cx="6653965" cy="261610"/>
              <a:chOff x="2335214" y="1078593"/>
              <a:chExt cx="6653965" cy="261610"/>
            </a:xfrm>
          </p:grpSpPr>
          <p:sp>
            <p:nvSpPr>
              <p:cNvPr id="82" name="テキスト ボックス 81">
                <a:extLst>
                  <a:ext uri="{FF2B5EF4-FFF2-40B4-BE49-F238E27FC236}">
                    <a16:creationId xmlns:a16="http://schemas.microsoft.com/office/drawing/2014/main" id="{0B7949FB-40D2-2DB9-C1BD-8BF0DC8C7B34}"/>
                  </a:ext>
                </a:extLst>
              </p:cNvPr>
              <p:cNvSpPr txBox="1"/>
              <p:nvPr/>
            </p:nvSpPr>
            <p:spPr>
              <a:xfrm>
                <a:off x="2335214" y="1078593"/>
                <a:ext cx="1479478" cy="261610"/>
              </a:xfrm>
              <a:prstGeom prst="rect">
                <a:avLst/>
              </a:prstGeom>
              <a:noFill/>
            </p:spPr>
            <p:txBody>
              <a:bodyPr wrap="square" rtlCol="0">
                <a:spAutoFit/>
              </a:bodyPr>
              <a:lstStyle/>
              <a:p>
                <a:r>
                  <a:rPr kumimoji="1" lang="ja-JP" altLang="en-US" sz="1100">
                    <a:latin typeface="BIZ UDPゴシック" panose="020B0400000000000000" pitchFamily="50" charset="-128"/>
                    <a:ea typeface="BIZ UDPゴシック" panose="020B0400000000000000" pitchFamily="50" charset="-128"/>
                  </a:rPr>
                  <a:t>固定費</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83" name="直線コネクタ 82">
                <a:extLst>
                  <a:ext uri="{FF2B5EF4-FFF2-40B4-BE49-F238E27FC236}">
                    <a16:creationId xmlns:a16="http://schemas.microsoft.com/office/drawing/2014/main" id="{313D721B-93A3-7119-9612-826157EFFF72}"/>
                  </a:ext>
                </a:extLst>
              </p:cNvPr>
              <p:cNvCxnSpPr>
                <a:cxnSpLocks/>
              </p:cNvCxnSpPr>
              <p:nvPr/>
            </p:nvCxnSpPr>
            <p:spPr>
              <a:xfrm>
                <a:off x="2390283" y="1334723"/>
                <a:ext cx="6598896"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84" name="直線矢印コネクタ 83">
                <a:extLst>
                  <a:ext uri="{FF2B5EF4-FFF2-40B4-BE49-F238E27FC236}">
                    <a16:creationId xmlns:a16="http://schemas.microsoft.com/office/drawing/2014/main" id="{4B3392E2-CC24-9D69-919B-5EB4BD2FCB70}"/>
                  </a:ext>
                </a:extLst>
              </p:cNvPr>
              <p:cNvCxnSpPr/>
              <p:nvPr/>
            </p:nvCxnSpPr>
            <p:spPr>
              <a:xfrm>
                <a:off x="3122595" y="1195751"/>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sp>
          <p:nvSpPr>
            <p:cNvPr id="68" name="テキスト ボックス 67">
              <a:extLst>
                <a:ext uri="{FF2B5EF4-FFF2-40B4-BE49-F238E27FC236}">
                  <a16:creationId xmlns:a16="http://schemas.microsoft.com/office/drawing/2014/main" id="{87CE6BA0-54C0-D238-01F0-1949D1CBA1BB}"/>
                </a:ext>
              </a:extLst>
            </p:cNvPr>
            <p:cNvSpPr txBox="1"/>
            <p:nvPr/>
          </p:nvSpPr>
          <p:spPr>
            <a:xfrm>
              <a:off x="3016152" y="1635796"/>
              <a:ext cx="5606755"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仕入ルートの変化、仕入条件の変更、売残りの増加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P34</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p>
          </p:txBody>
        </p:sp>
        <p:grpSp>
          <p:nvGrpSpPr>
            <p:cNvPr id="69" name="グループ化 68">
              <a:extLst>
                <a:ext uri="{FF2B5EF4-FFF2-40B4-BE49-F238E27FC236}">
                  <a16:creationId xmlns:a16="http://schemas.microsoft.com/office/drawing/2014/main" id="{F98147D6-63E8-8051-3A79-97FCFD4F2494}"/>
                </a:ext>
              </a:extLst>
            </p:cNvPr>
            <p:cNvGrpSpPr/>
            <p:nvPr/>
          </p:nvGrpSpPr>
          <p:grpSpPr>
            <a:xfrm>
              <a:off x="1974735" y="1607805"/>
              <a:ext cx="6663490" cy="307777"/>
              <a:chOff x="2325689" y="1036748"/>
              <a:chExt cx="6663490" cy="307777"/>
            </a:xfrm>
          </p:grpSpPr>
          <p:sp>
            <p:nvSpPr>
              <p:cNvPr id="79" name="テキスト ボックス 78">
                <a:extLst>
                  <a:ext uri="{FF2B5EF4-FFF2-40B4-BE49-F238E27FC236}">
                    <a16:creationId xmlns:a16="http://schemas.microsoft.com/office/drawing/2014/main" id="{24895336-1070-792A-7F37-7D062F2ED1F8}"/>
                  </a:ext>
                </a:extLst>
              </p:cNvPr>
              <p:cNvSpPr txBox="1"/>
              <p:nvPr/>
            </p:nvSpPr>
            <p:spPr>
              <a:xfrm>
                <a:off x="2325689" y="1036748"/>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原価</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80" name="直線コネクタ 79">
                <a:extLst>
                  <a:ext uri="{FF2B5EF4-FFF2-40B4-BE49-F238E27FC236}">
                    <a16:creationId xmlns:a16="http://schemas.microsoft.com/office/drawing/2014/main" id="{3BF683C2-D608-AF24-996C-63402615FC36}"/>
                  </a:ext>
                </a:extLst>
              </p:cNvPr>
              <p:cNvCxnSpPr>
                <a:cxnSpLocks/>
              </p:cNvCxnSpPr>
              <p:nvPr/>
            </p:nvCxnSpPr>
            <p:spPr>
              <a:xfrm>
                <a:off x="2390283" y="1334723"/>
                <a:ext cx="6598896"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81" name="直線矢印コネクタ 80">
                <a:extLst>
                  <a:ext uri="{FF2B5EF4-FFF2-40B4-BE49-F238E27FC236}">
                    <a16:creationId xmlns:a16="http://schemas.microsoft.com/office/drawing/2014/main" id="{0ED111D4-E057-C8B8-0957-6891F0BD3187}"/>
                  </a:ext>
                </a:extLst>
              </p:cNvPr>
              <p:cNvCxnSpPr/>
              <p:nvPr/>
            </p:nvCxnSpPr>
            <p:spPr>
              <a:xfrm>
                <a:off x="3113070" y="1195751"/>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70" name="グループ化 69">
              <a:extLst>
                <a:ext uri="{FF2B5EF4-FFF2-40B4-BE49-F238E27FC236}">
                  <a16:creationId xmlns:a16="http://schemas.microsoft.com/office/drawing/2014/main" id="{3C93E129-F18B-94D6-25F4-208C93CA3EBF}"/>
                </a:ext>
              </a:extLst>
            </p:cNvPr>
            <p:cNvGrpSpPr/>
            <p:nvPr/>
          </p:nvGrpSpPr>
          <p:grpSpPr>
            <a:xfrm>
              <a:off x="1974735" y="1321509"/>
              <a:ext cx="6693592" cy="307777"/>
              <a:chOff x="1974735" y="1321509"/>
              <a:chExt cx="6693592" cy="307777"/>
            </a:xfrm>
          </p:grpSpPr>
          <p:grpSp>
            <p:nvGrpSpPr>
              <p:cNvPr id="74" name="グループ化 73">
                <a:extLst>
                  <a:ext uri="{FF2B5EF4-FFF2-40B4-BE49-F238E27FC236}">
                    <a16:creationId xmlns:a16="http://schemas.microsoft.com/office/drawing/2014/main" id="{0245F85C-11B5-32E5-A66D-78EF36D0013E}"/>
                  </a:ext>
                </a:extLst>
              </p:cNvPr>
              <p:cNvGrpSpPr/>
              <p:nvPr/>
            </p:nvGrpSpPr>
            <p:grpSpPr>
              <a:xfrm>
                <a:off x="1974735" y="1321509"/>
                <a:ext cx="6663490" cy="307777"/>
                <a:chOff x="2325689" y="1074260"/>
                <a:chExt cx="6663490" cy="307777"/>
              </a:xfrm>
            </p:grpSpPr>
            <p:sp>
              <p:nvSpPr>
                <p:cNvPr id="76" name="テキスト ボックス 75">
                  <a:extLst>
                    <a:ext uri="{FF2B5EF4-FFF2-40B4-BE49-F238E27FC236}">
                      <a16:creationId xmlns:a16="http://schemas.microsoft.com/office/drawing/2014/main" id="{4A046F11-A9B5-1F00-2F10-963BCF10FA35}"/>
                    </a:ext>
                  </a:extLst>
                </p:cNvPr>
                <p:cNvSpPr txBox="1"/>
                <p:nvPr/>
              </p:nvSpPr>
              <p:spPr>
                <a:xfrm>
                  <a:off x="2325689" y="1074260"/>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売上</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77" name="直線コネクタ 76">
                  <a:extLst>
                    <a:ext uri="{FF2B5EF4-FFF2-40B4-BE49-F238E27FC236}">
                      <a16:creationId xmlns:a16="http://schemas.microsoft.com/office/drawing/2014/main" id="{7ED91644-E406-9AE1-1ED0-87AEDD9C5B70}"/>
                    </a:ext>
                  </a:extLst>
                </p:cNvPr>
                <p:cNvCxnSpPr>
                  <a:cxnSpLocks/>
                </p:cNvCxnSpPr>
                <p:nvPr/>
              </p:nvCxnSpPr>
              <p:spPr>
                <a:xfrm>
                  <a:off x="2390283" y="1372431"/>
                  <a:ext cx="6598896"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78" name="直線矢印コネクタ 77">
                  <a:extLst>
                    <a:ext uri="{FF2B5EF4-FFF2-40B4-BE49-F238E27FC236}">
                      <a16:creationId xmlns:a16="http://schemas.microsoft.com/office/drawing/2014/main" id="{639C5952-CB1D-758F-D59F-445E97956956}"/>
                    </a:ext>
                  </a:extLst>
                </p:cNvPr>
                <p:cNvCxnSpPr/>
                <p:nvPr/>
              </p:nvCxnSpPr>
              <p:spPr>
                <a:xfrm>
                  <a:off x="3113070" y="1252313"/>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sp>
            <p:nvSpPr>
              <p:cNvPr id="75" name="テキスト ボックス 74">
                <a:extLst>
                  <a:ext uri="{FF2B5EF4-FFF2-40B4-BE49-F238E27FC236}">
                    <a16:creationId xmlns:a16="http://schemas.microsoft.com/office/drawing/2014/main" id="{4776FE49-8962-766E-33F1-E2932469F528}"/>
                  </a:ext>
                </a:extLst>
              </p:cNvPr>
              <p:cNvSpPr txBox="1"/>
              <p:nvPr/>
            </p:nvSpPr>
            <p:spPr>
              <a:xfrm>
                <a:off x="3061572" y="1370415"/>
                <a:ext cx="5606755" cy="230832"/>
              </a:xfrm>
              <a:prstGeom prst="rect">
                <a:avLst/>
              </a:prstGeom>
              <a:noFill/>
            </p:spPr>
            <p:txBody>
              <a:bodyPr wrap="square">
                <a:spAutoFit/>
              </a:bodyPr>
              <a:lstStyle/>
              <a:p>
                <a:pPr algn="just"/>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sp>
          <p:nvSpPr>
            <p:cNvPr id="71" name="テキスト ボックス 70">
              <a:extLst>
                <a:ext uri="{FF2B5EF4-FFF2-40B4-BE49-F238E27FC236}">
                  <a16:creationId xmlns:a16="http://schemas.microsoft.com/office/drawing/2014/main" id="{BAF956C8-19FD-1774-FB40-5825B8441900}"/>
                </a:ext>
              </a:extLst>
            </p:cNvPr>
            <p:cNvSpPr txBox="1"/>
            <p:nvPr/>
          </p:nvSpPr>
          <p:spPr>
            <a:xfrm>
              <a:off x="3016152" y="1921142"/>
              <a:ext cx="5606755"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燃料費・光熱費</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（コントロール不可）</a:t>
              </a: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・人件費の高騰</a:t>
              </a:r>
              <a:endParaRPr lang="en-US" altLang="ja-JP"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72" name="テキスト ボックス 71">
              <a:extLst>
                <a:ext uri="{FF2B5EF4-FFF2-40B4-BE49-F238E27FC236}">
                  <a16:creationId xmlns:a16="http://schemas.microsoft.com/office/drawing/2014/main" id="{68A76B8C-16A0-5640-D60C-DA5509784216}"/>
                </a:ext>
              </a:extLst>
            </p:cNvPr>
            <p:cNvSpPr txBox="1"/>
            <p:nvPr/>
          </p:nvSpPr>
          <p:spPr>
            <a:xfrm>
              <a:off x="3016152" y="2217773"/>
              <a:ext cx="5606755"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取引保証金の積み増し</a:t>
              </a:r>
              <a:endParaRPr lang="en-US" altLang="ja-JP" sz="9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73" name="テキスト ボックス 72">
              <a:extLst>
                <a:ext uri="{FF2B5EF4-FFF2-40B4-BE49-F238E27FC236}">
                  <a16:creationId xmlns:a16="http://schemas.microsoft.com/office/drawing/2014/main" id="{EECEF1C5-0EC7-5348-4B4E-761239049324}"/>
                </a:ext>
              </a:extLst>
            </p:cNvPr>
            <p:cNvSpPr txBox="1"/>
            <p:nvPr/>
          </p:nvSpPr>
          <p:spPr>
            <a:xfrm>
              <a:off x="3016152" y="1356847"/>
              <a:ext cx="5606755"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取引先の減少、流通経路の変化、キーマンの退職</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（キーマンにつく販路）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P36</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grpSp>
        <p:nvGrpSpPr>
          <p:cNvPr id="184" name="グループ化 183">
            <a:extLst>
              <a:ext uri="{FF2B5EF4-FFF2-40B4-BE49-F238E27FC236}">
                <a16:creationId xmlns:a16="http://schemas.microsoft.com/office/drawing/2014/main" id="{ADEA0DFA-DC68-3CB1-140D-24F7387212CC}"/>
              </a:ext>
            </a:extLst>
          </p:cNvPr>
          <p:cNvGrpSpPr/>
          <p:nvPr/>
        </p:nvGrpSpPr>
        <p:grpSpPr>
          <a:xfrm>
            <a:off x="2394689" y="3667112"/>
            <a:ext cx="6694347" cy="1377900"/>
            <a:chOff x="2023114" y="3820331"/>
            <a:chExt cx="6694347" cy="1377900"/>
          </a:xfrm>
        </p:grpSpPr>
        <p:grpSp>
          <p:nvGrpSpPr>
            <p:cNvPr id="157" name="グループ化 156">
              <a:extLst>
                <a:ext uri="{FF2B5EF4-FFF2-40B4-BE49-F238E27FC236}">
                  <a16:creationId xmlns:a16="http://schemas.microsoft.com/office/drawing/2014/main" id="{4671C896-12D0-8FB4-F005-DF30C27AED4F}"/>
                </a:ext>
              </a:extLst>
            </p:cNvPr>
            <p:cNvGrpSpPr/>
            <p:nvPr/>
          </p:nvGrpSpPr>
          <p:grpSpPr>
            <a:xfrm>
              <a:off x="2023114" y="3820331"/>
              <a:ext cx="6694347" cy="1128433"/>
              <a:chOff x="1973980" y="1303754"/>
              <a:chExt cx="6694347" cy="1128433"/>
            </a:xfrm>
          </p:grpSpPr>
          <p:grpSp>
            <p:nvGrpSpPr>
              <p:cNvPr id="158" name="グループ化 157">
                <a:extLst>
                  <a:ext uri="{FF2B5EF4-FFF2-40B4-BE49-F238E27FC236}">
                    <a16:creationId xmlns:a16="http://schemas.microsoft.com/office/drawing/2014/main" id="{331EE315-04E9-F579-6461-858F2418A478}"/>
                  </a:ext>
                </a:extLst>
              </p:cNvPr>
              <p:cNvGrpSpPr/>
              <p:nvPr/>
            </p:nvGrpSpPr>
            <p:grpSpPr>
              <a:xfrm>
                <a:off x="1974735" y="2124410"/>
                <a:ext cx="6663490" cy="307777"/>
                <a:chOff x="2325689" y="951905"/>
                <a:chExt cx="6663490" cy="307777"/>
              </a:xfrm>
            </p:grpSpPr>
            <p:sp>
              <p:nvSpPr>
                <p:cNvPr id="177" name="テキスト ボックス 176">
                  <a:extLst>
                    <a:ext uri="{FF2B5EF4-FFF2-40B4-BE49-F238E27FC236}">
                      <a16:creationId xmlns:a16="http://schemas.microsoft.com/office/drawing/2014/main" id="{346CDFBD-77A1-E60F-A7C4-22525B904302}"/>
                    </a:ext>
                  </a:extLst>
                </p:cNvPr>
                <p:cNvSpPr txBox="1"/>
                <p:nvPr/>
              </p:nvSpPr>
              <p:spPr>
                <a:xfrm>
                  <a:off x="2325689" y="951905"/>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設備</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178" name="直線コネクタ 177">
                  <a:extLst>
                    <a:ext uri="{FF2B5EF4-FFF2-40B4-BE49-F238E27FC236}">
                      <a16:creationId xmlns:a16="http://schemas.microsoft.com/office/drawing/2014/main" id="{68A23BDA-F647-59E9-E899-D315FFCFC40F}"/>
                    </a:ext>
                  </a:extLst>
                </p:cNvPr>
                <p:cNvCxnSpPr>
                  <a:cxnSpLocks/>
                </p:cNvCxnSpPr>
                <p:nvPr/>
              </p:nvCxnSpPr>
              <p:spPr>
                <a:xfrm>
                  <a:off x="2390283" y="1240453"/>
                  <a:ext cx="6598896"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179" name="直線矢印コネクタ 178">
                  <a:extLst>
                    <a:ext uri="{FF2B5EF4-FFF2-40B4-BE49-F238E27FC236}">
                      <a16:creationId xmlns:a16="http://schemas.microsoft.com/office/drawing/2014/main" id="{74E983EB-5FAD-1E26-EE86-729781F1B651}"/>
                    </a:ext>
                  </a:extLst>
                </p:cNvPr>
                <p:cNvCxnSpPr/>
                <p:nvPr/>
              </p:nvCxnSpPr>
              <p:spPr>
                <a:xfrm>
                  <a:off x="3113070" y="1110908"/>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159" name="グループ化 158">
                <a:extLst>
                  <a:ext uri="{FF2B5EF4-FFF2-40B4-BE49-F238E27FC236}">
                    <a16:creationId xmlns:a16="http://schemas.microsoft.com/office/drawing/2014/main" id="{CDFF04B1-2EF4-9EDD-1BA1-F4DEED595B3C}"/>
                  </a:ext>
                </a:extLst>
              </p:cNvPr>
              <p:cNvGrpSpPr/>
              <p:nvPr/>
            </p:nvGrpSpPr>
            <p:grpSpPr>
              <a:xfrm>
                <a:off x="1973980" y="1912954"/>
                <a:ext cx="6653965" cy="261610"/>
                <a:chOff x="2335214" y="1069460"/>
                <a:chExt cx="6653965" cy="261610"/>
              </a:xfrm>
            </p:grpSpPr>
            <p:sp>
              <p:nvSpPr>
                <p:cNvPr id="174" name="テキスト ボックス 173">
                  <a:extLst>
                    <a:ext uri="{FF2B5EF4-FFF2-40B4-BE49-F238E27FC236}">
                      <a16:creationId xmlns:a16="http://schemas.microsoft.com/office/drawing/2014/main" id="{288160E5-F703-2996-2141-1E8D82410B60}"/>
                    </a:ext>
                  </a:extLst>
                </p:cNvPr>
                <p:cNvSpPr txBox="1"/>
                <p:nvPr/>
              </p:nvSpPr>
              <p:spPr>
                <a:xfrm>
                  <a:off x="2335214" y="1069460"/>
                  <a:ext cx="1479478" cy="261610"/>
                </a:xfrm>
                <a:prstGeom prst="rect">
                  <a:avLst/>
                </a:prstGeom>
                <a:noFill/>
              </p:spPr>
              <p:txBody>
                <a:bodyPr wrap="square" rtlCol="0">
                  <a:spAutoFit/>
                </a:bodyPr>
                <a:lstStyle/>
                <a:p>
                  <a:r>
                    <a:rPr kumimoji="1" lang="ja-JP" altLang="en-US" sz="1100">
                      <a:latin typeface="BIZ UDPゴシック" panose="020B0400000000000000" pitchFamily="50" charset="-128"/>
                      <a:ea typeface="BIZ UDPゴシック" panose="020B0400000000000000" pitchFamily="50" charset="-128"/>
                    </a:rPr>
                    <a:t>固定費</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175" name="直線コネクタ 174">
                  <a:extLst>
                    <a:ext uri="{FF2B5EF4-FFF2-40B4-BE49-F238E27FC236}">
                      <a16:creationId xmlns:a16="http://schemas.microsoft.com/office/drawing/2014/main" id="{34CD869E-7EFC-500E-4C43-5676349B248E}"/>
                    </a:ext>
                  </a:extLst>
                </p:cNvPr>
                <p:cNvCxnSpPr>
                  <a:cxnSpLocks/>
                </p:cNvCxnSpPr>
                <p:nvPr/>
              </p:nvCxnSpPr>
              <p:spPr>
                <a:xfrm>
                  <a:off x="2390283" y="1306540"/>
                  <a:ext cx="6598896"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176" name="直線矢印コネクタ 175">
                  <a:extLst>
                    <a:ext uri="{FF2B5EF4-FFF2-40B4-BE49-F238E27FC236}">
                      <a16:creationId xmlns:a16="http://schemas.microsoft.com/office/drawing/2014/main" id="{D31A38A6-C310-779B-1E71-7D2C5BAD43CB}"/>
                    </a:ext>
                  </a:extLst>
                </p:cNvPr>
                <p:cNvCxnSpPr/>
                <p:nvPr/>
              </p:nvCxnSpPr>
              <p:spPr>
                <a:xfrm>
                  <a:off x="3122595" y="1176897"/>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sp>
            <p:nvSpPr>
              <p:cNvPr id="160" name="テキスト ボックス 159">
                <a:extLst>
                  <a:ext uri="{FF2B5EF4-FFF2-40B4-BE49-F238E27FC236}">
                    <a16:creationId xmlns:a16="http://schemas.microsoft.com/office/drawing/2014/main" id="{697C19C2-F153-1A25-3227-14B281157007}"/>
                  </a:ext>
                </a:extLst>
              </p:cNvPr>
              <p:cNvSpPr txBox="1"/>
              <p:nvPr/>
            </p:nvSpPr>
            <p:spPr>
              <a:xfrm>
                <a:off x="3016152" y="1645321"/>
                <a:ext cx="5606755" cy="253916"/>
              </a:xfrm>
              <a:prstGeom prst="rect">
                <a:avLst/>
              </a:prstGeom>
              <a:noFill/>
            </p:spPr>
            <p:txBody>
              <a:bodyPr wrap="square">
                <a:spAutoFit/>
              </a:bodyPr>
              <a:lstStyle/>
              <a:p>
                <a:pPr algn="just">
                  <a:buNone/>
                </a:pP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資材価格の高騰、設計変更による工期の延長・コストの増加 </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（参照 ：</a:t>
                </a:r>
                <a:r>
                  <a:rPr lang="en-US" altLang="ja-JP" sz="800">
                    <a:solidFill>
                      <a:schemeClr val="tx1">
                        <a:lumMod val="75000"/>
                        <a:lumOff val="25000"/>
                      </a:schemeClr>
                    </a:solidFill>
                    <a:latin typeface="BIZ UDP明朝 Medium" panose="02020500000000000000" pitchFamily="18" charset="-128"/>
                    <a:ea typeface="BIZ UDP明朝 Medium" panose="02020500000000000000" pitchFamily="18" charset="-128"/>
                  </a:rPr>
                  <a:t> P41,43,45</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a:t>
                </a:r>
                <a:endPar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nvGrpSpPr>
              <p:cNvPr id="161" name="グループ化 160">
                <a:extLst>
                  <a:ext uri="{FF2B5EF4-FFF2-40B4-BE49-F238E27FC236}">
                    <a16:creationId xmlns:a16="http://schemas.microsoft.com/office/drawing/2014/main" id="{ED1CB408-253A-EE4D-3B3F-F5A1788843AA}"/>
                  </a:ext>
                </a:extLst>
              </p:cNvPr>
              <p:cNvGrpSpPr/>
              <p:nvPr/>
            </p:nvGrpSpPr>
            <p:grpSpPr>
              <a:xfrm>
                <a:off x="1974735" y="1598280"/>
                <a:ext cx="6663490" cy="307777"/>
                <a:chOff x="2325689" y="1027223"/>
                <a:chExt cx="6663490" cy="307777"/>
              </a:xfrm>
            </p:grpSpPr>
            <p:sp>
              <p:nvSpPr>
                <p:cNvPr id="171" name="テキスト ボックス 170">
                  <a:extLst>
                    <a:ext uri="{FF2B5EF4-FFF2-40B4-BE49-F238E27FC236}">
                      <a16:creationId xmlns:a16="http://schemas.microsoft.com/office/drawing/2014/main" id="{83F20772-05B4-3626-FB6A-9DD6B381B263}"/>
                    </a:ext>
                  </a:extLst>
                </p:cNvPr>
                <p:cNvSpPr txBox="1"/>
                <p:nvPr/>
              </p:nvSpPr>
              <p:spPr>
                <a:xfrm>
                  <a:off x="2325689" y="1027223"/>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原価</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172" name="直線コネクタ 171">
                  <a:extLst>
                    <a:ext uri="{FF2B5EF4-FFF2-40B4-BE49-F238E27FC236}">
                      <a16:creationId xmlns:a16="http://schemas.microsoft.com/office/drawing/2014/main" id="{5D6E0C89-5E3F-13A7-4884-5C47CC914E4E}"/>
                    </a:ext>
                  </a:extLst>
                </p:cNvPr>
                <p:cNvCxnSpPr>
                  <a:cxnSpLocks/>
                </p:cNvCxnSpPr>
                <p:nvPr/>
              </p:nvCxnSpPr>
              <p:spPr>
                <a:xfrm>
                  <a:off x="2390283" y="1315869"/>
                  <a:ext cx="6598896"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173" name="直線矢印コネクタ 172">
                  <a:extLst>
                    <a:ext uri="{FF2B5EF4-FFF2-40B4-BE49-F238E27FC236}">
                      <a16:creationId xmlns:a16="http://schemas.microsoft.com/office/drawing/2014/main" id="{B1ED47AC-AC90-5006-B50C-104B72306212}"/>
                    </a:ext>
                  </a:extLst>
                </p:cNvPr>
                <p:cNvCxnSpPr/>
                <p:nvPr/>
              </p:nvCxnSpPr>
              <p:spPr>
                <a:xfrm>
                  <a:off x="3113070" y="1195751"/>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162" name="グループ化 161">
                <a:extLst>
                  <a:ext uri="{FF2B5EF4-FFF2-40B4-BE49-F238E27FC236}">
                    <a16:creationId xmlns:a16="http://schemas.microsoft.com/office/drawing/2014/main" id="{B6A99BE2-69AC-CFA8-9D5F-24804707E20A}"/>
                  </a:ext>
                </a:extLst>
              </p:cNvPr>
              <p:cNvGrpSpPr/>
              <p:nvPr/>
            </p:nvGrpSpPr>
            <p:grpSpPr>
              <a:xfrm>
                <a:off x="1973980" y="1303754"/>
                <a:ext cx="6694347" cy="315926"/>
                <a:chOff x="1973980" y="1303754"/>
                <a:chExt cx="6694347" cy="315926"/>
              </a:xfrm>
            </p:grpSpPr>
            <p:grpSp>
              <p:nvGrpSpPr>
                <p:cNvPr id="166" name="グループ化 165">
                  <a:extLst>
                    <a:ext uri="{FF2B5EF4-FFF2-40B4-BE49-F238E27FC236}">
                      <a16:creationId xmlns:a16="http://schemas.microsoft.com/office/drawing/2014/main" id="{58C46C31-BD2A-B3BA-8194-9019914F5572}"/>
                    </a:ext>
                  </a:extLst>
                </p:cNvPr>
                <p:cNvGrpSpPr/>
                <p:nvPr/>
              </p:nvGrpSpPr>
              <p:grpSpPr>
                <a:xfrm>
                  <a:off x="1973980" y="1303754"/>
                  <a:ext cx="6664245" cy="315926"/>
                  <a:chOff x="2324934" y="1056505"/>
                  <a:chExt cx="6664245" cy="315926"/>
                </a:xfrm>
              </p:grpSpPr>
              <p:sp>
                <p:nvSpPr>
                  <p:cNvPr id="168" name="テキスト ボックス 167">
                    <a:extLst>
                      <a:ext uri="{FF2B5EF4-FFF2-40B4-BE49-F238E27FC236}">
                        <a16:creationId xmlns:a16="http://schemas.microsoft.com/office/drawing/2014/main" id="{8317BE03-D8F5-D4BA-1A11-B2F636476ABC}"/>
                      </a:ext>
                    </a:extLst>
                  </p:cNvPr>
                  <p:cNvSpPr txBox="1"/>
                  <p:nvPr/>
                </p:nvSpPr>
                <p:spPr>
                  <a:xfrm>
                    <a:off x="2324934" y="1056505"/>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売上</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169" name="直線コネクタ 168">
                    <a:extLst>
                      <a:ext uri="{FF2B5EF4-FFF2-40B4-BE49-F238E27FC236}">
                        <a16:creationId xmlns:a16="http://schemas.microsoft.com/office/drawing/2014/main" id="{D15CD2DF-4D2F-9C9B-F91A-C3876B08BE4F}"/>
                      </a:ext>
                    </a:extLst>
                  </p:cNvPr>
                  <p:cNvCxnSpPr>
                    <a:cxnSpLocks/>
                  </p:cNvCxnSpPr>
                  <p:nvPr/>
                </p:nvCxnSpPr>
                <p:spPr>
                  <a:xfrm>
                    <a:off x="2390283" y="1372431"/>
                    <a:ext cx="6598896"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170" name="直線矢印コネクタ 169">
                    <a:extLst>
                      <a:ext uri="{FF2B5EF4-FFF2-40B4-BE49-F238E27FC236}">
                        <a16:creationId xmlns:a16="http://schemas.microsoft.com/office/drawing/2014/main" id="{D2ED3C1C-678A-A39E-5519-F0FA28864749}"/>
                      </a:ext>
                    </a:extLst>
                  </p:cNvPr>
                  <p:cNvCxnSpPr/>
                  <p:nvPr/>
                </p:nvCxnSpPr>
                <p:spPr>
                  <a:xfrm>
                    <a:off x="3113070" y="1252313"/>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sp>
              <p:nvSpPr>
                <p:cNvPr id="167" name="テキスト ボックス 166">
                  <a:extLst>
                    <a:ext uri="{FF2B5EF4-FFF2-40B4-BE49-F238E27FC236}">
                      <a16:creationId xmlns:a16="http://schemas.microsoft.com/office/drawing/2014/main" id="{0530091F-4866-9BFA-EDF6-3644D99DDEA3}"/>
                    </a:ext>
                  </a:extLst>
                </p:cNvPr>
                <p:cNvSpPr txBox="1"/>
                <p:nvPr/>
              </p:nvSpPr>
              <p:spPr>
                <a:xfrm>
                  <a:off x="3061572" y="1370415"/>
                  <a:ext cx="5606755" cy="230832"/>
                </a:xfrm>
                <a:prstGeom prst="rect">
                  <a:avLst/>
                </a:prstGeom>
                <a:noFill/>
              </p:spPr>
              <p:txBody>
                <a:bodyPr wrap="square">
                  <a:spAutoFit/>
                </a:bodyPr>
                <a:lstStyle/>
                <a:p>
                  <a:pPr algn="just"/>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sp>
            <p:nvSpPr>
              <p:cNvPr id="163" name="テキスト ボックス 162">
                <a:extLst>
                  <a:ext uri="{FF2B5EF4-FFF2-40B4-BE49-F238E27FC236}">
                    <a16:creationId xmlns:a16="http://schemas.microsoft.com/office/drawing/2014/main" id="{D515DA92-3F37-133F-5369-F152BB6672DE}"/>
                  </a:ext>
                </a:extLst>
              </p:cNvPr>
              <p:cNvSpPr txBox="1"/>
              <p:nvPr/>
            </p:nvSpPr>
            <p:spPr>
              <a:xfrm>
                <a:off x="3016152" y="1902484"/>
                <a:ext cx="5606755"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人件費の増加</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（資格者・作業員つなぎ止め）</a:t>
                </a:r>
                <a:r>
                  <a:rPr lang="ja-JP" altLang="en-US" sz="900">
                    <a:solidFill>
                      <a:schemeClr val="tx1">
                        <a:lumMod val="75000"/>
                        <a:lumOff val="25000"/>
                      </a:schemeClr>
                    </a:solidFill>
                    <a:latin typeface="BIZ UDP明朝 Medium" panose="02020500000000000000" pitchFamily="18" charset="-128"/>
                    <a:ea typeface="BIZ UDP明朝 Medium" panose="02020500000000000000" pitchFamily="18" charset="-128"/>
                  </a:rPr>
                  <a:t> </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（参照 ：</a:t>
                </a:r>
                <a:r>
                  <a:rPr lang="en-US" altLang="ja-JP" sz="800">
                    <a:solidFill>
                      <a:schemeClr val="tx1">
                        <a:lumMod val="75000"/>
                        <a:lumOff val="25000"/>
                      </a:schemeClr>
                    </a:solidFill>
                    <a:latin typeface="BIZ UDP明朝 Medium" panose="02020500000000000000" pitchFamily="18" charset="-128"/>
                    <a:ea typeface="BIZ UDP明朝 Medium" panose="02020500000000000000" pitchFamily="18" charset="-128"/>
                  </a:rPr>
                  <a:t> P44,46</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a:t>
                </a:r>
                <a:endParaRPr lang="en-US" altLang="ja-JP"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64" name="テキスト ボックス 163">
                <a:extLst>
                  <a:ext uri="{FF2B5EF4-FFF2-40B4-BE49-F238E27FC236}">
                    <a16:creationId xmlns:a16="http://schemas.microsoft.com/office/drawing/2014/main" id="{F6F689BA-FA94-EA3C-D5BC-C32E172F9379}"/>
                  </a:ext>
                </a:extLst>
              </p:cNvPr>
              <p:cNvSpPr txBox="1"/>
              <p:nvPr/>
            </p:nvSpPr>
            <p:spPr>
              <a:xfrm>
                <a:off x="3016152" y="2161015"/>
                <a:ext cx="5606755"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元請要請による建設機械投資</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（関係性維持・継続受注確保）</a:t>
                </a:r>
                <a:r>
                  <a:rPr lang="ja-JP" altLang="en-US" sz="900">
                    <a:solidFill>
                      <a:schemeClr val="tx1">
                        <a:lumMod val="75000"/>
                        <a:lumOff val="25000"/>
                      </a:schemeClr>
                    </a:solidFill>
                    <a:latin typeface="BIZ UDP明朝 Medium" panose="02020500000000000000" pitchFamily="18" charset="-128"/>
                    <a:ea typeface="BIZ UDP明朝 Medium" panose="02020500000000000000" pitchFamily="18" charset="-128"/>
                  </a:rPr>
                  <a:t> </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（参照 ：</a:t>
                </a:r>
                <a:r>
                  <a:rPr lang="en-US" altLang="ja-JP" sz="800">
                    <a:solidFill>
                      <a:schemeClr val="tx1">
                        <a:lumMod val="75000"/>
                        <a:lumOff val="25000"/>
                      </a:schemeClr>
                    </a:solidFill>
                    <a:latin typeface="BIZ UDP明朝 Medium" panose="02020500000000000000" pitchFamily="18" charset="-128"/>
                    <a:ea typeface="BIZ UDP明朝 Medium" panose="02020500000000000000" pitchFamily="18" charset="-128"/>
                  </a:rPr>
                  <a:t> P41</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a:t>
                </a:r>
                <a:endPar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165" name="テキスト ボックス 164">
                <a:extLst>
                  <a:ext uri="{FF2B5EF4-FFF2-40B4-BE49-F238E27FC236}">
                    <a16:creationId xmlns:a16="http://schemas.microsoft.com/office/drawing/2014/main" id="{9B99F1FA-FC50-D49F-B407-E30B6427EF44}"/>
                  </a:ext>
                </a:extLst>
              </p:cNvPr>
              <p:cNvSpPr txBox="1"/>
              <p:nvPr/>
            </p:nvSpPr>
            <p:spPr>
              <a:xfrm>
                <a:off x="3016152" y="1356847"/>
                <a:ext cx="5606755" cy="253916"/>
              </a:xfrm>
              <a:prstGeom prst="rect">
                <a:avLst/>
              </a:prstGeom>
              <a:noFill/>
            </p:spPr>
            <p:txBody>
              <a:bodyPr wrap="square">
                <a:spAutoFit/>
              </a:bodyPr>
              <a:lstStyle/>
              <a:p>
                <a:pPr algn="just">
                  <a:buNone/>
                </a:pP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キーマンの退職</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（資格者、キーマンに受注がついていることもある）</a:t>
                </a:r>
                <a:r>
                  <a:rPr lang="ja-JP" altLang="en-US" sz="900">
                    <a:solidFill>
                      <a:schemeClr val="tx1">
                        <a:lumMod val="75000"/>
                        <a:lumOff val="25000"/>
                      </a:schemeClr>
                    </a:solidFill>
                    <a:latin typeface="BIZ UDP明朝 Medium" panose="02020500000000000000" pitchFamily="18" charset="-128"/>
                    <a:ea typeface="BIZ UDP明朝 Medium" panose="02020500000000000000" pitchFamily="18" charset="-128"/>
                  </a:rPr>
                  <a:t> </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（参照 ：</a:t>
                </a:r>
                <a:r>
                  <a:rPr lang="en-US" altLang="ja-JP" sz="800">
                    <a:solidFill>
                      <a:schemeClr val="tx1">
                        <a:lumMod val="75000"/>
                        <a:lumOff val="25000"/>
                      </a:schemeClr>
                    </a:solidFill>
                    <a:latin typeface="BIZ UDP明朝 Medium" panose="02020500000000000000" pitchFamily="18" charset="-128"/>
                    <a:ea typeface="BIZ UDP明朝 Medium" panose="02020500000000000000" pitchFamily="18" charset="-128"/>
                  </a:rPr>
                  <a:t> P4</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４）</a:t>
                </a:r>
                <a:endParaRPr lang="en-US" altLang="ja-JP" sz="8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sp>
          <p:nvSpPr>
            <p:cNvPr id="180" name="テキスト ボックス 179">
              <a:extLst>
                <a:ext uri="{FF2B5EF4-FFF2-40B4-BE49-F238E27FC236}">
                  <a16:creationId xmlns:a16="http://schemas.microsoft.com/office/drawing/2014/main" id="{D3EA59EA-990C-CE72-701D-AC31A3343456}"/>
                </a:ext>
              </a:extLst>
            </p:cNvPr>
            <p:cNvSpPr txBox="1"/>
            <p:nvPr/>
          </p:nvSpPr>
          <p:spPr>
            <a:xfrm>
              <a:off x="2025440" y="4944315"/>
              <a:ext cx="1479478" cy="253916"/>
            </a:xfrm>
            <a:prstGeom prst="rect">
              <a:avLst/>
            </a:prstGeom>
            <a:noFill/>
          </p:spPr>
          <p:txBody>
            <a:bodyPr wrap="square" rtlCol="0">
              <a:spAutoFit/>
            </a:bodyPr>
            <a:lstStyle/>
            <a:p>
              <a:r>
                <a:rPr kumimoji="1" lang="ja-JP" altLang="en-US" sz="1050">
                  <a:latin typeface="BIZ UDPゴシック" panose="020B0400000000000000" pitchFamily="50" charset="-128"/>
                  <a:ea typeface="BIZ UDPゴシック" panose="020B0400000000000000" pitchFamily="50" charset="-128"/>
                </a:rPr>
                <a:t>その他</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181" name="直線コネクタ 180">
              <a:extLst>
                <a:ext uri="{FF2B5EF4-FFF2-40B4-BE49-F238E27FC236}">
                  <a16:creationId xmlns:a16="http://schemas.microsoft.com/office/drawing/2014/main" id="{FA1E01D9-988F-0BD3-5027-DC528597C845}"/>
                </a:ext>
              </a:extLst>
            </p:cNvPr>
            <p:cNvCxnSpPr>
              <a:cxnSpLocks/>
            </p:cNvCxnSpPr>
            <p:nvPr/>
          </p:nvCxnSpPr>
          <p:spPr>
            <a:xfrm>
              <a:off x="2090034" y="5195155"/>
              <a:ext cx="6598896"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sp>
          <p:nvSpPr>
            <p:cNvPr id="182" name="テキスト ボックス 181">
              <a:extLst>
                <a:ext uri="{FF2B5EF4-FFF2-40B4-BE49-F238E27FC236}">
                  <a16:creationId xmlns:a16="http://schemas.microsoft.com/office/drawing/2014/main" id="{4E02F85C-9826-1BCC-A381-12F83B2D22BD}"/>
                </a:ext>
              </a:extLst>
            </p:cNvPr>
            <p:cNvSpPr txBox="1"/>
            <p:nvPr/>
          </p:nvSpPr>
          <p:spPr>
            <a:xfrm>
              <a:off x="3066857" y="4943114"/>
              <a:ext cx="5606755"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度を越した代表者車両</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（高級車）</a:t>
              </a: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の取得・短期的入替 </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（参照 ：</a:t>
              </a:r>
              <a:r>
                <a:rPr lang="en-US" altLang="ja-JP" sz="800">
                  <a:solidFill>
                    <a:schemeClr val="tx1">
                      <a:lumMod val="75000"/>
                      <a:lumOff val="25000"/>
                    </a:schemeClr>
                  </a:solidFill>
                  <a:latin typeface="BIZ UDP明朝 Medium" panose="02020500000000000000" pitchFamily="18" charset="-128"/>
                  <a:ea typeface="BIZ UDP明朝 Medium" panose="02020500000000000000" pitchFamily="18" charset="-128"/>
                </a:rPr>
                <a:t> P41,44</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a:t>
              </a:r>
              <a:endPar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cxnSp>
          <p:nvCxnSpPr>
            <p:cNvPr id="183" name="直線矢印コネクタ 182">
              <a:extLst>
                <a:ext uri="{FF2B5EF4-FFF2-40B4-BE49-F238E27FC236}">
                  <a16:creationId xmlns:a16="http://schemas.microsoft.com/office/drawing/2014/main" id="{8BD9C322-484C-3767-1D77-75D6F6D4E871}"/>
                </a:ext>
              </a:extLst>
            </p:cNvPr>
            <p:cNvCxnSpPr/>
            <p:nvPr/>
          </p:nvCxnSpPr>
          <p:spPr>
            <a:xfrm>
              <a:off x="2812821" y="5074939"/>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cxnSp>
        <p:nvCxnSpPr>
          <p:cNvPr id="15" name="直線コネクタ 14">
            <a:extLst>
              <a:ext uri="{FF2B5EF4-FFF2-40B4-BE49-F238E27FC236}">
                <a16:creationId xmlns:a16="http://schemas.microsoft.com/office/drawing/2014/main" id="{C83A79D1-2662-0DF9-C3E1-E0E437467F33}"/>
              </a:ext>
            </a:extLst>
          </p:cNvPr>
          <p:cNvCxnSpPr>
            <a:cxnSpLocks/>
          </p:cNvCxnSpPr>
          <p:nvPr/>
        </p:nvCxnSpPr>
        <p:spPr>
          <a:xfrm>
            <a:off x="2460563" y="6282419"/>
            <a:ext cx="6598896"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D5CD2502-B612-FE30-7C59-70D4D22F6511}"/>
              </a:ext>
            </a:extLst>
          </p:cNvPr>
          <p:cNvGrpSpPr/>
          <p:nvPr/>
        </p:nvGrpSpPr>
        <p:grpSpPr>
          <a:xfrm>
            <a:off x="2394687" y="5178627"/>
            <a:ext cx="6879488" cy="1362758"/>
            <a:chOff x="2013687" y="5178627"/>
            <a:chExt cx="6879488" cy="1362758"/>
          </a:xfrm>
        </p:grpSpPr>
        <p:sp>
          <p:nvSpPr>
            <p:cNvPr id="12" name="テキスト ボックス 11">
              <a:extLst>
                <a:ext uri="{FF2B5EF4-FFF2-40B4-BE49-F238E27FC236}">
                  <a16:creationId xmlns:a16="http://schemas.microsoft.com/office/drawing/2014/main" id="{033CEDDA-43FE-DA66-D798-96362FE72E73}"/>
                </a:ext>
              </a:extLst>
            </p:cNvPr>
            <p:cNvSpPr txBox="1"/>
            <p:nvPr/>
          </p:nvSpPr>
          <p:spPr>
            <a:xfrm>
              <a:off x="3068196" y="5483152"/>
              <a:ext cx="4572000" cy="253916"/>
            </a:xfrm>
            <a:prstGeom prst="rect">
              <a:avLst/>
            </a:prstGeom>
            <a:noFill/>
          </p:spPr>
          <p:txBody>
            <a:bodyPr wrap="square">
              <a:spAutoFit/>
            </a:bodyPr>
            <a:lstStyle/>
            <a:p>
              <a:pPr algn="just">
                <a:buNone/>
              </a:pP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材料・動力費の高騰 </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（参照 ：</a:t>
              </a:r>
              <a:r>
                <a:rPr lang="en-US" altLang="ja-JP" sz="800">
                  <a:solidFill>
                    <a:schemeClr val="tx1">
                      <a:lumMod val="75000"/>
                      <a:lumOff val="25000"/>
                    </a:schemeClr>
                  </a:solidFill>
                  <a:latin typeface="BIZ UDP明朝 Medium" panose="02020500000000000000" pitchFamily="18" charset="-128"/>
                  <a:ea typeface="BIZ UDP明朝 Medium" panose="02020500000000000000" pitchFamily="18" charset="-128"/>
                </a:rPr>
                <a:t> P51</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a:t>
              </a:r>
              <a:endPar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nvGrpSpPr>
            <p:cNvPr id="7" name="グループ化 6">
              <a:extLst>
                <a:ext uri="{FF2B5EF4-FFF2-40B4-BE49-F238E27FC236}">
                  <a16:creationId xmlns:a16="http://schemas.microsoft.com/office/drawing/2014/main" id="{31902470-192C-EBF6-D09C-DA0033FEC0F8}"/>
                </a:ext>
              </a:extLst>
            </p:cNvPr>
            <p:cNvGrpSpPr/>
            <p:nvPr/>
          </p:nvGrpSpPr>
          <p:grpSpPr>
            <a:xfrm>
              <a:off x="2013687" y="5178627"/>
              <a:ext cx="6879488" cy="1362758"/>
              <a:chOff x="2013687" y="5178627"/>
              <a:chExt cx="6879488" cy="1362758"/>
            </a:xfrm>
          </p:grpSpPr>
          <p:grpSp>
            <p:nvGrpSpPr>
              <p:cNvPr id="185" name="グループ化 184">
                <a:extLst>
                  <a:ext uri="{FF2B5EF4-FFF2-40B4-BE49-F238E27FC236}">
                    <a16:creationId xmlns:a16="http://schemas.microsoft.com/office/drawing/2014/main" id="{92D6B60B-F4BB-FF43-6FB9-10DE2572B8E1}"/>
                  </a:ext>
                </a:extLst>
              </p:cNvPr>
              <p:cNvGrpSpPr/>
              <p:nvPr/>
            </p:nvGrpSpPr>
            <p:grpSpPr>
              <a:xfrm>
                <a:off x="2013687" y="5178627"/>
                <a:ext cx="6860092" cy="1362758"/>
                <a:chOff x="2023114" y="3840497"/>
                <a:chExt cx="6748979" cy="1362758"/>
              </a:xfrm>
            </p:grpSpPr>
            <p:grpSp>
              <p:nvGrpSpPr>
                <p:cNvPr id="186" name="グループ化 185">
                  <a:extLst>
                    <a:ext uri="{FF2B5EF4-FFF2-40B4-BE49-F238E27FC236}">
                      <a16:creationId xmlns:a16="http://schemas.microsoft.com/office/drawing/2014/main" id="{59C30963-B76E-CCC0-B33F-4898DABC7125}"/>
                    </a:ext>
                  </a:extLst>
                </p:cNvPr>
                <p:cNvGrpSpPr/>
                <p:nvPr/>
              </p:nvGrpSpPr>
              <p:grpSpPr>
                <a:xfrm>
                  <a:off x="2023114" y="3840497"/>
                  <a:ext cx="6748979" cy="1099879"/>
                  <a:chOff x="1973980" y="1323920"/>
                  <a:chExt cx="6748979" cy="1099879"/>
                </a:xfrm>
              </p:grpSpPr>
              <p:grpSp>
                <p:nvGrpSpPr>
                  <p:cNvPr id="191" name="グループ化 190">
                    <a:extLst>
                      <a:ext uri="{FF2B5EF4-FFF2-40B4-BE49-F238E27FC236}">
                        <a16:creationId xmlns:a16="http://schemas.microsoft.com/office/drawing/2014/main" id="{2BA4C67B-24D6-1DD6-AF08-49F47ADF70E5}"/>
                      </a:ext>
                    </a:extLst>
                  </p:cNvPr>
                  <p:cNvGrpSpPr/>
                  <p:nvPr/>
                </p:nvGrpSpPr>
                <p:grpSpPr>
                  <a:xfrm>
                    <a:off x="1973980" y="2116022"/>
                    <a:ext cx="1479478" cy="307777"/>
                    <a:chOff x="2324934" y="943517"/>
                    <a:chExt cx="1479478" cy="307777"/>
                  </a:xfrm>
                </p:grpSpPr>
                <p:sp>
                  <p:nvSpPr>
                    <p:cNvPr id="210" name="テキスト ボックス 209">
                      <a:extLst>
                        <a:ext uri="{FF2B5EF4-FFF2-40B4-BE49-F238E27FC236}">
                          <a16:creationId xmlns:a16="http://schemas.microsoft.com/office/drawing/2014/main" id="{77A8E7BB-B08E-EE6E-78CE-16BD300B4E74}"/>
                        </a:ext>
                      </a:extLst>
                    </p:cNvPr>
                    <p:cNvSpPr txBox="1"/>
                    <p:nvPr/>
                  </p:nvSpPr>
                  <p:spPr>
                    <a:xfrm>
                      <a:off x="2324934" y="943517"/>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設備</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212" name="直線矢印コネクタ 211">
                      <a:extLst>
                        <a:ext uri="{FF2B5EF4-FFF2-40B4-BE49-F238E27FC236}">
                          <a16:creationId xmlns:a16="http://schemas.microsoft.com/office/drawing/2014/main" id="{F68BC861-FEBB-7F2D-B75F-31B9BD58D493}"/>
                        </a:ext>
                      </a:extLst>
                    </p:cNvPr>
                    <p:cNvCxnSpPr/>
                    <p:nvPr/>
                  </p:nvCxnSpPr>
                  <p:spPr>
                    <a:xfrm>
                      <a:off x="3113070" y="1101481"/>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192" name="グループ化 191">
                    <a:extLst>
                      <a:ext uri="{FF2B5EF4-FFF2-40B4-BE49-F238E27FC236}">
                        <a16:creationId xmlns:a16="http://schemas.microsoft.com/office/drawing/2014/main" id="{47C4711A-A79D-20CB-1F72-96E5F051DD8F}"/>
                      </a:ext>
                    </a:extLst>
                  </p:cNvPr>
                  <p:cNvGrpSpPr/>
                  <p:nvPr/>
                </p:nvGrpSpPr>
                <p:grpSpPr>
                  <a:xfrm>
                    <a:off x="1973980" y="1884477"/>
                    <a:ext cx="6561982" cy="261610"/>
                    <a:chOff x="2335214" y="1040983"/>
                    <a:chExt cx="6561982" cy="261610"/>
                  </a:xfrm>
                </p:grpSpPr>
                <p:sp>
                  <p:nvSpPr>
                    <p:cNvPr id="207" name="テキスト ボックス 206">
                      <a:extLst>
                        <a:ext uri="{FF2B5EF4-FFF2-40B4-BE49-F238E27FC236}">
                          <a16:creationId xmlns:a16="http://schemas.microsoft.com/office/drawing/2014/main" id="{32D8E088-BF6E-E33D-15DB-EA1A4902D646}"/>
                        </a:ext>
                      </a:extLst>
                    </p:cNvPr>
                    <p:cNvSpPr txBox="1"/>
                    <p:nvPr/>
                  </p:nvSpPr>
                  <p:spPr>
                    <a:xfrm>
                      <a:off x="2335214" y="1040983"/>
                      <a:ext cx="1479478" cy="261610"/>
                    </a:xfrm>
                    <a:prstGeom prst="rect">
                      <a:avLst/>
                    </a:prstGeom>
                    <a:noFill/>
                  </p:spPr>
                  <p:txBody>
                    <a:bodyPr wrap="square" rtlCol="0">
                      <a:spAutoFit/>
                    </a:bodyPr>
                    <a:lstStyle/>
                    <a:p>
                      <a:r>
                        <a:rPr kumimoji="1" lang="ja-JP" altLang="en-US" sz="1100">
                          <a:latin typeface="BIZ UDPゴシック" panose="020B0400000000000000" pitchFamily="50" charset="-128"/>
                          <a:ea typeface="BIZ UDPゴシック" panose="020B0400000000000000" pitchFamily="50" charset="-128"/>
                        </a:rPr>
                        <a:t>固定費</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208" name="直線コネクタ 207">
                      <a:extLst>
                        <a:ext uri="{FF2B5EF4-FFF2-40B4-BE49-F238E27FC236}">
                          <a16:creationId xmlns:a16="http://schemas.microsoft.com/office/drawing/2014/main" id="{068A8420-3F1B-60F5-5D48-C2CF3EE20424}"/>
                        </a:ext>
                      </a:extLst>
                    </p:cNvPr>
                    <p:cNvCxnSpPr>
                      <a:cxnSpLocks/>
                    </p:cNvCxnSpPr>
                    <p:nvPr/>
                  </p:nvCxnSpPr>
                  <p:spPr>
                    <a:xfrm>
                      <a:off x="2405277" y="1287588"/>
                      <a:ext cx="6491919"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209" name="直線矢印コネクタ 208">
                      <a:extLst>
                        <a:ext uri="{FF2B5EF4-FFF2-40B4-BE49-F238E27FC236}">
                          <a16:creationId xmlns:a16="http://schemas.microsoft.com/office/drawing/2014/main" id="{01491D09-1B52-2423-4F50-26B8505BFB53}"/>
                        </a:ext>
                      </a:extLst>
                    </p:cNvPr>
                    <p:cNvCxnSpPr/>
                    <p:nvPr/>
                  </p:nvCxnSpPr>
                  <p:spPr>
                    <a:xfrm>
                      <a:off x="3122595" y="1158141"/>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194" name="グループ化 193">
                    <a:extLst>
                      <a:ext uri="{FF2B5EF4-FFF2-40B4-BE49-F238E27FC236}">
                        <a16:creationId xmlns:a16="http://schemas.microsoft.com/office/drawing/2014/main" id="{DB4C2DC2-1DC8-F0A5-8572-C0C1EF9CB6F5}"/>
                      </a:ext>
                    </a:extLst>
                  </p:cNvPr>
                  <p:cNvGrpSpPr/>
                  <p:nvPr/>
                </p:nvGrpSpPr>
                <p:grpSpPr>
                  <a:xfrm>
                    <a:off x="1974735" y="1598378"/>
                    <a:ext cx="6556513" cy="307777"/>
                    <a:chOff x="2325689" y="1027321"/>
                    <a:chExt cx="6556513" cy="307777"/>
                  </a:xfrm>
                </p:grpSpPr>
                <p:sp>
                  <p:nvSpPr>
                    <p:cNvPr id="204" name="テキスト ボックス 203">
                      <a:extLst>
                        <a:ext uri="{FF2B5EF4-FFF2-40B4-BE49-F238E27FC236}">
                          <a16:creationId xmlns:a16="http://schemas.microsoft.com/office/drawing/2014/main" id="{3ADE3847-A0A6-812E-D65A-A126BC223C88}"/>
                        </a:ext>
                      </a:extLst>
                    </p:cNvPr>
                    <p:cNvSpPr txBox="1"/>
                    <p:nvPr/>
                  </p:nvSpPr>
                  <p:spPr>
                    <a:xfrm>
                      <a:off x="2325689" y="1027321"/>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原価</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205" name="直線コネクタ 204">
                      <a:extLst>
                        <a:ext uri="{FF2B5EF4-FFF2-40B4-BE49-F238E27FC236}">
                          <a16:creationId xmlns:a16="http://schemas.microsoft.com/office/drawing/2014/main" id="{AC576554-B7D8-A6D1-C2EA-9EF4098BB30D}"/>
                        </a:ext>
                      </a:extLst>
                    </p:cNvPr>
                    <p:cNvCxnSpPr>
                      <a:cxnSpLocks/>
                    </p:cNvCxnSpPr>
                    <p:nvPr/>
                  </p:nvCxnSpPr>
                  <p:spPr>
                    <a:xfrm>
                      <a:off x="2390283" y="1306442"/>
                      <a:ext cx="6491919"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206" name="直線矢印コネクタ 205">
                      <a:extLst>
                        <a:ext uri="{FF2B5EF4-FFF2-40B4-BE49-F238E27FC236}">
                          <a16:creationId xmlns:a16="http://schemas.microsoft.com/office/drawing/2014/main" id="{8052C79A-8067-4A64-3FD9-3F353B08FD34}"/>
                        </a:ext>
                      </a:extLst>
                    </p:cNvPr>
                    <p:cNvCxnSpPr/>
                    <p:nvPr/>
                  </p:nvCxnSpPr>
                  <p:spPr>
                    <a:xfrm>
                      <a:off x="3113070" y="1186324"/>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195" name="グループ化 194">
                    <a:extLst>
                      <a:ext uri="{FF2B5EF4-FFF2-40B4-BE49-F238E27FC236}">
                        <a16:creationId xmlns:a16="http://schemas.microsoft.com/office/drawing/2014/main" id="{3A5738EC-E592-5F67-EBC3-C9FA8552B41E}"/>
                      </a:ext>
                    </a:extLst>
                  </p:cNvPr>
                  <p:cNvGrpSpPr/>
                  <p:nvPr/>
                </p:nvGrpSpPr>
                <p:grpSpPr>
                  <a:xfrm>
                    <a:off x="1973980" y="1323920"/>
                    <a:ext cx="6694347" cy="307777"/>
                    <a:chOff x="1973980" y="1323920"/>
                    <a:chExt cx="6694347" cy="307777"/>
                  </a:xfrm>
                </p:grpSpPr>
                <p:grpSp>
                  <p:nvGrpSpPr>
                    <p:cNvPr id="199" name="グループ化 198">
                      <a:extLst>
                        <a:ext uri="{FF2B5EF4-FFF2-40B4-BE49-F238E27FC236}">
                          <a16:creationId xmlns:a16="http://schemas.microsoft.com/office/drawing/2014/main" id="{164C8E25-1529-31DB-024B-17281C1CC04A}"/>
                        </a:ext>
                      </a:extLst>
                    </p:cNvPr>
                    <p:cNvGrpSpPr/>
                    <p:nvPr/>
                  </p:nvGrpSpPr>
                  <p:grpSpPr>
                    <a:xfrm>
                      <a:off x="1973980" y="1323920"/>
                      <a:ext cx="6557268" cy="307777"/>
                      <a:chOff x="2324934" y="1076671"/>
                      <a:chExt cx="6557268" cy="307777"/>
                    </a:xfrm>
                  </p:grpSpPr>
                  <p:sp>
                    <p:nvSpPr>
                      <p:cNvPr id="201" name="テキスト ボックス 200">
                        <a:extLst>
                          <a:ext uri="{FF2B5EF4-FFF2-40B4-BE49-F238E27FC236}">
                            <a16:creationId xmlns:a16="http://schemas.microsoft.com/office/drawing/2014/main" id="{BF56EB1D-5463-405E-9FB4-D1704D0A3094}"/>
                          </a:ext>
                        </a:extLst>
                      </p:cNvPr>
                      <p:cNvSpPr txBox="1"/>
                      <p:nvPr/>
                    </p:nvSpPr>
                    <p:spPr>
                      <a:xfrm>
                        <a:off x="2324934" y="1076671"/>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売上</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202" name="直線コネクタ 201">
                        <a:extLst>
                          <a:ext uri="{FF2B5EF4-FFF2-40B4-BE49-F238E27FC236}">
                            <a16:creationId xmlns:a16="http://schemas.microsoft.com/office/drawing/2014/main" id="{D50360A7-FFD5-A4C9-5304-0CDEB440168C}"/>
                          </a:ext>
                        </a:extLst>
                      </p:cNvPr>
                      <p:cNvCxnSpPr>
                        <a:cxnSpLocks/>
                      </p:cNvCxnSpPr>
                      <p:nvPr/>
                    </p:nvCxnSpPr>
                    <p:spPr>
                      <a:xfrm>
                        <a:off x="2390283" y="1372431"/>
                        <a:ext cx="6491919"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203" name="直線矢印コネクタ 202">
                        <a:extLst>
                          <a:ext uri="{FF2B5EF4-FFF2-40B4-BE49-F238E27FC236}">
                            <a16:creationId xmlns:a16="http://schemas.microsoft.com/office/drawing/2014/main" id="{2D25C168-ABAD-BEDF-DA45-79FDE6DE25D4}"/>
                          </a:ext>
                        </a:extLst>
                      </p:cNvPr>
                      <p:cNvCxnSpPr/>
                      <p:nvPr/>
                    </p:nvCxnSpPr>
                    <p:spPr>
                      <a:xfrm>
                        <a:off x="3112315" y="1246156"/>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sp>
                  <p:nvSpPr>
                    <p:cNvPr id="200" name="テキスト ボックス 199">
                      <a:extLst>
                        <a:ext uri="{FF2B5EF4-FFF2-40B4-BE49-F238E27FC236}">
                          <a16:creationId xmlns:a16="http://schemas.microsoft.com/office/drawing/2014/main" id="{586207EC-AB9C-F145-DDB5-823B03698F62}"/>
                        </a:ext>
                      </a:extLst>
                    </p:cNvPr>
                    <p:cNvSpPr txBox="1"/>
                    <p:nvPr/>
                  </p:nvSpPr>
                  <p:spPr>
                    <a:xfrm>
                      <a:off x="3061572" y="1370415"/>
                      <a:ext cx="5606755" cy="230832"/>
                    </a:xfrm>
                    <a:prstGeom prst="rect">
                      <a:avLst/>
                    </a:prstGeom>
                    <a:noFill/>
                  </p:spPr>
                  <p:txBody>
                    <a:bodyPr wrap="square">
                      <a:spAutoFit/>
                    </a:bodyPr>
                    <a:lstStyle/>
                    <a:p>
                      <a:pPr algn="just"/>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sp>
                <p:nvSpPr>
                  <p:cNvPr id="196" name="テキスト ボックス 195">
                    <a:extLst>
                      <a:ext uri="{FF2B5EF4-FFF2-40B4-BE49-F238E27FC236}">
                        <a16:creationId xmlns:a16="http://schemas.microsoft.com/office/drawing/2014/main" id="{73197462-89BC-75D8-1178-37C38E374502}"/>
                      </a:ext>
                    </a:extLst>
                  </p:cNvPr>
                  <p:cNvSpPr txBox="1"/>
                  <p:nvPr/>
                </p:nvSpPr>
                <p:spPr>
                  <a:xfrm>
                    <a:off x="3016152" y="2144960"/>
                    <a:ext cx="5606755"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メンテナンスコスト増加、人件費の増加</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（資格者・工員つなぎ止め）</a:t>
                    </a:r>
                    <a:r>
                      <a:rPr lang="ja-JP" altLang="en-US" sz="900">
                        <a:solidFill>
                          <a:schemeClr val="tx1">
                            <a:lumMod val="75000"/>
                            <a:lumOff val="25000"/>
                          </a:schemeClr>
                        </a:solidFill>
                        <a:latin typeface="BIZ UDP明朝 Medium" panose="02020500000000000000" pitchFamily="18" charset="-128"/>
                        <a:ea typeface="BIZ UDP明朝 Medium" panose="02020500000000000000" pitchFamily="18" charset="-128"/>
                      </a:rPr>
                      <a:t> </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（参照 ：</a:t>
                    </a:r>
                    <a:r>
                      <a:rPr lang="en-US" altLang="ja-JP" sz="800">
                        <a:solidFill>
                          <a:schemeClr val="tx1">
                            <a:lumMod val="75000"/>
                            <a:lumOff val="25000"/>
                          </a:schemeClr>
                        </a:solidFill>
                        <a:latin typeface="BIZ UDP明朝 Medium" panose="02020500000000000000" pitchFamily="18" charset="-128"/>
                        <a:ea typeface="BIZ UDP明朝 Medium" panose="02020500000000000000" pitchFamily="18" charset="-128"/>
                      </a:rPr>
                      <a:t> P53,55</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a:t>
                    </a:r>
                    <a:endParaRPr lang="en-US" altLang="ja-JP"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97" name="テキスト ボックス 196">
                    <a:extLst>
                      <a:ext uri="{FF2B5EF4-FFF2-40B4-BE49-F238E27FC236}">
                        <a16:creationId xmlns:a16="http://schemas.microsoft.com/office/drawing/2014/main" id="{C6D6C6C3-D8A2-CD31-733C-899F355EFA5C}"/>
                      </a:ext>
                    </a:extLst>
                  </p:cNvPr>
                  <p:cNvSpPr txBox="1"/>
                  <p:nvPr/>
                </p:nvSpPr>
                <p:spPr>
                  <a:xfrm>
                    <a:off x="3026662" y="1875863"/>
                    <a:ext cx="4333008"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元請要請による機械投資</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（関係性維持・継続受注確保）</a:t>
                    </a:r>
                    <a:r>
                      <a:rPr lang="ja-JP" altLang="en-US" sz="900">
                        <a:solidFill>
                          <a:schemeClr val="tx1">
                            <a:lumMod val="75000"/>
                            <a:lumOff val="25000"/>
                          </a:schemeClr>
                        </a:solidFill>
                        <a:latin typeface="BIZ UDP明朝 Medium" panose="02020500000000000000" pitchFamily="18" charset="-128"/>
                        <a:ea typeface="BIZ UDP明朝 Medium" panose="02020500000000000000" pitchFamily="18" charset="-128"/>
                      </a:rPr>
                      <a:t> </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（参照 ：</a:t>
                    </a:r>
                    <a:r>
                      <a:rPr lang="en-US" altLang="ja-JP" sz="800">
                        <a:solidFill>
                          <a:schemeClr val="tx1">
                            <a:lumMod val="75000"/>
                            <a:lumOff val="25000"/>
                          </a:schemeClr>
                        </a:solidFill>
                        <a:latin typeface="BIZ UDP明朝 Medium" panose="02020500000000000000" pitchFamily="18" charset="-128"/>
                        <a:ea typeface="BIZ UDP明朝 Medium" panose="02020500000000000000" pitchFamily="18" charset="-128"/>
                      </a:rPr>
                      <a:t> P55</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a:t>
                    </a:r>
                    <a:endPar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198" name="テキスト ボックス 197">
                    <a:extLst>
                      <a:ext uri="{FF2B5EF4-FFF2-40B4-BE49-F238E27FC236}">
                        <a16:creationId xmlns:a16="http://schemas.microsoft.com/office/drawing/2014/main" id="{34DB0D95-F18B-79E1-A905-8CF5181406EA}"/>
                      </a:ext>
                    </a:extLst>
                  </p:cNvPr>
                  <p:cNvSpPr txBox="1"/>
                  <p:nvPr/>
                </p:nvSpPr>
                <p:spPr>
                  <a:xfrm>
                    <a:off x="3026662" y="1369186"/>
                    <a:ext cx="5696297" cy="253916"/>
                  </a:xfrm>
                  <a:prstGeom prst="rect">
                    <a:avLst/>
                  </a:prstGeom>
                  <a:noFill/>
                </p:spPr>
                <p:txBody>
                  <a:bodyPr wrap="square">
                    <a:spAutoFit/>
                  </a:bodyPr>
                  <a:lstStyle/>
                  <a:p>
                    <a:pPr algn="just">
                      <a:buNone/>
                    </a:pP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取引先からの生産調整</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（恒常的か、一時的な減少か？）、</a:t>
                    </a: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元請の業績不振、キーマンの退職</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（技術者）</a:t>
                    </a:r>
                    <a:endParaRPr lang="en-US" altLang="ja-JP" sz="10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sp>
              <p:nvSpPr>
                <p:cNvPr id="187" name="テキスト ボックス 186">
                  <a:extLst>
                    <a:ext uri="{FF2B5EF4-FFF2-40B4-BE49-F238E27FC236}">
                      <a16:creationId xmlns:a16="http://schemas.microsoft.com/office/drawing/2014/main" id="{F7392231-66E2-C7B5-ED2A-B39BEE0F153A}"/>
                    </a:ext>
                  </a:extLst>
                </p:cNvPr>
                <p:cNvSpPr txBox="1"/>
                <p:nvPr/>
              </p:nvSpPr>
              <p:spPr>
                <a:xfrm>
                  <a:off x="2023114" y="4949339"/>
                  <a:ext cx="1479478" cy="253916"/>
                </a:xfrm>
                <a:prstGeom prst="rect">
                  <a:avLst/>
                </a:prstGeom>
                <a:noFill/>
              </p:spPr>
              <p:txBody>
                <a:bodyPr wrap="square" rtlCol="0">
                  <a:spAutoFit/>
                </a:bodyPr>
                <a:lstStyle/>
                <a:p>
                  <a:r>
                    <a:rPr kumimoji="1" lang="ja-JP" altLang="en-US" sz="1050">
                      <a:latin typeface="BIZ UDPゴシック" panose="020B0400000000000000" pitchFamily="50" charset="-128"/>
                      <a:ea typeface="BIZ UDPゴシック" panose="020B0400000000000000" pitchFamily="50" charset="-128"/>
                    </a:rPr>
                    <a:t>その他</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188" name="直線コネクタ 187">
                  <a:extLst>
                    <a:ext uri="{FF2B5EF4-FFF2-40B4-BE49-F238E27FC236}">
                      <a16:creationId xmlns:a16="http://schemas.microsoft.com/office/drawing/2014/main" id="{B7898B4E-FDEE-1A09-CF0D-B62F618F2276}"/>
                    </a:ext>
                  </a:extLst>
                </p:cNvPr>
                <p:cNvCxnSpPr>
                  <a:cxnSpLocks/>
                </p:cNvCxnSpPr>
                <p:nvPr/>
              </p:nvCxnSpPr>
              <p:spPr>
                <a:xfrm>
                  <a:off x="2091671" y="5187515"/>
                  <a:ext cx="6491919"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sp>
              <p:nvSpPr>
                <p:cNvPr id="189" name="テキスト ボックス 188">
                  <a:extLst>
                    <a:ext uri="{FF2B5EF4-FFF2-40B4-BE49-F238E27FC236}">
                      <a16:creationId xmlns:a16="http://schemas.microsoft.com/office/drawing/2014/main" id="{CF95FF0B-E3EC-3947-7AF7-DB2907AC6BBA}"/>
                    </a:ext>
                  </a:extLst>
                </p:cNvPr>
                <p:cNvSpPr txBox="1"/>
                <p:nvPr/>
              </p:nvSpPr>
              <p:spPr>
                <a:xfrm>
                  <a:off x="3093090" y="4944628"/>
                  <a:ext cx="5606755" cy="253916"/>
                </a:xfrm>
                <a:prstGeom prst="rect">
                  <a:avLst/>
                </a:prstGeom>
                <a:noFill/>
                <a:ln w="12700">
                  <a:noFill/>
                </a:ln>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趣味性の高いオーバースペック設備の購入</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（購入後ほぼ未使用）</a:t>
                  </a:r>
                  <a:r>
                    <a:rPr lang="ja-JP" altLang="en-US" sz="900">
                      <a:solidFill>
                        <a:schemeClr val="tx1">
                          <a:lumMod val="75000"/>
                          <a:lumOff val="25000"/>
                        </a:schemeClr>
                      </a:solidFill>
                      <a:latin typeface="BIZ UDP明朝 Medium" panose="02020500000000000000" pitchFamily="18" charset="-128"/>
                      <a:ea typeface="BIZ UDP明朝 Medium" panose="02020500000000000000" pitchFamily="18" charset="-128"/>
                    </a:rPr>
                    <a:t> </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（参照 ：</a:t>
                  </a:r>
                  <a:r>
                    <a:rPr lang="en-US" altLang="ja-JP" sz="800">
                      <a:solidFill>
                        <a:schemeClr val="tx1">
                          <a:lumMod val="75000"/>
                          <a:lumOff val="25000"/>
                        </a:schemeClr>
                      </a:solidFill>
                      <a:latin typeface="BIZ UDP明朝 Medium" panose="02020500000000000000" pitchFamily="18" charset="-128"/>
                      <a:ea typeface="BIZ UDP明朝 Medium" panose="02020500000000000000" pitchFamily="18" charset="-128"/>
                    </a:rPr>
                    <a:t> P51</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a:t>
                  </a:r>
                  <a:r>
                    <a:rPr lang="en-US" altLang="ja-JP" sz="800">
                      <a:solidFill>
                        <a:schemeClr val="tx1">
                          <a:lumMod val="75000"/>
                          <a:lumOff val="25000"/>
                        </a:schemeClr>
                      </a:solidFill>
                      <a:latin typeface="BIZ UDP明朝 Medium" panose="02020500000000000000" pitchFamily="18" charset="-128"/>
                      <a:ea typeface="BIZ UDP明朝 Medium" panose="02020500000000000000" pitchFamily="18" charset="-128"/>
                    </a:rPr>
                    <a:t>52</a:t>
                  </a:r>
                  <a:r>
                    <a:rPr lang="ja-JP" altLang="en-US" sz="800">
                      <a:solidFill>
                        <a:schemeClr val="tx1">
                          <a:lumMod val="75000"/>
                          <a:lumOff val="25000"/>
                        </a:schemeClr>
                      </a:solidFill>
                      <a:latin typeface="BIZ UDP明朝 Medium" panose="02020500000000000000" pitchFamily="18" charset="-128"/>
                      <a:ea typeface="BIZ UDP明朝 Medium" panose="02020500000000000000" pitchFamily="18" charset="-128"/>
                    </a:rPr>
                    <a:t>）</a:t>
                  </a:r>
                  <a:endPar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cxnSp>
              <p:nvCxnSpPr>
                <p:cNvPr id="190" name="直線矢印コネクタ 189">
                  <a:extLst>
                    <a:ext uri="{FF2B5EF4-FFF2-40B4-BE49-F238E27FC236}">
                      <a16:creationId xmlns:a16="http://schemas.microsoft.com/office/drawing/2014/main" id="{C6B528EB-30B3-6452-749A-6D9F9C7DA526}"/>
                    </a:ext>
                  </a:extLst>
                </p:cNvPr>
                <p:cNvCxnSpPr/>
                <p:nvPr/>
              </p:nvCxnSpPr>
              <p:spPr>
                <a:xfrm>
                  <a:off x="2812821" y="5071716"/>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sp>
            <p:nvSpPr>
              <p:cNvPr id="6" name="テキスト ボックス 5">
                <a:extLst>
                  <a:ext uri="{FF2B5EF4-FFF2-40B4-BE49-F238E27FC236}">
                    <a16:creationId xmlns:a16="http://schemas.microsoft.com/office/drawing/2014/main" id="{D1DDE32A-1EE7-549D-2328-1E533EC07A45}"/>
                  </a:ext>
                </a:extLst>
              </p:cNvPr>
              <p:cNvSpPr txBox="1"/>
              <p:nvPr/>
            </p:nvSpPr>
            <p:spPr>
              <a:xfrm>
                <a:off x="7901940" y="5443840"/>
                <a:ext cx="991235" cy="200055"/>
              </a:xfrm>
              <a:prstGeom prst="rect">
                <a:avLst/>
              </a:prstGeom>
              <a:noFill/>
            </p:spPr>
            <p:txBody>
              <a:bodyPr wrap="square">
                <a:spAutoFit/>
              </a:bodyPr>
              <a:lstStyle/>
              <a:p>
                <a:pPr>
                  <a:buNone/>
                </a:pPr>
                <a:r>
                  <a:rPr lang="ja-JP" altLang="en-US" sz="700">
                    <a:solidFill>
                      <a:schemeClr val="tx1">
                        <a:lumMod val="75000"/>
                        <a:lumOff val="25000"/>
                      </a:schemeClr>
                    </a:solidFill>
                    <a:latin typeface="BIZ UDP明朝 Medium" panose="02020500000000000000" pitchFamily="18" charset="-128"/>
                    <a:ea typeface="BIZ UDP明朝 Medium" panose="02020500000000000000" pitchFamily="18" charset="-128"/>
                  </a:rPr>
                  <a:t>（参照 ：</a:t>
                </a:r>
                <a:r>
                  <a:rPr lang="en-US" altLang="ja-JP" sz="700">
                    <a:solidFill>
                      <a:schemeClr val="tx1">
                        <a:lumMod val="75000"/>
                        <a:lumOff val="25000"/>
                      </a:schemeClr>
                    </a:solidFill>
                    <a:latin typeface="BIZ UDP明朝 Medium" panose="02020500000000000000" pitchFamily="18" charset="-128"/>
                    <a:ea typeface="BIZ UDP明朝 Medium" panose="02020500000000000000" pitchFamily="18" charset="-128"/>
                  </a:rPr>
                  <a:t>P51,53,55</a:t>
                </a:r>
                <a:r>
                  <a:rPr lang="ja-JP" altLang="en-US" sz="700">
                    <a:solidFill>
                      <a:schemeClr val="tx1">
                        <a:lumMod val="75000"/>
                        <a:lumOff val="25000"/>
                      </a:schemeClr>
                    </a:solidFill>
                    <a:latin typeface="BIZ UDP明朝 Medium" panose="02020500000000000000" pitchFamily="18" charset="-128"/>
                    <a:ea typeface="BIZ UDP明朝 Medium" panose="02020500000000000000" pitchFamily="18" charset="-128"/>
                  </a:rPr>
                  <a:t>）</a:t>
                </a:r>
                <a:endParaRPr lang="en-US" altLang="ja-JP" sz="7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grpSp>
      <p:sp>
        <p:nvSpPr>
          <p:cNvPr id="35" name="テキスト ボックス 34">
            <a:extLst>
              <a:ext uri="{FF2B5EF4-FFF2-40B4-BE49-F238E27FC236}">
                <a16:creationId xmlns:a16="http://schemas.microsoft.com/office/drawing/2014/main" id="{19B031D8-9E69-588C-2A2A-F1668C7677F6}"/>
              </a:ext>
            </a:extLst>
          </p:cNvPr>
          <p:cNvSpPr txBox="1"/>
          <p:nvPr/>
        </p:nvSpPr>
        <p:spPr>
          <a:xfrm>
            <a:off x="5665812" y="548054"/>
            <a:ext cx="3535916" cy="261610"/>
          </a:xfrm>
          <a:prstGeom prst="rect">
            <a:avLst/>
          </a:prstGeom>
          <a:noFill/>
        </p:spPr>
        <p:txBody>
          <a:bodyPr wrap="square" rtlCol="0">
            <a:spAutoFit/>
          </a:bodyPr>
          <a:lstStyle/>
          <a:p>
            <a:r>
              <a:rPr kumimoji="1" lang="ja-JP" altLang="en-US" sz="1100">
                <a:latin typeface="BIZ UDPゴシック" panose="020B0400000000000000" pitchFamily="50" charset="-128"/>
                <a:ea typeface="BIZ UDPゴシック" panose="020B0400000000000000" pitchFamily="50" charset="-128"/>
              </a:rPr>
              <a:t>各業種における主なポイントをまとめています。</a:t>
            </a:r>
            <a:endParaRPr kumimoji="1" lang="en-US" altLang="ja-JP" sz="110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8723800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22DA7-BE92-5113-D6DC-CD88E9BED046}"/>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9D38D46C-E153-879F-037F-6DB578355534}"/>
              </a:ext>
            </a:extLst>
          </p:cNvPr>
          <p:cNvSpPr>
            <a:spLocks noGrp="1"/>
          </p:cNvSpPr>
          <p:nvPr>
            <p:ph type="sldNum" sz="quarter" idx="12"/>
          </p:nvPr>
        </p:nvSpPr>
        <p:spPr/>
        <p:txBody>
          <a:bodyPr/>
          <a:lstStyle/>
          <a:p>
            <a:fld id="{83CB6158-B501-4E3A-BAB6-5BA58145ABEC}" type="slidenum">
              <a:rPr kumimoji="1" lang="ja-JP" altLang="en-US" smtClean="0"/>
              <a:t>21</a:t>
            </a:fld>
            <a:endParaRPr kumimoji="1" lang="ja-JP" altLang="en-US"/>
          </a:p>
        </p:txBody>
      </p:sp>
      <p:sp>
        <p:nvSpPr>
          <p:cNvPr id="2" name="タイトル 1">
            <a:extLst>
              <a:ext uri="{FF2B5EF4-FFF2-40B4-BE49-F238E27FC236}">
                <a16:creationId xmlns:a16="http://schemas.microsoft.com/office/drawing/2014/main" id="{025EBBE7-008A-E862-1B73-BF99912588A6}"/>
              </a:ext>
            </a:extLst>
          </p:cNvPr>
          <p:cNvSpPr>
            <a:spLocks noGrp="1"/>
          </p:cNvSpPr>
          <p:nvPr>
            <p:ph type="title"/>
          </p:nvPr>
        </p:nvSpPr>
        <p:spPr/>
        <p:txBody>
          <a:bodyPr/>
          <a:lstStyle/>
          <a:p>
            <a:r>
              <a:rPr kumimoji="1" lang="ja-JP" altLang="en-US" b="1">
                <a:solidFill>
                  <a:schemeClr val="tx1">
                    <a:lumMod val="65000"/>
                    <a:lumOff val="35000"/>
                  </a:schemeClr>
                </a:solidFill>
              </a:rPr>
              <a:t>６．赤字補填資金</a:t>
            </a:r>
            <a:r>
              <a:rPr lang="ja-JP" altLang="en-US" b="1">
                <a:solidFill>
                  <a:schemeClr val="tx1">
                    <a:lumMod val="65000"/>
                    <a:lumOff val="35000"/>
                  </a:schemeClr>
                </a:solidFill>
              </a:rPr>
              <a:t>（業種別②）</a:t>
            </a:r>
            <a:endParaRPr kumimoji="1" lang="ja-JP" altLang="en-US" b="1">
              <a:solidFill>
                <a:schemeClr val="tx1">
                  <a:lumMod val="65000"/>
                  <a:lumOff val="35000"/>
                </a:schemeClr>
              </a:solidFill>
            </a:endParaRPr>
          </a:p>
        </p:txBody>
      </p:sp>
      <p:sp>
        <p:nvSpPr>
          <p:cNvPr id="24" name="テキスト ボックス 23">
            <a:extLst>
              <a:ext uri="{FF2B5EF4-FFF2-40B4-BE49-F238E27FC236}">
                <a16:creationId xmlns:a16="http://schemas.microsoft.com/office/drawing/2014/main" id="{2A883285-8E78-1AEC-8C80-EE31EB0FFF1C}"/>
              </a:ext>
            </a:extLst>
          </p:cNvPr>
          <p:cNvSpPr txBox="1"/>
          <p:nvPr/>
        </p:nvSpPr>
        <p:spPr>
          <a:xfrm>
            <a:off x="676133" y="2130250"/>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panose="02020500000000000000" pitchFamily="18" charset="-128"/>
              </a:rPr>
              <a:t>P63</a:t>
            </a:r>
            <a:r>
              <a:rPr lang="ja-JP" altLang="en-US" sz="800">
                <a:latin typeface="BIZ UDP明朝 Medium" panose="02020500000000000000" pitchFamily="18" charset="-128"/>
                <a:ea typeface="BIZ UDP明朝 Medium" panose="02020500000000000000" pitchFamily="18" charset="-128"/>
              </a:rPr>
              <a:t>～）</a:t>
            </a:r>
          </a:p>
        </p:txBody>
      </p:sp>
      <p:sp>
        <p:nvSpPr>
          <p:cNvPr id="27" name="テキスト ボックス 26">
            <a:extLst>
              <a:ext uri="{FF2B5EF4-FFF2-40B4-BE49-F238E27FC236}">
                <a16:creationId xmlns:a16="http://schemas.microsoft.com/office/drawing/2014/main" id="{326C0528-9441-1A94-F3B8-86F6B737D86E}"/>
              </a:ext>
            </a:extLst>
          </p:cNvPr>
          <p:cNvSpPr txBox="1"/>
          <p:nvPr/>
        </p:nvSpPr>
        <p:spPr>
          <a:xfrm>
            <a:off x="688580" y="3559793"/>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panose="02020500000000000000" pitchFamily="18" charset="-128"/>
              </a:rPr>
              <a:t>P78,86</a:t>
            </a:r>
            <a:r>
              <a:rPr lang="ja-JP" altLang="en-US" sz="800">
                <a:latin typeface="BIZ UDP明朝 Medium" panose="02020500000000000000" pitchFamily="18" charset="-128"/>
                <a:ea typeface="BIZ UDP明朝 Medium" panose="02020500000000000000" pitchFamily="18" charset="-128"/>
              </a:rPr>
              <a:t>～）</a:t>
            </a:r>
            <a:endParaRPr lang="ja-JP" altLang="en-US" sz="800"/>
          </a:p>
        </p:txBody>
      </p:sp>
      <p:sp>
        <p:nvSpPr>
          <p:cNvPr id="28" name="テキスト ボックス 27">
            <a:extLst>
              <a:ext uri="{FF2B5EF4-FFF2-40B4-BE49-F238E27FC236}">
                <a16:creationId xmlns:a16="http://schemas.microsoft.com/office/drawing/2014/main" id="{3196E2FE-C027-6EED-6018-560173B93A07}"/>
              </a:ext>
            </a:extLst>
          </p:cNvPr>
          <p:cNvSpPr txBox="1"/>
          <p:nvPr/>
        </p:nvSpPr>
        <p:spPr>
          <a:xfrm>
            <a:off x="652102" y="4962981"/>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panose="02020500000000000000" pitchFamily="18" charset="-128"/>
              </a:rPr>
              <a:t>P98</a:t>
            </a:r>
            <a:r>
              <a:rPr lang="ja-JP" altLang="en-US" sz="800">
                <a:latin typeface="BIZ UDP明朝 Medium" panose="02020500000000000000" pitchFamily="18" charset="-128"/>
                <a:ea typeface="BIZ UDP明朝 Medium" panose="02020500000000000000" pitchFamily="18" charset="-128"/>
              </a:rPr>
              <a:t>～）</a:t>
            </a:r>
            <a:endParaRPr lang="ja-JP" altLang="en-US" sz="800"/>
          </a:p>
        </p:txBody>
      </p:sp>
      <p:grpSp>
        <p:nvGrpSpPr>
          <p:cNvPr id="35" name="グループ化 34">
            <a:extLst>
              <a:ext uri="{FF2B5EF4-FFF2-40B4-BE49-F238E27FC236}">
                <a16:creationId xmlns:a16="http://schemas.microsoft.com/office/drawing/2014/main" id="{6A1A3C0B-3E33-88F1-4276-FF18871FF97A}"/>
              </a:ext>
            </a:extLst>
          </p:cNvPr>
          <p:cNvGrpSpPr/>
          <p:nvPr/>
        </p:nvGrpSpPr>
        <p:grpSpPr>
          <a:xfrm>
            <a:off x="2398582" y="1092842"/>
            <a:ext cx="6703069" cy="1139552"/>
            <a:chOff x="1948113" y="1330049"/>
            <a:chExt cx="6245271" cy="1139552"/>
          </a:xfrm>
        </p:grpSpPr>
        <p:grpSp>
          <p:nvGrpSpPr>
            <p:cNvPr id="37" name="グループ化 36">
              <a:extLst>
                <a:ext uri="{FF2B5EF4-FFF2-40B4-BE49-F238E27FC236}">
                  <a16:creationId xmlns:a16="http://schemas.microsoft.com/office/drawing/2014/main" id="{1BFEAD16-1CBC-99AC-11E6-05C850679E63}"/>
                </a:ext>
              </a:extLst>
            </p:cNvPr>
            <p:cNvGrpSpPr/>
            <p:nvPr/>
          </p:nvGrpSpPr>
          <p:grpSpPr>
            <a:xfrm>
              <a:off x="1956987" y="2161824"/>
              <a:ext cx="5859836" cy="307777"/>
              <a:chOff x="2307941" y="989319"/>
              <a:chExt cx="5859836" cy="307777"/>
            </a:xfrm>
          </p:grpSpPr>
          <p:sp>
            <p:nvSpPr>
              <p:cNvPr id="74" name="テキスト ボックス 73">
                <a:extLst>
                  <a:ext uri="{FF2B5EF4-FFF2-40B4-BE49-F238E27FC236}">
                    <a16:creationId xmlns:a16="http://schemas.microsoft.com/office/drawing/2014/main" id="{C06B2DE0-BE5B-06BC-DF5C-13681C38EDDD}"/>
                  </a:ext>
                </a:extLst>
              </p:cNvPr>
              <p:cNvSpPr txBox="1"/>
              <p:nvPr/>
            </p:nvSpPr>
            <p:spPr>
              <a:xfrm>
                <a:off x="2307941" y="989319"/>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設備</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75" name="直線コネクタ 74">
                <a:extLst>
                  <a:ext uri="{FF2B5EF4-FFF2-40B4-BE49-F238E27FC236}">
                    <a16:creationId xmlns:a16="http://schemas.microsoft.com/office/drawing/2014/main" id="{4FBAA794-C4E6-75A8-E049-B5E632E3E3D2}"/>
                  </a:ext>
                </a:extLst>
              </p:cNvPr>
              <p:cNvCxnSpPr>
                <a:cxnSpLocks/>
              </p:cNvCxnSpPr>
              <p:nvPr/>
            </p:nvCxnSpPr>
            <p:spPr>
              <a:xfrm>
                <a:off x="2384381" y="1287490"/>
                <a:ext cx="5783396"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grpSp>
        <p:grpSp>
          <p:nvGrpSpPr>
            <p:cNvPr id="38" name="グループ化 37">
              <a:extLst>
                <a:ext uri="{FF2B5EF4-FFF2-40B4-BE49-F238E27FC236}">
                  <a16:creationId xmlns:a16="http://schemas.microsoft.com/office/drawing/2014/main" id="{E64524D9-27EE-B3E5-5DAB-839393BCF4C5}"/>
                </a:ext>
              </a:extLst>
            </p:cNvPr>
            <p:cNvGrpSpPr/>
            <p:nvPr/>
          </p:nvGrpSpPr>
          <p:grpSpPr>
            <a:xfrm>
              <a:off x="1951787" y="1921989"/>
              <a:ext cx="5855560" cy="261610"/>
              <a:chOff x="2313021" y="1078495"/>
              <a:chExt cx="5855560" cy="261610"/>
            </a:xfrm>
          </p:grpSpPr>
          <p:sp>
            <p:nvSpPr>
              <p:cNvPr id="71" name="テキスト ボックス 70">
                <a:extLst>
                  <a:ext uri="{FF2B5EF4-FFF2-40B4-BE49-F238E27FC236}">
                    <a16:creationId xmlns:a16="http://schemas.microsoft.com/office/drawing/2014/main" id="{F3C310E4-22AE-EEEF-4BD3-C0BFF8CD88FB}"/>
                  </a:ext>
                </a:extLst>
              </p:cNvPr>
              <p:cNvSpPr txBox="1"/>
              <p:nvPr/>
            </p:nvSpPr>
            <p:spPr>
              <a:xfrm>
                <a:off x="2313021" y="1078495"/>
                <a:ext cx="1479478" cy="261610"/>
              </a:xfrm>
              <a:prstGeom prst="rect">
                <a:avLst/>
              </a:prstGeom>
              <a:noFill/>
            </p:spPr>
            <p:txBody>
              <a:bodyPr wrap="square" rtlCol="0">
                <a:spAutoFit/>
              </a:bodyPr>
              <a:lstStyle/>
              <a:p>
                <a:r>
                  <a:rPr kumimoji="1" lang="ja-JP" altLang="en-US" sz="1100">
                    <a:latin typeface="BIZ UDPゴシック" panose="020B0400000000000000" pitchFamily="50" charset="-128"/>
                    <a:ea typeface="BIZ UDPゴシック" panose="020B0400000000000000" pitchFamily="50" charset="-128"/>
                  </a:rPr>
                  <a:t>固定費</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72" name="直線コネクタ 71">
                <a:extLst>
                  <a:ext uri="{FF2B5EF4-FFF2-40B4-BE49-F238E27FC236}">
                    <a16:creationId xmlns:a16="http://schemas.microsoft.com/office/drawing/2014/main" id="{45C6B369-AF5F-2254-9090-B2B3746458A5}"/>
                  </a:ext>
                </a:extLst>
              </p:cNvPr>
              <p:cNvCxnSpPr>
                <a:cxnSpLocks/>
              </p:cNvCxnSpPr>
              <p:nvPr/>
            </p:nvCxnSpPr>
            <p:spPr>
              <a:xfrm>
                <a:off x="2394661" y="1325100"/>
                <a:ext cx="5773920" cy="6366"/>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73" name="直線矢印コネクタ 72">
                <a:extLst>
                  <a:ext uri="{FF2B5EF4-FFF2-40B4-BE49-F238E27FC236}">
                    <a16:creationId xmlns:a16="http://schemas.microsoft.com/office/drawing/2014/main" id="{B29C7779-DD63-B668-BD28-57FC317DA51B}"/>
                  </a:ext>
                </a:extLst>
              </p:cNvPr>
              <p:cNvCxnSpPr/>
              <p:nvPr/>
            </p:nvCxnSpPr>
            <p:spPr>
              <a:xfrm>
                <a:off x="3042723" y="1208353"/>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sp>
          <p:nvSpPr>
            <p:cNvPr id="42" name="テキスト ボックス 41">
              <a:extLst>
                <a:ext uri="{FF2B5EF4-FFF2-40B4-BE49-F238E27FC236}">
                  <a16:creationId xmlns:a16="http://schemas.microsoft.com/office/drawing/2014/main" id="{26684733-1926-4473-B159-881A0E5BBDC8}"/>
                </a:ext>
              </a:extLst>
            </p:cNvPr>
            <p:cNvSpPr txBox="1"/>
            <p:nvPr/>
          </p:nvSpPr>
          <p:spPr>
            <a:xfrm>
              <a:off x="2927407" y="1653478"/>
              <a:ext cx="5118271" cy="361637"/>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燃料費</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（コントロール不可）</a:t>
              </a: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・人件費、庸車費用の高騰、修繕・保守コストの増加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P65,68</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a:p>
              <a:pPr algn="just"/>
              <a:endParaRPr lang="en-US" altLang="ja-JP" sz="7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nvGrpSpPr>
            <p:cNvPr id="43" name="グループ化 42">
              <a:extLst>
                <a:ext uri="{FF2B5EF4-FFF2-40B4-BE49-F238E27FC236}">
                  <a16:creationId xmlns:a16="http://schemas.microsoft.com/office/drawing/2014/main" id="{FF468461-7003-D54B-7366-5E9CB87BAC95}"/>
                </a:ext>
              </a:extLst>
            </p:cNvPr>
            <p:cNvGrpSpPr/>
            <p:nvPr/>
          </p:nvGrpSpPr>
          <p:grpSpPr>
            <a:xfrm>
              <a:off x="1948113" y="1607707"/>
              <a:ext cx="5868710" cy="307777"/>
              <a:chOff x="2299067" y="1036650"/>
              <a:chExt cx="5868710" cy="307777"/>
            </a:xfrm>
          </p:grpSpPr>
          <p:sp>
            <p:nvSpPr>
              <p:cNvPr id="68" name="テキスト ボックス 67">
                <a:extLst>
                  <a:ext uri="{FF2B5EF4-FFF2-40B4-BE49-F238E27FC236}">
                    <a16:creationId xmlns:a16="http://schemas.microsoft.com/office/drawing/2014/main" id="{49986EF0-E430-D42F-424E-04EC52C33F95}"/>
                  </a:ext>
                </a:extLst>
              </p:cNvPr>
              <p:cNvSpPr txBox="1"/>
              <p:nvPr/>
            </p:nvSpPr>
            <p:spPr>
              <a:xfrm>
                <a:off x="2299067" y="1036650"/>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原価</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69" name="直線コネクタ 68">
                <a:extLst>
                  <a:ext uri="{FF2B5EF4-FFF2-40B4-BE49-F238E27FC236}">
                    <a16:creationId xmlns:a16="http://schemas.microsoft.com/office/drawing/2014/main" id="{51CB8A10-095F-1ECF-5E66-4E8E84649481}"/>
                  </a:ext>
                </a:extLst>
              </p:cNvPr>
              <p:cNvCxnSpPr>
                <a:cxnSpLocks/>
              </p:cNvCxnSpPr>
              <p:nvPr/>
            </p:nvCxnSpPr>
            <p:spPr>
              <a:xfrm>
                <a:off x="2384380" y="1334821"/>
                <a:ext cx="5783397"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70" name="直線矢印コネクタ 69">
                <a:extLst>
                  <a:ext uri="{FF2B5EF4-FFF2-40B4-BE49-F238E27FC236}">
                    <a16:creationId xmlns:a16="http://schemas.microsoft.com/office/drawing/2014/main" id="{AA92E741-732F-C53F-78B2-99FA7645A6FF}"/>
                  </a:ext>
                </a:extLst>
              </p:cNvPr>
              <p:cNvCxnSpPr/>
              <p:nvPr/>
            </p:nvCxnSpPr>
            <p:spPr>
              <a:xfrm>
                <a:off x="3033200" y="1205178"/>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44" name="グループ化 43">
              <a:extLst>
                <a:ext uri="{FF2B5EF4-FFF2-40B4-BE49-F238E27FC236}">
                  <a16:creationId xmlns:a16="http://schemas.microsoft.com/office/drawing/2014/main" id="{97BA4A77-DAEE-130F-E0AF-539B2F7D6D00}"/>
                </a:ext>
              </a:extLst>
            </p:cNvPr>
            <p:cNvGrpSpPr/>
            <p:nvPr/>
          </p:nvGrpSpPr>
          <p:grpSpPr>
            <a:xfrm>
              <a:off x="1956987" y="1330049"/>
              <a:ext cx="6157529" cy="319720"/>
              <a:chOff x="1956987" y="1330049"/>
              <a:chExt cx="6157529" cy="319720"/>
            </a:xfrm>
          </p:grpSpPr>
          <p:grpSp>
            <p:nvGrpSpPr>
              <p:cNvPr id="63" name="グループ化 62">
                <a:extLst>
                  <a:ext uri="{FF2B5EF4-FFF2-40B4-BE49-F238E27FC236}">
                    <a16:creationId xmlns:a16="http://schemas.microsoft.com/office/drawing/2014/main" id="{9A66CBF0-411E-3345-C453-1EFD531683A6}"/>
                  </a:ext>
                </a:extLst>
              </p:cNvPr>
              <p:cNvGrpSpPr/>
              <p:nvPr/>
            </p:nvGrpSpPr>
            <p:grpSpPr>
              <a:xfrm>
                <a:off x="1956987" y="1330049"/>
                <a:ext cx="5859835" cy="319720"/>
                <a:chOff x="2307941" y="1082800"/>
                <a:chExt cx="5859835" cy="319720"/>
              </a:xfrm>
            </p:grpSpPr>
            <p:sp>
              <p:nvSpPr>
                <p:cNvPr id="65" name="テキスト ボックス 64">
                  <a:extLst>
                    <a:ext uri="{FF2B5EF4-FFF2-40B4-BE49-F238E27FC236}">
                      <a16:creationId xmlns:a16="http://schemas.microsoft.com/office/drawing/2014/main" id="{8BB394DC-A118-0834-6067-8075A47AA13D}"/>
                    </a:ext>
                  </a:extLst>
                </p:cNvPr>
                <p:cNvSpPr txBox="1"/>
                <p:nvPr/>
              </p:nvSpPr>
              <p:spPr>
                <a:xfrm>
                  <a:off x="2307941" y="1082800"/>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売上</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66" name="直線コネクタ 65">
                  <a:extLst>
                    <a:ext uri="{FF2B5EF4-FFF2-40B4-BE49-F238E27FC236}">
                      <a16:creationId xmlns:a16="http://schemas.microsoft.com/office/drawing/2014/main" id="{8CCA048D-A145-939A-BF22-3C1E48A83408}"/>
                    </a:ext>
                  </a:extLst>
                </p:cNvPr>
                <p:cNvCxnSpPr>
                  <a:cxnSpLocks/>
                </p:cNvCxnSpPr>
                <p:nvPr/>
              </p:nvCxnSpPr>
              <p:spPr>
                <a:xfrm>
                  <a:off x="2384381" y="1370998"/>
                  <a:ext cx="5783395" cy="31522"/>
                </a:xfrm>
                <a:prstGeom prst="line">
                  <a:avLst/>
                </a:prstGeom>
                <a:ln w="12700">
                  <a:solidFill>
                    <a:schemeClr val="tx1">
                      <a:lumMod val="50000"/>
                      <a:lumOff val="50000"/>
                      <a:alpha val="50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矢印コネクタ 66">
                  <a:extLst>
                    <a:ext uri="{FF2B5EF4-FFF2-40B4-BE49-F238E27FC236}">
                      <a16:creationId xmlns:a16="http://schemas.microsoft.com/office/drawing/2014/main" id="{BCC6C44F-2276-9289-5AFA-645711C68EC5}"/>
                    </a:ext>
                  </a:extLst>
                </p:cNvPr>
                <p:cNvCxnSpPr/>
                <p:nvPr/>
              </p:nvCxnSpPr>
              <p:spPr>
                <a:xfrm>
                  <a:off x="3033200" y="1252313"/>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sp>
            <p:nvSpPr>
              <p:cNvPr id="64" name="テキスト ボックス 63">
                <a:extLst>
                  <a:ext uri="{FF2B5EF4-FFF2-40B4-BE49-F238E27FC236}">
                    <a16:creationId xmlns:a16="http://schemas.microsoft.com/office/drawing/2014/main" id="{3B4CEB11-FC7D-7853-82F0-80DB4EB624B6}"/>
                  </a:ext>
                </a:extLst>
              </p:cNvPr>
              <p:cNvSpPr txBox="1"/>
              <p:nvPr/>
            </p:nvSpPr>
            <p:spPr>
              <a:xfrm>
                <a:off x="3061572" y="1370415"/>
                <a:ext cx="5052944" cy="230832"/>
              </a:xfrm>
              <a:prstGeom prst="rect">
                <a:avLst/>
              </a:prstGeom>
              <a:noFill/>
            </p:spPr>
            <p:txBody>
              <a:bodyPr wrap="square">
                <a:spAutoFit/>
              </a:bodyPr>
              <a:lstStyle/>
              <a:p>
                <a:pPr algn="just"/>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sp>
          <p:nvSpPr>
            <p:cNvPr id="45" name="テキスト ボックス 44">
              <a:extLst>
                <a:ext uri="{FF2B5EF4-FFF2-40B4-BE49-F238E27FC236}">
                  <a16:creationId xmlns:a16="http://schemas.microsoft.com/office/drawing/2014/main" id="{D5983FBF-5079-1E93-B730-1FC14A134696}"/>
                </a:ext>
              </a:extLst>
            </p:cNvPr>
            <p:cNvSpPr txBox="1"/>
            <p:nvPr/>
          </p:nvSpPr>
          <p:spPr>
            <a:xfrm>
              <a:off x="2927409" y="1921043"/>
              <a:ext cx="4879114"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人材確保に伴う費用の増加、安全に係るコスト増加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P64,66) </a:t>
              </a:r>
              <a:endParaRPr lang="en-US" altLang="ja-JP" sz="8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6" name="テキスト ボックス 45">
              <a:extLst>
                <a:ext uri="{FF2B5EF4-FFF2-40B4-BE49-F238E27FC236}">
                  <a16:creationId xmlns:a16="http://schemas.microsoft.com/office/drawing/2014/main" id="{78235FA5-CCDC-7E12-062D-BF5B1C6DC578}"/>
                </a:ext>
              </a:extLst>
            </p:cNvPr>
            <p:cNvSpPr txBox="1"/>
            <p:nvPr/>
          </p:nvSpPr>
          <p:spPr>
            <a:xfrm>
              <a:off x="2927407" y="2198428"/>
              <a:ext cx="4660934"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事業維持に必要な設備投資</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（例：老朽化による車両入替）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P64,65</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62" name="テキスト ボックス 61">
              <a:extLst>
                <a:ext uri="{FF2B5EF4-FFF2-40B4-BE49-F238E27FC236}">
                  <a16:creationId xmlns:a16="http://schemas.microsoft.com/office/drawing/2014/main" id="{FBD62192-C1FB-7256-7006-6C60D658E26C}"/>
                </a:ext>
              </a:extLst>
            </p:cNvPr>
            <p:cNvSpPr txBox="1"/>
            <p:nvPr/>
          </p:nvSpPr>
          <p:spPr>
            <a:xfrm>
              <a:off x="2927407" y="1376881"/>
              <a:ext cx="5265977" cy="253916"/>
            </a:xfrm>
            <a:prstGeom prst="rect">
              <a:avLst/>
            </a:prstGeom>
            <a:noFill/>
          </p:spPr>
          <p:txBody>
            <a:bodyPr wrap="square">
              <a:spAutoFit/>
            </a:bodyPr>
            <a:lstStyle/>
            <a:p>
              <a:pPr algn="just">
                <a:buNone/>
              </a:pP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売上減少</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（一過性か恒久的か）</a:t>
              </a: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、運賃の低下・据置、キーマン退職</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（配車係・運転手）</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P64</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66</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grpSp>
        <p:nvGrpSpPr>
          <p:cNvPr id="84" name="グループ化 83">
            <a:extLst>
              <a:ext uri="{FF2B5EF4-FFF2-40B4-BE49-F238E27FC236}">
                <a16:creationId xmlns:a16="http://schemas.microsoft.com/office/drawing/2014/main" id="{F6D870B7-6D65-8223-0605-CBB058935FCF}"/>
              </a:ext>
            </a:extLst>
          </p:cNvPr>
          <p:cNvGrpSpPr/>
          <p:nvPr/>
        </p:nvGrpSpPr>
        <p:grpSpPr>
          <a:xfrm>
            <a:off x="824072" y="1187257"/>
            <a:ext cx="1403666" cy="923828"/>
            <a:chOff x="422373" y="1299316"/>
            <a:chExt cx="1403666" cy="426202"/>
          </a:xfrm>
        </p:grpSpPr>
        <p:grpSp>
          <p:nvGrpSpPr>
            <p:cNvPr id="85" name="グループ化 84">
              <a:extLst>
                <a:ext uri="{FF2B5EF4-FFF2-40B4-BE49-F238E27FC236}">
                  <a16:creationId xmlns:a16="http://schemas.microsoft.com/office/drawing/2014/main" id="{A8854E7F-AED1-AD93-4056-EB3459BA55C2}"/>
                </a:ext>
              </a:extLst>
            </p:cNvPr>
            <p:cNvGrpSpPr/>
            <p:nvPr/>
          </p:nvGrpSpPr>
          <p:grpSpPr>
            <a:xfrm>
              <a:off x="422373" y="1299316"/>
              <a:ext cx="1383941" cy="426202"/>
              <a:chOff x="403918" y="1612942"/>
              <a:chExt cx="2228850" cy="811789"/>
            </a:xfrm>
          </p:grpSpPr>
          <p:sp>
            <p:nvSpPr>
              <p:cNvPr id="88" name="四角形: 角を丸くする 87">
                <a:extLst>
                  <a:ext uri="{FF2B5EF4-FFF2-40B4-BE49-F238E27FC236}">
                    <a16:creationId xmlns:a16="http://schemas.microsoft.com/office/drawing/2014/main" id="{C7E5CA27-C452-F451-2E32-E9DE1122F898}"/>
                  </a:ext>
                </a:extLst>
              </p:cNvPr>
              <p:cNvSpPr/>
              <p:nvPr/>
            </p:nvSpPr>
            <p:spPr>
              <a:xfrm>
                <a:off x="403918" y="1612942"/>
                <a:ext cx="2228850" cy="811789"/>
              </a:xfrm>
              <a:prstGeom prst="roundRect">
                <a:avLst>
                  <a:gd name="adj" fmla="val 0"/>
                </a:avLst>
              </a:prstGeom>
              <a:solidFill>
                <a:srgbClr val="FFEFEF">
                  <a:alpha val="69804"/>
                </a:srgbClr>
              </a:solidFill>
              <a:ln w="41275" cmpd="sng">
                <a:solidFill>
                  <a:srgbClr val="FF0000">
                    <a:alpha val="7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89" name="テキスト ボックス 88">
                <a:extLst>
                  <a:ext uri="{FF2B5EF4-FFF2-40B4-BE49-F238E27FC236}">
                    <a16:creationId xmlns:a16="http://schemas.microsoft.com/office/drawing/2014/main" id="{8C8091AA-071A-4687-627C-2CFA9A60A251}"/>
                  </a:ext>
                </a:extLst>
              </p:cNvPr>
              <p:cNvSpPr txBox="1"/>
              <p:nvPr/>
            </p:nvSpPr>
            <p:spPr>
              <a:xfrm>
                <a:off x="627476" y="2127480"/>
                <a:ext cx="1857375" cy="243405"/>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赤字補填資金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86" name="直線コネクタ 85">
              <a:extLst>
                <a:ext uri="{FF2B5EF4-FFF2-40B4-BE49-F238E27FC236}">
                  <a16:creationId xmlns:a16="http://schemas.microsoft.com/office/drawing/2014/main" id="{6CDAB3C3-1060-431B-1960-44D8554014F7}"/>
                </a:ext>
              </a:extLst>
            </p:cNvPr>
            <p:cNvCxnSpPr/>
            <p:nvPr/>
          </p:nvCxnSpPr>
          <p:spPr>
            <a:xfrm>
              <a:off x="596947" y="1545706"/>
              <a:ext cx="1033673" cy="0"/>
            </a:xfrm>
            <a:prstGeom prst="line">
              <a:avLst/>
            </a:prstGeom>
            <a:ln w="82550" cmpd="thinThick">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sp>
          <p:nvSpPr>
            <p:cNvPr id="87" name="テキスト ボックス 86">
              <a:extLst>
                <a:ext uri="{FF2B5EF4-FFF2-40B4-BE49-F238E27FC236}">
                  <a16:creationId xmlns:a16="http://schemas.microsoft.com/office/drawing/2014/main" id="{B3243659-9890-24C2-C9D5-0D31F0DEE894}"/>
                </a:ext>
              </a:extLst>
            </p:cNvPr>
            <p:cNvSpPr txBox="1"/>
            <p:nvPr/>
          </p:nvSpPr>
          <p:spPr>
            <a:xfrm>
              <a:off x="430566" y="1326330"/>
              <a:ext cx="1395473" cy="184588"/>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運送業</a:t>
              </a:r>
            </a:p>
          </p:txBody>
        </p:sp>
      </p:grpSp>
      <p:grpSp>
        <p:nvGrpSpPr>
          <p:cNvPr id="90" name="グループ化 89">
            <a:extLst>
              <a:ext uri="{FF2B5EF4-FFF2-40B4-BE49-F238E27FC236}">
                <a16:creationId xmlns:a16="http://schemas.microsoft.com/office/drawing/2014/main" id="{56013F1A-FB11-9A7F-A820-4E39C3564B4A}"/>
              </a:ext>
            </a:extLst>
          </p:cNvPr>
          <p:cNvGrpSpPr/>
          <p:nvPr/>
        </p:nvGrpSpPr>
        <p:grpSpPr>
          <a:xfrm>
            <a:off x="800273" y="2484512"/>
            <a:ext cx="1410601" cy="1042089"/>
            <a:chOff x="395713" y="1299316"/>
            <a:chExt cx="1410601" cy="426202"/>
          </a:xfrm>
        </p:grpSpPr>
        <p:grpSp>
          <p:nvGrpSpPr>
            <p:cNvPr id="91" name="グループ化 90">
              <a:extLst>
                <a:ext uri="{FF2B5EF4-FFF2-40B4-BE49-F238E27FC236}">
                  <a16:creationId xmlns:a16="http://schemas.microsoft.com/office/drawing/2014/main" id="{64A2A618-DF2E-2E60-3DD1-8998F5FB06E5}"/>
                </a:ext>
              </a:extLst>
            </p:cNvPr>
            <p:cNvGrpSpPr/>
            <p:nvPr/>
          </p:nvGrpSpPr>
          <p:grpSpPr>
            <a:xfrm>
              <a:off x="422373" y="1299316"/>
              <a:ext cx="1383941" cy="426202"/>
              <a:chOff x="403918" y="1612942"/>
              <a:chExt cx="2228850" cy="811789"/>
            </a:xfrm>
          </p:grpSpPr>
          <p:sp>
            <p:nvSpPr>
              <p:cNvPr id="94" name="四角形: 角を丸くする 93">
                <a:extLst>
                  <a:ext uri="{FF2B5EF4-FFF2-40B4-BE49-F238E27FC236}">
                    <a16:creationId xmlns:a16="http://schemas.microsoft.com/office/drawing/2014/main" id="{C7DFB08A-19F4-B0E4-72FB-BD277A076E41}"/>
                  </a:ext>
                </a:extLst>
              </p:cNvPr>
              <p:cNvSpPr/>
              <p:nvPr/>
            </p:nvSpPr>
            <p:spPr>
              <a:xfrm>
                <a:off x="403918" y="1612942"/>
                <a:ext cx="2228850" cy="811789"/>
              </a:xfrm>
              <a:prstGeom prst="roundRect">
                <a:avLst>
                  <a:gd name="adj" fmla="val 0"/>
                </a:avLst>
              </a:prstGeom>
              <a:solidFill>
                <a:srgbClr val="FFEFEF">
                  <a:alpha val="69804"/>
                </a:srgbClr>
              </a:solidFill>
              <a:ln w="41275" cmpd="sng">
                <a:solidFill>
                  <a:srgbClr val="FF0000">
                    <a:alpha val="7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95" name="テキスト ボックス 94">
                <a:extLst>
                  <a:ext uri="{FF2B5EF4-FFF2-40B4-BE49-F238E27FC236}">
                    <a16:creationId xmlns:a16="http://schemas.microsoft.com/office/drawing/2014/main" id="{D93BFF0A-53A1-1085-8A30-6725B7725AA9}"/>
                  </a:ext>
                </a:extLst>
              </p:cNvPr>
              <p:cNvSpPr txBox="1"/>
              <p:nvPr/>
            </p:nvSpPr>
            <p:spPr>
              <a:xfrm>
                <a:off x="599922" y="2181208"/>
                <a:ext cx="1857375" cy="215783"/>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赤字補填資金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92" name="直線コネクタ 91">
              <a:extLst>
                <a:ext uri="{FF2B5EF4-FFF2-40B4-BE49-F238E27FC236}">
                  <a16:creationId xmlns:a16="http://schemas.microsoft.com/office/drawing/2014/main" id="{380E2C73-947B-AE02-802B-BD5863927EAE}"/>
                </a:ext>
              </a:extLst>
            </p:cNvPr>
            <p:cNvCxnSpPr/>
            <p:nvPr/>
          </p:nvCxnSpPr>
          <p:spPr>
            <a:xfrm>
              <a:off x="596947" y="1585740"/>
              <a:ext cx="1033673" cy="0"/>
            </a:xfrm>
            <a:prstGeom prst="line">
              <a:avLst/>
            </a:prstGeom>
            <a:ln w="82550" cmpd="thinThick">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sp>
          <p:nvSpPr>
            <p:cNvPr id="93" name="テキスト ボックス 92">
              <a:extLst>
                <a:ext uri="{FF2B5EF4-FFF2-40B4-BE49-F238E27FC236}">
                  <a16:creationId xmlns:a16="http://schemas.microsoft.com/office/drawing/2014/main" id="{40F4C460-AA94-92C8-26BA-3371DFD10DC7}"/>
                </a:ext>
              </a:extLst>
            </p:cNvPr>
            <p:cNvSpPr txBox="1"/>
            <p:nvPr/>
          </p:nvSpPr>
          <p:spPr>
            <a:xfrm>
              <a:off x="395713" y="1305394"/>
              <a:ext cx="1395473" cy="264342"/>
            </a:xfrm>
            <a:prstGeom prst="rect">
              <a:avLst/>
            </a:prstGeom>
            <a:noFill/>
          </p:spPr>
          <p:txBody>
            <a:bodyPr wrap="square" rtlCol="0">
              <a:spAutoFit/>
            </a:bodyPr>
            <a:lstStyle/>
            <a:p>
              <a:pPr algn="ctr"/>
              <a:r>
                <a:rPr kumimoji="1" lang="ja-JP" altLang="en-US">
                  <a:latin typeface="BIZ UDPゴシック" panose="020B0400000000000000" pitchFamily="50" charset="-128"/>
                  <a:ea typeface="BIZ UDPゴシック" panose="020B0400000000000000" pitchFamily="50" charset="-128"/>
                </a:rPr>
                <a:t>医療業</a:t>
              </a:r>
              <a:endParaRPr kumimoji="1" lang="en-US" altLang="ja-JP">
                <a:latin typeface="BIZ UDPゴシック" panose="020B0400000000000000" pitchFamily="50" charset="-128"/>
                <a:ea typeface="BIZ UDPゴシック" panose="020B0400000000000000" pitchFamily="50" charset="-128"/>
              </a:endParaRPr>
            </a:p>
            <a:p>
              <a:pPr algn="ctr"/>
              <a:r>
                <a:rPr kumimoji="1" lang="ja-JP" altLang="en-US">
                  <a:latin typeface="BIZ UDPゴシック" panose="020B0400000000000000" pitchFamily="50" charset="-128"/>
                  <a:ea typeface="BIZ UDPゴシック" panose="020B0400000000000000" pitchFamily="50" charset="-128"/>
                </a:rPr>
                <a:t>介護業</a:t>
              </a:r>
              <a:endParaRPr kumimoji="1" lang="en-US" altLang="ja-JP">
                <a:latin typeface="BIZ UDPゴシック" panose="020B0400000000000000" pitchFamily="50" charset="-128"/>
                <a:ea typeface="BIZ UDPゴシック" panose="020B0400000000000000" pitchFamily="50" charset="-128"/>
              </a:endParaRPr>
            </a:p>
          </p:txBody>
        </p:sp>
      </p:grpSp>
      <p:grpSp>
        <p:nvGrpSpPr>
          <p:cNvPr id="98" name="グループ化 97">
            <a:extLst>
              <a:ext uri="{FF2B5EF4-FFF2-40B4-BE49-F238E27FC236}">
                <a16:creationId xmlns:a16="http://schemas.microsoft.com/office/drawing/2014/main" id="{F1CA0766-744A-1352-E250-9508D8AD53E8}"/>
              </a:ext>
            </a:extLst>
          </p:cNvPr>
          <p:cNvGrpSpPr/>
          <p:nvPr/>
        </p:nvGrpSpPr>
        <p:grpSpPr>
          <a:xfrm>
            <a:off x="816599" y="4022900"/>
            <a:ext cx="1399609" cy="923828"/>
            <a:chOff x="406705" y="1299316"/>
            <a:chExt cx="1399609" cy="426202"/>
          </a:xfrm>
        </p:grpSpPr>
        <p:sp>
          <p:nvSpPr>
            <p:cNvPr id="102" name="四角形: 角を丸くする 101">
              <a:extLst>
                <a:ext uri="{FF2B5EF4-FFF2-40B4-BE49-F238E27FC236}">
                  <a16:creationId xmlns:a16="http://schemas.microsoft.com/office/drawing/2014/main" id="{D3A5EAB4-E18C-3FE6-4DAA-5583E401B428}"/>
                </a:ext>
              </a:extLst>
            </p:cNvPr>
            <p:cNvSpPr/>
            <p:nvPr/>
          </p:nvSpPr>
          <p:spPr>
            <a:xfrm>
              <a:off x="422373" y="1299316"/>
              <a:ext cx="1383941" cy="426202"/>
            </a:xfrm>
            <a:prstGeom prst="roundRect">
              <a:avLst>
                <a:gd name="adj" fmla="val 0"/>
              </a:avLst>
            </a:prstGeom>
            <a:solidFill>
              <a:srgbClr val="FFEFEF">
                <a:alpha val="69804"/>
              </a:srgbClr>
            </a:solidFill>
            <a:ln w="41275" cmpd="sng">
              <a:solidFill>
                <a:srgbClr val="FF0000">
                  <a:alpha val="7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cxnSp>
          <p:nvCxnSpPr>
            <p:cNvPr id="100" name="直線コネクタ 99">
              <a:extLst>
                <a:ext uri="{FF2B5EF4-FFF2-40B4-BE49-F238E27FC236}">
                  <a16:creationId xmlns:a16="http://schemas.microsoft.com/office/drawing/2014/main" id="{DA27A4CD-0682-0791-6055-7764F706A14E}"/>
                </a:ext>
              </a:extLst>
            </p:cNvPr>
            <p:cNvCxnSpPr/>
            <p:nvPr/>
          </p:nvCxnSpPr>
          <p:spPr>
            <a:xfrm>
              <a:off x="602674" y="1533548"/>
              <a:ext cx="1033673" cy="0"/>
            </a:xfrm>
            <a:prstGeom prst="line">
              <a:avLst/>
            </a:prstGeom>
            <a:ln w="82550" cmpd="thinThick">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sp>
          <p:nvSpPr>
            <p:cNvPr id="101" name="テキスト ボックス 100">
              <a:extLst>
                <a:ext uri="{FF2B5EF4-FFF2-40B4-BE49-F238E27FC236}">
                  <a16:creationId xmlns:a16="http://schemas.microsoft.com/office/drawing/2014/main" id="{AACDBD7A-60BE-1829-9313-A16A4CC81A4D}"/>
                </a:ext>
              </a:extLst>
            </p:cNvPr>
            <p:cNvSpPr txBox="1"/>
            <p:nvPr/>
          </p:nvSpPr>
          <p:spPr>
            <a:xfrm>
              <a:off x="406705" y="1319064"/>
              <a:ext cx="1395473" cy="184588"/>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宿泊業</a:t>
              </a:r>
            </a:p>
          </p:txBody>
        </p:sp>
      </p:grpSp>
      <p:grpSp>
        <p:nvGrpSpPr>
          <p:cNvPr id="10" name="グループ化 9">
            <a:extLst>
              <a:ext uri="{FF2B5EF4-FFF2-40B4-BE49-F238E27FC236}">
                <a16:creationId xmlns:a16="http://schemas.microsoft.com/office/drawing/2014/main" id="{4AFBDB8D-A1F8-8A59-B3D7-A3350F54C81F}"/>
              </a:ext>
            </a:extLst>
          </p:cNvPr>
          <p:cNvGrpSpPr/>
          <p:nvPr/>
        </p:nvGrpSpPr>
        <p:grpSpPr>
          <a:xfrm>
            <a:off x="2401006" y="2382208"/>
            <a:ext cx="6568355" cy="1397323"/>
            <a:chOff x="2021307" y="2460245"/>
            <a:chExt cx="6568355" cy="1397323"/>
          </a:xfrm>
        </p:grpSpPr>
        <p:grpSp>
          <p:nvGrpSpPr>
            <p:cNvPr id="105" name="グループ化 104">
              <a:extLst>
                <a:ext uri="{FF2B5EF4-FFF2-40B4-BE49-F238E27FC236}">
                  <a16:creationId xmlns:a16="http://schemas.microsoft.com/office/drawing/2014/main" id="{F43875AF-888E-8EAD-C031-31C7E9947575}"/>
                </a:ext>
              </a:extLst>
            </p:cNvPr>
            <p:cNvGrpSpPr/>
            <p:nvPr/>
          </p:nvGrpSpPr>
          <p:grpSpPr>
            <a:xfrm>
              <a:off x="2021307" y="3291035"/>
              <a:ext cx="6295595" cy="307777"/>
              <a:chOff x="2299067" y="989319"/>
              <a:chExt cx="5865624" cy="307777"/>
            </a:xfrm>
          </p:grpSpPr>
          <p:sp>
            <p:nvSpPr>
              <p:cNvPr id="124" name="テキスト ボックス 123">
                <a:extLst>
                  <a:ext uri="{FF2B5EF4-FFF2-40B4-BE49-F238E27FC236}">
                    <a16:creationId xmlns:a16="http://schemas.microsoft.com/office/drawing/2014/main" id="{B228F6C3-BC55-B8B7-7A43-60C7198A4606}"/>
                  </a:ext>
                </a:extLst>
              </p:cNvPr>
              <p:cNvSpPr txBox="1"/>
              <p:nvPr/>
            </p:nvSpPr>
            <p:spPr>
              <a:xfrm>
                <a:off x="2299067" y="989319"/>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設備</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125" name="直線コネクタ 124">
                <a:extLst>
                  <a:ext uri="{FF2B5EF4-FFF2-40B4-BE49-F238E27FC236}">
                    <a16:creationId xmlns:a16="http://schemas.microsoft.com/office/drawing/2014/main" id="{FEE4E048-F88F-435C-2387-23B36F75964C}"/>
                  </a:ext>
                </a:extLst>
              </p:cNvPr>
              <p:cNvCxnSpPr>
                <a:cxnSpLocks/>
              </p:cNvCxnSpPr>
              <p:nvPr/>
            </p:nvCxnSpPr>
            <p:spPr>
              <a:xfrm>
                <a:off x="2381294" y="1287490"/>
                <a:ext cx="5783397"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126" name="直線矢印コネクタ 125">
                <a:extLst>
                  <a:ext uri="{FF2B5EF4-FFF2-40B4-BE49-F238E27FC236}">
                    <a16:creationId xmlns:a16="http://schemas.microsoft.com/office/drawing/2014/main" id="{E2F28BBB-5BBF-0A7C-C566-AC825CA64686}"/>
                  </a:ext>
                </a:extLst>
              </p:cNvPr>
              <p:cNvCxnSpPr/>
              <p:nvPr/>
            </p:nvCxnSpPr>
            <p:spPr>
              <a:xfrm>
                <a:off x="3033201" y="1145367"/>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106" name="グループ化 105">
              <a:extLst>
                <a:ext uri="{FF2B5EF4-FFF2-40B4-BE49-F238E27FC236}">
                  <a16:creationId xmlns:a16="http://schemas.microsoft.com/office/drawing/2014/main" id="{EE52C030-72EC-1A29-6E98-AB3F3735F84A}"/>
                </a:ext>
              </a:extLst>
            </p:cNvPr>
            <p:cNvGrpSpPr/>
            <p:nvPr/>
          </p:nvGrpSpPr>
          <p:grpSpPr>
            <a:xfrm>
              <a:off x="2025250" y="3051200"/>
              <a:ext cx="6281481" cy="261610"/>
              <a:chOff x="2313021" y="1078495"/>
              <a:chExt cx="5852474" cy="261610"/>
            </a:xfrm>
          </p:grpSpPr>
          <p:sp>
            <p:nvSpPr>
              <p:cNvPr id="121" name="テキスト ボックス 120">
                <a:extLst>
                  <a:ext uri="{FF2B5EF4-FFF2-40B4-BE49-F238E27FC236}">
                    <a16:creationId xmlns:a16="http://schemas.microsoft.com/office/drawing/2014/main" id="{4FA88074-8D39-14FB-33ED-CA176C929D0B}"/>
                  </a:ext>
                </a:extLst>
              </p:cNvPr>
              <p:cNvSpPr txBox="1"/>
              <p:nvPr/>
            </p:nvSpPr>
            <p:spPr>
              <a:xfrm>
                <a:off x="2313021" y="1078495"/>
                <a:ext cx="1479478" cy="261610"/>
              </a:xfrm>
              <a:prstGeom prst="rect">
                <a:avLst/>
              </a:prstGeom>
              <a:noFill/>
            </p:spPr>
            <p:txBody>
              <a:bodyPr wrap="square" rtlCol="0">
                <a:spAutoFit/>
              </a:bodyPr>
              <a:lstStyle/>
              <a:p>
                <a:r>
                  <a:rPr kumimoji="1" lang="ja-JP" altLang="en-US" sz="1100">
                    <a:latin typeface="BIZ UDPゴシック" panose="020B0400000000000000" pitchFamily="50" charset="-128"/>
                    <a:ea typeface="BIZ UDPゴシック" panose="020B0400000000000000" pitchFamily="50" charset="-128"/>
                  </a:rPr>
                  <a:t>固定費</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122" name="直線コネクタ 121">
                <a:extLst>
                  <a:ext uri="{FF2B5EF4-FFF2-40B4-BE49-F238E27FC236}">
                    <a16:creationId xmlns:a16="http://schemas.microsoft.com/office/drawing/2014/main" id="{D91E4F24-62B3-61DE-14DE-EDC7E7ADB5CF}"/>
                  </a:ext>
                </a:extLst>
              </p:cNvPr>
              <p:cNvCxnSpPr>
                <a:cxnSpLocks/>
              </p:cNvCxnSpPr>
              <p:nvPr/>
            </p:nvCxnSpPr>
            <p:spPr>
              <a:xfrm>
                <a:off x="2391575" y="1325100"/>
                <a:ext cx="5773920" cy="6366"/>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123" name="直線矢印コネクタ 122">
                <a:extLst>
                  <a:ext uri="{FF2B5EF4-FFF2-40B4-BE49-F238E27FC236}">
                    <a16:creationId xmlns:a16="http://schemas.microsoft.com/office/drawing/2014/main" id="{201CC5E8-14E3-F476-946F-C2EE6FE98D54}"/>
                  </a:ext>
                </a:extLst>
              </p:cNvPr>
              <p:cNvCxnSpPr/>
              <p:nvPr/>
            </p:nvCxnSpPr>
            <p:spPr>
              <a:xfrm>
                <a:off x="3042724" y="1205178"/>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sp>
          <p:nvSpPr>
            <p:cNvPr id="107" name="テキスト ボックス 106">
              <a:extLst>
                <a:ext uri="{FF2B5EF4-FFF2-40B4-BE49-F238E27FC236}">
                  <a16:creationId xmlns:a16="http://schemas.microsoft.com/office/drawing/2014/main" id="{03D01C75-B486-7921-1DAE-E8C45999A945}"/>
                </a:ext>
              </a:extLst>
            </p:cNvPr>
            <p:cNvSpPr txBox="1"/>
            <p:nvPr/>
          </p:nvSpPr>
          <p:spPr>
            <a:xfrm>
              <a:off x="3072387" y="2782689"/>
              <a:ext cx="5517275" cy="369332"/>
            </a:xfrm>
            <a:prstGeom prst="rect">
              <a:avLst/>
            </a:prstGeom>
            <a:noFill/>
          </p:spPr>
          <p:txBody>
            <a:bodyPr wrap="square">
              <a:spAutoFit/>
            </a:bodyPr>
            <a:lstStyle/>
            <a:p>
              <a:pPr algn="just"/>
              <a:r>
                <a:rPr lang="ja-JP" altLang="en-US" sz="11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医療・介護消耗品の値上がり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P80,81</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a:p>
              <a:pPr algn="just"/>
              <a:endParaRPr lang="en-US" altLang="ja-JP" sz="7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nvGrpSpPr>
            <p:cNvPr id="108" name="グループ化 107">
              <a:extLst>
                <a:ext uri="{FF2B5EF4-FFF2-40B4-BE49-F238E27FC236}">
                  <a16:creationId xmlns:a16="http://schemas.microsoft.com/office/drawing/2014/main" id="{0F8D869D-EE18-BB01-E87C-5D0C2302BBAF}"/>
                </a:ext>
              </a:extLst>
            </p:cNvPr>
            <p:cNvGrpSpPr/>
            <p:nvPr/>
          </p:nvGrpSpPr>
          <p:grpSpPr>
            <a:xfrm>
              <a:off x="2021307" y="2736918"/>
              <a:ext cx="6295595" cy="307777"/>
              <a:chOff x="2299067" y="1036650"/>
              <a:chExt cx="5865624" cy="307777"/>
            </a:xfrm>
          </p:grpSpPr>
          <p:sp>
            <p:nvSpPr>
              <p:cNvPr id="118" name="テキスト ボックス 117">
                <a:extLst>
                  <a:ext uri="{FF2B5EF4-FFF2-40B4-BE49-F238E27FC236}">
                    <a16:creationId xmlns:a16="http://schemas.microsoft.com/office/drawing/2014/main" id="{A765B3E3-C7A8-1201-88B3-18D8B9C8B553}"/>
                  </a:ext>
                </a:extLst>
              </p:cNvPr>
              <p:cNvSpPr txBox="1"/>
              <p:nvPr/>
            </p:nvSpPr>
            <p:spPr>
              <a:xfrm>
                <a:off x="2299067" y="1036650"/>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原価</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119" name="直線コネクタ 118">
                <a:extLst>
                  <a:ext uri="{FF2B5EF4-FFF2-40B4-BE49-F238E27FC236}">
                    <a16:creationId xmlns:a16="http://schemas.microsoft.com/office/drawing/2014/main" id="{A380A6DF-DA92-D69D-361D-E8C110D13A44}"/>
                  </a:ext>
                </a:extLst>
              </p:cNvPr>
              <p:cNvCxnSpPr>
                <a:cxnSpLocks/>
              </p:cNvCxnSpPr>
              <p:nvPr/>
            </p:nvCxnSpPr>
            <p:spPr>
              <a:xfrm>
                <a:off x="2381294" y="1334821"/>
                <a:ext cx="5783397"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120" name="直線矢印コネクタ 119">
                <a:extLst>
                  <a:ext uri="{FF2B5EF4-FFF2-40B4-BE49-F238E27FC236}">
                    <a16:creationId xmlns:a16="http://schemas.microsoft.com/office/drawing/2014/main" id="{1924F167-EA85-77D5-E394-49BDB13091F2}"/>
                  </a:ext>
                </a:extLst>
              </p:cNvPr>
              <p:cNvCxnSpPr/>
              <p:nvPr/>
            </p:nvCxnSpPr>
            <p:spPr>
              <a:xfrm>
                <a:off x="3033200" y="1205178"/>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109" name="グループ化 108">
              <a:extLst>
                <a:ext uri="{FF2B5EF4-FFF2-40B4-BE49-F238E27FC236}">
                  <a16:creationId xmlns:a16="http://schemas.microsoft.com/office/drawing/2014/main" id="{6160350D-1814-CD44-B992-576AAA4D561E}"/>
                </a:ext>
              </a:extLst>
            </p:cNvPr>
            <p:cNvGrpSpPr/>
            <p:nvPr/>
          </p:nvGrpSpPr>
          <p:grpSpPr>
            <a:xfrm>
              <a:off x="2030831" y="2460245"/>
              <a:ext cx="6364428" cy="317302"/>
              <a:chOff x="1956987" y="1331034"/>
              <a:chExt cx="5929755" cy="317302"/>
            </a:xfrm>
          </p:grpSpPr>
          <p:grpSp>
            <p:nvGrpSpPr>
              <p:cNvPr id="113" name="グループ化 112">
                <a:extLst>
                  <a:ext uri="{FF2B5EF4-FFF2-40B4-BE49-F238E27FC236}">
                    <a16:creationId xmlns:a16="http://schemas.microsoft.com/office/drawing/2014/main" id="{19C65933-6A09-5596-DBE6-CCA4B3DC9827}"/>
                  </a:ext>
                </a:extLst>
              </p:cNvPr>
              <p:cNvGrpSpPr/>
              <p:nvPr/>
            </p:nvGrpSpPr>
            <p:grpSpPr>
              <a:xfrm>
                <a:off x="1956987" y="1331034"/>
                <a:ext cx="5856749" cy="317302"/>
                <a:chOff x="2307941" y="1083785"/>
                <a:chExt cx="5856749" cy="317302"/>
              </a:xfrm>
            </p:grpSpPr>
            <p:sp>
              <p:nvSpPr>
                <p:cNvPr id="115" name="テキスト ボックス 114">
                  <a:extLst>
                    <a:ext uri="{FF2B5EF4-FFF2-40B4-BE49-F238E27FC236}">
                      <a16:creationId xmlns:a16="http://schemas.microsoft.com/office/drawing/2014/main" id="{EBD3A876-D61E-7C44-6D06-FD1B3BE37CC3}"/>
                    </a:ext>
                  </a:extLst>
                </p:cNvPr>
                <p:cNvSpPr txBox="1"/>
                <p:nvPr/>
              </p:nvSpPr>
              <p:spPr>
                <a:xfrm>
                  <a:off x="2307941" y="1083785"/>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売上</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116" name="直線コネクタ 115">
                  <a:extLst>
                    <a:ext uri="{FF2B5EF4-FFF2-40B4-BE49-F238E27FC236}">
                      <a16:creationId xmlns:a16="http://schemas.microsoft.com/office/drawing/2014/main" id="{B4DD6081-A21D-0228-C0EE-4438FE7EAFC3}"/>
                    </a:ext>
                  </a:extLst>
                </p:cNvPr>
                <p:cNvCxnSpPr>
                  <a:cxnSpLocks/>
                </p:cNvCxnSpPr>
                <p:nvPr/>
              </p:nvCxnSpPr>
              <p:spPr>
                <a:xfrm>
                  <a:off x="2381295" y="1372431"/>
                  <a:ext cx="5783395" cy="28656"/>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117" name="直線矢印コネクタ 116">
                  <a:extLst>
                    <a:ext uri="{FF2B5EF4-FFF2-40B4-BE49-F238E27FC236}">
                      <a16:creationId xmlns:a16="http://schemas.microsoft.com/office/drawing/2014/main" id="{A810AE94-C1DB-F09F-73A5-4A3DCDE0BBAA}"/>
                    </a:ext>
                  </a:extLst>
                </p:cNvPr>
                <p:cNvCxnSpPr/>
                <p:nvPr/>
              </p:nvCxnSpPr>
              <p:spPr>
                <a:xfrm>
                  <a:off x="3033200" y="1252313"/>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sp>
            <p:nvSpPr>
              <p:cNvPr id="114" name="テキスト ボックス 113">
                <a:extLst>
                  <a:ext uri="{FF2B5EF4-FFF2-40B4-BE49-F238E27FC236}">
                    <a16:creationId xmlns:a16="http://schemas.microsoft.com/office/drawing/2014/main" id="{8040DF5E-CD8C-0F8D-41DD-CAD09DFABFB5}"/>
                  </a:ext>
                </a:extLst>
              </p:cNvPr>
              <p:cNvSpPr txBox="1"/>
              <p:nvPr/>
            </p:nvSpPr>
            <p:spPr>
              <a:xfrm>
                <a:off x="3061572" y="1370415"/>
                <a:ext cx="4825170" cy="230832"/>
              </a:xfrm>
              <a:prstGeom prst="rect">
                <a:avLst/>
              </a:prstGeom>
              <a:noFill/>
            </p:spPr>
            <p:txBody>
              <a:bodyPr wrap="square">
                <a:spAutoFit/>
              </a:bodyPr>
              <a:lstStyle/>
              <a:p>
                <a:pPr algn="just"/>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sp>
          <p:nvSpPr>
            <p:cNvPr id="110" name="テキスト ボックス 109">
              <a:extLst>
                <a:ext uri="{FF2B5EF4-FFF2-40B4-BE49-F238E27FC236}">
                  <a16:creationId xmlns:a16="http://schemas.microsoft.com/office/drawing/2014/main" id="{334A6002-2A50-AB23-59ED-7BF789E6F281}"/>
                </a:ext>
              </a:extLst>
            </p:cNvPr>
            <p:cNvSpPr txBox="1"/>
            <p:nvPr/>
          </p:nvSpPr>
          <p:spPr>
            <a:xfrm>
              <a:off x="3072388" y="3050255"/>
              <a:ext cx="5322871" cy="253916"/>
            </a:xfrm>
            <a:prstGeom prst="rect">
              <a:avLst/>
            </a:prstGeom>
            <a:noFill/>
          </p:spPr>
          <p:txBody>
            <a:bodyPr wrap="square">
              <a:spAutoFit/>
            </a:bodyPr>
            <a:lstStyle/>
            <a:p>
              <a:pPr algn="just">
                <a:buNone/>
              </a:pP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動力費・高熱費、人件費</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（資格者つなぎ止め）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P81,83,92,94</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111" name="テキスト ボックス 110">
              <a:extLst>
                <a:ext uri="{FF2B5EF4-FFF2-40B4-BE49-F238E27FC236}">
                  <a16:creationId xmlns:a16="http://schemas.microsoft.com/office/drawing/2014/main" id="{FBE0B3B8-8840-DFEF-C9FF-04A9B5CAE263}"/>
                </a:ext>
              </a:extLst>
            </p:cNvPr>
            <p:cNvSpPr txBox="1"/>
            <p:nvPr/>
          </p:nvSpPr>
          <p:spPr>
            <a:xfrm>
              <a:off x="3072387" y="3337165"/>
              <a:ext cx="5452474" cy="253916"/>
            </a:xfrm>
            <a:prstGeom prst="rect">
              <a:avLst/>
            </a:prstGeom>
            <a:noFill/>
          </p:spPr>
          <p:txBody>
            <a:bodyPr wrap="square">
              <a:spAutoFit/>
            </a:bodyPr>
            <a:lstStyle/>
            <a:p>
              <a:pPr algn="just">
                <a:buNone/>
              </a:pP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冷暖房・給排水など施設維持投資</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（宿泊業と同じ）</a:t>
              </a: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、医療機器の保守</a:t>
              </a:r>
              <a:r>
                <a:rPr lang="ja-JP" altLang="en-US" sz="105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修繕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P82,82</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112" name="テキスト ボックス 111">
              <a:extLst>
                <a:ext uri="{FF2B5EF4-FFF2-40B4-BE49-F238E27FC236}">
                  <a16:creationId xmlns:a16="http://schemas.microsoft.com/office/drawing/2014/main" id="{9CFF5C80-CDC6-B13A-7764-0FC0D927EAA8}"/>
                </a:ext>
              </a:extLst>
            </p:cNvPr>
            <p:cNvSpPr txBox="1"/>
            <p:nvPr/>
          </p:nvSpPr>
          <p:spPr>
            <a:xfrm>
              <a:off x="3072387" y="2505108"/>
              <a:ext cx="5452474" cy="253916"/>
            </a:xfrm>
            <a:prstGeom prst="rect">
              <a:avLst/>
            </a:prstGeom>
            <a:noFill/>
          </p:spPr>
          <p:txBody>
            <a:bodyPr wrap="square">
              <a:spAutoFit/>
            </a:bodyPr>
            <a:lstStyle/>
            <a:p>
              <a:pPr algn="just">
                <a:buNone/>
              </a:pP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競合の開院、キーパーソン</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（医師・看護師）</a:t>
              </a: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の退職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P79,81,83,87</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 　</a:t>
              </a:r>
              <a:endParaRPr lang="en-US" altLang="ja-JP" sz="7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128" name="テキスト ボックス 127">
              <a:extLst>
                <a:ext uri="{FF2B5EF4-FFF2-40B4-BE49-F238E27FC236}">
                  <a16:creationId xmlns:a16="http://schemas.microsoft.com/office/drawing/2014/main" id="{337023DC-7327-45AF-5C47-7F99F9582495}"/>
                </a:ext>
              </a:extLst>
            </p:cNvPr>
            <p:cNvSpPr txBox="1"/>
            <p:nvPr/>
          </p:nvSpPr>
          <p:spPr>
            <a:xfrm>
              <a:off x="2021723" y="3598726"/>
              <a:ext cx="1479478" cy="253916"/>
            </a:xfrm>
            <a:prstGeom prst="rect">
              <a:avLst/>
            </a:prstGeom>
            <a:noFill/>
          </p:spPr>
          <p:txBody>
            <a:bodyPr wrap="square" rtlCol="0">
              <a:spAutoFit/>
            </a:bodyPr>
            <a:lstStyle/>
            <a:p>
              <a:r>
                <a:rPr kumimoji="1" lang="ja-JP" altLang="en-US" sz="1050">
                  <a:latin typeface="BIZ UDPゴシック" panose="020B0400000000000000" pitchFamily="50" charset="-128"/>
                  <a:ea typeface="BIZ UDPゴシック" panose="020B0400000000000000" pitchFamily="50" charset="-128"/>
                </a:rPr>
                <a:t>その他</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129" name="直線矢印コネクタ 128">
              <a:extLst>
                <a:ext uri="{FF2B5EF4-FFF2-40B4-BE49-F238E27FC236}">
                  <a16:creationId xmlns:a16="http://schemas.microsoft.com/office/drawing/2014/main" id="{82BD9AF4-152C-0E00-88DE-EDA5E267559C}"/>
                </a:ext>
              </a:extLst>
            </p:cNvPr>
            <p:cNvCxnSpPr/>
            <p:nvPr/>
          </p:nvCxnSpPr>
          <p:spPr>
            <a:xfrm>
              <a:off x="2802475" y="3720464"/>
              <a:ext cx="286709"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132" name="テキスト ボックス 131">
              <a:extLst>
                <a:ext uri="{FF2B5EF4-FFF2-40B4-BE49-F238E27FC236}">
                  <a16:creationId xmlns:a16="http://schemas.microsoft.com/office/drawing/2014/main" id="{3AB9FC51-1127-4193-4A4A-FC4850AB8BF2}"/>
                </a:ext>
              </a:extLst>
            </p:cNvPr>
            <p:cNvSpPr txBox="1"/>
            <p:nvPr/>
          </p:nvSpPr>
          <p:spPr>
            <a:xfrm>
              <a:off x="3075704" y="3598894"/>
              <a:ext cx="5319555" cy="253916"/>
            </a:xfrm>
            <a:prstGeom prst="rect">
              <a:avLst/>
            </a:prstGeom>
            <a:noFill/>
          </p:spPr>
          <p:txBody>
            <a:bodyPr wrap="square">
              <a:spAutoFit/>
            </a:bodyPr>
            <a:lstStyle/>
            <a:p>
              <a:pPr algn="just">
                <a:buNone/>
              </a:pPr>
              <a:r>
                <a:rPr lang="en-US" altLang="ja-JP"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建設業と同じ</a:t>
              </a:r>
              <a:endPar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cxnSp>
          <p:nvCxnSpPr>
            <p:cNvPr id="133" name="直線コネクタ 132">
              <a:extLst>
                <a:ext uri="{FF2B5EF4-FFF2-40B4-BE49-F238E27FC236}">
                  <a16:creationId xmlns:a16="http://schemas.microsoft.com/office/drawing/2014/main" id="{C6C8ACAF-8819-F86B-26A8-4B3234559313}"/>
                </a:ext>
              </a:extLst>
            </p:cNvPr>
            <p:cNvCxnSpPr>
              <a:cxnSpLocks/>
            </p:cNvCxnSpPr>
            <p:nvPr/>
          </p:nvCxnSpPr>
          <p:spPr>
            <a:xfrm>
              <a:off x="2109562" y="3857568"/>
              <a:ext cx="6207339"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grpSp>
      <p:grpSp>
        <p:nvGrpSpPr>
          <p:cNvPr id="11" name="グループ化 10">
            <a:extLst>
              <a:ext uri="{FF2B5EF4-FFF2-40B4-BE49-F238E27FC236}">
                <a16:creationId xmlns:a16="http://schemas.microsoft.com/office/drawing/2014/main" id="{33DECE1F-06D5-3B46-E063-9DA91C00378C}"/>
              </a:ext>
            </a:extLst>
          </p:cNvPr>
          <p:cNvGrpSpPr/>
          <p:nvPr/>
        </p:nvGrpSpPr>
        <p:grpSpPr>
          <a:xfrm>
            <a:off x="2379947" y="3928556"/>
            <a:ext cx="6721702" cy="1411447"/>
            <a:chOff x="1997562" y="4030481"/>
            <a:chExt cx="6721702" cy="1411447"/>
          </a:xfrm>
        </p:grpSpPr>
        <p:grpSp>
          <p:nvGrpSpPr>
            <p:cNvPr id="158" name="グループ化 157">
              <a:extLst>
                <a:ext uri="{FF2B5EF4-FFF2-40B4-BE49-F238E27FC236}">
                  <a16:creationId xmlns:a16="http://schemas.microsoft.com/office/drawing/2014/main" id="{E6F7F4B7-1321-44C5-2205-CAE62B5F9B77}"/>
                </a:ext>
              </a:extLst>
            </p:cNvPr>
            <p:cNvGrpSpPr/>
            <p:nvPr/>
          </p:nvGrpSpPr>
          <p:grpSpPr>
            <a:xfrm>
              <a:off x="2006671" y="4861271"/>
              <a:ext cx="6310232" cy="307777"/>
              <a:chOff x="2299067" y="989319"/>
              <a:chExt cx="5879261" cy="307777"/>
            </a:xfrm>
          </p:grpSpPr>
          <p:sp>
            <p:nvSpPr>
              <p:cNvPr id="177" name="テキスト ボックス 176">
                <a:extLst>
                  <a:ext uri="{FF2B5EF4-FFF2-40B4-BE49-F238E27FC236}">
                    <a16:creationId xmlns:a16="http://schemas.microsoft.com/office/drawing/2014/main" id="{909CB954-B78C-0D9B-21FA-324E91BC02F3}"/>
                  </a:ext>
                </a:extLst>
              </p:cNvPr>
              <p:cNvSpPr txBox="1"/>
              <p:nvPr/>
            </p:nvSpPr>
            <p:spPr>
              <a:xfrm>
                <a:off x="2299067" y="989319"/>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設備</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178" name="直線コネクタ 177">
                <a:extLst>
                  <a:ext uri="{FF2B5EF4-FFF2-40B4-BE49-F238E27FC236}">
                    <a16:creationId xmlns:a16="http://schemas.microsoft.com/office/drawing/2014/main" id="{07F41055-ECC3-8330-6735-504B68D860A6}"/>
                  </a:ext>
                </a:extLst>
              </p:cNvPr>
              <p:cNvCxnSpPr>
                <a:cxnSpLocks/>
              </p:cNvCxnSpPr>
              <p:nvPr/>
            </p:nvCxnSpPr>
            <p:spPr>
              <a:xfrm>
                <a:off x="2394931" y="1287490"/>
                <a:ext cx="5783397"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179" name="直線矢印コネクタ 178">
                <a:extLst>
                  <a:ext uri="{FF2B5EF4-FFF2-40B4-BE49-F238E27FC236}">
                    <a16:creationId xmlns:a16="http://schemas.microsoft.com/office/drawing/2014/main" id="{24BB9CB0-A8BC-98FD-6227-9CF44B0BBC09}"/>
                  </a:ext>
                </a:extLst>
              </p:cNvPr>
              <p:cNvCxnSpPr/>
              <p:nvPr/>
            </p:nvCxnSpPr>
            <p:spPr>
              <a:xfrm>
                <a:off x="3042075" y="1155877"/>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159" name="グループ化 158">
              <a:extLst>
                <a:ext uri="{FF2B5EF4-FFF2-40B4-BE49-F238E27FC236}">
                  <a16:creationId xmlns:a16="http://schemas.microsoft.com/office/drawing/2014/main" id="{1A43F004-C153-96BF-F555-F5DB9949AEA7}"/>
                </a:ext>
              </a:extLst>
            </p:cNvPr>
            <p:cNvGrpSpPr/>
            <p:nvPr/>
          </p:nvGrpSpPr>
          <p:grpSpPr>
            <a:xfrm>
              <a:off x="2009629" y="4610926"/>
              <a:ext cx="6297102" cy="263481"/>
              <a:chOff x="2312103" y="1067985"/>
              <a:chExt cx="5867028" cy="263481"/>
            </a:xfrm>
          </p:grpSpPr>
          <p:sp>
            <p:nvSpPr>
              <p:cNvPr id="174" name="テキスト ボックス 173">
                <a:extLst>
                  <a:ext uri="{FF2B5EF4-FFF2-40B4-BE49-F238E27FC236}">
                    <a16:creationId xmlns:a16="http://schemas.microsoft.com/office/drawing/2014/main" id="{BD44345E-358E-48BF-7D6B-B50FB42065AD}"/>
                  </a:ext>
                </a:extLst>
              </p:cNvPr>
              <p:cNvSpPr txBox="1"/>
              <p:nvPr/>
            </p:nvSpPr>
            <p:spPr>
              <a:xfrm>
                <a:off x="2312103" y="1067985"/>
                <a:ext cx="1479478" cy="261610"/>
              </a:xfrm>
              <a:prstGeom prst="rect">
                <a:avLst/>
              </a:prstGeom>
              <a:noFill/>
            </p:spPr>
            <p:txBody>
              <a:bodyPr wrap="square" rtlCol="0">
                <a:spAutoFit/>
              </a:bodyPr>
              <a:lstStyle/>
              <a:p>
                <a:r>
                  <a:rPr kumimoji="1" lang="ja-JP" altLang="en-US" sz="1100">
                    <a:latin typeface="BIZ UDPゴシック" panose="020B0400000000000000" pitchFamily="50" charset="-128"/>
                    <a:ea typeface="BIZ UDPゴシック" panose="020B0400000000000000" pitchFamily="50" charset="-128"/>
                  </a:rPr>
                  <a:t>固定費</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175" name="直線コネクタ 174">
                <a:extLst>
                  <a:ext uri="{FF2B5EF4-FFF2-40B4-BE49-F238E27FC236}">
                    <a16:creationId xmlns:a16="http://schemas.microsoft.com/office/drawing/2014/main" id="{07CF8DDD-7030-0460-8E9B-A6A730340CD5}"/>
                  </a:ext>
                </a:extLst>
              </p:cNvPr>
              <p:cNvCxnSpPr>
                <a:cxnSpLocks/>
              </p:cNvCxnSpPr>
              <p:nvPr/>
            </p:nvCxnSpPr>
            <p:spPr>
              <a:xfrm>
                <a:off x="2405211" y="1325100"/>
                <a:ext cx="5773920" cy="6366"/>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176" name="直線矢印コネクタ 175">
                <a:extLst>
                  <a:ext uri="{FF2B5EF4-FFF2-40B4-BE49-F238E27FC236}">
                    <a16:creationId xmlns:a16="http://schemas.microsoft.com/office/drawing/2014/main" id="{27062D00-4E67-BF19-0A31-ECB1C084522F}"/>
                  </a:ext>
                </a:extLst>
              </p:cNvPr>
              <p:cNvCxnSpPr/>
              <p:nvPr/>
            </p:nvCxnSpPr>
            <p:spPr>
              <a:xfrm>
                <a:off x="3051597" y="1205178"/>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sp>
          <p:nvSpPr>
            <p:cNvPr id="160" name="テキスト ボックス 159">
              <a:extLst>
                <a:ext uri="{FF2B5EF4-FFF2-40B4-BE49-F238E27FC236}">
                  <a16:creationId xmlns:a16="http://schemas.microsoft.com/office/drawing/2014/main" id="{7D1288BE-411E-415C-6D52-BBE99C7E3C38}"/>
                </a:ext>
              </a:extLst>
            </p:cNvPr>
            <p:cNvSpPr txBox="1"/>
            <p:nvPr/>
          </p:nvSpPr>
          <p:spPr>
            <a:xfrm>
              <a:off x="3057751" y="4352925"/>
              <a:ext cx="5467110" cy="261610"/>
            </a:xfrm>
            <a:prstGeom prst="rect">
              <a:avLst/>
            </a:prstGeom>
            <a:noFill/>
          </p:spPr>
          <p:txBody>
            <a:bodyPr wrap="square">
              <a:spAutoFit/>
            </a:bodyPr>
            <a:lstStyle/>
            <a:p>
              <a:pPr algn="just"/>
              <a:r>
                <a:rPr lang="ja-JP" altLang="en-US" sz="11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食材・消耗品の値上がり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P103</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8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nvGrpSpPr>
            <p:cNvPr id="161" name="グループ化 160">
              <a:extLst>
                <a:ext uri="{FF2B5EF4-FFF2-40B4-BE49-F238E27FC236}">
                  <a16:creationId xmlns:a16="http://schemas.microsoft.com/office/drawing/2014/main" id="{2441E7BB-A304-14F1-98E4-252AFADFFACC}"/>
                </a:ext>
              </a:extLst>
            </p:cNvPr>
            <p:cNvGrpSpPr/>
            <p:nvPr/>
          </p:nvGrpSpPr>
          <p:grpSpPr>
            <a:xfrm>
              <a:off x="2006671" y="4307154"/>
              <a:ext cx="6310232" cy="307777"/>
              <a:chOff x="2299067" y="1036650"/>
              <a:chExt cx="5879261" cy="307777"/>
            </a:xfrm>
          </p:grpSpPr>
          <p:sp>
            <p:nvSpPr>
              <p:cNvPr id="171" name="テキスト ボックス 170">
                <a:extLst>
                  <a:ext uri="{FF2B5EF4-FFF2-40B4-BE49-F238E27FC236}">
                    <a16:creationId xmlns:a16="http://schemas.microsoft.com/office/drawing/2014/main" id="{54A167ED-3BBB-2F90-252C-1E50E4F12D6A}"/>
                  </a:ext>
                </a:extLst>
              </p:cNvPr>
              <p:cNvSpPr txBox="1"/>
              <p:nvPr/>
            </p:nvSpPr>
            <p:spPr>
              <a:xfrm>
                <a:off x="2299067" y="1036650"/>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原価</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172" name="直線コネクタ 171">
                <a:extLst>
                  <a:ext uri="{FF2B5EF4-FFF2-40B4-BE49-F238E27FC236}">
                    <a16:creationId xmlns:a16="http://schemas.microsoft.com/office/drawing/2014/main" id="{74D9DEFF-F4F8-B7FC-B509-C175D8508D62}"/>
                  </a:ext>
                </a:extLst>
              </p:cNvPr>
              <p:cNvCxnSpPr>
                <a:cxnSpLocks/>
              </p:cNvCxnSpPr>
              <p:nvPr/>
            </p:nvCxnSpPr>
            <p:spPr>
              <a:xfrm>
                <a:off x="2394931" y="1334821"/>
                <a:ext cx="5783397"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173" name="直線矢印コネクタ 172">
                <a:extLst>
                  <a:ext uri="{FF2B5EF4-FFF2-40B4-BE49-F238E27FC236}">
                    <a16:creationId xmlns:a16="http://schemas.microsoft.com/office/drawing/2014/main" id="{C0072C70-3F60-747B-A367-C20C6627E594}"/>
                  </a:ext>
                </a:extLst>
              </p:cNvPr>
              <p:cNvCxnSpPr/>
              <p:nvPr/>
            </p:nvCxnSpPr>
            <p:spPr>
              <a:xfrm>
                <a:off x="3045033" y="1205178"/>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162" name="グループ化 161">
              <a:extLst>
                <a:ext uri="{FF2B5EF4-FFF2-40B4-BE49-F238E27FC236}">
                  <a16:creationId xmlns:a16="http://schemas.microsoft.com/office/drawing/2014/main" id="{B2632A55-4D78-4E76-A45A-1FF46E2FBE6D}"/>
                </a:ext>
              </a:extLst>
            </p:cNvPr>
            <p:cNvGrpSpPr/>
            <p:nvPr/>
          </p:nvGrpSpPr>
          <p:grpSpPr>
            <a:xfrm>
              <a:off x="2016195" y="4030481"/>
              <a:ext cx="6508666" cy="317302"/>
              <a:chOff x="1956987" y="1331034"/>
              <a:chExt cx="6064142" cy="317302"/>
            </a:xfrm>
          </p:grpSpPr>
          <p:grpSp>
            <p:nvGrpSpPr>
              <p:cNvPr id="166" name="グループ化 165">
                <a:extLst>
                  <a:ext uri="{FF2B5EF4-FFF2-40B4-BE49-F238E27FC236}">
                    <a16:creationId xmlns:a16="http://schemas.microsoft.com/office/drawing/2014/main" id="{AC3435C5-D4B7-BEBA-C3E9-14673CF2CC8B}"/>
                  </a:ext>
                </a:extLst>
              </p:cNvPr>
              <p:cNvGrpSpPr/>
              <p:nvPr/>
            </p:nvGrpSpPr>
            <p:grpSpPr>
              <a:xfrm>
                <a:off x="1956987" y="1331034"/>
                <a:ext cx="5870385" cy="317302"/>
                <a:chOff x="2307941" y="1083785"/>
                <a:chExt cx="5870385" cy="317302"/>
              </a:xfrm>
            </p:grpSpPr>
            <p:sp>
              <p:nvSpPr>
                <p:cNvPr id="168" name="テキスト ボックス 167">
                  <a:extLst>
                    <a:ext uri="{FF2B5EF4-FFF2-40B4-BE49-F238E27FC236}">
                      <a16:creationId xmlns:a16="http://schemas.microsoft.com/office/drawing/2014/main" id="{BF74F3D0-6027-3E4F-F1F3-AFE5B1018510}"/>
                    </a:ext>
                  </a:extLst>
                </p:cNvPr>
                <p:cNvSpPr txBox="1"/>
                <p:nvPr/>
              </p:nvSpPr>
              <p:spPr>
                <a:xfrm>
                  <a:off x="2307941" y="1083785"/>
                  <a:ext cx="1479478"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売上</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169" name="直線コネクタ 168">
                  <a:extLst>
                    <a:ext uri="{FF2B5EF4-FFF2-40B4-BE49-F238E27FC236}">
                      <a16:creationId xmlns:a16="http://schemas.microsoft.com/office/drawing/2014/main" id="{018C42E4-24B4-2587-743F-14B6AC914558}"/>
                    </a:ext>
                  </a:extLst>
                </p:cNvPr>
                <p:cNvCxnSpPr>
                  <a:cxnSpLocks/>
                </p:cNvCxnSpPr>
                <p:nvPr/>
              </p:nvCxnSpPr>
              <p:spPr>
                <a:xfrm>
                  <a:off x="2394931" y="1372431"/>
                  <a:ext cx="5783395" cy="28656"/>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cxnSp>
              <p:nvCxnSpPr>
                <p:cNvPr id="170" name="直線矢印コネクタ 169">
                  <a:extLst>
                    <a:ext uri="{FF2B5EF4-FFF2-40B4-BE49-F238E27FC236}">
                      <a16:creationId xmlns:a16="http://schemas.microsoft.com/office/drawing/2014/main" id="{2F5E121F-EC17-0252-F232-6ACD74597217}"/>
                    </a:ext>
                  </a:extLst>
                </p:cNvPr>
                <p:cNvCxnSpPr/>
                <p:nvPr/>
              </p:nvCxnSpPr>
              <p:spPr>
                <a:xfrm>
                  <a:off x="3045032" y="1252313"/>
                  <a:ext cx="267128"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grpSp>
          <p:sp>
            <p:nvSpPr>
              <p:cNvPr id="167" name="テキスト ボックス 166">
                <a:extLst>
                  <a:ext uri="{FF2B5EF4-FFF2-40B4-BE49-F238E27FC236}">
                    <a16:creationId xmlns:a16="http://schemas.microsoft.com/office/drawing/2014/main" id="{BFF7411F-32B0-A298-68DB-AD3605A82462}"/>
                  </a:ext>
                </a:extLst>
              </p:cNvPr>
              <p:cNvSpPr txBox="1"/>
              <p:nvPr/>
            </p:nvSpPr>
            <p:spPr>
              <a:xfrm>
                <a:off x="3061572" y="1370415"/>
                <a:ext cx="4959557" cy="230832"/>
              </a:xfrm>
              <a:prstGeom prst="rect">
                <a:avLst/>
              </a:prstGeom>
              <a:noFill/>
            </p:spPr>
            <p:txBody>
              <a:bodyPr wrap="square">
                <a:spAutoFit/>
              </a:bodyPr>
              <a:lstStyle/>
              <a:p>
                <a:pPr algn="just"/>
                <a:endParaRPr lang="en-US" altLang="ja-JP" sz="900" kern="100">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grpSp>
        <p:sp>
          <p:nvSpPr>
            <p:cNvPr id="163" name="テキスト ボックス 162">
              <a:extLst>
                <a:ext uri="{FF2B5EF4-FFF2-40B4-BE49-F238E27FC236}">
                  <a16:creationId xmlns:a16="http://schemas.microsoft.com/office/drawing/2014/main" id="{364A4A14-0A2A-4C1C-08BE-D7E122DB0982}"/>
                </a:ext>
              </a:extLst>
            </p:cNvPr>
            <p:cNvSpPr txBox="1"/>
            <p:nvPr/>
          </p:nvSpPr>
          <p:spPr>
            <a:xfrm>
              <a:off x="3057752" y="4610966"/>
              <a:ext cx="5467109"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動力費・高熱費、人件費</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（人のつなぎ止め）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１０３～</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105</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sp>
          <p:nvSpPr>
            <p:cNvPr id="164" name="テキスト ボックス 163">
              <a:extLst>
                <a:ext uri="{FF2B5EF4-FFF2-40B4-BE49-F238E27FC236}">
                  <a16:creationId xmlns:a16="http://schemas.microsoft.com/office/drawing/2014/main" id="{E6E81D60-102B-A456-34C5-BBB1875A0F97}"/>
                </a:ext>
              </a:extLst>
            </p:cNvPr>
            <p:cNvSpPr txBox="1"/>
            <p:nvPr/>
          </p:nvSpPr>
          <p:spPr>
            <a:xfrm>
              <a:off x="3057751" y="4897876"/>
              <a:ext cx="5337508"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配管、ボイラー、冷暖房、エレベーター、防水工事など施設維持投資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P104</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65" name="テキスト ボックス 164">
              <a:extLst>
                <a:ext uri="{FF2B5EF4-FFF2-40B4-BE49-F238E27FC236}">
                  <a16:creationId xmlns:a16="http://schemas.microsoft.com/office/drawing/2014/main" id="{335F5935-9322-1F25-9664-6C2FD8DDB1EB}"/>
                </a:ext>
              </a:extLst>
            </p:cNvPr>
            <p:cNvSpPr txBox="1"/>
            <p:nvPr/>
          </p:nvSpPr>
          <p:spPr>
            <a:xfrm>
              <a:off x="3057751" y="4075344"/>
              <a:ext cx="5402308" cy="253916"/>
            </a:xfrm>
            <a:prstGeom prst="rect">
              <a:avLst/>
            </a:prstGeom>
            <a:noFill/>
          </p:spPr>
          <p:txBody>
            <a:bodyPr wrap="square">
              <a:spAutoFit/>
            </a:bodyPr>
            <a:lstStyle/>
            <a:p>
              <a:pPr algn="just"/>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競合の増加、キーマン</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（営業・女将・調理人）</a:t>
              </a: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の退職</a:t>
              </a:r>
              <a:r>
                <a:rPr lang="ja-JP" altLang="en-US" sz="9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（販路・評判の喪失） </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（参照 ： </a:t>
              </a:r>
              <a:r>
                <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P103,105</a:t>
              </a:r>
              <a:r>
                <a:rPr lang="ja-JP" altLang="en-US"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a:t>
              </a:r>
              <a:endParaRPr lang="en-US" altLang="ja-JP" sz="80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80" name="テキスト ボックス 179">
              <a:extLst>
                <a:ext uri="{FF2B5EF4-FFF2-40B4-BE49-F238E27FC236}">
                  <a16:creationId xmlns:a16="http://schemas.microsoft.com/office/drawing/2014/main" id="{5FEB098F-6C8D-CC8F-F3E0-F4F32939163E}"/>
                </a:ext>
              </a:extLst>
            </p:cNvPr>
            <p:cNvSpPr txBox="1"/>
            <p:nvPr/>
          </p:nvSpPr>
          <p:spPr>
            <a:xfrm>
              <a:off x="1997562" y="5188012"/>
              <a:ext cx="1479478" cy="253916"/>
            </a:xfrm>
            <a:prstGeom prst="rect">
              <a:avLst/>
            </a:prstGeom>
            <a:noFill/>
          </p:spPr>
          <p:txBody>
            <a:bodyPr wrap="square" rtlCol="0">
              <a:spAutoFit/>
            </a:bodyPr>
            <a:lstStyle/>
            <a:p>
              <a:r>
                <a:rPr kumimoji="1" lang="ja-JP" altLang="en-US" sz="1050">
                  <a:latin typeface="BIZ UDPゴシック" panose="020B0400000000000000" pitchFamily="50" charset="-128"/>
                  <a:ea typeface="BIZ UDPゴシック" panose="020B0400000000000000" pitchFamily="50" charset="-128"/>
                </a:rPr>
                <a:t>その他</a:t>
              </a:r>
              <a:r>
                <a:rPr kumimoji="1" lang="ja-JP" altLang="en-US" sz="800">
                  <a:latin typeface="BIZ UDPゴシック" panose="020B0400000000000000" pitchFamily="50" charset="-128"/>
                  <a:ea typeface="BIZ UDPゴシック" panose="020B0400000000000000" pitchFamily="50" charset="-128"/>
                </a:rPr>
                <a:t>要因</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181" name="直線矢印コネクタ 180">
              <a:extLst>
                <a:ext uri="{FF2B5EF4-FFF2-40B4-BE49-F238E27FC236}">
                  <a16:creationId xmlns:a16="http://schemas.microsoft.com/office/drawing/2014/main" id="{BD5DCE99-3EAE-02FB-F5B8-D2FC21328849}"/>
                </a:ext>
              </a:extLst>
            </p:cNvPr>
            <p:cNvCxnSpPr/>
            <p:nvPr/>
          </p:nvCxnSpPr>
          <p:spPr>
            <a:xfrm>
              <a:off x="2806889" y="5301210"/>
              <a:ext cx="286709"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182" name="テキスト ボックス 181">
              <a:extLst>
                <a:ext uri="{FF2B5EF4-FFF2-40B4-BE49-F238E27FC236}">
                  <a16:creationId xmlns:a16="http://schemas.microsoft.com/office/drawing/2014/main" id="{47D442E9-D6B1-0A0D-5F68-0EEEE199A761}"/>
                </a:ext>
              </a:extLst>
            </p:cNvPr>
            <p:cNvSpPr txBox="1"/>
            <p:nvPr/>
          </p:nvSpPr>
          <p:spPr>
            <a:xfrm>
              <a:off x="3051543" y="5178655"/>
              <a:ext cx="5667721" cy="253916"/>
            </a:xfrm>
            <a:prstGeom prst="rect">
              <a:avLst/>
            </a:prstGeom>
            <a:noFill/>
          </p:spPr>
          <p:txBody>
            <a:bodyPr wrap="square">
              <a:spAutoFit/>
            </a:bodyPr>
            <a:lstStyle/>
            <a:p>
              <a:pPr algn="just">
                <a:buNone/>
              </a:pPr>
              <a:r>
                <a:rPr lang="ja-JP" altLang="en-US" sz="1050" kern="1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高額の美術品</a:t>
              </a:r>
              <a:endParaRPr lang="en-US" altLang="ja-JP" sz="800" kern="100">
                <a:solidFill>
                  <a:schemeClr val="tx1">
                    <a:lumMod val="75000"/>
                    <a:lumOff val="2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p:txBody>
        </p:sp>
        <p:cxnSp>
          <p:nvCxnSpPr>
            <p:cNvPr id="183" name="直線コネクタ 182">
              <a:extLst>
                <a:ext uri="{FF2B5EF4-FFF2-40B4-BE49-F238E27FC236}">
                  <a16:creationId xmlns:a16="http://schemas.microsoft.com/office/drawing/2014/main" id="{D609B09E-B355-A485-43E6-B6F1AD9FC714}"/>
                </a:ext>
              </a:extLst>
            </p:cNvPr>
            <p:cNvCxnSpPr>
              <a:cxnSpLocks/>
            </p:cNvCxnSpPr>
            <p:nvPr/>
          </p:nvCxnSpPr>
          <p:spPr>
            <a:xfrm>
              <a:off x="2109562" y="5427804"/>
              <a:ext cx="6207339" cy="0"/>
            </a:xfrm>
            <a:prstGeom prst="line">
              <a:avLst/>
            </a:prstGeom>
            <a:ln w="12700">
              <a:solidFill>
                <a:schemeClr val="tx1">
                  <a:lumMod val="50000"/>
                  <a:lumOff val="50000"/>
                  <a:alpha val="50000"/>
                </a:schemeClr>
              </a:solidFill>
            </a:ln>
          </p:spPr>
          <p:style>
            <a:lnRef idx="2">
              <a:schemeClr val="accent1"/>
            </a:lnRef>
            <a:fillRef idx="0">
              <a:schemeClr val="accent1"/>
            </a:fillRef>
            <a:effectRef idx="1">
              <a:schemeClr val="accent1"/>
            </a:effectRef>
            <a:fontRef idx="minor">
              <a:schemeClr val="tx1"/>
            </a:fontRef>
          </p:style>
        </p:cxnSp>
      </p:grpSp>
      <p:cxnSp>
        <p:nvCxnSpPr>
          <p:cNvPr id="4" name="直線矢印コネクタ 3">
            <a:extLst>
              <a:ext uri="{FF2B5EF4-FFF2-40B4-BE49-F238E27FC236}">
                <a16:creationId xmlns:a16="http://schemas.microsoft.com/office/drawing/2014/main" id="{CF276B5F-783B-AFA1-16AC-D6E9E9B17569}"/>
              </a:ext>
            </a:extLst>
          </p:cNvPr>
          <p:cNvCxnSpPr>
            <a:cxnSpLocks/>
          </p:cNvCxnSpPr>
          <p:nvPr/>
        </p:nvCxnSpPr>
        <p:spPr>
          <a:xfrm>
            <a:off x="3185146" y="2063762"/>
            <a:ext cx="286709" cy="0"/>
          </a:xfrm>
          <a:prstGeom prst="straightConnector1">
            <a:avLst/>
          </a:prstGeom>
          <a:ln w="25400">
            <a:solidFill>
              <a:schemeClr val="tx1">
                <a:lumMod val="50000"/>
                <a:lumOff val="50000"/>
                <a:alpha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5" name="直線コネクタ 4">
            <a:extLst>
              <a:ext uri="{FF2B5EF4-FFF2-40B4-BE49-F238E27FC236}">
                <a16:creationId xmlns:a16="http://schemas.microsoft.com/office/drawing/2014/main" id="{008751B8-D670-BED3-9438-BEB7586F9B79}"/>
              </a:ext>
            </a:extLst>
          </p:cNvPr>
          <p:cNvCxnSpPr/>
          <p:nvPr/>
        </p:nvCxnSpPr>
        <p:spPr>
          <a:xfrm>
            <a:off x="616916" y="5502632"/>
            <a:ext cx="8456076" cy="0"/>
          </a:xfrm>
          <a:prstGeom prst="line">
            <a:avLst/>
          </a:prstGeom>
          <a:ln w="44450">
            <a:solidFill>
              <a:schemeClr val="bg1">
                <a:lumMod val="75000"/>
                <a:alpha val="60000"/>
              </a:schemeClr>
            </a:solidFill>
          </a:ln>
        </p:spPr>
        <p:style>
          <a:lnRef idx="2">
            <a:schemeClr val="accent1"/>
          </a:lnRef>
          <a:fillRef idx="0">
            <a:schemeClr val="accent1"/>
          </a:fillRef>
          <a:effectRef idx="1">
            <a:schemeClr val="accent1"/>
          </a:effectRef>
          <a:fontRef idx="minor">
            <a:schemeClr val="tx1"/>
          </a:fontRef>
        </p:style>
      </p:cxnSp>
      <p:cxnSp>
        <p:nvCxnSpPr>
          <p:cNvPr id="9" name="直線コネクタ 8">
            <a:extLst>
              <a:ext uri="{FF2B5EF4-FFF2-40B4-BE49-F238E27FC236}">
                <a16:creationId xmlns:a16="http://schemas.microsoft.com/office/drawing/2014/main" id="{84072DE4-3210-C631-EAE0-7173CCAEF521}"/>
              </a:ext>
            </a:extLst>
          </p:cNvPr>
          <p:cNvCxnSpPr>
            <a:cxnSpLocks/>
          </p:cNvCxnSpPr>
          <p:nvPr/>
        </p:nvCxnSpPr>
        <p:spPr>
          <a:xfrm>
            <a:off x="630772" y="6537921"/>
            <a:ext cx="8349285" cy="0"/>
          </a:xfrm>
          <a:prstGeom prst="line">
            <a:avLst/>
          </a:prstGeom>
          <a:ln w="44450">
            <a:solidFill>
              <a:schemeClr val="bg1">
                <a:lumMod val="75000"/>
                <a:alpha val="60000"/>
              </a:schemeClr>
            </a:solidFill>
          </a:ln>
        </p:spPr>
        <p:style>
          <a:lnRef idx="2">
            <a:schemeClr val="accent1"/>
          </a:lnRef>
          <a:fillRef idx="0">
            <a:schemeClr val="accent1"/>
          </a:fillRef>
          <a:effectRef idx="1">
            <a:schemeClr val="accent1"/>
          </a:effectRef>
          <a:fontRef idx="minor">
            <a:schemeClr val="tx1"/>
          </a:fontRef>
        </p:style>
      </p:cxnSp>
      <p:grpSp>
        <p:nvGrpSpPr>
          <p:cNvPr id="13" name="グループ化 12">
            <a:extLst>
              <a:ext uri="{FF2B5EF4-FFF2-40B4-BE49-F238E27FC236}">
                <a16:creationId xmlns:a16="http://schemas.microsoft.com/office/drawing/2014/main" id="{8E0DFBEC-E9FA-D86B-BA30-52DADCA4F65D}"/>
              </a:ext>
            </a:extLst>
          </p:cNvPr>
          <p:cNvGrpSpPr/>
          <p:nvPr/>
        </p:nvGrpSpPr>
        <p:grpSpPr>
          <a:xfrm>
            <a:off x="812802" y="5603496"/>
            <a:ext cx="7919545" cy="861774"/>
            <a:chOff x="431800" y="5603496"/>
            <a:chExt cx="7919545" cy="861774"/>
          </a:xfrm>
        </p:grpSpPr>
        <p:sp>
          <p:nvSpPr>
            <p:cNvPr id="34" name="テキスト ボックス 33">
              <a:extLst>
                <a:ext uri="{FF2B5EF4-FFF2-40B4-BE49-F238E27FC236}">
                  <a16:creationId xmlns:a16="http://schemas.microsoft.com/office/drawing/2014/main" id="{F0BE1559-B7FC-006D-B265-4ACBE4CA8EAD}"/>
                </a:ext>
              </a:extLst>
            </p:cNvPr>
            <p:cNvSpPr txBox="1"/>
            <p:nvPr/>
          </p:nvSpPr>
          <p:spPr>
            <a:xfrm>
              <a:off x="1980709" y="5603496"/>
              <a:ext cx="6370636" cy="861774"/>
            </a:xfrm>
            <a:prstGeom prst="rect">
              <a:avLst/>
            </a:prstGeom>
            <a:noFill/>
          </p:spPr>
          <p:txBody>
            <a:bodyPr wrap="square">
              <a:spAutoFit/>
            </a:bodyPr>
            <a:lstStyle/>
            <a:p>
              <a:pPr algn="just">
                <a:buNone/>
              </a:pPr>
              <a:r>
                <a:rPr lang="ja-JP" altLang="en-US" sz="1000" kern="0" spc="-10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000" kern="0" spc="-90">
                  <a:latin typeface="BIZ UDPゴシック" panose="020B0400000000000000" pitchFamily="50" charset="-128"/>
                  <a:ea typeface="BIZ UDPゴシック" panose="020B0400000000000000" pitchFamily="50" charset="-128"/>
                  <a:cs typeface="Times New Roman" panose="02020603050405020304" pitchFamily="18" charset="0"/>
                </a:rPr>
                <a:t>例えば、紙の管理を止めてデジタル化したいという</a:t>
              </a:r>
              <a:r>
                <a:rPr lang="en-US" altLang="ja-JP" sz="1000" kern="0" spc="-90">
                  <a:latin typeface="BIZ UDPゴシック" panose="020B0400000000000000" pitchFamily="50" charset="-128"/>
                  <a:ea typeface="BIZ UDPゴシック" panose="020B0400000000000000" pitchFamily="50" charset="-128"/>
                  <a:cs typeface="Times New Roman" panose="02020603050405020304" pitchFamily="18" charset="0"/>
                </a:rPr>
                <a:t>IT</a:t>
              </a:r>
              <a:r>
                <a:rPr lang="ja-JP" altLang="en-US" sz="1000" kern="0" spc="-90">
                  <a:latin typeface="BIZ UDPゴシック" panose="020B0400000000000000" pitchFamily="50" charset="-128"/>
                  <a:ea typeface="BIZ UDPゴシック" panose="020B0400000000000000" pitchFamily="50" charset="-128"/>
                  <a:cs typeface="Times New Roman" panose="02020603050405020304" pitchFamily="18" charset="0"/>
                </a:rPr>
                <a:t>投資は、単純に数値成果だけでは投資額に見合わないという判断に陥りやすく</a:t>
              </a:r>
              <a:r>
                <a:rPr lang="ja-JP" altLang="en-US" sz="1000" kern="0" spc="-110">
                  <a:latin typeface="BIZ UDPゴシック" panose="020B0400000000000000" pitchFamily="50" charset="-128"/>
                  <a:ea typeface="BIZ UDPゴシック" panose="020B0400000000000000" pitchFamily="50" charset="-128"/>
                  <a:cs typeface="Times New Roman" panose="02020603050405020304" pitchFamily="18" charset="0"/>
                </a:rPr>
                <a:t>なります。このような事業運営に関するインフラ整備や環境整備への投資については、“実施しなかった場合の影響を</a:t>
              </a:r>
              <a:r>
                <a:rPr lang="ja-JP" altLang="en-US" sz="1000" kern="0" spc="-100">
                  <a:latin typeface="BIZ UDPゴシック" panose="020B0400000000000000" pitchFamily="50" charset="-128"/>
                  <a:ea typeface="BIZ UDPゴシック" panose="020B0400000000000000" pitchFamily="50" charset="-128"/>
                  <a:cs typeface="Times New Roman" panose="02020603050405020304" pitchFamily="18" charset="0"/>
                </a:rPr>
                <a:t>評価”するほうが、判断しやすいこともあります。</a:t>
              </a:r>
              <a:endParaRPr lang="en-US" altLang="ja-JP" sz="1000" kern="0" spc="-10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buNone/>
              </a:pPr>
              <a:r>
                <a:rPr lang="ja-JP" altLang="en-US" sz="1000" kern="0" spc="-100">
                  <a:latin typeface="BIZ UDPゴシック" panose="020B0400000000000000" pitchFamily="50" charset="-128"/>
                  <a:ea typeface="BIZ UDPゴシック" panose="020B0400000000000000" pitchFamily="50" charset="-128"/>
                  <a:cs typeface="Times New Roman" panose="02020603050405020304" pitchFamily="18" charset="0"/>
                </a:rPr>
                <a:t>　女性スタッフが多い職場で、従業員向けのトイレ整備について、投資効果が測れないと改修を控えている会社がありましたが、人手不足でもあり、このような環境整備への投資をしなければどうなるのか？等を考えてみるとイメージできます。</a:t>
              </a:r>
              <a:endParaRPr lang="en-US" altLang="ja-JP" sz="1000" kern="0" spc="-100">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nvGrpSpPr>
            <p:cNvPr id="36" name="グループ化 35">
              <a:extLst>
                <a:ext uri="{FF2B5EF4-FFF2-40B4-BE49-F238E27FC236}">
                  <a16:creationId xmlns:a16="http://schemas.microsoft.com/office/drawing/2014/main" id="{8199BCCC-676C-3604-F332-3EBCD9434045}"/>
                </a:ext>
              </a:extLst>
            </p:cNvPr>
            <p:cNvGrpSpPr/>
            <p:nvPr/>
          </p:nvGrpSpPr>
          <p:grpSpPr>
            <a:xfrm>
              <a:off x="431800" y="5667969"/>
              <a:ext cx="1405136" cy="790574"/>
              <a:chOff x="441325" y="5743576"/>
              <a:chExt cx="1549400" cy="790574"/>
            </a:xfrm>
          </p:grpSpPr>
          <p:sp>
            <p:nvSpPr>
              <p:cNvPr id="39" name="四角形: 角を丸くする 38">
                <a:extLst>
                  <a:ext uri="{FF2B5EF4-FFF2-40B4-BE49-F238E27FC236}">
                    <a16:creationId xmlns:a16="http://schemas.microsoft.com/office/drawing/2014/main" id="{B9C90784-8BE4-6648-EB20-CA254CF15963}"/>
                  </a:ext>
                </a:extLst>
              </p:cNvPr>
              <p:cNvSpPr/>
              <p:nvPr/>
            </p:nvSpPr>
            <p:spPr>
              <a:xfrm>
                <a:off x="441325" y="5743576"/>
                <a:ext cx="1549400" cy="790574"/>
              </a:xfrm>
              <a:prstGeom prst="roundRect">
                <a:avLst>
                  <a:gd name="adj" fmla="val 0"/>
                </a:avLst>
              </a:prstGeom>
              <a:noFill/>
              <a:ln w="60325" cmpd="thickThi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a:extLst>
                  <a:ext uri="{FF2B5EF4-FFF2-40B4-BE49-F238E27FC236}">
                    <a16:creationId xmlns:a16="http://schemas.microsoft.com/office/drawing/2014/main" id="{248A41D9-C07E-AA76-17FE-79AA99B046D2}"/>
                  </a:ext>
                </a:extLst>
              </p:cNvPr>
              <p:cNvSpPr txBox="1"/>
              <p:nvPr/>
            </p:nvSpPr>
            <p:spPr>
              <a:xfrm>
                <a:off x="517525" y="6075333"/>
                <a:ext cx="1407008" cy="400110"/>
              </a:xfrm>
              <a:prstGeom prst="rect">
                <a:avLst/>
              </a:prstGeom>
              <a:noFill/>
            </p:spPr>
            <p:txBody>
              <a:bodyPr wrap="square" rtlCol="0">
                <a:spAutoFit/>
              </a:bodyPr>
              <a:lstStyle/>
              <a:p>
                <a:pPr algn="ctr"/>
                <a:r>
                  <a:rPr kumimoji="1" lang="ja-JP" altLang="en-US" sz="2000">
                    <a:latin typeface="HGP創英角ｺﾞｼｯｸUB" panose="020B0900000000000000" pitchFamily="50" charset="-128"/>
                    <a:ea typeface="HGP創英角ｺﾞｼｯｸUB" panose="020B0900000000000000" pitchFamily="50" charset="-128"/>
                  </a:rPr>
                  <a:t>投資評価</a:t>
                </a:r>
                <a:endParaRPr kumimoji="1" lang="ja-JP" altLang="en-US" sz="4000">
                  <a:latin typeface="HGP創英角ｺﾞｼｯｸUB" panose="020B0900000000000000" pitchFamily="50" charset="-128"/>
                  <a:ea typeface="HGP創英角ｺﾞｼｯｸUB" panose="020B0900000000000000" pitchFamily="50" charset="-128"/>
                </a:endParaRPr>
              </a:p>
            </p:txBody>
          </p:sp>
          <p:sp>
            <p:nvSpPr>
              <p:cNvPr id="41" name="テキスト ボックス 40">
                <a:extLst>
                  <a:ext uri="{FF2B5EF4-FFF2-40B4-BE49-F238E27FC236}">
                    <a16:creationId xmlns:a16="http://schemas.microsoft.com/office/drawing/2014/main" id="{F205F651-96E4-2384-363E-08A1EEED4174}"/>
                  </a:ext>
                </a:extLst>
              </p:cNvPr>
              <p:cNvSpPr txBox="1"/>
              <p:nvPr/>
            </p:nvSpPr>
            <p:spPr>
              <a:xfrm>
                <a:off x="469900" y="5763177"/>
                <a:ext cx="1520825" cy="400110"/>
              </a:xfrm>
              <a:prstGeom prst="rect">
                <a:avLst/>
              </a:prstGeom>
              <a:noFill/>
            </p:spPr>
            <p:txBody>
              <a:bodyPr wrap="square" lIns="91440" tIns="45720" rIns="91440" bIns="45720" anchor="t">
                <a:spAutoFit/>
              </a:bodyPr>
              <a:lstStyle/>
              <a:p>
                <a:pPr algn="ctr"/>
                <a:r>
                  <a:rPr lang="ja-JP" altLang="en-US" sz="1000" b="1">
                    <a:latin typeface="BIZ UDPゴシック" panose="020B0400000000000000" pitchFamily="50" charset="-128"/>
                    <a:ea typeface="BIZ UDPゴシック" panose="020B0400000000000000" pitchFamily="50" charset="-128"/>
                  </a:rPr>
                  <a:t>インフラ整備</a:t>
                </a:r>
                <a:endParaRPr lang="en-US" altLang="ja-JP" sz="1000" b="1">
                  <a:latin typeface="BIZ UDPゴシック" panose="020B0400000000000000" pitchFamily="50" charset="-128"/>
                  <a:ea typeface="BIZ UDPゴシック" panose="020B0400000000000000" pitchFamily="50" charset="-128"/>
                </a:endParaRPr>
              </a:p>
              <a:p>
                <a:pPr algn="ctr"/>
                <a:r>
                  <a:rPr lang="ja-JP" altLang="en-US" sz="1000" b="1">
                    <a:latin typeface="BIZ UDPゴシック" panose="020B0400000000000000" pitchFamily="50" charset="-128"/>
                    <a:ea typeface="BIZ UDPゴシック" panose="020B0400000000000000" pitchFamily="50" charset="-128"/>
                  </a:rPr>
                  <a:t>環境整備への</a:t>
                </a:r>
                <a:endParaRPr lang="en-US" altLang="ja-JP" sz="1000" b="1">
                  <a:latin typeface="BIZ UDPゴシック" panose="020B0400000000000000" pitchFamily="50" charset="-128"/>
                  <a:ea typeface="BIZ UDPゴシック" panose="020B0400000000000000" pitchFamily="50" charset="-128"/>
                </a:endParaRPr>
              </a:p>
            </p:txBody>
          </p:sp>
        </p:grpSp>
      </p:grpSp>
      <p:sp>
        <p:nvSpPr>
          <p:cNvPr id="47" name="テキスト ボックス 46">
            <a:extLst>
              <a:ext uri="{FF2B5EF4-FFF2-40B4-BE49-F238E27FC236}">
                <a16:creationId xmlns:a16="http://schemas.microsoft.com/office/drawing/2014/main" id="{1A0AC36C-6DD2-750E-F792-054BCB59EA41}"/>
              </a:ext>
            </a:extLst>
          </p:cNvPr>
          <p:cNvSpPr txBox="1"/>
          <p:nvPr/>
        </p:nvSpPr>
        <p:spPr>
          <a:xfrm>
            <a:off x="962966" y="4594007"/>
            <a:ext cx="1153284" cy="276999"/>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赤字補填資金</a:t>
            </a:r>
            <a:endParaRPr kumimoji="1" lang="ja-JP" altLang="en-US" sz="280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8349724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C645B0C5-0811-6F88-7F1A-7125258C531D}"/>
              </a:ext>
            </a:extLst>
          </p:cNvPr>
          <p:cNvSpPr>
            <a:spLocks noGrp="1"/>
          </p:cNvSpPr>
          <p:nvPr>
            <p:ph type="sldNum" sz="quarter" idx="12"/>
          </p:nvPr>
        </p:nvSpPr>
        <p:spPr/>
        <p:txBody>
          <a:bodyPr/>
          <a:lstStyle/>
          <a:p>
            <a:fld id="{83CB6158-B501-4E3A-BAB6-5BA58145ABEC}" type="slidenum">
              <a:rPr kumimoji="1" lang="ja-JP" altLang="en-US" smtClean="0"/>
              <a:t>22</a:t>
            </a:fld>
            <a:endParaRPr kumimoji="1" lang="ja-JP" altLang="en-US"/>
          </a:p>
        </p:txBody>
      </p:sp>
      <p:sp>
        <p:nvSpPr>
          <p:cNvPr id="3" name="タイトル 2">
            <a:extLst>
              <a:ext uri="{FF2B5EF4-FFF2-40B4-BE49-F238E27FC236}">
                <a16:creationId xmlns:a16="http://schemas.microsoft.com/office/drawing/2014/main" id="{40AF2974-E602-6680-18DC-CEB1FEA05FC7}"/>
              </a:ext>
            </a:extLst>
          </p:cNvPr>
          <p:cNvSpPr>
            <a:spLocks noGrp="1"/>
          </p:cNvSpPr>
          <p:nvPr>
            <p:ph type="title"/>
          </p:nvPr>
        </p:nvSpPr>
        <p:spPr/>
        <p:txBody>
          <a:bodyPr/>
          <a:lstStyle/>
          <a:p>
            <a:r>
              <a:rPr lang="en-US" altLang="ja-JP"/>
              <a:t>MEMO</a:t>
            </a:r>
            <a:endParaRPr kumimoji="1" lang="ja-JP" altLang="en-US"/>
          </a:p>
        </p:txBody>
      </p:sp>
      <p:grpSp>
        <p:nvGrpSpPr>
          <p:cNvPr id="45" name="グループ化 44">
            <a:extLst>
              <a:ext uri="{FF2B5EF4-FFF2-40B4-BE49-F238E27FC236}">
                <a16:creationId xmlns:a16="http://schemas.microsoft.com/office/drawing/2014/main" id="{D80011DF-86C7-6F84-8A6E-4F1F2D968302}"/>
              </a:ext>
            </a:extLst>
          </p:cNvPr>
          <p:cNvGrpSpPr/>
          <p:nvPr/>
        </p:nvGrpSpPr>
        <p:grpSpPr>
          <a:xfrm>
            <a:off x="1000139" y="1225768"/>
            <a:ext cx="7776120" cy="5072097"/>
            <a:chOff x="619139" y="1225766"/>
            <a:chExt cx="7776120" cy="5072097"/>
          </a:xfrm>
        </p:grpSpPr>
        <p:cxnSp>
          <p:nvCxnSpPr>
            <p:cNvPr id="7" name="直線コネクタ 6">
              <a:extLst>
                <a:ext uri="{FF2B5EF4-FFF2-40B4-BE49-F238E27FC236}">
                  <a16:creationId xmlns:a16="http://schemas.microsoft.com/office/drawing/2014/main" id="{4FF28A5D-88F2-C9F0-9C57-7CBDA5262481}"/>
                </a:ext>
              </a:extLst>
            </p:cNvPr>
            <p:cNvCxnSpPr>
              <a:cxnSpLocks/>
            </p:cNvCxnSpPr>
            <p:nvPr/>
          </p:nvCxnSpPr>
          <p:spPr>
            <a:xfrm>
              <a:off x="619139" y="1569179"/>
              <a:ext cx="7776120" cy="0"/>
            </a:xfrm>
            <a:prstGeom prst="line">
              <a:avLst/>
            </a:prstGeom>
            <a:ln>
              <a:solidFill>
                <a:schemeClr val="bg1">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3" name="直線コネクタ 12">
              <a:extLst>
                <a:ext uri="{FF2B5EF4-FFF2-40B4-BE49-F238E27FC236}">
                  <a16:creationId xmlns:a16="http://schemas.microsoft.com/office/drawing/2014/main" id="{028EBEBA-1A29-B951-69EB-BD8E5960A474}"/>
                </a:ext>
              </a:extLst>
            </p:cNvPr>
            <p:cNvCxnSpPr>
              <a:cxnSpLocks/>
            </p:cNvCxnSpPr>
            <p:nvPr/>
          </p:nvCxnSpPr>
          <p:spPr>
            <a:xfrm>
              <a:off x="619139" y="1930807"/>
              <a:ext cx="7776120" cy="0"/>
            </a:xfrm>
            <a:prstGeom prst="line">
              <a:avLst/>
            </a:prstGeom>
            <a:ln>
              <a:solidFill>
                <a:schemeClr val="bg1">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4" name="直線コネクタ 13">
              <a:extLst>
                <a:ext uri="{FF2B5EF4-FFF2-40B4-BE49-F238E27FC236}">
                  <a16:creationId xmlns:a16="http://schemas.microsoft.com/office/drawing/2014/main" id="{BCB07C81-37ED-FFC3-AB9F-ACAFB1971C29}"/>
                </a:ext>
              </a:extLst>
            </p:cNvPr>
            <p:cNvCxnSpPr>
              <a:cxnSpLocks/>
            </p:cNvCxnSpPr>
            <p:nvPr/>
          </p:nvCxnSpPr>
          <p:spPr>
            <a:xfrm>
              <a:off x="619139" y="2264785"/>
              <a:ext cx="7776120" cy="0"/>
            </a:xfrm>
            <a:prstGeom prst="line">
              <a:avLst/>
            </a:prstGeom>
            <a:ln>
              <a:solidFill>
                <a:schemeClr val="bg1">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5" name="直線コネクタ 14">
              <a:extLst>
                <a:ext uri="{FF2B5EF4-FFF2-40B4-BE49-F238E27FC236}">
                  <a16:creationId xmlns:a16="http://schemas.microsoft.com/office/drawing/2014/main" id="{85C51D1C-0FEB-7B42-D802-91E2D03427F2}"/>
                </a:ext>
              </a:extLst>
            </p:cNvPr>
            <p:cNvCxnSpPr>
              <a:cxnSpLocks/>
            </p:cNvCxnSpPr>
            <p:nvPr/>
          </p:nvCxnSpPr>
          <p:spPr>
            <a:xfrm>
              <a:off x="619139" y="2598763"/>
              <a:ext cx="7776120" cy="0"/>
            </a:xfrm>
            <a:prstGeom prst="line">
              <a:avLst/>
            </a:prstGeom>
            <a:ln>
              <a:solidFill>
                <a:schemeClr val="bg1">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6" name="直線コネクタ 15">
              <a:extLst>
                <a:ext uri="{FF2B5EF4-FFF2-40B4-BE49-F238E27FC236}">
                  <a16:creationId xmlns:a16="http://schemas.microsoft.com/office/drawing/2014/main" id="{227F0DA5-87F3-8AFE-F6F8-5C24F465585C}"/>
                </a:ext>
              </a:extLst>
            </p:cNvPr>
            <p:cNvCxnSpPr>
              <a:cxnSpLocks/>
            </p:cNvCxnSpPr>
            <p:nvPr/>
          </p:nvCxnSpPr>
          <p:spPr>
            <a:xfrm>
              <a:off x="619139" y="3600697"/>
              <a:ext cx="7776120" cy="0"/>
            </a:xfrm>
            <a:prstGeom prst="line">
              <a:avLst/>
            </a:prstGeom>
            <a:ln>
              <a:solidFill>
                <a:schemeClr val="bg1">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7" name="直線コネクタ 16">
              <a:extLst>
                <a:ext uri="{FF2B5EF4-FFF2-40B4-BE49-F238E27FC236}">
                  <a16:creationId xmlns:a16="http://schemas.microsoft.com/office/drawing/2014/main" id="{00BBD4C9-AFA9-6AD1-3CC6-E89132CBB71B}"/>
                </a:ext>
              </a:extLst>
            </p:cNvPr>
            <p:cNvCxnSpPr>
              <a:cxnSpLocks/>
            </p:cNvCxnSpPr>
            <p:nvPr/>
          </p:nvCxnSpPr>
          <p:spPr>
            <a:xfrm>
              <a:off x="619139" y="3934675"/>
              <a:ext cx="7776120" cy="0"/>
            </a:xfrm>
            <a:prstGeom prst="line">
              <a:avLst/>
            </a:prstGeom>
            <a:ln>
              <a:solidFill>
                <a:schemeClr val="bg1">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 name="直線コネクタ 17">
              <a:extLst>
                <a:ext uri="{FF2B5EF4-FFF2-40B4-BE49-F238E27FC236}">
                  <a16:creationId xmlns:a16="http://schemas.microsoft.com/office/drawing/2014/main" id="{95AE3BC3-E750-7F75-EE4A-90E5EE0FB443}"/>
                </a:ext>
              </a:extLst>
            </p:cNvPr>
            <p:cNvCxnSpPr>
              <a:cxnSpLocks/>
            </p:cNvCxnSpPr>
            <p:nvPr/>
          </p:nvCxnSpPr>
          <p:spPr>
            <a:xfrm>
              <a:off x="619139" y="4268653"/>
              <a:ext cx="7776120" cy="0"/>
            </a:xfrm>
            <a:prstGeom prst="line">
              <a:avLst/>
            </a:prstGeom>
            <a:ln>
              <a:solidFill>
                <a:schemeClr val="bg1">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 name="直線コネクタ 18">
              <a:extLst>
                <a:ext uri="{FF2B5EF4-FFF2-40B4-BE49-F238E27FC236}">
                  <a16:creationId xmlns:a16="http://schemas.microsoft.com/office/drawing/2014/main" id="{F6B1353E-682F-616F-9D3C-974868A3F84C}"/>
                </a:ext>
              </a:extLst>
            </p:cNvPr>
            <p:cNvCxnSpPr>
              <a:cxnSpLocks/>
            </p:cNvCxnSpPr>
            <p:nvPr/>
          </p:nvCxnSpPr>
          <p:spPr>
            <a:xfrm>
              <a:off x="619139" y="4564969"/>
              <a:ext cx="7776120" cy="0"/>
            </a:xfrm>
            <a:prstGeom prst="line">
              <a:avLst/>
            </a:prstGeom>
            <a:ln>
              <a:solidFill>
                <a:schemeClr val="bg1">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0" name="直線コネクタ 19">
              <a:extLst>
                <a:ext uri="{FF2B5EF4-FFF2-40B4-BE49-F238E27FC236}">
                  <a16:creationId xmlns:a16="http://schemas.microsoft.com/office/drawing/2014/main" id="{F61E8E55-CE65-1992-C146-9080854E71FD}"/>
                </a:ext>
              </a:extLst>
            </p:cNvPr>
            <p:cNvCxnSpPr>
              <a:cxnSpLocks/>
            </p:cNvCxnSpPr>
            <p:nvPr/>
          </p:nvCxnSpPr>
          <p:spPr>
            <a:xfrm>
              <a:off x="619139" y="4898947"/>
              <a:ext cx="7776120" cy="0"/>
            </a:xfrm>
            <a:prstGeom prst="line">
              <a:avLst/>
            </a:prstGeom>
            <a:ln>
              <a:solidFill>
                <a:schemeClr val="bg1">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1" name="直線コネクタ 20">
              <a:extLst>
                <a:ext uri="{FF2B5EF4-FFF2-40B4-BE49-F238E27FC236}">
                  <a16:creationId xmlns:a16="http://schemas.microsoft.com/office/drawing/2014/main" id="{72F208F5-6A4C-28EE-C312-26090746C963}"/>
                </a:ext>
              </a:extLst>
            </p:cNvPr>
            <p:cNvCxnSpPr>
              <a:cxnSpLocks/>
            </p:cNvCxnSpPr>
            <p:nvPr/>
          </p:nvCxnSpPr>
          <p:spPr>
            <a:xfrm>
              <a:off x="619139" y="5232925"/>
              <a:ext cx="7776120" cy="0"/>
            </a:xfrm>
            <a:prstGeom prst="line">
              <a:avLst/>
            </a:prstGeom>
            <a:ln>
              <a:solidFill>
                <a:schemeClr val="bg1">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2" name="直線コネクタ 21">
              <a:extLst>
                <a:ext uri="{FF2B5EF4-FFF2-40B4-BE49-F238E27FC236}">
                  <a16:creationId xmlns:a16="http://schemas.microsoft.com/office/drawing/2014/main" id="{9A2B4882-DCC2-FD9F-6653-045608F4E074}"/>
                </a:ext>
              </a:extLst>
            </p:cNvPr>
            <p:cNvCxnSpPr>
              <a:cxnSpLocks/>
            </p:cNvCxnSpPr>
            <p:nvPr/>
          </p:nvCxnSpPr>
          <p:spPr>
            <a:xfrm>
              <a:off x="619139" y="5918558"/>
              <a:ext cx="7776120" cy="0"/>
            </a:xfrm>
            <a:prstGeom prst="line">
              <a:avLst/>
            </a:prstGeom>
            <a:ln>
              <a:solidFill>
                <a:schemeClr val="bg1">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 name="直線コネクタ 22">
              <a:extLst>
                <a:ext uri="{FF2B5EF4-FFF2-40B4-BE49-F238E27FC236}">
                  <a16:creationId xmlns:a16="http://schemas.microsoft.com/office/drawing/2014/main" id="{564EA00E-9BDF-8F4E-9C19-D5A6AE6A4791}"/>
                </a:ext>
              </a:extLst>
            </p:cNvPr>
            <p:cNvCxnSpPr>
              <a:cxnSpLocks/>
            </p:cNvCxnSpPr>
            <p:nvPr/>
          </p:nvCxnSpPr>
          <p:spPr>
            <a:xfrm>
              <a:off x="619139" y="2932741"/>
              <a:ext cx="7776120" cy="0"/>
            </a:xfrm>
            <a:prstGeom prst="line">
              <a:avLst/>
            </a:prstGeom>
            <a:ln>
              <a:solidFill>
                <a:schemeClr val="bg1">
                  <a:lumMod val="5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4" name="直線コネクタ 23">
              <a:extLst>
                <a:ext uri="{FF2B5EF4-FFF2-40B4-BE49-F238E27FC236}">
                  <a16:creationId xmlns:a16="http://schemas.microsoft.com/office/drawing/2014/main" id="{8FB3F2FD-501F-9367-A716-EB6F25534E2B}"/>
                </a:ext>
              </a:extLst>
            </p:cNvPr>
            <p:cNvCxnSpPr>
              <a:cxnSpLocks/>
            </p:cNvCxnSpPr>
            <p:nvPr/>
          </p:nvCxnSpPr>
          <p:spPr>
            <a:xfrm>
              <a:off x="619139" y="3266719"/>
              <a:ext cx="7776120" cy="0"/>
            </a:xfrm>
            <a:prstGeom prst="line">
              <a:avLst/>
            </a:prstGeom>
            <a:ln>
              <a:solidFill>
                <a:schemeClr val="bg1">
                  <a:lumMod val="50000"/>
                </a:schemeClr>
              </a:solidFill>
              <a:prstDash val="sysDot"/>
            </a:ln>
          </p:spPr>
          <p:style>
            <a:lnRef idx="2">
              <a:schemeClr val="accent1"/>
            </a:lnRef>
            <a:fillRef idx="0">
              <a:schemeClr val="accent1"/>
            </a:fillRef>
            <a:effectRef idx="1">
              <a:schemeClr val="accent1"/>
            </a:effectRef>
            <a:fontRef idx="minor">
              <a:schemeClr val="tx1"/>
            </a:fontRef>
          </p:style>
        </p:cxnSp>
        <p:sp>
          <p:nvSpPr>
            <p:cNvPr id="25" name="テキスト ボックス 24">
              <a:extLst>
                <a:ext uri="{FF2B5EF4-FFF2-40B4-BE49-F238E27FC236}">
                  <a16:creationId xmlns:a16="http://schemas.microsoft.com/office/drawing/2014/main" id="{296EEA97-6D04-B559-1F35-47E1F98A00EA}"/>
                </a:ext>
              </a:extLst>
            </p:cNvPr>
            <p:cNvSpPr txBox="1"/>
            <p:nvPr/>
          </p:nvSpPr>
          <p:spPr>
            <a:xfrm>
              <a:off x="672763" y="1225766"/>
              <a:ext cx="324005" cy="369332"/>
            </a:xfrm>
            <a:prstGeom prst="rect">
              <a:avLst/>
            </a:prstGeom>
            <a:noFill/>
          </p:spPr>
          <p:txBody>
            <a:bodyPr wrap="square" rtlCol="0">
              <a:spAutoFit/>
            </a:bodyPr>
            <a:lstStyle/>
            <a:p>
              <a:pPr algn="r"/>
              <a:r>
                <a:rPr kumimoji="1" lang="en-US" altLang="ja-JP">
                  <a:solidFill>
                    <a:schemeClr val="bg1">
                      <a:lumMod val="65000"/>
                    </a:schemeClr>
                  </a:solidFill>
                  <a:latin typeface="+mj-lt"/>
                </a:rPr>
                <a:t>1</a:t>
              </a:r>
              <a:endParaRPr kumimoji="1" lang="ja-JP" altLang="en-US">
                <a:solidFill>
                  <a:schemeClr val="bg1">
                    <a:lumMod val="65000"/>
                  </a:schemeClr>
                </a:solidFill>
                <a:latin typeface="+mj-lt"/>
              </a:endParaRPr>
            </a:p>
          </p:txBody>
        </p:sp>
        <p:sp>
          <p:nvSpPr>
            <p:cNvPr id="26" name="テキスト ボックス 25">
              <a:extLst>
                <a:ext uri="{FF2B5EF4-FFF2-40B4-BE49-F238E27FC236}">
                  <a16:creationId xmlns:a16="http://schemas.microsoft.com/office/drawing/2014/main" id="{D0A112BD-333A-DC1C-1832-A44FB65B9026}"/>
                </a:ext>
              </a:extLst>
            </p:cNvPr>
            <p:cNvSpPr txBox="1"/>
            <p:nvPr/>
          </p:nvSpPr>
          <p:spPr>
            <a:xfrm>
              <a:off x="672763" y="1606802"/>
              <a:ext cx="324005" cy="369332"/>
            </a:xfrm>
            <a:prstGeom prst="rect">
              <a:avLst/>
            </a:prstGeom>
            <a:noFill/>
          </p:spPr>
          <p:txBody>
            <a:bodyPr wrap="square" rtlCol="0">
              <a:spAutoFit/>
            </a:bodyPr>
            <a:lstStyle/>
            <a:p>
              <a:pPr algn="r"/>
              <a:r>
                <a:rPr kumimoji="1" lang="en-US" altLang="ja-JP">
                  <a:solidFill>
                    <a:schemeClr val="bg1">
                      <a:lumMod val="65000"/>
                    </a:schemeClr>
                  </a:solidFill>
                  <a:latin typeface="+mj-lt"/>
                </a:rPr>
                <a:t>2</a:t>
              </a:r>
              <a:endParaRPr kumimoji="1" lang="ja-JP" altLang="en-US">
                <a:solidFill>
                  <a:schemeClr val="bg1">
                    <a:lumMod val="65000"/>
                  </a:schemeClr>
                </a:solidFill>
                <a:latin typeface="+mj-lt"/>
              </a:endParaRPr>
            </a:p>
          </p:txBody>
        </p:sp>
        <p:sp>
          <p:nvSpPr>
            <p:cNvPr id="27" name="テキスト ボックス 26">
              <a:extLst>
                <a:ext uri="{FF2B5EF4-FFF2-40B4-BE49-F238E27FC236}">
                  <a16:creationId xmlns:a16="http://schemas.microsoft.com/office/drawing/2014/main" id="{36904A11-B6B0-6DDB-3C64-DA72D6618C73}"/>
                </a:ext>
              </a:extLst>
            </p:cNvPr>
            <p:cNvSpPr txBox="1"/>
            <p:nvPr/>
          </p:nvSpPr>
          <p:spPr>
            <a:xfrm>
              <a:off x="672763" y="2274758"/>
              <a:ext cx="324005" cy="369332"/>
            </a:xfrm>
            <a:prstGeom prst="rect">
              <a:avLst/>
            </a:prstGeom>
            <a:noFill/>
          </p:spPr>
          <p:txBody>
            <a:bodyPr wrap="square" rtlCol="0">
              <a:spAutoFit/>
            </a:bodyPr>
            <a:lstStyle/>
            <a:p>
              <a:pPr algn="r"/>
              <a:r>
                <a:rPr kumimoji="1" lang="en-US" altLang="ja-JP">
                  <a:solidFill>
                    <a:schemeClr val="bg1">
                      <a:lumMod val="65000"/>
                    </a:schemeClr>
                  </a:solidFill>
                  <a:latin typeface="+mj-lt"/>
                </a:rPr>
                <a:t>4</a:t>
              </a:r>
              <a:endParaRPr kumimoji="1" lang="ja-JP" altLang="en-US">
                <a:solidFill>
                  <a:schemeClr val="bg1">
                    <a:lumMod val="65000"/>
                  </a:schemeClr>
                </a:solidFill>
                <a:latin typeface="+mj-lt"/>
              </a:endParaRPr>
            </a:p>
          </p:txBody>
        </p:sp>
        <p:sp>
          <p:nvSpPr>
            <p:cNvPr id="28" name="テキスト ボックス 27">
              <a:extLst>
                <a:ext uri="{FF2B5EF4-FFF2-40B4-BE49-F238E27FC236}">
                  <a16:creationId xmlns:a16="http://schemas.microsoft.com/office/drawing/2014/main" id="{B8CCABCF-BDA6-05B5-4B66-65073DB99632}"/>
                </a:ext>
              </a:extLst>
            </p:cNvPr>
            <p:cNvSpPr txBox="1"/>
            <p:nvPr/>
          </p:nvSpPr>
          <p:spPr>
            <a:xfrm>
              <a:off x="672763" y="2608736"/>
              <a:ext cx="324005" cy="369332"/>
            </a:xfrm>
            <a:prstGeom prst="rect">
              <a:avLst/>
            </a:prstGeom>
            <a:noFill/>
          </p:spPr>
          <p:txBody>
            <a:bodyPr wrap="square" rtlCol="0">
              <a:spAutoFit/>
            </a:bodyPr>
            <a:lstStyle/>
            <a:p>
              <a:pPr algn="r"/>
              <a:r>
                <a:rPr kumimoji="1" lang="en-US" altLang="ja-JP">
                  <a:solidFill>
                    <a:schemeClr val="bg1">
                      <a:lumMod val="65000"/>
                    </a:schemeClr>
                  </a:solidFill>
                  <a:latin typeface="+mj-lt"/>
                </a:rPr>
                <a:t>5</a:t>
              </a:r>
              <a:endParaRPr kumimoji="1" lang="ja-JP" altLang="en-US">
                <a:solidFill>
                  <a:schemeClr val="bg1">
                    <a:lumMod val="65000"/>
                  </a:schemeClr>
                </a:solidFill>
                <a:latin typeface="+mj-lt"/>
              </a:endParaRPr>
            </a:p>
          </p:txBody>
        </p:sp>
        <p:sp>
          <p:nvSpPr>
            <p:cNvPr id="29" name="テキスト ボックス 28">
              <a:extLst>
                <a:ext uri="{FF2B5EF4-FFF2-40B4-BE49-F238E27FC236}">
                  <a16:creationId xmlns:a16="http://schemas.microsoft.com/office/drawing/2014/main" id="{61146ED5-ADE5-4B18-37AC-B7E88913BB5B}"/>
                </a:ext>
              </a:extLst>
            </p:cNvPr>
            <p:cNvSpPr txBox="1"/>
            <p:nvPr/>
          </p:nvSpPr>
          <p:spPr>
            <a:xfrm>
              <a:off x="672763" y="2942714"/>
              <a:ext cx="324005" cy="369332"/>
            </a:xfrm>
            <a:prstGeom prst="rect">
              <a:avLst/>
            </a:prstGeom>
            <a:noFill/>
          </p:spPr>
          <p:txBody>
            <a:bodyPr wrap="square" rtlCol="0">
              <a:spAutoFit/>
            </a:bodyPr>
            <a:lstStyle/>
            <a:p>
              <a:pPr algn="r"/>
              <a:r>
                <a:rPr kumimoji="1" lang="en-US" altLang="ja-JP">
                  <a:solidFill>
                    <a:schemeClr val="bg1">
                      <a:lumMod val="65000"/>
                    </a:schemeClr>
                  </a:solidFill>
                  <a:latin typeface="+mj-lt"/>
                </a:rPr>
                <a:t>6</a:t>
              </a:r>
              <a:endParaRPr kumimoji="1" lang="ja-JP" altLang="en-US">
                <a:solidFill>
                  <a:schemeClr val="bg1">
                    <a:lumMod val="65000"/>
                  </a:schemeClr>
                </a:solidFill>
                <a:latin typeface="+mj-lt"/>
              </a:endParaRPr>
            </a:p>
          </p:txBody>
        </p:sp>
        <p:sp>
          <p:nvSpPr>
            <p:cNvPr id="30" name="テキスト ボックス 29">
              <a:extLst>
                <a:ext uri="{FF2B5EF4-FFF2-40B4-BE49-F238E27FC236}">
                  <a16:creationId xmlns:a16="http://schemas.microsoft.com/office/drawing/2014/main" id="{8AFC8B3C-14D3-3A04-DD18-BD180E1F3A20}"/>
                </a:ext>
              </a:extLst>
            </p:cNvPr>
            <p:cNvSpPr txBox="1"/>
            <p:nvPr/>
          </p:nvSpPr>
          <p:spPr>
            <a:xfrm>
              <a:off x="672763" y="3276692"/>
              <a:ext cx="324005" cy="369332"/>
            </a:xfrm>
            <a:prstGeom prst="rect">
              <a:avLst/>
            </a:prstGeom>
            <a:noFill/>
          </p:spPr>
          <p:txBody>
            <a:bodyPr wrap="square" rtlCol="0">
              <a:spAutoFit/>
            </a:bodyPr>
            <a:lstStyle/>
            <a:p>
              <a:pPr algn="r"/>
              <a:r>
                <a:rPr kumimoji="1" lang="en-US" altLang="ja-JP">
                  <a:solidFill>
                    <a:schemeClr val="bg1">
                      <a:lumMod val="65000"/>
                    </a:schemeClr>
                  </a:solidFill>
                  <a:latin typeface="+mj-lt"/>
                </a:rPr>
                <a:t>7</a:t>
              </a:r>
              <a:endParaRPr kumimoji="1" lang="ja-JP" altLang="en-US">
                <a:solidFill>
                  <a:schemeClr val="bg1">
                    <a:lumMod val="65000"/>
                  </a:schemeClr>
                </a:solidFill>
                <a:latin typeface="+mj-lt"/>
              </a:endParaRPr>
            </a:p>
          </p:txBody>
        </p:sp>
        <p:sp>
          <p:nvSpPr>
            <p:cNvPr id="31" name="テキスト ボックス 30">
              <a:extLst>
                <a:ext uri="{FF2B5EF4-FFF2-40B4-BE49-F238E27FC236}">
                  <a16:creationId xmlns:a16="http://schemas.microsoft.com/office/drawing/2014/main" id="{B3394E82-7C75-E119-6997-419C5D1F30C6}"/>
                </a:ext>
              </a:extLst>
            </p:cNvPr>
            <p:cNvSpPr txBox="1"/>
            <p:nvPr/>
          </p:nvSpPr>
          <p:spPr>
            <a:xfrm>
              <a:off x="672763" y="3610670"/>
              <a:ext cx="324005" cy="369332"/>
            </a:xfrm>
            <a:prstGeom prst="rect">
              <a:avLst/>
            </a:prstGeom>
            <a:noFill/>
          </p:spPr>
          <p:txBody>
            <a:bodyPr wrap="square" rtlCol="0">
              <a:spAutoFit/>
            </a:bodyPr>
            <a:lstStyle/>
            <a:p>
              <a:pPr algn="r"/>
              <a:r>
                <a:rPr kumimoji="1" lang="en-US" altLang="ja-JP">
                  <a:solidFill>
                    <a:schemeClr val="bg1">
                      <a:lumMod val="65000"/>
                    </a:schemeClr>
                  </a:solidFill>
                  <a:latin typeface="+mj-lt"/>
                </a:rPr>
                <a:t>8</a:t>
              </a:r>
              <a:endParaRPr kumimoji="1" lang="ja-JP" altLang="en-US">
                <a:solidFill>
                  <a:schemeClr val="bg1">
                    <a:lumMod val="65000"/>
                  </a:schemeClr>
                </a:solidFill>
                <a:latin typeface="+mj-lt"/>
              </a:endParaRPr>
            </a:p>
          </p:txBody>
        </p:sp>
        <p:sp>
          <p:nvSpPr>
            <p:cNvPr id="32" name="テキスト ボックス 31">
              <a:extLst>
                <a:ext uri="{FF2B5EF4-FFF2-40B4-BE49-F238E27FC236}">
                  <a16:creationId xmlns:a16="http://schemas.microsoft.com/office/drawing/2014/main" id="{7FA54C59-0E14-CF81-24DA-8BC2609CAD3C}"/>
                </a:ext>
              </a:extLst>
            </p:cNvPr>
            <p:cNvSpPr txBox="1"/>
            <p:nvPr/>
          </p:nvSpPr>
          <p:spPr>
            <a:xfrm>
              <a:off x="672763" y="3944648"/>
              <a:ext cx="324005" cy="369332"/>
            </a:xfrm>
            <a:prstGeom prst="rect">
              <a:avLst/>
            </a:prstGeom>
            <a:noFill/>
          </p:spPr>
          <p:txBody>
            <a:bodyPr wrap="square" rtlCol="0">
              <a:spAutoFit/>
            </a:bodyPr>
            <a:lstStyle/>
            <a:p>
              <a:pPr algn="r"/>
              <a:r>
                <a:rPr kumimoji="1" lang="en-US" altLang="ja-JP">
                  <a:solidFill>
                    <a:schemeClr val="bg1">
                      <a:lumMod val="65000"/>
                    </a:schemeClr>
                  </a:solidFill>
                  <a:latin typeface="+mj-lt"/>
                </a:rPr>
                <a:t>9</a:t>
              </a:r>
              <a:endParaRPr kumimoji="1" lang="ja-JP" altLang="en-US">
                <a:solidFill>
                  <a:schemeClr val="bg1">
                    <a:lumMod val="65000"/>
                  </a:schemeClr>
                </a:solidFill>
                <a:latin typeface="+mj-lt"/>
              </a:endParaRPr>
            </a:p>
          </p:txBody>
        </p:sp>
        <p:sp>
          <p:nvSpPr>
            <p:cNvPr id="33" name="テキスト ボックス 32">
              <a:extLst>
                <a:ext uri="{FF2B5EF4-FFF2-40B4-BE49-F238E27FC236}">
                  <a16:creationId xmlns:a16="http://schemas.microsoft.com/office/drawing/2014/main" id="{AADE394D-3796-B50A-8F91-6D127F3D220C}"/>
                </a:ext>
              </a:extLst>
            </p:cNvPr>
            <p:cNvSpPr txBox="1"/>
            <p:nvPr/>
          </p:nvSpPr>
          <p:spPr>
            <a:xfrm>
              <a:off x="619139" y="4278626"/>
              <a:ext cx="431252" cy="369332"/>
            </a:xfrm>
            <a:prstGeom prst="rect">
              <a:avLst/>
            </a:prstGeom>
            <a:noFill/>
          </p:spPr>
          <p:txBody>
            <a:bodyPr wrap="square" rtlCol="0">
              <a:spAutoFit/>
            </a:bodyPr>
            <a:lstStyle/>
            <a:p>
              <a:pPr algn="r"/>
              <a:r>
                <a:rPr kumimoji="1" lang="en-US" altLang="ja-JP">
                  <a:solidFill>
                    <a:schemeClr val="bg1">
                      <a:lumMod val="65000"/>
                    </a:schemeClr>
                  </a:solidFill>
                  <a:latin typeface="+mj-lt"/>
                </a:rPr>
                <a:t>10</a:t>
              </a:r>
              <a:endParaRPr kumimoji="1" lang="ja-JP" altLang="en-US">
                <a:solidFill>
                  <a:schemeClr val="bg1">
                    <a:lumMod val="65000"/>
                  </a:schemeClr>
                </a:solidFill>
                <a:latin typeface="+mj-lt"/>
              </a:endParaRPr>
            </a:p>
          </p:txBody>
        </p:sp>
        <p:sp>
          <p:nvSpPr>
            <p:cNvPr id="37" name="テキスト ボックス 36">
              <a:extLst>
                <a:ext uri="{FF2B5EF4-FFF2-40B4-BE49-F238E27FC236}">
                  <a16:creationId xmlns:a16="http://schemas.microsoft.com/office/drawing/2014/main" id="{95BD67D4-61E8-4E47-177F-A8C7E934F6C9}"/>
                </a:ext>
              </a:extLst>
            </p:cNvPr>
            <p:cNvSpPr txBox="1"/>
            <p:nvPr/>
          </p:nvSpPr>
          <p:spPr>
            <a:xfrm>
              <a:off x="672763" y="1940780"/>
              <a:ext cx="324005" cy="369332"/>
            </a:xfrm>
            <a:prstGeom prst="rect">
              <a:avLst/>
            </a:prstGeom>
            <a:noFill/>
          </p:spPr>
          <p:txBody>
            <a:bodyPr wrap="square" rtlCol="0">
              <a:spAutoFit/>
            </a:bodyPr>
            <a:lstStyle/>
            <a:p>
              <a:pPr algn="r"/>
              <a:r>
                <a:rPr kumimoji="1" lang="en-US" altLang="ja-JP">
                  <a:solidFill>
                    <a:schemeClr val="bg1">
                      <a:lumMod val="65000"/>
                    </a:schemeClr>
                  </a:solidFill>
                  <a:latin typeface="+mj-lt"/>
                </a:rPr>
                <a:t>3</a:t>
              </a:r>
              <a:endParaRPr kumimoji="1" lang="ja-JP" altLang="en-US">
                <a:solidFill>
                  <a:schemeClr val="bg1">
                    <a:lumMod val="65000"/>
                  </a:schemeClr>
                </a:solidFill>
                <a:latin typeface="+mj-lt"/>
              </a:endParaRPr>
            </a:p>
          </p:txBody>
        </p:sp>
        <p:sp>
          <p:nvSpPr>
            <p:cNvPr id="38" name="テキスト ボックス 37">
              <a:extLst>
                <a:ext uri="{FF2B5EF4-FFF2-40B4-BE49-F238E27FC236}">
                  <a16:creationId xmlns:a16="http://schemas.microsoft.com/office/drawing/2014/main" id="{692AF297-F234-8FE7-B78D-A57D7292520C}"/>
                </a:ext>
              </a:extLst>
            </p:cNvPr>
            <p:cNvSpPr txBox="1"/>
            <p:nvPr/>
          </p:nvSpPr>
          <p:spPr>
            <a:xfrm>
              <a:off x="619139" y="4574942"/>
              <a:ext cx="431252" cy="369332"/>
            </a:xfrm>
            <a:prstGeom prst="rect">
              <a:avLst/>
            </a:prstGeom>
            <a:noFill/>
          </p:spPr>
          <p:txBody>
            <a:bodyPr wrap="square" rtlCol="0">
              <a:spAutoFit/>
            </a:bodyPr>
            <a:lstStyle/>
            <a:p>
              <a:pPr algn="r"/>
              <a:r>
                <a:rPr kumimoji="1" lang="en-US" altLang="ja-JP">
                  <a:solidFill>
                    <a:schemeClr val="bg1">
                      <a:lumMod val="65000"/>
                    </a:schemeClr>
                  </a:solidFill>
                  <a:latin typeface="+mj-lt"/>
                </a:rPr>
                <a:t>11</a:t>
              </a:r>
              <a:endParaRPr kumimoji="1" lang="ja-JP" altLang="en-US">
                <a:solidFill>
                  <a:schemeClr val="bg1">
                    <a:lumMod val="65000"/>
                  </a:schemeClr>
                </a:solidFill>
                <a:latin typeface="+mj-lt"/>
              </a:endParaRPr>
            </a:p>
          </p:txBody>
        </p:sp>
        <p:sp>
          <p:nvSpPr>
            <p:cNvPr id="39" name="テキスト ボックス 38">
              <a:extLst>
                <a:ext uri="{FF2B5EF4-FFF2-40B4-BE49-F238E27FC236}">
                  <a16:creationId xmlns:a16="http://schemas.microsoft.com/office/drawing/2014/main" id="{50549873-3603-2128-E368-D61872CF4A82}"/>
                </a:ext>
              </a:extLst>
            </p:cNvPr>
            <p:cNvSpPr txBox="1"/>
            <p:nvPr/>
          </p:nvSpPr>
          <p:spPr>
            <a:xfrm>
              <a:off x="619139" y="5242898"/>
              <a:ext cx="431252" cy="369332"/>
            </a:xfrm>
            <a:prstGeom prst="rect">
              <a:avLst/>
            </a:prstGeom>
            <a:noFill/>
          </p:spPr>
          <p:txBody>
            <a:bodyPr wrap="square" rtlCol="0">
              <a:spAutoFit/>
            </a:bodyPr>
            <a:lstStyle/>
            <a:p>
              <a:pPr algn="r"/>
              <a:r>
                <a:rPr kumimoji="1" lang="en-US" altLang="ja-JP">
                  <a:solidFill>
                    <a:schemeClr val="bg1">
                      <a:lumMod val="65000"/>
                    </a:schemeClr>
                  </a:solidFill>
                  <a:latin typeface="+mj-lt"/>
                </a:rPr>
                <a:t>13</a:t>
              </a:r>
              <a:endParaRPr kumimoji="1" lang="ja-JP" altLang="en-US">
                <a:solidFill>
                  <a:schemeClr val="bg1">
                    <a:lumMod val="65000"/>
                  </a:schemeClr>
                </a:solidFill>
                <a:latin typeface="+mj-lt"/>
              </a:endParaRPr>
            </a:p>
          </p:txBody>
        </p:sp>
        <p:sp>
          <p:nvSpPr>
            <p:cNvPr id="40" name="テキスト ボックス 39">
              <a:extLst>
                <a:ext uri="{FF2B5EF4-FFF2-40B4-BE49-F238E27FC236}">
                  <a16:creationId xmlns:a16="http://schemas.microsoft.com/office/drawing/2014/main" id="{0F1C2B97-F6E5-0DB2-EEB0-9593BF53749C}"/>
                </a:ext>
              </a:extLst>
            </p:cNvPr>
            <p:cNvSpPr txBox="1"/>
            <p:nvPr/>
          </p:nvSpPr>
          <p:spPr>
            <a:xfrm>
              <a:off x="619139" y="4908920"/>
              <a:ext cx="431252" cy="369332"/>
            </a:xfrm>
            <a:prstGeom prst="rect">
              <a:avLst/>
            </a:prstGeom>
            <a:noFill/>
          </p:spPr>
          <p:txBody>
            <a:bodyPr wrap="square" rtlCol="0">
              <a:spAutoFit/>
            </a:bodyPr>
            <a:lstStyle/>
            <a:p>
              <a:pPr algn="r"/>
              <a:r>
                <a:rPr kumimoji="1" lang="en-US" altLang="ja-JP">
                  <a:solidFill>
                    <a:schemeClr val="bg1">
                      <a:lumMod val="65000"/>
                    </a:schemeClr>
                  </a:solidFill>
                  <a:latin typeface="+mj-lt"/>
                </a:rPr>
                <a:t>12</a:t>
              </a:r>
              <a:endParaRPr kumimoji="1" lang="ja-JP" altLang="en-US">
                <a:solidFill>
                  <a:schemeClr val="bg1">
                    <a:lumMod val="65000"/>
                  </a:schemeClr>
                </a:solidFill>
                <a:latin typeface="+mj-lt"/>
              </a:endParaRPr>
            </a:p>
          </p:txBody>
        </p:sp>
        <p:cxnSp>
          <p:nvCxnSpPr>
            <p:cNvPr id="41" name="直線コネクタ 40">
              <a:extLst>
                <a:ext uri="{FF2B5EF4-FFF2-40B4-BE49-F238E27FC236}">
                  <a16:creationId xmlns:a16="http://schemas.microsoft.com/office/drawing/2014/main" id="{93C1ADB1-0667-A2B0-2856-A113F55416A0}"/>
                </a:ext>
              </a:extLst>
            </p:cNvPr>
            <p:cNvCxnSpPr>
              <a:cxnSpLocks/>
            </p:cNvCxnSpPr>
            <p:nvPr/>
          </p:nvCxnSpPr>
          <p:spPr>
            <a:xfrm>
              <a:off x="619139" y="6252536"/>
              <a:ext cx="7776120" cy="0"/>
            </a:xfrm>
            <a:prstGeom prst="line">
              <a:avLst/>
            </a:prstGeom>
            <a:ln>
              <a:solidFill>
                <a:schemeClr val="bg1">
                  <a:lumMod val="50000"/>
                </a:schemeClr>
              </a:solidFill>
              <a:prstDash val="sysDot"/>
            </a:ln>
          </p:spPr>
          <p:style>
            <a:lnRef idx="2">
              <a:schemeClr val="accent1"/>
            </a:lnRef>
            <a:fillRef idx="0">
              <a:schemeClr val="accent1"/>
            </a:fillRef>
            <a:effectRef idx="1">
              <a:schemeClr val="accent1"/>
            </a:effectRef>
            <a:fontRef idx="minor">
              <a:schemeClr val="tx1"/>
            </a:fontRef>
          </p:style>
        </p:cxnSp>
        <p:sp>
          <p:nvSpPr>
            <p:cNvPr id="42" name="テキスト ボックス 41">
              <a:extLst>
                <a:ext uri="{FF2B5EF4-FFF2-40B4-BE49-F238E27FC236}">
                  <a16:creationId xmlns:a16="http://schemas.microsoft.com/office/drawing/2014/main" id="{45F50C17-75D3-EB1A-7544-63E8B3DD3EA4}"/>
                </a:ext>
              </a:extLst>
            </p:cNvPr>
            <p:cNvSpPr txBox="1"/>
            <p:nvPr/>
          </p:nvSpPr>
          <p:spPr>
            <a:xfrm>
              <a:off x="619139" y="5594553"/>
              <a:ext cx="431252" cy="369332"/>
            </a:xfrm>
            <a:prstGeom prst="rect">
              <a:avLst/>
            </a:prstGeom>
            <a:noFill/>
          </p:spPr>
          <p:txBody>
            <a:bodyPr wrap="square" rtlCol="0">
              <a:spAutoFit/>
            </a:bodyPr>
            <a:lstStyle/>
            <a:p>
              <a:pPr algn="r"/>
              <a:r>
                <a:rPr kumimoji="1" lang="en-US" altLang="ja-JP">
                  <a:solidFill>
                    <a:schemeClr val="bg1">
                      <a:lumMod val="65000"/>
                    </a:schemeClr>
                  </a:solidFill>
                  <a:latin typeface="+mj-lt"/>
                </a:rPr>
                <a:t>14</a:t>
              </a:r>
              <a:endParaRPr kumimoji="1" lang="ja-JP" altLang="en-US">
                <a:solidFill>
                  <a:schemeClr val="bg1">
                    <a:lumMod val="65000"/>
                  </a:schemeClr>
                </a:solidFill>
                <a:latin typeface="+mj-lt"/>
              </a:endParaRPr>
            </a:p>
          </p:txBody>
        </p:sp>
        <p:cxnSp>
          <p:nvCxnSpPr>
            <p:cNvPr id="43" name="直線コネクタ 42">
              <a:extLst>
                <a:ext uri="{FF2B5EF4-FFF2-40B4-BE49-F238E27FC236}">
                  <a16:creationId xmlns:a16="http://schemas.microsoft.com/office/drawing/2014/main" id="{4761DE37-218D-FF57-243D-22D913554387}"/>
                </a:ext>
              </a:extLst>
            </p:cNvPr>
            <p:cNvCxnSpPr>
              <a:cxnSpLocks/>
            </p:cNvCxnSpPr>
            <p:nvPr/>
          </p:nvCxnSpPr>
          <p:spPr>
            <a:xfrm>
              <a:off x="619139" y="5586841"/>
              <a:ext cx="7776120" cy="0"/>
            </a:xfrm>
            <a:prstGeom prst="line">
              <a:avLst/>
            </a:prstGeom>
            <a:ln>
              <a:solidFill>
                <a:schemeClr val="bg1">
                  <a:lumMod val="50000"/>
                </a:schemeClr>
              </a:solidFill>
              <a:prstDash val="sysDot"/>
            </a:ln>
          </p:spPr>
          <p:style>
            <a:lnRef idx="2">
              <a:schemeClr val="accent1"/>
            </a:lnRef>
            <a:fillRef idx="0">
              <a:schemeClr val="accent1"/>
            </a:fillRef>
            <a:effectRef idx="1">
              <a:schemeClr val="accent1"/>
            </a:effectRef>
            <a:fontRef idx="minor">
              <a:schemeClr val="tx1"/>
            </a:fontRef>
          </p:style>
        </p:cxnSp>
        <p:sp>
          <p:nvSpPr>
            <p:cNvPr id="44" name="テキスト ボックス 43">
              <a:extLst>
                <a:ext uri="{FF2B5EF4-FFF2-40B4-BE49-F238E27FC236}">
                  <a16:creationId xmlns:a16="http://schemas.microsoft.com/office/drawing/2014/main" id="{1A3AADD0-D4A2-7628-F1A7-5940F85E665E}"/>
                </a:ext>
              </a:extLst>
            </p:cNvPr>
            <p:cNvSpPr txBox="1"/>
            <p:nvPr/>
          </p:nvSpPr>
          <p:spPr>
            <a:xfrm>
              <a:off x="619139" y="5928531"/>
              <a:ext cx="431252" cy="369332"/>
            </a:xfrm>
            <a:prstGeom prst="rect">
              <a:avLst/>
            </a:prstGeom>
            <a:noFill/>
          </p:spPr>
          <p:txBody>
            <a:bodyPr wrap="square" rtlCol="0">
              <a:spAutoFit/>
            </a:bodyPr>
            <a:lstStyle/>
            <a:p>
              <a:pPr algn="r"/>
              <a:r>
                <a:rPr kumimoji="1" lang="en-US" altLang="ja-JP">
                  <a:solidFill>
                    <a:schemeClr val="bg1">
                      <a:lumMod val="65000"/>
                    </a:schemeClr>
                  </a:solidFill>
                  <a:latin typeface="+mj-lt"/>
                </a:rPr>
                <a:t>15</a:t>
              </a:r>
              <a:endParaRPr kumimoji="1" lang="ja-JP" altLang="en-US">
                <a:solidFill>
                  <a:schemeClr val="bg1">
                    <a:lumMod val="65000"/>
                  </a:schemeClr>
                </a:solidFill>
                <a:latin typeface="+mj-lt"/>
              </a:endParaRPr>
            </a:p>
          </p:txBody>
        </p:sp>
      </p:grpSp>
    </p:spTree>
    <p:extLst>
      <p:ext uri="{BB962C8B-B14F-4D97-AF65-F5344CB8AC3E}">
        <p14:creationId xmlns:p14="http://schemas.microsoft.com/office/powerpoint/2010/main" val="9455723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9397C-DE37-7E36-26F7-38C96C1343E3}"/>
            </a:ext>
          </a:extLst>
        </p:cNvPr>
        <p:cNvGrpSpPr/>
        <p:nvPr/>
      </p:nvGrpSpPr>
      <p:grpSpPr>
        <a:xfrm>
          <a:off x="0" y="0"/>
          <a:ext cx="0" cy="0"/>
          <a:chOff x="0" y="0"/>
          <a:chExt cx="0" cy="0"/>
        </a:xfrm>
      </p:grpSpPr>
      <p:sp>
        <p:nvSpPr>
          <p:cNvPr id="2" name="タイトル 4">
            <a:extLst>
              <a:ext uri="{FF2B5EF4-FFF2-40B4-BE49-F238E27FC236}">
                <a16:creationId xmlns:a16="http://schemas.microsoft.com/office/drawing/2014/main" id="{88B02B34-DF49-67C9-0F45-7A385EE04A33}"/>
              </a:ext>
            </a:extLst>
          </p:cNvPr>
          <p:cNvSpPr txBox="1">
            <a:spLocks/>
          </p:cNvSpPr>
          <p:nvPr/>
        </p:nvSpPr>
        <p:spPr>
          <a:xfrm>
            <a:off x="656775" y="6220098"/>
            <a:ext cx="5341256" cy="608874"/>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000"/>
              </a:lnSpc>
            </a:pPr>
            <a:r>
              <a:rPr lang="ja-JP" altLang="en-US" sz="1000" b="1">
                <a:solidFill>
                  <a:schemeClr val="bg2">
                    <a:lumMod val="25000"/>
                  </a:schemeClr>
                </a:solidFill>
                <a:latin typeface="BIZ UDPゴシック" panose="020B0400000000000000" pitchFamily="50" charset="-128"/>
                <a:ea typeface="BIZ UDPゴシック" panose="020B0400000000000000" pitchFamily="50" charset="-128"/>
              </a:rPr>
              <a:t>本書は、金融庁の委託事業</a:t>
            </a:r>
            <a:r>
              <a:rPr lang="en-US" altLang="ja-JP" sz="1000" b="1">
                <a:solidFill>
                  <a:schemeClr val="bg2">
                    <a:lumMod val="25000"/>
                  </a:schemeClr>
                </a:solidFill>
                <a:latin typeface="BIZ UDPゴシック" panose="020B0400000000000000" pitchFamily="50" charset="-128"/>
                <a:ea typeface="BIZ UDPゴシック" panose="020B0400000000000000" pitchFamily="50" charset="-128"/>
              </a:rPr>
              <a:t>『</a:t>
            </a:r>
            <a:r>
              <a:rPr lang="ja-JP" altLang="en-US" sz="1000" b="1">
                <a:solidFill>
                  <a:schemeClr val="bg2">
                    <a:lumMod val="25000"/>
                  </a:schemeClr>
                </a:solidFill>
                <a:latin typeface="BIZ UDPゴシック" panose="020B0400000000000000" pitchFamily="50" charset="-128"/>
                <a:ea typeface="BIZ UDPゴシック" panose="020B0400000000000000" pitchFamily="50" charset="-128"/>
              </a:rPr>
              <a:t>令和７年度「業種別支援の着眼点の拡充や普及促進に向けた</a:t>
            </a:r>
            <a:endParaRPr lang="en-US" altLang="ja-JP" sz="1000" b="1">
              <a:solidFill>
                <a:schemeClr val="bg2">
                  <a:lumMod val="25000"/>
                </a:schemeClr>
              </a:solidFill>
              <a:latin typeface="BIZ UDPゴシック" panose="020B0400000000000000" pitchFamily="50" charset="-128"/>
              <a:ea typeface="BIZ UDPゴシック" panose="020B0400000000000000" pitchFamily="50" charset="-128"/>
            </a:endParaRPr>
          </a:p>
          <a:p>
            <a:pPr>
              <a:lnSpc>
                <a:spcPts val="2000"/>
              </a:lnSpc>
            </a:pPr>
            <a:r>
              <a:rPr lang="ja-JP" altLang="en-US" sz="1000" b="1">
                <a:solidFill>
                  <a:schemeClr val="bg2">
                    <a:lumMod val="25000"/>
                  </a:schemeClr>
                </a:solidFill>
                <a:latin typeface="BIZ UDPゴシック" panose="020B0400000000000000" pitchFamily="50" charset="-128"/>
                <a:ea typeface="BIZ UDPゴシック" panose="020B0400000000000000" pitchFamily="50" charset="-128"/>
              </a:rPr>
              <a:t>委託事業」</a:t>
            </a:r>
            <a:r>
              <a:rPr lang="en-US" altLang="ja-JP" sz="1000" b="1">
                <a:solidFill>
                  <a:schemeClr val="bg2">
                    <a:lumMod val="25000"/>
                  </a:schemeClr>
                </a:solidFill>
                <a:latin typeface="BIZ UDPゴシック" panose="020B0400000000000000" pitchFamily="50" charset="-128"/>
                <a:ea typeface="BIZ UDPゴシック" panose="020B0400000000000000" pitchFamily="50" charset="-128"/>
              </a:rPr>
              <a:t>』</a:t>
            </a:r>
            <a:r>
              <a:rPr lang="ja-JP" altLang="en-US" sz="1000" b="1">
                <a:solidFill>
                  <a:schemeClr val="bg2">
                    <a:lumMod val="25000"/>
                  </a:schemeClr>
                </a:solidFill>
                <a:latin typeface="BIZ UDPゴシック" panose="020B0400000000000000" pitchFamily="50" charset="-128"/>
                <a:ea typeface="BIZ UDPゴシック" panose="020B0400000000000000" pitchFamily="50" charset="-128"/>
              </a:rPr>
              <a:t>において、株式会社帝国データバンクが作成しています。</a:t>
            </a:r>
            <a:endParaRPr lang="en-US" altLang="ja-JP" sz="1000" b="1">
              <a:solidFill>
                <a:schemeClr val="bg2">
                  <a:lumMod val="25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194613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10D80-D2A2-1990-B18A-F4B3229FC0A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C9EDC13-86A1-5FBF-8887-E4811BE250E1}"/>
              </a:ext>
            </a:extLst>
          </p:cNvPr>
          <p:cNvSpPr>
            <a:spLocks noGrp="1"/>
          </p:cNvSpPr>
          <p:nvPr>
            <p:ph type="title"/>
          </p:nvPr>
        </p:nvSpPr>
        <p:spPr/>
        <p:txBody>
          <a:bodyPr/>
          <a:lstStyle/>
          <a:p>
            <a:r>
              <a:rPr kumimoji="1" lang="ja-JP" altLang="en-US" b="1">
                <a:solidFill>
                  <a:schemeClr val="tx1">
                    <a:lumMod val="65000"/>
                    <a:lumOff val="35000"/>
                  </a:schemeClr>
                </a:solidFill>
              </a:rPr>
              <a:t>１．活用イメージ</a:t>
            </a:r>
          </a:p>
        </p:txBody>
      </p:sp>
      <p:sp>
        <p:nvSpPr>
          <p:cNvPr id="94" name="テキスト ボックス 93">
            <a:extLst>
              <a:ext uri="{FF2B5EF4-FFF2-40B4-BE49-F238E27FC236}">
                <a16:creationId xmlns:a16="http://schemas.microsoft.com/office/drawing/2014/main" id="{A4D3B74B-0203-EF13-88D1-BB0A34899925}"/>
              </a:ext>
            </a:extLst>
          </p:cNvPr>
          <p:cNvSpPr txBox="1"/>
          <p:nvPr/>
        </p:nvSpPr>
        <p:spPr>
          <a:xfrm>
            <a:off x="873414" y="1160965"/>
            <a:ext cx="8432513" cy="523220"/>
          </a:xfrm>
          <a:prstGeom prst="rect">
            <a:avLst/>
          </a:prstGeom>
          <a:noFill/>
        </p:spPr>
        <p:txBody>
          <a:bodyPr wrap="square" lIns="91440" tIns="45720" rIns="91440" bIns="45720" rtlCol="0" anchor="t">
            <a:spAutoFit/>
          </a:bodyPr>
          <a:lstStyle/>
          <a:p>
            <a:r>
              <a:rPr kumimoji="1" lang="ja-JP" altLang="en-US" sz="1400" spc="-30">
                <a:latin typeface="BIZ UDPゴシック" panose="020B0400000000000000" pitchFamily="50" charset="-128"/>
                <a:ea typeface="BIZ UDPゴシック"/>
              </a:rPr>
              <a:t>若手職員等が、事業者から融資相談を受けた際に　</a:t>
            </a:r>
            <a:endParaRPr kumimoji="1" lang="en-US" altLang="ja-JP" sz="1400" spc="-30">
              <a:latin typeface="BIZ UDPゴシック" panose="020B0400000000000000" pitchFamily="50" charset="-128"/>
              <a:ea typeface="BIZ UDPゴシック"/>
            </a:endParaRPr>
          </a:p>
          <a:p>
            <a:r>
              <a:rPr kumimoji="1" lang="ja-JP" altLang="en-US" sz="1400" spc="-30">
                <a:latin typeface="BIZ UDPゴシック" panose="020B0400000000000000" pitchFamily="50" charset="-128"/>
                <a:ea typeface="BIZ UDPゴシック"/>
              </a:rPr>
              <a:t>「融資役席者が業種別の特性を踏まえたアドバイスをする」</a:t>
            </a:r>
            <a:r>
              <a:rPr kumimoji="1" lang="ja-JP" altLang="en-US" sz="1400">
                <a:latin typeface="BIZ UDPゴシック" panose="020B0400000000000000" pitchFamily="50" charset="-128"/>
                <a:ea typeface="BIZ UDPゴシック"/>
              </a:rPr>
              <a:t>シーンをイメージしています。</a:t>
            </a:r>
            <a:endParaRPr kumimoji="1" lang="en-US" altLang="ja-JP" sz="1400">
              <a:latin typeface="BIZ UDPゴシック" panose="020B0400000000000000" pitchFamily="50" charset="-128"/>
              <a:ea typeface="BIZ UDPゴシック"/>
            </a:endParaRPr>
          </a:p>
        </p:txBody>
      </p:sp>
      <p:grpSp>
        <p:nvGrpSpPr>
          <p:cNvPr id="23" name="グループ化 22">
            <a:extLst>
              <a:ext uri="{FF2B5EF4-FFF2-40B4-BE49-F238E27FC236}">
                <a16:creationId xmlns:a16="http://schemas.microsoft.com/office/drawing/2014/main" id="{6054FD8B-D855-A9B6-BE79-8448AA01319A}"/>
              </a:ext>
            </a:extLst>
          </p:cNvPr>
          <p:cNvGrpSpPr/>
          <p:nvPr/>
        </p:nvGrpSpPr>
        <p:grpSpPr>
          <a:xfrm>
            <a:off x="999030" y="1817606"/>
            <a:ext cx="8166037" cy="1064818"/>
            <a:chOff x="618028" y="1817606"/>
            <a:chExt cx="8166037" cy="1064818"/>
          </a:xfrm>
        </p:grpSpPr>
        <p:grpSp>
          <p:nvGrpSpPr>
            <p:cNvPr id="6" name="グループ化 5">
              <a:extLst>
                <a:ext uri="{FF2B5EF4-FFF2-40B4-BE49-F238E27FC236}">
                  <a16:creationId xmlns:a16="http://schemas.microsoft.com/office/drawing/2014/main" id="{616B1AD5-7E27-AA12-EA51-BD4776EAFA05}"/>
                </a:ext>
              </a:extLst>
            </p:cNvPr>
            <p:cNvGrpSpPr/>
            <p:nvPr/>
          </p:nvGrpSpPr>
          <p:grpSpPr>
            <a:xfrm>
              <a:off x="618028" y="1817606"/>
              <a:ext cx="8166037" cy="369332"/>
              <a:chOff x="618028" y="1817606"/>
              <a:chExt cx="8166037" cy="369332"/>
            </a:xfrm>
          </p:grpSpPr>
          <p:sp>
            <p:nvSpPr>
              <p:cNvPr id="15" name="テキスト ボックス 14">
                <a:extLst>
                  <a:ext uri="{FF2B5EF4-FFF2-40B4-BE49-F238E27FC236}">
                    <a16:creationId xmlns:a16="http://schemas.microsoft.com/office/drawing/2014/main" id="{54E86423-CFCE-BB3A-BF8A-77EFD3152CD4}"/>
                  </a:ext>
                </a:extLst>
              </p:cNvPr>
              <p:cNvSpPr txBox="1"/>
              <p:nvPr/>
            </p:nvSpPr>
            <p:spPr>
              <a:xfrm>
                <a:off x="970544" y="1844723"/>
                <a:ext cx="7813521" cy="276999"/>
              </a:xfrm>
              <a:prstGeom prst="rect">
                <a:avLst/>
              </a:prstGeom>
              <a:noFill/>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「資金別・業種別のポイント」、 「見落としがちな確認事項」について、実務者の知見やノウハウを取りまとめています。</a:t>
                </a:r>
                <a:endParaRPr kumimoji="1" lang="en-US" altLang="ja-JP" sz="1200">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6EF12EFB-752A-B080-3E0E-A39D99B86BDC}"/>
                  </a:ext>
                </a:extLst>
              </p:cNvPr>
              <p:cNvSpPr txBox="1"/>
              <p:nvPr/>
            </p:nvSpPr>
            <p:spPr>
              <a:xfrm>
                <a:off x="618028" y="1817606"/>
                <a:ext cx="558799" cy="369332"/>
              </a:xfrm>
              <a:prstGeom prst="rect">
                <a:avLst/>
              </a:prstGeom>
              <a:noFill/>
            </p:spPr>
            <p:txBody>
              <a:bodyPr wrap="square">
                <a:spAutoFit/>
              </a:bodyPr>
              <a:lstStyle/>
              <a:p>
                <a:r>
                  <a:rPr kumimoji="1" lang="en-US" altLang="ja-JP" i="1">
                    <a:solidFill>
                      <a:schemeClr val="tx1">
                        <a:lumMod val="65000"/>
                        <a:lumOff val="35000"/>
                      </a:schemeClr>
                    </a:solidFill>
                    <a:latin typeface="Cascadia Mono" panose="020B0609020000020004" pitchFamily="49" charset="0"/>
                    <a:ea typeface="Cascadia Mono" panose="020B0609020000020004" pitchFamily="49" charset="0"/>
                    <a:cs typeface="Cascadia Mono" panose="020B0609020000020004" pitchFamily="49" charset="0"/>
                  </a:rPr>
                  <a:t>1</a:t>
                </a:r>
                <a:endParaRPr kumimoji="1" lang="en-US" altLang="ja-JP" sz="3200" i="1">
                  <a:solidFill>
                    <a:schemeClr val="tx1">
                      <a:lumMod val="65000"/>
                      <a:lumOff val="35000"/>
                    </a:schemeClr>
                  </a:solidFill>
                  <a:latin typeface="Cascadia Mono" panose="020B0609020000020004" pitchFamily="49" charset="0"/>
                  <a:ea typeface="Cascadia Mono" panose="020B0609020000020004" pitchFamily="49" charset="0"/>
                  <a:cs typeface="Cascadia Mono" panose="020B0609020000020004" pitchFamily="49" charset="0"/>
                </a:endParaRPr>
              </a:p>
            </p:txBody>
          </p:sp>
        </p:grpSp>
        <p:grpSp>
          <p:nvGrpSpPr>
            <p:cNvPr id="20" name="グループ化 19">
              <a:extLst>
                <a:ext uri="{FF2B5EF4-FFF2-40B4-BE49-F238E27FC236}">
                  <a16:creationId xmlns:a16="http://schemas.microsoft.com/office/drawing/2014/main" id="{1DF863C3-4222-F0B3-A8CC-1F6D90573F45}"/>
                </a:ext>
              </a:extLst>
            </p:cNvPr>
            <p:cNvGrpSpPr/>
            <p:nvPr/>
          </p:nvGrpSpPr>
          <p:grpSpPr>
            <a:xfrm>
              <a:off x="618028" y="2114420"/>
              <a:ext cx="8101236" cy="369332"/>
              <a:chOff x="618028" y="2150981"/>
              <a:chExt cx="8101236" cy="369332"/>
            </a:xfrm>
          </p:grpSpPr>
          <p:sp>
            <p:nvSpPr>
              <p:cNvPr id="17" name="テキスト ボックス 16">
                <a:extLst>
                  <a:ext uri="{FF2B5EF4-FFF2-40B4-BE49-F238E27FC236}">
                    <a16:creationId xmlns:a16="http://schemas.microsoft.com/office/drawing/2014/main" id="{87A536E6-C7F9-35A0-6072-0547830F64AF}"/>
                  </a:ext>
                </a:extLst>
              </p:cNvPr>
              <p:cNvSpPr txBox="1"/>
              <p:nvPr/>
            </p:nvSpPr>
            <p:spPr>
              <a:xfrm>
                <a:off x="970544" y="2178098"/>
                <a:ext cx="7748720" cy="276999"/>
              </a:xfrm>
              <a:prstGeom prst="rect">
                <a:avLst/>
              </a:prstGeom>
              <a:noFill/>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「着眼点」を“逆引き”できるよう、関連項目に参照ページを記しています。</a:t>
                </a:r>
                <a:endParaRPr kumimoji="1" lang="en-US" altLang="ja-JP" sz="1200">
                  <a:latin typeface="BIZ UDPゴシック" panose="020B0400000000000000" pitchFamily="50" charset="-128"/>
                  <a:ea typeface="BIZ UDPゴシック" panose="020B0400000000000000" pitchFamily="50" charset="-128"/>
                </a:endParaRPr>
              </a:p>
            </p:txBody>
          </p:sp>
          <p:sp>
            <p:nvSpPr>
              <p:cNvPr id="18" name="テキスト ボックス 17">
                <a:extLst>
                  <a:ext uri="{FF2B5EF4-FFF2-40B4-BE49-F238E27FC236}">
                    <a16:creationId xmlns:a16="http://schemas.microsoft.com/office/drawing/2014/main" id="{9894CE5B-1C1A-458F-698A-67E9C3D0A059}"/>
                  </a:ext>
                </a:extLst>
              </p:cNvPr>
              <p:cNvSpPr txBox="1"/>
              <p:nvPr/>
            </p:nvSpPr>
            <p:spPr>
              <a:xfrm>
                <a:off x="618028" y="2150981"/>
                <a:ext cx="558799" cy="369332"/>
              </a:xfrm>
              <a:prstGeom prst="rect">
                <a:avLst/>
              </a:prstGeom>
              <a:noFill/>
            </p:spPr>
            <p:txBody>
              <a:bodyPr wrap="square">
                <a:spAutoFit/>
              </a:bodyPr>
              <a:lstStyle/>
              <a:p>
                <a:r>
                  <a:rPr kumimoji="1" lang="en-US" altLang="ja-JP" i="1">
                    <a:solidFill>
                      <a:schemeClr val="tx1">
                        <a:lumMod val="65000"/>
                        <a:lumOff val="35000"/>
                      </a:schemeClr>
                    </a:solidFill>
                    <a:latin typeface="Cascadia Mono" panose="020B0609020000020004" pitchFamily="49" charset="0"/>
                    <a:ea typeface="Cascadia Mono" panose="020B0609020000020004" pitchFamily="49" charset="0"/>
                    <a:cs typeface="Cascadia Mono" panose="020B0609020000020004" pitchFamily="49" charset="0"/>
                  </a:rPr>
                  <a:t>2</a:t>
                </a:r>
                <a:endParaRPr kumimoji="1" lang="en-US" altLang="ja-JP" sz="3200" i="1">
                  <a:solidFill>
                    <a:schemeClr val="tx1">
                      <a:lumMod val="65000"/>
                      <a:lumOff val="35000"/>
                    </a:schemeClr>
                  </a:solidFill>
                  <a:latin typeface="Cascadia Mono" panose="020B0609020000020004" pitchFamily="49" charset="0"/>
                  <a:ea typeface="Cascadia Mono" panose="020B0609020000020004" pitchFamily="49" charset="0"/>
                  <a:cs typeface="Cascadia Mono" panose="020B0609020000020004" pitchFamily="49" charset="0"/>
                </a:endParaRPr>
              </a:p>
            </p:txBody>
          </p:sp>
        </p:grpSp>
        <p:grpSp>
          <p:nvGrpSpPr>
            <p:cNvPr id="22" name="グループ化 21">
              <a:extLst>
                <a:ext uri="{FF2B5EF4-FFF2-40B4-BE49-F238E27FC236}">
                  <a16:creationId xmlns:a16="http://schemas.microsoft.com/office/drawing/2014/main" id="{3E8A7B9C-CC25-0494-9BCD-971231DC1ADD}"/>
                </a:ext>
              </a:extLst>
            </p:cNvPr>
            <p:cNvGrpSpPr/>
            <p:nvPr/>
          </p:nvGrpSpPr>
          <p:grpSpPr>
            <a:xfrm>
              <a:off x="618028" y="2419011"/>
              <a:ext cx="8166037" cy="463413"/>
              <a:chOff x="618028" y="2483812"/>
              <a:chExt cx="8166037" cy="463413"/>
            </a:xfrm>
          </p:grpSpPr>
          <p:sp>
            <p:nvSpPr>
              <p:cNvPr id="19" name="テキスト ボックス 18">
                <a:extLst>
                  <a:ext uri="{FF2B5EF4-FFF2-40B4-BE49-F238E27FC236}">
                    <a16:creationId xmlns:a16="http://schemas.microsoft.com/office/drawing/2014/main" id="{8DCD0B85-D99B-184A-73ED-9A0DAAD6F433}"/>
                  </a:ext>
                </a:extLst>
              </p:cNvPr>
              <p:cNvSpPr txBox="1"/>
              <p:nvPr/>
            </p:nvSpPr>
            <p:spPr>
              <a:xfrm>
                <a:off x="970544" y="2485560"/>
                <a:ext cx="7813521" cy="461665"/>
              </a:xfrm>
              <a:prstGeom prst="rect">
                <a:avLst/>
              </a:prstGeom>
              <a:noFill/>
            </p:spPr>
            <p:txBody>
              <a:bodyPr wrap="square" rtlCol="0">
                <a:spAutoFit/>
              </a:bodyPr>
              <a:lstStyle/>
              <a:p>
                <a:r>
                  <a:rPr kumimoji="1" lang="ja-JP" altLang="en-US" sz="1200" spc="30">
                    <a:latin typeface="BIZ UDPゴシック" panose="020B0400000000000000" pitchFamily="50" charset="-128"/>
                    <a:ea typeface="BIZ UDPゴシック" panose="020B0400000000000000" pitchFamily="50" charset="-128"/>
                  </a:rPr>
                  <a:t>本書および「着眼点」を、事業者支援や事業性評価、企業価値把握の出発点</a:t>
                </a:r>
                <a:r>
                  <a:rPr kumimoji="1" lang="ja-JP" altLang="en-US" sz="1200">
                    <a:latin typeface="BIZ UDPゴシック" panose="020B0400000000000000" pitchFamily="50" charset="-128"/>
                    <a:ea typeface="BIZ UDPゴシック" panose="020B0400000000000000" pitchFamily="50" charset="-128"/>
                  </a:rPr>
                  <a:t>として、</a:t>
                </a:r>
                <a:endParaRPr kumimoji="1" lang="en-US" altLang="ja-JP" sz="1200">
                  <a:latin typeface="BIZ UDPゴシック" panose="020B0400000000000000" pitchFamily="50" charset="-128"/>
                  <a:ea typeface="BIZ UDPゴシック" panose="020B0400000000000000" pitchFamily="50" charset="-128"/>
                </a:endParaRPr>
              </a:p>
              <a:p>
                <a:r>
                  <a:rPr kumimoji="1" lang="ja-JP" altLang="en-US" sz="1200">
                    <a:latin typeface="BIZ UDPゴシック" panose="020B0400000000000000" pitchFamily="50" charset="-128"/>
                    <a:ea typeface="BIZ UDPゴシック" panose="020B0400000000000000" pitchFamily="50" charset="-128"/>
                  </a:rPr>
                  <a:t>用途に応じて組織や個人が、</a:t>
                </a:r>
                <a:r>
                  <a:rPr kumimoji="1" lang="ja-JP" altLang="en-US" sz="1200" spc="-20">
                    <a:latin typeface="BIZ UDPゴシック" panose="020B0400000000000000" pitchFamily="50" charset="-128"/>
                    <a:ea typeface="BIZ UDPゴシック" panose="020B0400000000000000" pitchFamily="50" charset="-128"/>
                  </a:rPr>
                  <a:t>内容の追加等の工夫を加えながら活用いただく</a:t>
                </a:r>
                <a:r>
                  <a:rPr kumimoji="1" lang="ja-JP" altLang="en-US" sz="1200">
                    <a:latin typeface="BIZ UDPゴシック" panose="020B0400000000000000" pitchFamily="50" charset="-128"/>
                    <a:ea typeface="BIZ UDPゴシック" panose="020B0400000000000000" pitchFamily="50" charset="-128"/>
                  </a:rPr>
                  <a:t>ことを期待しています。</a:t>
                </a:r>
                <a:endParaRPr kumimoji="1" lang="en-US" altLang="ja-JP" sz="1200">
                  <a:latin typeface="BIZ UDPゴシック" panose="020B0400000000000000" pitchFamily="50" charset="-128"/>
                  <a:ea typeface="BIZ UDPゴシック" panose="020B0400000000000000" pitchFamily="50" charset="-128"/>
                </a:endParaRPr>
              </a:p>
            </p:txBody>
          </p:sp>
          <p:sp>
            <p:nvSpPr>
              <p:cNvPr id="21" name="テキスト ボックス 20">
                <a:extLst>
                  <a:ext uri="{FF2B5EF4-FFF2-40B4-BE49-F238E27FC236}">
                    <a16:creationId xmlns:a16="http://schemas.microsoft.com/office/drawing/2014/main" id="{64AF1645-DA2F-EDF8-FCE0-8794A2FA39C9}"/>
                  </a:ext>
                </a:extLst>
              </p:cNvPr>
              <p:cNvSpPr txBox="1"/>
              <p:nvPr/>
            </p:nvSpPr>
            <p:spPr>
              <a:xfrm>
                <a:off x="618028" y="2483812"/>
                <a:ext cx="558799" cy="369332"/>
              </a:xfrm>
              <a:prstGeom prst="rect">
                <a:avLst/>
              </a:prstGeom>
              <a:noFill/>
            </p:spPr>
            <p:txBody>
              <a:bodyPr wrap="square">
                <a:spAutoFit/>
              </a:bodyPr>
              <a:lstStyle/>
              <a:p>
                <a:r>
                  <a:rPr kumimoji="1" lang="en-US" altLang="ja-JP" i="1">
                    <a:solidFill>
                      <a:schemeClr val="tx1">
                        <a:lumMod val="65000"/>
                        <a:lumOff val="35000"/>
                      </a:schemeClr>
                    </a:solidFill>
                    <a:latin typeface="Cascadia Mono" panose="020B0609020000020004" pitchFamily="49" charset="0"/>
                    <a:ea typeface="Cascadia Mono" panose="020B0609020000020004" pitchFamily="49" charset="0"/>
                    <a:cs typeface="Cascadia Mono" panose="020B0609020000020004" pitchFamily="49" charset="0"/>
                  </a:rPr>
                  <a:t>3</a:t>
                </a:r>
              </a:p>
            </p:txBody>
          </p:sp>
        </p:grpSp>
      </p:grpSp>
      <p:grpSp>
        <p:nvGrpSpPr>
          <p:cNvPr id="25" name="グループ化 24">
            <a:extLst>
              <a:ext uri="{FF2B5EF4-FFF2-40B4-BE49-F238E27FC236}">
                <a16:creationId xmlns:a16="http://schemas.microsoft.com/office/drawing/2014/main" id="{A2770E0A-B9D6-DF47-E769-69719B0DE077}"/>
              </a:ext>
            </a:extLst>
          </p:cNvPr>
          <p:cNvGrpSpPr/>
          <p:nvPr/>
        </p:nvGrpSpPr>
        <p:grpSpPr>
          <a:xfrm>
            <a:off x="812801" y="3059670"/>
            <a:ext cx="8436477" cy="3484007"/>
            <a:chOff x="431799" y="3059668"/>
            <a:chExt cx="8436477" cy="3484007"/>
          </a:xfrm>
        </p:grpSpPr>
        <p:sp>
          <p:nvSpPr>
            <p:cNvPr id="11" name="矢印: ストライプ 10">
              <a:extLst>
                <a:ext uri="{FF2B5EF4-FFF2-40B4-BE49-F238E27FC236}">
                  <a16:creationId xmlns:a16="http://schemas.microsoft.com/office/drawing/2014/main" id="{4D394B05-9EFA-B04B-229B-6B57B226E8C6}"/>
                </a:ext>
              </a:extLst>
            </p:cNvPr>
            <p:cNvSpPr/>
            <p:nvPr/>
          </p:nvSpPr>
          <p:spPr>
            <a:xfrm rot="10800000">
              <a:off x="3981450" y="4276725"/>
              <a:ext cx="2333625" cy="1678354"/>
            </a:xfrm>
            <a:prstGeom prst="stripedRightArrow">
              <a:avLst>
                <a:gd name="adj1" fmla="val 50000"/>
                <a:gd name="adj2" fmla="val 39941"/>
              </a:avLst>
            </a:prstGeom>
            <a:solidFill>
              <a:schemeClr val="bg1">
                <a:lumMod val="8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正方形/長方形 81">
              <a:extLst>
                <a:ext uri="{FF2B5EF4-FFF2-40B4-BE49-F238E27FC236}">
                  <a16:creationId xmlns:a16="http://schemas.microsoft.com/office/drawing/2014/main" id="{975B93C6-2876-F9A1-FBD6-4F5DACC42B64}"/>
                </a:ext>
              </a:extLst>
            </p:cNvPr>
            <p:cNvSpPr/>
            <p:nvPr/>
          </p:nvSpPr>
          <p:spPr>
            <a:xfrm>
              <a:off x="431799" y="3267075"/>
              <a:ext cx="8290170" cy="3276600"/>
            </a:xfrm>
            <a:prstGeom prst="rect">
              <a:avLst/>
            </a:prstGeom>
            <a:noFill/>
            <a:ln w="3175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テキスト ボックス 79">
              <a:extLst>
                <a:ext uri="{FF2B5EF4-FFF2-40B4-BE49-F238E27FC236}">
                  <a16:creationId xmlns:a16="http://schemas.microsoft.com/office/drawing/2014/main" id="{EF58DFAF-8594-7920-B966-D7BADCC9E78E}"/>
                </a:ext>
              </a:extLst>
            </p:cNvPr>
            <p:cNvSpPr txBox="1"/>
            <p:nvPr/>
          </p:nvSpPr>
          <p:spPr>
            <a:xfrm>
              <a:off x="5719021" y="3683000"/>
              <a:ext cx="2479941" cy="400110"/>
            </a:xfrm>
            <a:prstGeom prst="rect">
              <a:avLst/>
            </a:prstGeom>
            <a:solidFill>
              <a:schemeClr val="bg1"/>
            </a:solidFill>
          </p:spPr>
          <p:txBody>
            <a:bodyPr wrap="square" rtlCol="0">
              <a:spAutoFit/>
            </a:bodyPr>
            <a:lstStyle/>
            <a:p>
              <a:pPr algn="ctr"/>
              <a:r>
                <a:rPr kumimoji="1" lang="ja-JP" altLang="en-US" sz="1000">
                  <a:solidFill>
                    <a:schemeClr val="tx1">
                      <a:lumMod val="85000"/>
                      <a:lumOff val="15000"/>
                    </a:schemeClr>
                  </a:solidFill>
                  <a:latin typeface="BIZ UDPゴシック" panose="020B0400000000000000" pitchFamily="50" charset="-128"/>
                  <a:ea typeface="BIZ UDPゴシック" panose="020B0400000000000000" pitchFamily="50" charset="-128"/>
                </a:rPr>
                <a:t>「逆引き着眼点」と「着眼点」の併用</a:t>
              </a:r>
              <a:endParaRPr kumimoji="1" lang="en-US" altLang="ja-JP" sz="1000">
                <a:solidFill>
                  <a:schemeClr val="tx1">
                    <a:lumMod val="85000"/>
                    <a:lumOff val="15000"/>
                  </a:schemeClr>
                </a:solidFill>
                <a:latin typeface="BIZ UDPゴシック" panose="020B0400000000000000" pitchFamily="50" charset="-128"/>
                <a:ea typeface="BIZ UDPゴシック" panose="020B0400000000000000" pitchFamily="50" charset="-128"/>
              </a:endParaRPr>
            </a:p>
            <a:p>
              <a:pPr algn="ctr"/>
              <a:r>
                <a:rPr kumimoji="1" lang="ja-JP" altLang="en-US" sz="1000">
                  <a:solidFill>
                    <a:schemeClr val="tx1">
                      <a:lumMod val="85000"/>
                      <a:lumOff val="15000"/>
                    </a:schemeClr>
                  </a:solidFill>
                  <a:latin typeface="BIZ UDPゴシック" panose="020B0400000000000000" pitchFamily="50" charset="-128"/>
                  <a:ea typeface="BIZ UDPゴシック" panose="020B0400000000000000" pitchFamily="50" charset="-128"/>
                </a:rPr>
                <a:t>による融資業務と事業性の理解</a:t>
              </a:r>
            </a:p>
          </p:txBody>
        </p:sp>
        <p:sp>
          <p:nvSpPr>
            <p:cNvPr id="91" name="テキスト ボックス 90">
              <a:extLst>
                <a:ext uri="{FF2B5EF4-FFF2-40B4-BE49-F238E27FC236}">
                  <a16:creationId xmlns:a16="http://schemas.microsoft.com/office/drawing/2014/main" id="{9ABFD5C2-1A81-F393-F8DD-1545D4EDFB1A}"/>
                </a:ext>
              </a:extLst>
            </p:cNvPr>
            <p:cNvSpPr txBox="1"/>
            <p:nvPr/>
          </p:nvSpPr>
          <p:spPr>
            <a:xfrm>
              <a:off x="2033115" y="3527753"/>
              <a:ext cx="1257300" cy="261610"/>
            </a:xfrm>
            <a:prstGeom prst="rect">
              <a:avLst/>
            </a:prstGeom>
            <a:noFill/>
          </p:spPr>
          <p:txBody>
            <a:bodyPr wrap="square" rtlCol="0">
              <a:spAutoFit/>
            </a:bodyPr>
            <a:lstStyle/>
            <a:p>
              <a:pPr algn="ctr"/>
              <a:r>
                <a:rPr kumimoji="1" lang="ja-JP" altLang="en-US" sz="1100" b="1">
                  <a:latin typeface="BIZ UDPゴシック" panose="020B0400000000000000" pitchFamily="50" charset="-128"/>
                  <a:ea typeface="BIZ UDPゴシック" panose="020B0400000000000000" pitchFamily="50" charset="-128"/>
                </a:rPr>
                <a:t>対話・ヒアリング</a:t>
              </a:r>
            </a:p>
          </p:txBody>
        </p:sp>
        <p:sp>
          <p:nvSpPr>
            <p:cNvPr id="93" name="テキスト ボックス 92">
              <a:extLst>
                <a:ext uri="{FF2B5EF4-FFF2-40B4-BE49-F238E27FC236}">
                  <a16:creationId xmlns:a16="http://schemas.microsoft.com/office/drawing/2014/main" id="{24E8FC39-2962-7270-1CDD-806D353CD9B5}"/>
                </a:ext>
              </a:extLst>
            </p:cNvPr>
            <p:cNvSpPr txBox="1"/>
            <p:nvPr/>
          </p:nvSpPr>
          <p:spPr>
            <a:xfrm>
              <a:off x="3768969" y="3059668"/>
              <a:ext cx="1899138" cy="369332"/>
            </a:xfrm>
            <a:prstGeom prst="rect">
              <a:avLst/>
            </a:prstGeom>
            <a:solidFill>
              <a:schemeClr val="bg1"/>
            </a:solidFill>
          </p:spPr>
          <p:txBody>
            <a:bodyPr wrap="square" rtlCol="0">
              <a:spAutoFit/>
            </a:bodyPr>
            <a:lstStyle/>
            <a:p>
              <a:pPr algn="ctr"/>
              <a:r>
                <a:rPr kumimoji="1" lang="ja-JP" altLang="en-US" b="1">
                  <a:latin typeface="BIZ UDPゴシック" panose="020B0400000000000000" pitchFamily="50" charset="-128"/>
                  <a:ea typeface="BIZ UDPゴシック" panose="020B0400000000000000" pitchFamily="50" charset="-128"/>
                </a:rPr>
                <a:t>活用イメージ</a:t>
              </a:r>
            </a:p>
          </p:txBody>
        </p:sp>
        <p:grpSp>
          <p:nvGrpSpPr>
            <p:cNvPr id="5" name="グループ化 4">
              <a:extLst>
                <a:ext uri="{FF2B5EF4-FFF2-40B4-BE49-F238E27FC236}">
                  <a16:creationId xmlns:a16="http://schemas.microsoft.com/office/drawing/2014/main" id="{4DB4F0D2-7E6A-39BB-6E0D-C7C60F91C48B}"/>
                </a:ext>
              </a:extLst>
            </p:cNvPr>
            <p:cNvGrpSpPr/>
            <p:nvPr/>
          </p:nvGrpSpPr>
          <p:grpSpPr>
            <a:xfrm>
              <a:off x="1097472" y="3789363"/>
              <a:ext cx="3936490" cy="2637976"/>
              <a:chOff x="697422" y="3285607"/>
              <a:chExt cx="3936490" cy="2637976"/>
            </a:xfrm>
          </p:grpSpPr>
          <p:grpSp>
            <p:nvGrpSpPr>
              <p:cNvPr id="49" name="グループ化 48">
                <a:extLst>
                  <a:ext uri="{FF2B5EF4-FFF2-40B4-BE49-F238E27FC236}">
                    <a16:creationId xmlns:a16="http://schemas.microsoft.com/office/drawing/2014/main" id="{9B29463E-B96F-C3C6-4C81-2CB6F49BE6F2}"/>
                  </a:ext>
                </a:extLst>
              </p:cNvPr>
              <p:cNvGrpSpPr/>
              <p:nvPr/>
            </p:nvGrpSpPr>
            <p:grpSpPr>
              <a:xfrm>
                <a:off x="2564317" y="3314183"/>
                <a:ext cx="1143005" cy="971100"/>
                <a:chOff x="5456742" y="1790183"/>
                <a:chExt cx="1143005" cy="971100"/>
              </a:xfrm>
            </p:grpSpPr>
            <p:sp>
              <p:nvSpPr>
                <p:cNvPr id="33" name="四角形: 角を丸くする 4">
                  <a:extLst>
                    <a:ext uri="{FF2B5EF4-FFF2-40B4-BE49-F238E27FC236}">
                      <a16:creationId xmlns:a16="http://schemas.microsoft.com/office/drawing/2014/main" id="{A685F3F6-4764-D1DB-5EE8-2F3FB0C73A35}"/>
                    </a:ext>
                  </a:extLst>
                </p:cNvPr>
                <p:cNvSpPr/>
                <p:nvPr/>
              </p:nvSpPr>
              <p:spPr>
                <a:xfrm>
                  <a:off x="5490082" y="1790183"/>
                  <a:ext cx="1081085" cy="971100"/>
                </a:xfrm>
                <a:prstGeom prst="roundRect">
                  <a:avLst>
                    <a:gd name="adj" fmla="val 6061"/>
                  </a:avLst>
                </a:prstGeom>
                <a:solidFill>
                  <a:srgbClr val="0070C0">
                    <a:alpha val="5000"/>
                  </a:srgbClr>
                </a:solidFill>
                <a:ln w="66675" cmpd="dbl">
                  <a:solidFill>
                    <a:srgbClr val="0070C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9EFBE749-2C62-439F-823A-4199CF808B9D}"/>
                    </a:ext>
                  </a:extLst>
                </p:cNvPr>
                <p:cNvSpPr txBox="1"/>
                <p:nvPr/>
              </p:nvSpPr>
              <p:spPr>
                <a:xfrm>
                  <a:off x="5456742" y="1861865"/>
                  <a:ext cx="1143000" cy="276999"/>
                </a:xfrm>
                <a:prstGeom prst="rect">
                  <a:avLst/>
                </a:prstGeom>
                <a:noFill/>
              </p:spPr>
              <p:txBody>
                <a:bodyPr wrap="square" rtlCol="0">
                  <a:spAutoFit/>
                </a:bodyPr>
                <a:lstStyle/>
                <a:p>
                  <a:pPr algn="ctr"/>
                  <a:r>
                    <a:rPr kumimoji="1" lang="ja-JP" altLang="en-US" sz="1200" b="1">
                      <a:latin typeface="BIZ UDPゴシック" panose="020B0400000000000000" pitchFamily="50" charset="-128"/>
                      <a:ea typeface="BIZ UDPゴシック" panose="020B0400000000000000" pitchFamily="50" charset="-128"/>
                    </a:rPr>
                    <a:t>若手職員</a:t>
                  </a:r>
                </a:p>
              </p:txBody>
            </p:sp>
            <p:sp>
              <p:nvSpPr>
                <p:cNvPr id="35" name="テキスト ボックス 34">
                  <a:extLst>
                    <a:ext uri="{FF2B5EF4-FFF2-40B4-BE49-F238E27FC236}">
                      <a16:creationId xmlns:a16="http://schemas.microsoft.com/office/drawing/2014/main" id="{A2F08403-6CD7-78F6-DC11-3AF819879E4B}"/>
                    </a:ext>
                  </a:extLst>
                </p:cNvPr>
                <p:cNvSpPr txBox="1"/>
                <p:nvPr/>
              </p:nvSpPr>
              <p:spPr>
                <a:xfrm>
                  <a:off x="5456747" y="2380386"/>
                  <a:ext cx="1143000" cy="276999"/>
                </a:xfrm>
                <a:prstGeom prst="rect">
                  <a:avLst/>
                </a:prstGeom>
                <a:noFill/>
              </p:spPr>
              <p:txBody>
                <a:bodyPr wrap="square" rtlCol="0">
                  <a:spAutoFit/>
                </a:bodyPr>
                <a:lstStyle/>
                <a:p>
                  <a:pPr algn="ctr"/>
                  <a:r>
                    <a:rPr kumimoji="1" lang="ja-JP" altLang="en-US" sz="1200" b="1">
                      <a:latin typeface="BIZ UDPゴシック" panose="020B0400000000000000" pitchFamily="50" charset="-128"/>
                      <a:ea typeface="BIZ UDPゴシック" panose="020B0400000000000000" pitchFamily="50" charset="-128"/>
                    </a:rPr>
                    <a:t>（稟議作成）</a:t>
                  </a:r>
                </a:p>
              </p:txBody>
            </p:sp>
            <p:sp>
              <p:nvSpPr>
                <p:cNvPr id="37" name="テキスト ボックス 36">
                  <a:extLst>
                    <a:ext uri="{FF2B5EF4-FFF2-40B4-BE49-F238E27FC236}">
                      <a16:creationId xmlns:a16="http://schemas.microsoft.com/office/drawing/2014/main" id="{32A88842-20CE-EFDF-1EDC-9EC359BC23BD}"/>
                    </a:ext>
                  </a:extLst>
                </p:cNvPr>
                <p:cNvSpPr txBox="1"/>
                <p:nvPr/>
              </p:nvSpPr>
              <p:spPr>
                <a:xfrm>
                  <a:off x="5498874" y="2056746"/>
                  <a:ext cx="1057403" cy="400110"/>
                </a:xfrm>
                <a:prstGeom prst="rect">
                  <a:avLst/>
                </a:prstGeom>
                <a:noFill/>
              </p:spPr>
              <p:txBody>
                <a:bodyPr wrap="square" rtlCol="0">
                  <a:spAutoFit/>
                </a:bodyPr>
                <a:lstStyle/>
                <a:p>
                  <a:pPr algn="ctr"/>
                  <a:r>
                    <a:rPr kumimoji="1" lang="ja-JP" altLang="en-US" sz="2000" b="1">
                      <a:latin typeface="BIZ UDPゴシック" panose="020B0400000000000000" pitchFamily="50" charset="-128"/>
                      <a:ea typeface="BIZ UDPゴシック" panose="020B0400000000000000" pitchFamily="50" charset="-128"/>
                    </a:rPr>
                    <a:t>確認</a:t>
                  </a:r>
                </a:p>
              </p:txBody>
            </p:sp>
          </p:grpSp>
          <p:grpSp>
            <p:nvGrpSpPr>
              <p:cNvPr id="54" name="グループ化 53">
                <a:extLst>
                  <a:ext uri="{FF2B5EF4-FFF2-40B4-BE49-F238E27FC236}">
                    <a16:creationId xmlns:a16="http://schemas.microsoft.com/office/drawing/2014/main" id="{2B345D8F-CA45-BA24-6D34-CF47317C2F27}"/>
                  </a:ext>
                </a:extLst>
              </p:cNvPr>
              <p:cNvGrpSpPr/>
              <p:nvPr/>
            </p:nvGrpSpPr>
            <p:grpSpPr>
              <a:xfrm>
                <a:off x="716467" y="3323708"/>
                <a:ext cx="1162055" cy="971100"/>
                <a:chOff x="5475792" y="1790183"/>
                <a:chExt cx="1162055" cy="971100"/>
              </a:xfrm>
            </p:grpSpPr>
            <p:sp>
              <p:nvSpPr>
                <p:cNvPr id="55" name="四角形: 角を丸くする 4">
                  <a:extLst>
                    <a:ext uri="{FF2B5EF4-FFF2-40B4-BE49-F238E27FC236}">
                      <a16:creationId xmlns:a16="http://schemas.microsoft.com/office/drawing/2014/main" id="{631885C7-69EC-A500-84A3-7044EB05540D}"/>
                    </a:ext>
                  </a:extLst>
                </p:cNvPr>
                <p:cNvSpPr/>
                <p:nvPr/>
              </p:nvSpPr>
              <p:spPr>
                <a:xfrm>
                  <a:off x="5490082" y="1790183"/>
                  <a:ext cx="1081085" cy="971100"/>
                </a:xfrm>
                <a:prstGeom prst="roundRect">
                  <a:avLst>
                    <a:gd name="adj" fmla="val 6061"/>
                  </a:avLst>
                </a:prstGeom>
                <a:solidFill>
                  <a:srgbClr val="FF0000">
                    <a:alpha val="15000"/>
                  </a:srgbClr>
                </a:solidFill>
                <a:ln w="66675"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a:extLst>
                    <a:ext uri="{FF2B5EF4-FFF2-40B4-BE49-F238E27FC236}">
                      <a16:creationId xmlns:a16="http://schemas.microsoft.com/office/drawing/2014/main" id="{C48292DA-B335-D3CD-4C0E-3E0A0632D6DB}"/>
                    </a:ext>
                  </a:extLst>
                </p:cNvPr>
                <p:cNvSpPr txBox="1"/>
                <p:nvPr/>
              </p:nvSpPr>
              <p:spPr>
                <a:xfrm>
                  <a:off x="5475792" y="1871390"/>
                  <a:ext cx="1143000" cy="276999"/>
                </a:xfrm>
                <a:prstGeom prst="rect">
                  <a:avLst/>
                </a:prstGeom>
                <a:noFill/>
              </p:spPr>
              <p:txBody>
                <a:bodyPr wrap="square" rtlCol="0">
                  <a:spAutoFit/>
                </a:bodyPr>
                <a:lstStyle/>
                <a:p>
                  <a:pPr algn="ctr"/>
                  <a:r>
                    <a:rPr kumimoji="1" lang="ja-JP" altLang="en-US" sz="1200" b="1">
                      <a:latin typeface="BIZ UDPゴシック" panose="020B0400000000000000" pitchFamily="50" charset="-128"/>
                      <a:ea typeface="BIZ UDPゴシック" panose="020B0400000000000000" pitchFamily="50" charset="-128"/>
                    </a:rPr>
                    <a:t>事業者</a:t>
                  </a:r>
                </a:p>
              </p:txBody>
            </p:sp>
            <p:sp>
              <p:nvSpPr>
                <p:cNvPr id="57" name="テキスト ボックス 56">
                  <a:extLst>
                    <a:ext uri="{FF2B5EF4-FFF2-40B4-BE49-F238E27FC236}">
                      <a16:creationId xmlns:a16="http://schemas.microsoft.com/office/drawing/2014/main" id="{F3CB3B34-DBF1-0D09-2BAB-F01AD6625F46}"/>
                    </a:ext>
                  </a:extLst>
                </p:cNvPr>
                <p:cNvSpPr txBox="1"/>
                <p:nvPr/>
              </p:nvSpPr>
              <p:spPr>
                <a:xfrm>
                  <a:off x="5494847" y="2408961"/>
                  <a:ext cx="1143000" cy="261610"/>
                </a:xfrm>
                <a:prstGeom prst="rect">
                  <a:avLst/>
                </a:prstGeom>
                <a:noFill/>
              </p:spPr>
              <p:txBody>
                <a:bodyPr wrap="square" rtlCol="0">
                  <a:spAutoFit/>
                </a:bodyPr>
                <a:lstStyle/>
                <a:p>
                  <a:pPr algn="ctr"/>
                  <a:r>
                    <a:rPr kumimoji="1" lang="ja-JP" altLang="en-US" sz="1100" b="1">
                      <a:latin typeface="BIZ UDPゴシック" panose="020B0400000000000000" pitchFamily="50" charset="-128"/>
                      <a:ea typeface="BIZ UDPゴシック" panose="020B0400000000000000" pitchFamily="50" charset="-128"/>
                    </a:rPr>
                    <a:t>（運転・設備）</a:t>
                  </a:r>
                  <a:endParaRPr kumimoji="1" lang="ja-JP" altLang="en-US" sz="900" b="1">
                    <a:latin typeface="BIZ UDPゴシック" panose="020B0400000000000000" pitchFamily="50" charset="-128"/>
                    <a:ea typeface="BIZ UDPゴシック" panose="020B0400000000000000" pitchFamily="50" charset="-128"/>
                  </a:endParaRPr>
                </a:p>
              </p:txBody>
            </p:sp>
            <p:sp>
              <p:nvSpPr>
                <p:cNvPr id="58" name="テキスト ボックス 57">
                  <a:extLst>
                    <a:ext uri="{FF2B5EF4-FFF2-40B4-BE49-F238E27FC236}">
                      <a16:creationId xmlns:a16="http://schemas.microsoft.com/office/drawing/2014/main" id="{AAF6CABA-005A-9F65-3793-E28B7A704666}"/>
                    </a:ext>
                  </a:extLst>
                </p:cNvPr>
                <p:cNvSpPr txBox="1"/>
                <p:nvPr/>
              </p:nvSpPr>
              <p:spPr>
                <a:xfrm>
                  <a:off x="5527449" y="2066271"/>
                  <a:ext cx="1057403" cy="400110"/>
                </a:xfrm>
                <a:prstGeom prst="rect">
                  <a:avLst/>
                </a:prstGeom>
                <a:noFill/>
              </p:spPr>
              <p:txBody>
                <a:bodyPr wrap="square" rtlCol="0">
                  <a:spAutoFit/>
                </a:bodyPr>
                <a:lstStyle/>
                <a:p>
                  <a:pPr algn="ctr"/>
                  <a:r>
                    <a:rPr kumimoji="1" lang="ja-JP" altLang="en-US" sz="2000" b="1">
                      <a:latin typeface="BIZ UDPゴシック" panose="020B0400000000000000" pitchFamily="50" charset="-128"/>
                      <a:ea typeface="BIZ UDPゴシック" panose="020B0400000000000000" pitchFamily="50" charset="-128"/>
                    </a:rPr>
                    <a:t>融資</a:t>
                  </a:r>
                </a:p>
              </p:txBody>
            </p:sp>
          </p:grpSp>
          <p:grpSp>
            <p:nvGrpSpPr>
              <p:cNvPr id="59" name="グループ化 58">
                <a:extLst>
                  <a:ext uri="{FF2B5EF4-FFF2-40B4-BE49-F238E27FC236}">
                    <a16:creationId xmlns:a16="http://schemas.microsoft.com/office/drawing/2014/main" id="{30519AE0-F9C4-3401-B310-F48663349350}"/>
                  </a:ext>
                </a:extLst>
              </p:cNvPr>
              <p:cNvGrpSpPr/>
              <p:nvPr/>
            </p:nvGrpSpPr>
            <p:grpSpPr>
              <a:xfrm>
                <a:off x="2573847" y="4933433"/>
                <a:ext cx="1162045" cy="971100"/>
                <a:chOff x="5456747" y="1790183"/>
                <a:chExt cx="1162045" cy="971100"/>
              </a:xfrm>
            </p:grpSpPr>
            <p:sp>
              <p:nvSpPr>
                <p:cNvPr id="60" name="四角形: 角を丸くする 4">
                  <a:extLst>
                    <a:ext uri="{FF2B5EF4-FFF2-40B4-BE49-F238E27FC236}">
                      <a16:creationId xmlns:a16="http://schemas.microsoft.com/office/drawing/2014/main" id="{EBA20476-83EE-F718-D017-F50344C1E964}"/>
                    </a:ext>
                  </a:extLst>
                </p:cNvPr>
                <p:cNvSpPr/>
                <p:nvPr/>
              </p:nvSpPr>
              <p:spPr>
                <a:xfrm>
                  <a:off x="5490082" y="1790183"/>
                  <a:ext cx="1081085" cy="971100"/>
                </a:xfrm>
                <a:prstGeom prst="roundRect">
                  <a:avLst>
                    <a:gd name="adj" fmla="val 6061"/>
                  </a:avLst>
                </a:prstGeom>
                <a:solidFill>
                  <a:srgbClr val="00B0F0">
                    <a:alpha val="20000"/>
                  </a:srgbClr>
                </a:solidFill>
                <a:ln w="73025" cmpd="thickThi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a:extLst>
                    <a:ext uri="{FF2B5EF4-FFF2-40B4-BE49-F238E27FC236}">
                      <a16:creationId xmlns:a16="http://schemas.microsoft.com/office/drawing/2014/main" id="{0B4EA34F-04D6-51DE-001B-7359755B9C9D}"/>
                    </a:ext>
                  </a:extLst>
                </p:cNvPr>
                <p:cNvSpPr txBox="1"/>
                <p:nvPr/>
              </p:nvSpPr>
              <p:spPr>
                <a:xfrm>
                  <a:off x="5475792" y="1871390"/>
                  <a:ext cx="1143000" cy="276999"/>
                </a:xfrm>
                <a:prstGeom prst="rect">
                  <a:avLst/>
                </a:prstGeom>
                <a:noFill/>
              </p:spPr>
              <p:txBody>
                <a:bodyPr wrap="square" rtlCol="0">
                  <a:spAutoFit/>
                </a:bodyPr>
                <a:lstStyle/>
                <a:p>
                  <a:pPr algn="ctr"/>
                  <a:r>
                    <a:rPr kumimoji="1" lang="ja-JP" altLang="en-US" sz="1200" b="1">
                      <a:latin typeface="BIZ UDPゴシック" panose="020B0400000000000000" pitchFamily="50" charset="-128"/>
                      <a:ea typeface="BIZ UDPゴシック" panose="020B0400000000000000" pitchFamily="50" charset="-128"/>
                    </a:rPr>
                    <a:t>融資役席</a:t>
                  </a:r>
                </a:p>
              </p:txBody>
            </p:sp>
            <p:sp>
              <p:nvSpPr>
                <p:cNvPr id="62" name="テキスト ボックス 61">
                  <a:extLst>
                    <a:ext uri="{FF2B5EF4-FFF2-40B4-BE49-F238E27FC236}">
                      <a16:creationId xmlns:a16="http://schemas.microsoft.com/office/drawing/2014/main" id="{32332F2A-9F55-0900-CCE9-C98AAEBC6865}"/>
                    </a:ext>
                  </a:extLst>
                </p:cNvPr>
                <p:cNvSpPr txBox="1"/>
                <p:nvPr/>
              </p:nvSpPr>
              <p:spPr>
                <a:xfrm>
                  <a:off x="5456747" y="2380386"/>
                  <a:ext cx="1143000" cy="276999"/>
                </a:xfrm>
                <a:prstGeom prst="rect">
                  <a:avLst/>
                </a:prstGeom>
                <a:noFill/>
              </p:spPr>
              <p:txBody>
                <a:bodyPr wrap="square" rtlCol="0">
                  <a:spAutoFit/>
                </a:bodyPr>
                <a:lstStyle/>
                <a:p>
                  <a:pPr algn="ctr"/>
                  <a:r>
                    <a:rPr kumimoji="1" lang="ja-JP" altLang="en-US" sz="1200" b="1">
                      <a:solidFill>
                        <a:schemeClr val="tx1">
                          <a:lumMod val="85000"/>
                          <a:lumOff val="15000"/>
                        </a:schemeClr>
                      </a:solidFill>
                      <a:latin typeface="BIZ UDPゴシック" panose="020B0400000000000000" pitchFamily="50" charset="-128"/>
                      <a:ea typeface="BIZ UDPゴシック" panose="020B0400000000000000" pitchFamily="50" charset="-128"/>
                    </a:rPr>
                    <a:t>（確認）</a:t>
                  </a:r>
                </a:p>
              </p:txBody>
            </p:sp>
            <p:sp>
              <p:nvSpPr>
                <p:cNvPr id="63" name="テキスト ボックス 62">
                  <a:extLst>
                    <a:ext uri="{FF2B5EF4-FFF2-40B4-BE49-F238E27FC236}">
                      <a16:creationId xmlns:a16="http://schemas.microsoft.com/office/drawing/2014/main" id="{72B93600-C5A5-FA9F-5352-DB7FB68B80D3}"/>
                    </a:ext>
                  </a:extLst>
                </p:cNvPr>
                <p:cNvSpPr txBox="1"/>
                <p:nvPr/>
              </p:nvSpPr>
              <p:spPr>
                <a:xfrm>
                  <a:off x="5517924" y="2047221"/>
                  <a:ext cx="1057403" cy="400110"/>
                </a:xfrm>
                <a:prstGeom prst="rect">
                  <a:avLst/>
                </a:prstGeom>
                <a:noFill/>
              </p:spPr>
              <p:txBody>
                <a:bodyPr wrap="square" rtlCol="0">
                  <a:spAutoFit/>
                </a:bodyPr>
                <a:lstStyle/>
                <a:p>
                  <a:pPr algn="ctr"/>
                  <a:r>
                    <a:rPr kumimoji="1" lang="ja-JP" altLang="en-US" sz="2000" b="1">
                      <a:latin typeface="BIZ UDPゴシック" panose="020B0400000000000000" pitchFamily="50" charset="-128"/>
                      <a:ea typeface="BIZ UDPゴシック" panose="020B0400000000000000" pitchFamily="50" charset="-128"/>
                    </a:rPr>
                    <a:t>指導</a:t>
                  </a:r>
                </a:p>
              </p:txBody>
            </p:sp>
          </p:grpSp>
          <p:grpSp>
            <p:nvGrpSpPr>
              <p:cNvPr id="64" name="グループ化 63">
                <a:extLst>
                  <a:ext uri="{FF2B5EF4-FFF2-40B4-BE49-F238E27FC236}">
                    <a16:creationId xmlns:a16="http://schemas.microsoft.com/office/drawing/2014/main" id="{54D93C6A-26FB-372C-5262-7A9F2E037F41}"/>
                  </a:ext>
                </a:extLst>
              </p:cNvPr>
              <p:cNvGrpSpPr/>
              <p:nvPr/>
            </p:nvGrpSpPr>
            <p:grpSpPr>
              <a:xfrm>
                <a:off x="697422" y="4952483"/>
                <a:ext cx="1162045" cy="971100"/>
                <a:chOff x="5456747" y="1790183"/>
                <a:chExt cx="1162045" cy="971100"/>
              </a:xfrm>
            </p:grpSpPr>
            <p:sp>
              <p:nvSpPr>
                <p:cNvPr id="65" name="四角形: 角を丸くする 4">
                  <a:extLst>
                    <a:ext uri="{FF2B5EF4-FFF2-40B4-BE49-F238E27FC236}">
                      <a16:creationId xmlns:a16="http://schemas.microsoft.com/office/drawing/2014/main" id="{51395558-693A-357F-79BF-4B107D1F87A2}"/>
                    </a:ext>
                  </a:extLst>
                </p:cNvPr>
                <p:cNvSpPr/>
                <p:nvPr/>
              </p:nvSpPr>
              <p:spPr>
                <a:xfrm>
                  <a:off x="5490082" y="1790183"/>
                  <a:ext cx="1081085" cy="971100"/>
                </a:xfrm>
                <a:prstGeom prst="roundRect">
                  <a:avLst>
                    <a:gd name="adj" fmla="val 6061"/>
                  </a:avLst>
                </a:prstGeom>
                <a:solidFill>
                  <a:srgbClr val="92D050">
                    <a:alpha val="30196"/>
                  </a:srgbClr>
                </a:solidFill>
                <a:ln w="66675" cmpd="thinThick">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a:extLst>
                    <a:ext uri="{FF2B5EF4-FFF2-40B4-BE49-F238E27FC236}">
                      <a16:creationId xmlns:a16="http://schemas.microsoft.com/office/drawing/2014/main" id="{99855B95-0E40-032E-558B-DEEAA19DE0DB}"/>
                    </a:ext>
                  </a:extLst>
                </p:cNvPr>
                <p:cNvSpPr txBox="1"/>
                <p:nvPr/>
              </p:nvSpPr>
              <p:spPr>
                <a:xfrm>
                  <a:off x="5475792" y="1861865"/>
                  <a:ext cx="1143000" cy="276999"/>
                </a:xfrm>
                <a:prstGeom prst="rect">
                  <a:avLst/>
                </a:prstGeom>
                <a:noFill/>
              </p:spPr>
              <p:txBody>
                <a:bodyPr wrap="square" rtlCol="0">
                  <a:spAutoFit/>
                </a:bodyPr>
                <a:lstStyle/>
                <a:p>
                  <a:pPr algn="ctr"/>
                  <a:r>
                    <a:rPr kumimoji="1" lang="ja-JP" altLang="en-US" sz="1200" b="1">
                      <a:latin typeface="BIZ UDPゴシック" panose="020B0400000000000000" pitchFamily="50" charset="-128"/>
                      <a:ea typeface="BIZ UDPゴシック" panose="020B0400000000000000" pitchFamily="50" charset="-128"/>
                    </a:rPr>
                    <a:t>金融機関</a:t>
                  </a:r>
                </a:p>
              </p:txBody>
            </p:sp>
            <p:sp>
              <p:nvSpPr>
                <p:cNvPr id="67" name="テキスト ボックス 66">
                  <a:extLst>
                    <a:ext uri="{FF2B5EF4-FFF2-40B4-BE49-F238E27FC236}">
                      <a16:creationId xmlns:a16="http://schemas.microsoft.com/office/drawing/2014/main" id="{3672709E-E270-C7F8-BDE5-185B2E242AF0}"/>
                    </a:ext>
                  </a:extLst>
                </p:cNvPr>
                <p:cNvSpPr txBox="1"/>
                <p:nvPr/>
              </p:nvSpPr>
              <p:spPr>
                <a:xfrm>
                  <a:off x="5456747" y="2380386"/>
                  <a:ext cx="1143000" cy="276999"/>
                </a:xfrm>
                <a:prstGeom prst="rect">
                  <a:avLst/>
                </a:prstGeom>
                <a:noFill/>
              </p:spPr>
              <p:txBody>
                <a:bodyPr wrap="square" rtlCol="0">
                  <a:spAutoFit/>
                </a:bodyPr>
                <a:lstStyle/>
                <a:p>
                  <a:pPr algn="ctr"/>
                  <a:r>
                    <a:rPr kumimoji="1" lang="ja-JP" altLang="en-US" sz="1200" b="1">
                      <a:latin typeface="BIZ UDPゴシック" panose="020B0400000000000000" pitchFamily="50" charset="-128"/>
                      <a:ea typeface="BIZ UDPゴシック" panose="020B0400000000000000" pitchFamily="50" charset="-128"/>
                    </a:rPr>
                    <a:t>（検討）</a:t>
                  </a:r>
                </a:p>
              </p:txBody>
            </p:sp>
            <p:sp>
              <p:nvSpPr>
                <p:cNvPr id="68" name="テキスト ボックス 67">
                  <a:extLst>
                    <a:ext uri="{FF2B5EF4-FFF2-40B4-BE49-F238E27FC236}">
                      <a16:creationId xmlns:a16="http://schemas.microsoft.com/office/drawing/2014/main" id="{C2169F75-E1B3-8BCF-8B67-CDD016486DE4}"/>
                    </a:ext>
                  </a:extLst>
                </p:cNvPr>
                <p:cNvSpPr txBox="1"/>
                <p:nvPr/>
              </p:nvSpPr>
              <p:spPr>
                <a:xfrm>
                  <a:off x="5536974" y="2037696"/>
                  <a:ext cx="1057403" cy="400110"/>
                </a:xfrm>
                <a:prstGeom prst="rect">
                  <a:avLst/>
                </a:prstGeom>
                <a:noFill/>
              </p:spPr>
              <p:txBody>
                <a:bodyPr wrap="square" rtlCol="0">
                  <a:spAutoFit/>
                </a:bodyPr>
                <a:lstStyle/>
                <a:p>
                  <a:pPr algn="ctr"/>
                  <a:r>
                    <a:rPr kumimoji="1" lang="ja-JP" altLang="en-US" sz="2000" b="1">
                      <a:latin typeface="BIZ UDPゴシック" panose="020B0400000000000000" pitchFamily="50" charset="-128"/>
                      <a:ea typeface="BIZ UDPゴシック" panose="020B0400000000000000" pitchFamily="50" charset="-128"/>
                    </a:rPr>
                    <a:t>審査</a:t>
                  </a:r>
                </a:p>
              </p:txBody>
            </p:sp>
          </p:grpSp>
          <p:sp>
            <p:nvSpPr>
              <p:cNvPr id="69" name="矢印: 右 68">
                <a:extLst>
                  <a:ext uri="{FF2B5EF4-FFF2-40B4-BE49-F238E27FC236}">
                    <a16:creationId xmlns:a16="http://schemas.microsoft.com/office/drawing/2014/main" id="{0CF1E038-C8AE-E5A1-761C-A03D61C4B892}"/>
                  </a:ext>
                </a:extLst>
              </p:cNvPr>
              <p:cNvSpPr/>
              <p:nvPr/>
            </p:nvSpPr>
            <p:spPr>
              <a:xfrm>
                <a:off x="1965960" y="3381517"/>
                <a:ext cx="544830" cy="656940"/>
              </a:xfrm>
              <a:prstGeom prst="rightArrow">
                <a:avLst>
                  <a:gd name="adj1" fmla="val 50000"/>
                  <a:gd name="adj2" fmla="val 56993"/>
                </a:avLst>
              </a:prstGeom>
              <a:solidFill>
                <a:srgbClr val="A6A6A6">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矢印: 右 69">
                <a:extLst>
                  <a:ext uri="{FF2B5EF4-FFF2-40B4-BE49-F238E27FC236}">
                    <a16:creationId xmlns:a16="http://schemas.microsoft.com/office/drawing/2014/main" id="{5D2C0AEE-0039-55E0-23F4-87D7412A44D3}"/>
                  </a:ext>
                </a:extLst>
              </p:cNvPr>
              <p:cNvSpPr/>
              <p:nvPr/>
            </p:nvSpPr>
            <p:spPr>
              <a:xfrm rot="5400000">
                <a:off x="2870200" y="4343404"/>
                <a:ext cx="495300" cy="542925"/>
              </a:xfrm>
              <a:prstGeom prst="right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矢印: 右 70">
                <a:extLst>
                  <a:ext uri="{FF2B5EF4-FFF2-40B4-BE49-F238E27FC236}">
                    <a16:creationId xmlns:a16="http://schemas.microsoft.com/office/drawing/2014/main" id="{4C0176E3-D4C5-5193-044F-13C1DD8AE120}"/>
                  </a:ext>
                </a:extLst>
              </p:cNvPr>
              <p:cNvSpPr/>
              <p:nvPr/>
            </p:nvSpPr>
            <p:spPr>
              <a:xfrm rot="10800000">
                <a:off x="1974850" y="5229226"/>
                <a:ext cx="495300" cy="542925"/>
              </a:xfrm>
              <a:prstGeom prst="right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矢印: 右 71">
                <a:extLst>
                  <a:ext uri="{FF2B5EF4-FFF2-40B4-BE49-F238E27FC236}">
                    <a16:creationId xmlns:a16="http://schemas.microsoft.com/office/drawing/2014/main" id="{1DBE8858-12F7-D23A-6CCA-6D4545466768}"/>
                  </a:ext>
                </a:extLst>
              </p:cNvPr>
              <p:cNvSpPr/>
              <p:nvPr/>
            </p:nvSpPr>
            <p:spPr>
              <a:xfrm rot="16200000">
                <a:off x="1044868" y="4314967"/>
                <a:ext cx="450273" cy="656940"/>
              </a:xfrm>
              <a:prstGeom prst="right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楕円 72">
                <a:extLst>
                  <a:ext uri="{FF2B5EF4-FFF2-40B4-BE49-F238E27FC236}">
                    <a16:creationId xmlns:a16="http://schemas.microsoft.com/office/drawing/2014/main" id="{E05AB758-D57C-E896-D661-90226F140782}"/>
                  </a:ext>
                </a:extLst>
              </p:cNvPr>
              <p:cNvSpPr/>
              <p:nvPr/>
            </p:nvSpPr>
            <p:spPr>
              <a:xfrm>
                <a:off x="1812925" y="4210050"/>
                <a:ext cx="771525" cy="771525"/>
              </a:xfrm>
              <a:prstGeom prst="ellipse">
                <a:avLst/>
              </a:prstGeom>
              <a:solidFill>
                <a:schemeClr val="bg1"/>
              </a:solidFill>
              <a:ln w="47625">
                <a:solidFill>
                  <a:srgbClr val="FF0000">
                    <a:alpha val="6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7" name="グループ化 76">
                <a:extLst>
                  <a:ext uri="{FF2B5EF4-FFF2-40B4-BE49-F238E27FC236}">
                    <a16:creationId xmlns:a16="http://schemas.microsoft.com/office/drawing/2014/main" id="{B256F6BF-306C-9839-1647-6537AFBD1362}"/>
                  </a:ext>
                </a:extLst>
              </p:cNvPr>
              <p:cNvGrpSpPr/>
              <p:nvPr/>
            </p:nvGrpSpPr>
            <p:grpSpPr>
              <a:xfrm>
                <a:off x="1793875" y="4313961"/>
                <a:ext cx="828675" cy="576679"/>
                <a:chOff x="5553075" y="4285386"/>
                <a:chExt cx="828675" cy="576679"/>
              </a:xfrm>
            </p:grpSpPr>
            <p:sp>
              <p:nvSpPr>
                <p:cNvPr id="74" name="テキスト ボックス 73">
                  <a:extLst>
                    <a:ext uri="{FF2B5EF4-FFF2-40B4-BE49-F238E27FC236}">
                      <a16:creationId xmlns:a16="http://schemas.microsoft.com/office/drawing/2014/main" id="{4D2F7725-8093-3AC6-7E89-A562D106847B}"/>
                    </a:ext>
                  </a:extLst>
                </p:cNvPr>
                <p:cNvSpPr txBox="1"/>
                <p:nvPr/>
              </p:nvSpPr>
              <p:spPr>
                <a:xfrm>
                  <a:off x="5553075" y="4285386"/>
                  <a:ext cx="723900" cy="369332"/>
                </a:xfrm>
                <a:prstGeom prst="rect">
                  <a:avLst/>
                </a:prstGeom>
                <a:noFill/>
              </p:spPr>
              <p:txBody>
                <a:bodyPr wrap="square" rtlCol="0">
                  <a:spAutoFit/>
                </a:bodyPr>
                <a:lstStyle/>
                <a:p>
                  <a:pPr algn="ctr"/>
                  <a:r>
                    <a:rPr kumimoji="1" lang="ja-JP" altLang="en-US" b="1">
                      <a:latin typeface="BIZ UDPゴシック" panose="020B0400000000000000" pitchFamily="50" charset="-128"/>
                      <a:ea typeface="BIZ UDPゴシック" panose="020B0400000000000000" pitchFamily="50" charset="-128"/>
                    </a:rPr>
                    <a:t>相談</a:t>
                  </a:r>
                  <a:endParaRPr kumimoji="1" lang="en-US" altLang="ja-JP" sz="1100" b="1">
                    <a:latin typeface="BIZ UDPゴシック" panose="020B0400000000000000" pitchFamily="50" charset="-128"/>
                    <a:ea typeface="BIZ UDPゴシック" panose="020B0400000000000000" pitchFamily="50" charset="-128"/>
                  </a:endParaRPr>
                </a:p>
              </p:txBody>
            </p:sp>
            <p:sp>
              <p:nvSpPr>
                <p:cNvPr id="75" name="テキスト ボックス 74">
                  <a:extLst>
                    <a:ext uri="{FF2B5EF4-FFF2-40B4-BE49-F238E27FC236}">
                      <a16:creationId xmlns:a16="http://schemas.microsoft.com/office/drawing/2014/main" id="{4EB68A46-8457-2D40-6576-A100670E2BEB}"/>
                    </a:ext>
                  </a:extLst>
                </p:cNvPr>
                <p:cNvSpPr txBox="1"/>
                <p:nvPr/>
              </p:nvSpPr>
              <p:spPr>
                <a:xfrm>
                  <a:off x="6057900" y="4399686"/>
                  <a:ext cx="295275" cy="261610"/>
                </a:xfrm>
                <a:prstGeom prst="rect">
                  <a:avLst/>
                </a:prstGeom>
                <a:noFill/>
              </p:spPr>
              <p:txBody>
                <a:bodyPr wrap="square" rtlCol="0">
                  <a:spAutoFit/>
                </a:bodyPr>
                <a:lstStyle/>
                <a:p>
                  <a:pPr algn="ctr"/>
                  <a:r>
                    <a:rPr kumimoji="1" lang="ja-JP" altLang="en-US" sz="1050" b="1">
                      <a:latin typeface="BIZ UDPゴシック" panose="020B0400000000000000" pitchFamily="50" charset="-128"/>
                      <a:ea typeface="BIZ UDPゴシック" panose="020B0400000000000000" pitchFamily="50" charset="-128"/>
                    </a:rPr>
                    <a:t>の</a:t>
                  </a:r>
                  <a:endParaRPr kumimoji="1" lang="ja-JP" altLang="en-US" sz="1200" b="1">
                    <a:latin typeface="BIZ UDPゴシック" panose="020B0400000000000000" pitchFamily="50" charset="-128"/>
                    <a:ea typeface="BIZ UDPゴシック" panose="020B0400000000000000" pitchFamily="50" charset="-128"/>
                  </a:endParaRPr>
                </a:p>
              </p:txBody>
            </p:sp>
            <p:sp>
              <p:nvSpPr>
                <p:cNvPr id="76" name="テキスト ボックス 75">
                  <a:extLst>
                    <a:ext uri="{FF2B5EF4-FFF2-40B4-BE49-F238E27FC236}">
                      <a16:creationId xmlns:a16="http://schemas.microsoft.com/office/drawing/2014/main" id="{C05E8A52-80DC-D28B-F5FC-604C4897E416}"/>
                    </a:ext>
                  </a:extLst>
                </p:cNvPr>
                <p:cNvSpPr txBox="1"/>
                <p:nvPr/>
              </p:nvSpPr>
              <p:spPr>
                <a:xfrm>
                  <a:off x="5657850" y="4523511"/>
                  <a:ext cx="723900" cy="338554"/>
                </a:xfrm>
                <a:prstGeom prst="rect">
                  <a:avLst/>
                </a:prstGeom>
                <a:noFill/>
              </p:spPr>
              <p:txBody>
                <a:bodyPr wrap="square" rtlCol="0">
                  <a:spAutoFit/>
                </a:bodyPr>
                <a:lstStyle/>
                <a:p>
                  <a:pPr algn="ctr"/>
                  <a:r>
                    <a:rPr kumimoji="1" lang="ja-JP" altLang="en-US" sz="1600" b="1">
                      <a:latin typeface="BIZ UDPゴシック" panose="020B0400000000000000" pitchFamily="50" charset="-128"/>
                      <a:ea typeface="BIZ UDPゴシック" panose="020B0400000000000000" pitchFamily="50" charset="-128"/>
                    </a:rPr>
                    <a:t>流れ</a:t>
                  </a:r>
                  <a:endParaRPr kumimoji="1" lang="ja-JP" altLang="en-US" sz="1100" b="1">
                    <a:latin typeface="BIZ UDPゴシック" panose="020B0400000000000000" pitchFamily="50" charset="-128"/>
                    <a:ea typeface="BIZ UDPゴシック" panose="020B0400000000000000" pitchFamily="50" charset="-128"/>
                  </a:endParaRPr>
                </a:p>
              </p:txBody>
            </p:sp>
          </p:grpSp>
          <p:sp>
            <p:nvSpPr>
              <p:cNvPr id="84" name="テキスト ボックス 83">
                <a:extLst>
                  <a:ext uri="{FF2B5EF4-FFF2-40B4-BE49-F238E27FC236}">
                    <a16:creationId xmlns:a16="http://schemas.microsoft.com/office/drawing/2014/main" id="{373744B8-AD74-F25F-5C58-463C3389F671}"/>
                  </a:ext>
                </a:extLst>
              </p:cNvPr>
              <p:cNvSpPr txBox="1"/>
              <p:nvPr/>
            </p:nvSpPr>
            <p:spPr>
              <a:xfrm>
                <a:off x="1936749" y="3494811"/>
                <a:ext cx="504825" cy="430887"/>
              </a:xfrm>
              <a:prstGeom prst="rect">
                <a:avLst/>
              </a:prstGeom>
              <a:noFill/>
            </p:spPr>
            <p:txBody>
              <a:bodyPr wrap="square" rtlCol="0">
                <a:spAutoFit/>
              </a:bodyPr>
              <a:lstStyle/>
              <a:p>
                <a:pPr algn="ctr"/>
                <a:r>
                  <a:rPr kumimoji="1" lang="ja-JP" altLang="en-US" sz="1100" b="1">
                    <a:latin typeface="BIZ UDPゴシック" panose="020B0400000000000000" pitchFamily="50" charset="-128"/>
                    <a:ea typeface="BIZ UDPゴシック" panose="020B0400000000000000" pitchFamily="50" charset="-128"/>
                  </a:rPr>
                  <a:t>融資</a:t>
                </a:r>
                <a:endParaRPr kumimoji="1" lang="en-US" altLang="ja-JP" sz="1100" b="1">
                  <a:latin typeface="BIZ UDPゴシック" panose="020B0400000000000000" pitchFamily="50" charset="-128"/>
                  <a:ea typeface="BIZ UDPゴシック" panose="020B0400000000000000" pitchFamily="50" charset="-128"/>
                </a:endParaRPr>
              </a:p>
              <a:p>
                <a:pPr algn="ctr"/>
                <a:r>
                  <a:rPr kumimoji="1" lang="ja-JP" altLang="en-US" sz="1100" b="1">
                    <a:latin typeface="BIZ UDPゴシック" panose="020B0400000000000000" pitchFamily="50" charset="-128"/>
                    <a:ea typeface="BIZ UDPゴシック" panose="020B0400000000000000" pitchFamily="50" charset="-128"/>
                  </a:rPr>
                  <a:t>相談</a:t>
                </a:r>
              </a:p>
            </p:txBody>
          </p:sp>
          <p:sp>
            <p:nvSpPr>
              <p:cNvPr id="85" name="テキスト ボックス 84">
                <a:extLst>
                  <a:ext uri="{FF2B5EF4-FFF2-40B4-BE49-F238E27FC236}">
                    <a16:creationId xmlns:a16="http://schemas.microsoft.com/office/drawing/2014/main" id="{0F6DCC21-281F-3D5C-D514-2AE112CE3A26}"/>
                  </a:ext>
                </a:extLst>
              </p:cNvPr>
              <p:cNvSpPr txBox="1"/>
              <p:nvPr/>
            </p:nvSpPr>
            <p:spPr>
              <a:xfrm>
                <a:off x="1022349" y="4437063"/>
                <a:ext cx="504825" cy="430887"/>
              </a:xfrm>
              <a:prstGeom prst="rect">
                <a:avLst/>
              </a:prstGeom>
              <a:noFill/>
            </p:spPr>
            <p:txBody>
              <a:bodyPr wrap="square" rtlCol="0">
                <a:spAutoFit/>
              </a:bodyPr>
              <a:lstStyle/>
              <a:p>
                <a:pPr algn="ctr"/>
                <a:r>
                  <a:rPr kumimoji="1" lang="ja-JP" altLang="en-US" sz="1050">
                    <a:latin typeface="BIZ UDPゴシック" panose="020B0400000000000000" pitchFamily="50" charset="-128"/>
                    <a:ea typeface="BIZ UDPゴシック" panose="020B0400000000000000" pitchFamily="50" charset="-128"/>
                  </a:rPr>
                  <a:t>融資</a:t>
                </a:r>
                <a:endParaRPr kumimoji="1" lang="en-US" altLang="ja-JP" sz="1050">
                  <a:latin typeface="BIZ UDPゴシック" panose="020B0400000000000000" pitchFamily="50" charset="-128"/>
                  <a:ea typeface="BIZ UDPゴシック" panose="020B0400000000000000" pitchFamily="50" charset="-128"/>
                </a:endParaRPr>
              </a:p>
              <a:p>
                <a:pPr algn="ctr"/>
                <a:r>
                  <a:rPr kumimoji="1" lang="ja-JP" altLang="en-US" sz="1050">
                    <a:latin typeface="BIZ UDPゴシック" panose="020B0400000000000000" pitchFamily="50" charset="-128"/>
                    <a:ea typeface="BIZ UDPゴシック" panose="020B0400000000000000" pitchFamily="50" charset="-128"/>
                  </a:rPr>
                  <a:t>実行</a:t>
                </a:r>
              </a:p>
            </p:txBody>
          </p:sp>
          <p:cxnSp>
            <p:nvCxnSpPr>
              <p:cNvPr id="87" name="コネクタ: カギ線 86">
                <a:extLst>
                  <a:ext uri="{FF2B5EF4-FFF2-40B4-BE49-F238E27FC236}">
                    <a16:creationId xmlns:a16="http://schemas.microsoft.com/office/drawing/2014/main" id="{480F9BF1-BEFF-3F86-BCD3-16228A095F58}"/>
                  </a:ext>
                </a:extLst>
              </p:cNvPr>
              <p:cNvCxnSpPr>
                <a:cxnSpLocks/>
              </p:cNvCxnSpPr>
              <p:nvPr/>
            </p:nvCxnSpPr>
            <p:spPr>
              <a:xfrm rot="16200000" flipH="1" flipV="1">
                <a:off x="2199987" y="2356920"/>
                <a:ext cx="9525" cy="1866900"/>
              </a:xfrm>
              <a:prstGeom prst="bentConnector3">
                <a:avLst>
                  <a:gd name="adj1" fmla="val -2400000"/>
                </a:avLst>
              </a:prstGeom>
              <a:ln>
                <a:solidFill>
                  <a:srgbClr val="63ABDA"/>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88" name="コネクタ: カギ線 87">
                <a:extLst>
                  <a:ext uri="{FF2B5EF4-FFF2-40B4-BE49-F238E27FC236}">
                    <a16:creationId xmlns:a16="http://schemas.microsoft.com/office/drawing/2014/main" id="{CBABD00F-26B2-1035-566A-09684D82ECEC}"/>
                  </a:ext>
                </a:extLst>
              </p:cNvPr>
              <p:cNvCxnSpPr>
                <a:cxnSpLocks/>
              </p:cNvCxnSpPr>
              <p:nvPr/>
            </p:nvCxnSpPr>
            <p:spPr>
              <a:xfrm flipH="1" flipV="1">
                <a:off x="3707317" y="3799733"/>
                <a:ext cx="9525" cy="1619250"/>
              </a:xfrm>
              <a:prstGeom prst="bentConnector3">
                <a:avLst>
                  <a:gd name="adj1" fmla="val -3533333"/>
                </a:avLst>
              </a:prstGeom>
              <a:ln w="41275">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92" name="テキスト ボックス 91">
                <a:extLst>
                  <a:ext uri="{FF2B5EF4-FFF2-40B4-BE49-F238E27FC236}">
                    <a16:creationId xmlns:a16="http://schemas.microsoft.com/office/drawing/2014/main" id="{C2F69C6B-3356-AB9E-BF6F-C83D8CFC99C3}"/>
                  </a:ext>
                </a:extLst>
              </p:cNvPr>
              <p:cNvSpPr txBox="1"/>
              <p:nvPr/>
            </p:nvSpPr>
            <p:spPr>
              <a:xfrm>
                <a:off x="3709987" y="5431132"/>
                <a:ext cx="923925" cy="276999"/>
              </a:xfrm>
              <a:prstGeom prst="rect">
                <a:avLst/>
              </a:prstGeom>
              <a:noFill/>
            </p:spPr>
            <p:txBody>
              <a:bodyPr wrap="square" rtlCol="0">
                <a:spAutoFit/>
              </a:bodyPr>
              <a:lstStyle/>
              <a:p>
                <a:pPr algn="ctr"/>
                <a:r>
                  <a:rPr kumimoji="1" lang="ja-JP" altLang="en-US" sz="1200" b="1">
                    <a:solidFill>
                      <a:srgbClr val="FF0000"/>
                    </a:solidFill>
                    <a:latin typeface="BIZ UDPゴシック" panose="020B0400000000000000" pitchFamily="50" charset="-128"/>
                    <a:ea typeface="BIZ UDPゴシック" panose="020B0400000000000000" pitchFamily="50" charset="-128"/>
                  </a:rPr>
                  <a:t>アドバイス</a:t>
                </a:r>
                <a:endParaRPr kumimoji="1" lang="en-US" altLang="ja-JP" sz="1200" b="1">
                  <a:solidFill>
                    <a:srgbClr val="FF0000"/>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100D6C9D-23D8-5574-93B9-CD83CD2D4050}"/>
                  </a:ext>
                </a:extLst>
              </p:cNvPr>
              <p:cNvSpPr txBox="1"/>
              <p:nvPr/>
            </p:nvSpPr>
            <p:spPr>
              <a:xfrm>
                <a:off x="2870199" y="4333011"/>
                <a:ext cx="504825" cy="430887"/>
              </a:xfrm>
              <a:prstGeom prst="rect">
                <a:avLst/>
              </a:prstGeom>
              <a:noFill/>
            </p:spPr>
            <p:txBody>
              <a:bodyPr wrap="square" rtlCol="0">
                <a:spAutoFit/>
              </a:bodyPr>
              <a:lstStyle/>
              <a:p>
                <a:pPr algn="ctr"/>
                <a:r>
                  <a:rPr kumimoji="1" lang="ja-JP" altLang="en-US" sz="1050">
                    <a:solidFill>
                      <a:schemeClr val="tx1">
                        <a:lumMod val="85000"/>
                        <a:lumOff val="15000"/>
                      </a:schemeClr>
                    </a:solidFill>
                    <a:latin typeface="BIZ UDPゴシック" panose="020B0400000000000000" pitchFamily="50" charset="-128"/>
                    <a:ea typeface="BIZ UDPゴシック" panose="020B0400000000000000" pitchFamily="50" charset="-128"/>
                  </a:rPr>
                  <a:t>案件相談</a:t>
                </a:r>
              </a:p>
            </p:txBody>
          </p:sp>
          <p:sp>
            <p:nvSpPr>
              <p:cNvPr id="4" name="テキスト ボックス 3">
                <a:extLst>
                  <a:ext uri="{FF2B5EF4-FFF2-40B4-BE49-F238E27FC236}">
                    <a16:creationId xmlns:a16="http://schemas.microsoft.com/office/drawing/2014/main" id="{62E91E33-EE1C-D4A5-5D3A-484E7231E712}"/>
                  </a:ext>
                </a:extLst>
              </p:cNvPr>
              <p:cNvSpPr txBox="1"/>
              <p:nvPr/>
            </p:nvSpPr>
            <p:spPr>
              <a:xfrm>
                <a:off x="2012949" y="5271867"/>
                <a:ext cx="504825" cy="430887"/>
              </a:xfrm>
              <a:prstGeom prst="rect">
                <a:avLst/>
              </a:prstGeom>
              <a:noFill/>
            </p:spPr>
            <p:txBody>
              <a:bodyPr wrap="square" rtlCol="0">
                <a:spAutoFit/>
              </a:bodyPr>
              <a:lstStyle/>
              <a:p>
                <a:pPr algn="ctr"/>
                <a:r>
                  <a:rPr kumimoji="1" lang="ja-JP" altLang="en-US" sz="1050">
                    <a:solidFill>
                      <a:schemeClr val="tx1">
                        <a:lumMod val="85000"/>
                        <a:lumOff val="15000"/>
                      </a:schemeClr>
                    </a:solidFill>
                    <a:latin typeface="BIZ UDPゴシック" panose="020B0400000000000000" pitchFamily="50" charset="-128"/>
                    <a:ea typeface="BIZ UDPゴシック" panose="020B0400000000000000" pitchFamily="50" charset="-128"/>
                  </a:rPr>
                  <a:t>決裁</a:t>
                </a:r>
                <a:endParaRPr kumimoji="1" lang="en-US" altLang="ja-JP" sz="1050">
                  <a:solidFill>
                    <a:schemeClr val="tx1">
                      <a:lumMod val="85000"/>
                      <a:lumOff val="15000"/>
                    </a:schemeClr>
                  </a:solidFill>
                  <a:latin typeface="BIZ UDPゴシック" panose="020B0400000000000000" pitchFamily="50" charset="-128"/>
                  <a:ea typeface="BIZ UDPゴシック" panose="020B0400000000000000" pitchFamily="50" charset="-128"/>
                </a:endParaRPr>
              </a:p>
              <a:p>
                <a:pPr algn="ctr"/>
                <a:r>
                  <a:rPr kumimoji="1" lang="ja-JP" altLang="en-US" sz="1050">
                    <a:solidFill>
                      <a:schemeClr val="tx1">
                        <a:lumMod val="85000"/>
                        <a:lumOff val="15000"/>
                      </a:schemeClr>
                    </a:solidFill>
                    <a:latin typeface="BIZ UDPゴシック" panose="020B0400000000000000" pitchFamily="50" charset="-128"/>
                    <a:ea typeface="BIZ UDPゴシック" panose="020B0400000000000000" pitchFamily="50" charset="-128"/>
                  </a:rPr>
                  <a:t>申請</a:t>
                </a:r>
              </a:p>
            </p:txBody>
          </p:sp>
        </p:grpSp>
        <p:sp>
          <p:nvSpPr>
            <p:cNvPr id="7" name="正方形/長方形 6">
              <a:extLst>
                <a:ext uri="{FF2B5EF4-FFF2-40B4-BE49-F238E27FC236}">
                  <a16:creationId xmlns:a16="http://schemas.microsoft.com/office/drawing/2014/main" id="{221337A1-436E-8D1A-2B57-E452A3171654}"/>
                </a:ext>
              </a:extLst>
            </p:cNvPr>
            <p:cNvSpPr/>
            <p:nvPr/>
          </p:nvSpPr>
          <p:spPr>
            <a:xfrm>
              <a:off x="5524500" y="4106912"/>
              <a:ext cx="2790825" cy="2130376"/>
            </a:xfrm>
            <a:prstGeom prst="rect">
              <a:avLst/>
            </a:prstGeom>
            <a:noFill/>
            <a:ln w="3175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6E83C12C-CF9B-BB5F-75F1-414ECD1F8579}"/>
                </a:ext>
              </a:extLst>
            </p:cNvPr>
            <p:cNvSpPr/>
            <p:nvPr/>
          </p:nvSpPr>
          <p:spPr>
            <a:xfrm>
              <a:off x="5762625" y="5345549"/>
              <a:ext cx="2381250" cy="645675"/>
            </a:xfrm>
            <a:prstGeom prst="rect">
              <a:avLst/>
            </a:prstGeom>
            <a:solidFill>
              <a:schemeClr val="tx2">
                <a:lumMod val="10000"/>
                <a:lumOff val="90000"/>
                <a:alpha val="26000"/>
              </a:schemeClr>
            </a:solidFill>
            <a:ln w="57150" cmpd="sng">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latin typeface="BIZ UDPゴシック" panose="020B0400000000000000" pitchFamily="50" charset="-128"/>
                  <a:ea typeface="BIZ UDPゴシック" panose="020B0400000000000000" pitchFamily="50" charset="-128"/>
                </a:rPr>
                <a:t>業種別支援の着眼点</a:t>
              </a:r>
              <a:endParaRPr kumimoji="1" lang="en-US" altLang="ja-JP" b="1">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900" b="1">
                  <a:solidFill>
                    <a:schemeClr val="tx1"/>
                  </a:solidFill>
                  <a:latin typeface="BIZ UDPゴシック" panose="020B0400000000000000" pitchFamily="50" charset="-128"/>
                  <a:ea typeface="BIZ UDPゴシック" panose="020B0400000000000000" pitchFamily="50" charset="-128"/>
                </a:rPr>
                <a:t>教えて、ノウハウ先生</a:t>
              </a:r>
              <a:endParaRPr kumimoji="1" lang="en-US" altLang="ja-JP" sz="900" b="1">
                <a:solidFill>
                  <a:schemeClr val="tx1"/>
                </a:solidFill>
                <a:latin typeface="BIZ UDPゴシック" panose="020B0400000000000000" pitchFamily="50" charset="-128"/>
                <a:ea typeface="BIZ UDPゴシック" panose="020B0400000000000000" pitchFamily="50" charset="-128"/>
              </a:endParaRPr>
            </a:p>
          </p:txBody>
        </p:sp>
        <p:sp>
          <p:nvSpPr>
            <p:cNvPr id="9" name="正方形/長方形 8">
              <a:extLst>
                <a:ext uri="{FF2B5EF4-FFF2-40B4-BE49-F238E27FC236}">
                  <a16:creationId xmlns:a16="http://schemas.microsoft.com/office/drawing/2014/main" id="{9C76AF35-07A7-42FF-680D-DA5B3A2811AF}"/>
                </a:ext>
              </a:extLst>
            </p:cNvPr>
            <p:cNvSpPr/>
            <p:nvPr/>
          </p:nvSpPr>
          <p:spPr>
            <a:xfrm>
              <a:off x="5762625" y="4370672"/>
              <a:ext cx="2381250" cy="570932"/>
            </a:xfrm>
            <a:prstGeom prst="rect">
              <a:avLst/>
            </a:prstGeom>
            <a:solidFill>
              <a:schemeClr val="tx2">
                <a:lumMod val="10000"/>
                <a:lumOff val="90000"/>
                <a:alpha val="26000"/>
              </a:schemeClr>
            </a:solidFill>
            <a:ln w="76200" cmpd="thickThi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latin typeface="BIZ UDPゴシック" panose="020B0400000000000000" pitchFamily="50" charset="-128"/>
                  <a:ea typeface="BIZ UDPゴシック" panose="020B0400000000000000" pitchFamily="50" charset="-128"/>
                </a:rPr>
                <a:t>逆引き着眼点</a:t>
              </a:r>
              <a:endParaRPr kumimoji="1" lang="en-US" altLang="ja-JP" b="1">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900" b="1">
                  <a:solidFill>
                    <a:schemeClr val="tx1"/>
                  </a:solidFill>
                  <a:latin typeface="BIZ UDPゴシック" panose="020B0400000000000000" pitchFamily="50" charset="-128"/>
                  <a:ea typeface="BIZ UDPゴシック" panose="020B0400000000000000" pitchFamily="50" charset="-128"/>
                </a:rPr>
                <a:t>融資相談時のポイント整理</a:t>
              </a:r>
              <a:endParaRPr kumimoji="1" lang="en-US" altLang="ja-JP" sz="900" b="1">
                <a:solidFill>
                  <a:schemeClr val="tx1"/>
                </a:solidFill>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A2041097-238D-7E1E-32A8-432439B4F6B6}"/>
                </a:ext>
              </a:extLst>
            </p:cNvPr>
            <p:cNvSpPr/>
            <p:nvPr/>
          </p:nvSpPr>
          <p:spPr>
            <a:xfrm>
              <a:off x="6143624" y="4933950"/>
              <a:ext cx="1743076" cy="394148"/>
            </a:xfrm>
            <a:prstGeom prst="rect">
              <a:avLst/>
            </a:prstGeom>
            <a:noFill/>
            <a:ln w="47625"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BIZ UDPゴシック" panose="020B0400000000000000" pitchFamily="50" charset="-128"/>
                  <a:ea typeface="BIZ UDPゴシック" panose="020B0400000000000000" pitchFamily="50" charset="-128"/>
                </a:rPr>
                <a:t>融資案件・決算資料</a:t>
              </a:r>
              <a:r>
                <a:rPr kumimoji="1" lang="ja-JP" altLang="en-US" sz="900">
                  <a:solidFill>
                    <a:schemeClr val="tx1"/>
                  </a:solidFill>
                  <a:latin typeface="BIZ UDPゴシック" panose="020B0400000000000000" pitchFamily="50" charset="-128"/>
                  <a:ea typeface="BIZ UDPゴシック" panose="020B0400000000000000" pitchFamily="50" charset="-128"/>
                </a:rPr>
                <a:t>など</a:t>
              </a:r>
              <a:endParaRPr kumimoji="1" lang="en-US" altLang="ja-JP" sz="900">
                <a:solidFill>
                  <a:schemeClr val="tx1"/>
                </a:solidFill>
                <a:latin typeface="BIZ UDPゴシック" panose="020B0400000000000000" pitchFamily="50" charset="-128"/>
                <a:ea typeface="BIZ UDPゴシック" panose="020B0400000000000000" pitchFamily="50" charset="-128"/>
              </a:endParaRPr>
            </a:p>
          </p:txBody>
        </p:sp>
        <p:sp>
          <p:nvSpPr>
            <p:cNvPr id="14" name="矢印: 環状 13">
              <a:extLst>
                <a:ext uri="{FF2B5EF4-FFF2-40B4-BE49-F238E27FC236}">
                  <a16:creationId xmlns:a16="http://schemas.microsoft.com/office/drawing/2014/main" id="{9555FC22-01A0-D567-8281-EB15B894B942}"/>
                </a:ext>
              </a:extLst>
            </p:cNvPr>
            <p:cNvSpPr/>
            <p:nvPr/>
          </p:nvSpPr>
          <p:spPr>
            <a:xfrm rot="16670948">
              <a:off x="5023844" y="4540067"/>
              <a:ext cx="1138543" cy="1193610"/>
            </a:xfrm>
            <a:prstGeom prst="circularArrow">
              <a:avLst>
                <a:gd name="adj1" fmla="val 12500"/>
                <a:gd name="adj2" fmla="val 1142319"/>
                <a:gd name="adj3" fmla="val 20457681"/>
                <a:gd name="adj4" fmla="val 9899828"/>
                <a:gd name="adj5" fmla="val 12500"/>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3" name="矢印: 環状 12">
              <a:extLst>
                <a:ext uri="{FF2B5EF4-FFF2-40B4-BE49-F238E27FC236}">
                  <a16:creationId xmlns:a16="http://schemas.microsoft.com/office/drawing/2014/main" id="{F138C15C-7A5F-E28D-9478-73CE243A5078}"/>
                </a:ext>
              </a:extLst>
            </p:cNvPr>
            <p:cNvSpPr/>
            <p:nvPr/>
          </p:nvSpPr>
          <p:spPr>
            <a:xfrm rot="6015344">
              <a:off x="7702199" y="4518204"/>
              <a:ext cx="1138543" cy="1193610"/>
            </a:xfrm>
            <a:prstGeom prst="circularArrow">
              <a:avLst>
                <a:gd name="adj1" fmla="val 12500"/>
                <a:gd name="adj2" fmla="val 1142319"/>
                <a:gd name="adj3" fmla="val 20457681"/>
                <a:gd name="adj4" fmla="val 9899828"/>
                <a:gd name="adj5" fmla="val 12500"/>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cxnSp>
        <p:nvCxnSpPr>
          <p:cNvPr id="30" name="直線コネクタ 29">
            <a:extLst>
              <a:ext uri="{FF2B5EF4-FFF2-40B4-BE49-F238E27FC236}">
                <a16:creationId xmlns:a16="http://schemas.microsoft.com/office/drawing/2014/main" id="{F5EE5C9C-6D40-1821-371E-AD63DB0023A6}"/>
              </a:ext>
            </a:extLst>
          </p:cNvPr>
          <p:cNvCxnSpPr>
            <a:cxnSpLocks/>
          </p:cNvCxnSpPr>
          <p:nvPr/>
        </p:nvCxnSpPr>
        <p:spPr>
          <a:xfrm>
            <a:off x="951110" y="1659466"/>
            <a:ext cx="4425225"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sp>
        <p:nvSpPr>
          <p:cNvPr id="24" name="スライド番号プレースホルダー 3">
            <a:extLst>
              <a:ext uri="{FF2B5EF4-FFF2-40B4-BE49-F238E27FC236}">
                <a16:creationId xmlns:a16="http://schemas.microsoft.com/office/drawing/2014/main" id="{96B827C0-8B0D-3217-E4E0-94E367A21662}"/>
              </a:ext>
            </a:extLst>
          </p:cNvPr>
          <p:cNvSpPr txBox="1">
            <a:spLocks/>
          </p:cNvSpPr>
          <p:nvPr/>
        </p:nvSpPr>
        <p:spPr>
          <a:xfrm>
            <a:off x="9032475" y="6356355"/>
            <a:ext cx="70580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3CB6158-B501-4E3A-BAB6-5BA58145ABEC}" type="slidenum">
              <a:rPr kumimoji="1" lang="ja-JP" altLang="en-US" smtClean="0"/>
              <a:pPr/>
              <a:t>2</a:t>
            </a:fld>
            <a:endParaRPr kumimoji="1" lang="ja-JP" altLang="en-US"/>
          </a:p>
        </p:txBody>
      </p:sp>
    </p:spTree>
    <p:extLst>
      <p:ext uri="{BB962C8B-B14F-4D97-AF65-F5344CB8AC3E}">
        <p14:creationId xmlns:p14="http://schemas.microsoft.com/office/powerpoint/2010/main" val="2428048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7687B7-8AA4-E350-5034-684F46856CF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7A3DC75-2539-5931-4FC1-EDFBAF455B7C}"/>
              </a:ext>
            </a:extLst>
          </p:cNvPr>
          <p:cNvSpPr>
            <a:spLocks noGrp="1"/>
          </p:cNvSpPr>
          <p:nvPr>
            <p:ph type="title"/>
          </p:nvPr>
        </p:nvSpPr>
        <p:spPr/>
        <p:txBody>
          <a:bodyPr/>
          <a:lstStyle/>
          <a:p>
            <a:r>
              <a:rPr kumimoji="1" lang="ja-JP" altLang="en-US" b="1">
                <a:solidFill>
                  <a:schemeClr val="tx1">
                    <a:lumMod val="65000"/>
                    <a:lumOff val="35000"/>
                  </a:schemeClr>
                </a:solidFill>
              </a:rPr>
              <a:t>２．資金の関係性のイメージ　</a:t>
            </a:r>
            <a:endParaRPr kumimoji="1" lang="ja-JP" altLang="en-US" b="1">
              <a:solidFill>
                <a:srgbClr val="FF0000"/>
              </a:solidFill>
            </a:endParaRPr>
          </a:p>
        </p:txBody>
      </p:sp>
      <p:sp>
        <p:nvSpPr>
          <p:cNvPr id="3" name="テキスト ボックス 2">
            <a:extLst>
              <a:ext uri="{FF2B5EF4-FFF2-40B4-BE49-F238E27FC236}">
                <a16:creationId xmlns:a16="http://schemas.microsoft.com/office/drawing/2014/main" id="{82C48F80-A145-654F-BF8C-D6B45CBC2CE0}"/>
              </a:ext>
            </a:extLst>
          </p:cNvPr>
          <p:cNvSpPr txBox="1"/>
          <p:nvPr/>
        </p:nvSpPr>
        <p:spPr>
          <a:xfrm>
            <a:off x="694606" y="1103679"/>
            <a:ext cx="8461375" cy="276999"/>
          </a:xfrm>
          <a:prstGeom prst="rect">
            <a:avLst/>
          </a:prstGeom>
          <a:noFill/>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中小企業における資金ニーズについて「運転資金・一時資金・設備資金・赤字補填資金」の４つに分け、資金の関係性を示します。</a:t>
            </a:r>
            <a:endParaRPr kumimoji="1" lang="en-US" altLang="ja-JP" sz="1200">
              <a:latin typeface="BIZ UDPゴシック" panose="020B0400000000000000" pitchFamily="50" charset="-128"/>
              <a:ea typeface="BIZ UDPゴシック" panose="020B0400000000000000" pitchFamily="50" charset="-128"/>
            </a:endParaRPr>
          </a:p>
        </p:txBody>
      </p:sp>
      <p:grpSp>
        <p:nvGrpSpPr>
          <p:cNvPr id="6" name="グループ化 5">
            <a:extLst>
              <a:ext uri="{FF2B5EF4-FFF2-40B4-BE49-F238E27FC236}">
                <a16:creationId xmlns:a16="http://schemas.microsoft.com/office/drawing/2014/main" id="{5E1ACB4D-AB30-F88E-B433-E9ED556FD701}"/>
              </a:ext>
            </a:extLst>
          </p:cNvPr>
          <p:cNvGrpSpPr/>
          <p:nvPr/>
        </p:nvGrpSpPr>
        <p:grpSpPr>
          <a:xfrm>
            <a:off x="722314" y="1514477"/>
            <a:ext cx="8461375" cy="4837113"/>
            <a:chOff x="341312" y="1514475"/>
            <a:chExt cx="8461375" cy="4837113"/>
          </a:xfrm>
        </p:grpSpPr>
        <p:sp>
          <p:nvSpPr>
            <p:cNvPr id="4" name="正方形/長方形 3">
              <a:extLst>
                <a:ext uri="{FF2B5EF4-FFF2-40B4-BE49-F238E27FC236}">
                  <a16:creationId xmlns:a16="http://schemas.microsoft.com/office/drawing/2014/main" id="{F0DCF2F2-7286-2C54-5DEF-D5DF2536C5EF}"/>
                </a:ext>
              </a:extLst>
            </p:cNvPr>
            <p:cNvSpPr/>
            <p:nvPr/>
          </p:nvSpPr>
          <p:spPr>
            <a:xfrm>
              <a:off x="341312" y="1514475"/>
              <a:ext cx="8461375" cy="4837113"/>
            </a:xfrm>
            <a:prstGeom prst="rect">
              <a:avLst/>
            </a:prstGeom>
            <a:noFill/>
            <a:ln w="19050">
              <a:solidFill>
                <a:schemeClr val="bg2">
                  <a:lumMod val="25000"/>
                  <a:alpha val="7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5" name="グループ化 34">
              <a:extLst>
                <a:ext uri="{FF2B5EF4-FFF2-40B4-BE49-F238E27FC236}">
                  <a16:creationId xmlns:a16="http://schemas.microsoft.com/office/drawing/2014/main" id="{C201289F-A1A2-DAB5-B30A-E009FFF74984}"/>
                </a:ext>
              </a:extLst>
            </p:cNvPr>
            <p:cNvGrpSpPr/>
            <p:nvPr/>
          </p:nvGrpSpPr>
          <p:grpSpPr>
            <a:xfrm>
              <a:off x="1281113" y="1639276"/>
              <a:ext cx="6510974" cy="4550757"/>
              <a:chOff x="1371600" y="1582126"/>
              <a:chExt cx="6510974" cy="4274455"/>
            </a:xfrm>
          </p:grpSpPr>
          <p:sp>
            <p:nvSpPr>
              <p:cNvPr id="115" name="矢印: ストライプ 114">
                <a:extLst>
                  <a:ext uri="{FF2B5EF4-FFF2-40B4-BE49-F238E27FC236}">
                    <a16:creationId xmlns:a16="http://schemas.microsoft.com/office/drawing/2014/main" id="{F3497DBB-61EC-E030-F1BC-FB59372478EC}"/>
                  </a:ext>
                </a:extLst>
              </p:cNvPr>
              <p:cNvSpPr/>
              <p:nvPr/>
            </p:nvSpPr>
            <p:spPr>
              <a:xfrm rot="5400000">
                <a:off x="3774299" y="3862009"/>
                <a:ext cx="1595402" cy="922626"/>
              </a:xfrm>
              <a:prstGeom prst="stripedRightArrow">
                <a:avLst>
                  <a:gd name="adj1" fmla="val 50000"/>
                  <a:gd name="adj2" fmla="val 58149"/>
                </a:avLst>
              </a:prstGeom>
              <a:solidFill>
                <a:srgbClr val="FF0000">
                  <a:alpha val="1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7E1CE4A2-F96D-41A5-A7AF-14FD63FB35A4}"/>
                  </a:ext>
                </a:extLst>
              </p:cNvPr>
              <p:cNvSpPr/>
              <p:nvPr/>
            </p:nvSpPr>
            <p:spPr>
              <a:xfrm>
                <a:off x="5800724" y="2933700"/>
                <a:ext cx="1914525" cy="2104532"/>
              </a:xfrm>
              <a:prstGeom prst="rect">
                <a:avLst/>
              </a:prstGeom>
              <a:noFill/>
              <a:ln w="50800">
                <a:solidFill>
                  <a:schemeClr val="tx1">
                    <a:alpha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a:extLst>
                  <a:ext uri="{FF2B5EF4-FFF2-40B4-BE49-F238E27FC236}">
                    <a16:creationId xmlns:a16="http://schemas.microsoft.com/office/drawing/2014/main" id="{987982DB-3199-7262-501D-0C161484086E}"/>
                  </a:ext>
                </a:extLst>
              </p:cNvPr>
              <p:cNvSpPr/>
              <p:nvPr/>
            </p:nvSpPr>
            <p:spPr>
              <a:xfrm>
                <a:off x="3619501" y="1582126"/>
                <a:ext cx="1905000" cy="884850"/>
              </a:xfrm>
              <a:prstGeom prst="rect">
                <a:avLst/>
              </a:prstGeom>
              <a:solidFill>
                <a:srgbClr val="0070C0">
                  <a:alpha val="5000"/>
                </a:srgbClr>
              </a:solidFill>
              <a:ln w="508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正方形/長方形 63">
                <a:extLst>
                  <a:ext uri="{FF2B5EF4-FFF2-40B4-BE49-F238E27FC236}">
                    <a16:creationId xmlns:a16="http://schemas.microsoft.com/office/drawing/2014/main" id="{EE6BA219-C383-7B38-213B-84E69B12ECE3}"/>
                  </a:ext>
                </a:extLst>
              </p:cNvPr>
              <p:cNvSpPr/>
              <p:nvPr/>
            </p:nvSpPr>
            <p:spPr>
              <a:xfrm>
                <a:off x="1371600" y="2898332"/>
                <a:ext cx="1939636" cy="2130376"/>
              </a:xfrm>
              <a:prstGeom prst="rect">
                <a:avLst/>
              </a:prstGeom>
              <a:noFill/>
              <a:ln w="50800">
                <a:solidFill>
                  <a:schemeClr val="tx1">
                    <a:alpha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0" name="グループ化 69">
                <a:extLst>
                  <a:ext uri="{FF2B5EF4-FFF2-40B4-BE49-F238E27FC236}">
                    <a16:creationId xmlns:a16="http://schemas.microsoft.com/office/drawing/2014/main" id="{05A84B24-A6B5-CE34-802F-351C41DB13AC}"/>
                  </a:ext>
                </a:extLst>
              </p:cNvPr>
              <p:cNvGrpSpPr/>
              <p:nvPr/>
            </p:nvGrpSpPr>
            <p:grpSpPr>
              <a:xfrm>
                <a:off x="3801621" y="1665178"/>
                <a:ext cx="1540761" cy="759445"/>
                <a:chOff x="747695" y="2839020"/>
                <a:chExt cx="1864322" cy="978459"/>
              </a:xfrm>
            </p:grpSpPr>
            <p:sp>
              <p:nvSpPr>
                <p:cNvPr id="84" name="テキスト ボックス 83">
                  <a:extLst>
                    <a:ext uri="{FF2B5EF4-FFF2-40B4-BE49-F238E27FC236}">
                      <a16:creationId xmlns:a16="http://schemas.microsoft.com/office/drawing/2014/main" id="{9C3E5D37-9F4E-5AD4-C035-DAC9AA9F6A94}"/>
                    </a:ext>
                  </a:extLst>
                </p:cNvPr>
                <p:cNvSpPr txBox="1"/>
                <p:nvPr/>
              </p:nvSpPr>
              <p:spPr>
                <a:xfrm>
                  <a:off x="812011" y="2839020"/>
                  <a:ext cx="1735686" cy="446952"/>
                </a:xfrm>
                <a:prstGeom prst="rect">
                  <a:avLst/>
                </a:prstGeom>
                <a:noFill/>
              </p:spPr>
              <p:txBody>
                <a:bodyPr wrap="square" rtlCol="0">
                  <a:spAutoFit/>
                </a:bodyPr>
                <a:lstStyle/>
                <a:p>
                  <a:pPr algn="ctr"/>
                  <a:r>
                    <a:rPr kumimoji="1" lang="ja-JP" altLang="en-US">
                      <a:solidFill>
                        <a:schemeClr val="tx1">
                          <a:lumMod val="75000"/>
                          <a:lumOff val="25000"/>
                        </a:schemeClr>
                      </a:solidFill>
                      <a:latin typeface="BIZ UDPゴシック" panose="020B0400000000000000" pitchFamily="50" charset="-128"/>
                      <a:ea typeface="BIZ UDPゴシック" panose="020B0400000000000000" pitchFamily="50" charset="-128"/>
                    </a:rPr>
                    <a:t>好循環経営</a:t>
                  </a:r>
                </a:p>
              </p:txBody>
            </p:sp>
            <p:cxnSp>
              <p:nvCxnSpPr>
                <p:cNvPr id="85" name="直線コネクタ 84">
                  <a:extLst>
                    <a:ext uri="{FF2B5EF4-FFF2-40B4-BE49-F238E27FC236}">
                      <a16:creationId xmlns:a16="http://schemas.microsoft.com/office/drawing/2014/main" id="{798C2478-D280-1CF4-CCE1-039EAF15E11D}"/>
                    </a:ext>
                  </a:extLst>
                </p:cNvPr>
                <p:cNvCxnSpPr/>
                <p:nvPr/>
              </p:nvCxnSpPr>
              <p:spPr>
                <a:xfrm>
                  <a:off x="927655" y="3307118"/>
                  <a:ext cx="1517102" cy="0"/>
                </a:xfrm>
                <a:prstGeom prst="line">
                  <a:avLst/>
                </a:prstGeom>
                <a:ln w="76200" cmpd="thickThin">
                  <a:solidFill>
                    <a:schemeClr val="tx1">
                      <a:lumMod val="65000"/>
                      <a:lumOff val="35000"/>
                      <a:alpha val="90000"/>
                    </a:schemeClr>
                  </a:solidFill>
                </a:ln>
              </p:spPr>
              <p:style>
                <a:lnRef idx="2">
                  <a:schemeClr val="accent1"/>
                </a:lnRef>
                <a:fillRef idx="0">
                  <a:schemeClr val="accent1"/>
                </a:fillRef>
                <a:effectRef idx="1">
                  <a:schemeClr val="accent1"/>
                </a:effectRef>
                <a:fontRef idx="minor">
                  <a:schemeClr val="tx1"/>
                </a:fontRef>
              </p:style>
            </p:cxnSp>
            <p:sp>
              <p:nvSpPr>
                <p:cNvPr id="86" name="テキスト ボックス 85">
                  <a:extLst>
                    <a:ext uri="{FF2B5EF4-FFF2-40B4-BE49-F238E27FC236}">
                      <a16:creationId xmlns:a16="http://schemas.microsoft.com/office/drawing/2014/main" id="{E024826D-711F-C518-E454-6D2CF0B2701B}"/>
                    </a:ext>
                  </a:extLst>
                </p:cNvPr>
                <p:cNvSpPr txBox="1"/>
                <p:nvPr/>
              </p:nvSpPr>
              <p:spPr>
                <a:xfrm>
                  <a:off x="747695" y="3333281"/>
                  <a:ext cx="1864322" cy="484198"/>
                </a:xfrm>
                <a:prstGeom prst="rect">
                  <a:avLst/>
                </a:prstGeom>
                <a:noFill/>
              </p:spPr>
              <p:txBody>
                <a:bodyPr wrap="square" rtlCol="0">
                  <a:spAutoFit/>
                </a:bodyPr>
                <a:lstStyle/>
                <a:p>
                  <a:pPr algn="ctr"/>
                  <a:r>
                    <a:rPr kumimoji="1" lang="ja-JP" altLang="en-US" sz="1000">
                      <a:latin typeface="BIZ UDPゴシック" panose="020B0400000000000000" pitchFamily="50" charset="-128"/>
                      <a:ea typeface="BIZ UDPゴシック" panose="020B0400000000000000" pitchFamily="50" charset="-128"/>
                    </a:rPr>
                    <a:t>十分な自己資本</a:t>
                  </a:r>
                  <a:endParaRPr kumimoji="1" lang="en-US" altLang="ja-JP" sz="1000">
                    <a:latin typeface="BIZ UDPゴシック" panose="020B0400000000000000" pitchFamily="50" charset="-128"/>
                    <a:ea typeface="BIZ UDPゴシック" panose="020B0400000000000000" pitchFamily="50" charset="-128"/>
                  </a:endParaRPr>
                </a:p>
                <a:p>
                  <a:pPr algn="ctr"/>
                  <a:r>
                    <a:rPr kumimoji="1" lang="ja-JP" altLang="en-US" sz="1000">
                      <a:latin typeface="BIZ UDPゴシック" panose="020B0400000000000000" pitchFamily="50" charset="-128"/>
                      <a:ea typeface="BIZ UDPゴシック" panose="020B0400000000000000" pitchFamily="50" charset="-128"/>
                    </a:rPr>
                    <a:t>安定した経営</a:t>
                  </a:r>
                </a:p>
              </p:txBody>
            </p:sp>
          </p:grpSp>
          <p:cxnSp>
            <p:nvCxnSpPr>
              <p:cNvPr id="71" name="コネクタ: カギ線 70">
                <a:extLst>
                  <a:ext uri="{FF2B5EF4-FFF2-40B4-BE49-F238E27FC236}">
                    <a16:creationId xmlns:a16="http://schemas.microsoft.com/office/drawing/2014/main" id="{C3D804AC-8560-B38A-FAD9-A613D78CAB7E}"/>
                  </a:ext>
                </a:extLst>
              </p:cNvPr>
              <p:cNvCxnSpPr>
                <a:cxnSpLocks/>
                <a:stCxn id="49" idx="1"/>
                <a:endCxn id="82" idx="0"/>
              </p:cNvCxnSpPr>
              <p:nvPr/>
            </p:nvCxnSpPr>
            <p:spPr>
              <a:xfrm rot="10800000" flipV="1">
                <a:off x="2376561" y="2024551"/>
                <a:ext cx="1242941" cy="755022"/>
              </a:xfrm>
              <a:prstGeom prst="bentConnector2">
                <a:avLst/>
              </a:prstGeom>
              <a:ln w="107950">
                <a:solidFill>
                  <a:srgbClr val="4E95D9">
                    <a:alpha val="69804"/>
                  </a:srgb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2" name="コネクタ: カギ線 71">
                <a:extLst>
                  <a:ext uri="{FF2B5EF4-FFF2-40B4-BE49-F238E27FC236}">
                    <a16:creationId xmlns:a16="http://schemas.microsoft.com/office/drawing/2014/main" id="{C9D2B24A-FE1F-0867-4363-E6DCC979836C}"/>
                  </a:ext>
                </a:extLst>
              </p:cNvPr>
              <p:cNvCxnSpPr>
                <a:cxnSpLocks/>
              </p:cNvCxnSpPr>
              <p:nvPr/>
            </p:nvCxnSpPr>
            <p:spPr>
              <a:xfrm>
                <a:off x="5534026" y="2024551"/>
                <a:ext cx="1206503" cy="788671"/>
              </a:xfrm>
              <a:prstGeom prst="bentConnector2">
                <a:avLst/>
              </a:prstGeom>
              <a:ln w="107950">
                <a:solidFill>
                  <a:srgbClr val="4E95D9">
                    <a:alpha val="69804"/>
                  </a:srgb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3" name="直線矢印コネクタ 72">
                <a:extLst>
                  <a:ext uri="{FF2B5EF4-FFF2-40B4-BE49-F238E27FC236}">
                    <a16:creationId xmlns:a16="http://schemas.microsoft.com/office/drawing/2014/main" id="{C08087C9-D3CA-5AAF-8977-453DBA574CDA}"/>
                  </a:ext>
                </a:extLst>
              </p:cNvPr>
              <p:cNvCxnSpPr>
                <a:cxnSpLocks/>
              </p:cNvCxnSpPr>
              <p:nvPr/>
            </p:nvCxnSpPr>
            <p:spPr>
              <a:xfrm>
                <a:off x="3416285" y="3156272"/>
                <a:ext cx="2313065" cy="0"/>
              </a:xfrm>
              <a:prstGeom prst="straightConnector1">
                <a:avLst/>
              </a:prstGeom>
              <a:ln w="107950">
                <a:solidFill>
                  <a:srgbClr val="4E95D9">
                    <a:alpha val="69804"/>
                  </a:srgb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4" name="テキスト ボックス 73">
                <a:extLst>
                  <a:ext uri="{FF2B5EF4-FFF2-40B4-BE49-F238E27FC236}">
                    <a16:creationId xmlns:a16="http://schemas.microsoft.com/office/drawing/2014/main" id="{D1C69606-1D96-5DB0-1C7E-33EE717C6745}"/>
                  </a:ext>
                </a:extLst>
              </p:cNvPr>
              <p:cNvSpPr txBox="1"/>
              <p:nvPr/>
            </p:nvSpPr>
            <p:spPr>
              <a:xfrm>
                <a:off x="1482407" y="2054317"/>
                <a:ext cx="756268" cy="404725"/>
              </a:xfrm>
              <a:prstGeom prst="rect">
                <a:avLst/>
              </a:prstGeom>
              <a:noFill/>
            </p:spPr>
            <p:txBody>
              <a:bodyPr wrap="square" rtlCol="0">
                <a:spAutoFit/>
              </a:bodyPr>
              <a:lstStyle/>
              <a:p>
                <a:pPr algn="ctr"/>
                <a:r>
                  <a:rPr lang="ja-JP" altLang="en-US" sz="1100">
                    <a:latin typeface="BIZ UDPゴシック" panose="020B0400000000000000" pitchFamily="50" charset="-128"/>
                    <a:ea typeface="BIZ UDPゴシック" panose="020B0400000000000000" pitchFamily="50" charset="-128"/>
                  </a:rPr>
                  <a:t>商売拡大</a:t>
                </a:r>
                <a:endParaRPr lang="en-US" altLang="ja-JP" sz="1100">
                  <a:latin typeface="BIZ UDPゴシック" panose="020B0400000000000000" pitchFamily="50" charset="-128"/>
                  <a:ea typeface="BIZ UDPゴシック" panose="020B0400000000000000" pitchFamily="50" charset="-128"/>
                </a:endParaRPr>
              </a:p>
              <a:p>
                <a:pPr algn="ctr"/>
                <a:r>
                  <a:rPr lang="ja-JP" altLang="en-US" sz="1100">
                    <a:latin typeface="BIZ UDPゴシック" panose="020B0400000000000000" pitchFamily="50" charset="-128"/>
                    <a:ea typeface="BIZ UDPゴシック" panose="020B0400000000000000" pitchFamily="50" charset="-128"/>
                  </a:rPr>
                  <a:t>利益増加</a:t>
                </a:r>
                <a:endParaRPr kumimoji="1" lang="ja-JP" altLang="en-US" sz="1100">
                  <a:latin typeface="BIZ UDPゴシック" panose="020B0400000000000000" pitchFamily="50" charset="-128"/>
                  <a:ea typeface="BIZ UDPゴシック" panose="020B0400000000000000" pitchFamily="50" charset="-128"/>
                </a:endParaRPr>
              </a:p>
            </p:txBody>
          </p:sp>
          <p:sp>
            <p:nvSpPr>
              <p:cNvPr id="75" name="テキスト ボックス 74">
                <a:extLst>
                  <a:ext uri="{FF2B5EF4-FFF2-40B4-BE49-F238E27FC236}">
                    <a16:creationId xmlns:a16="http://schemas.microsoft.com/office/drawing/2014/main" id="{37C5A764-1FAF-27C7-9BC0-C54C31301DBD}"/>
                  </a:ext>
                </a:extLst>
              </p:cNvPr>
              <p:cNvSpPr txBox="1"/>
              <p:nvPr/>
            </p:nvSpPr>
            <p:spPr>
              <a:xfrm>
                <a:off x="6754743" y="2062929"/>
                <a:ext cx="1127831" cy="404725"/>
              </a:xfrm>
              <a:prstGeom prst="rect">
                <a:avLst/>
              </a:prstGeom>
              <a:noFill/>
            </p:spPr>
            <p:txBody>
              <a:bodyPr wrap="square" rtlCol="0">
                <a:spAutoFit/>
              </a:bodyPr>
              <a:lstStyle/>
              <a:p>
                <a:pPr algn="ctr"/>
                <a:r>
                  <a:rPr lang="ja-JP" altLang="en-US" sz="1100">
                    <a:latin typeface="BIZ UDPゴシック" panose="020B0400000000000000" pitchFamily="50" charset="-128"/>
                    <a:ea typeface="BIZ UDPゴシック" panose="020B0400000000000000" pitchFamily="50" charset="-128"/>
                  </a:rPr>
                  <a:t>返済原資十分</a:t>
                </a:r>
                <a:endParaRPr lang="en-US" altLang="ja-JP" sz="1100">
                  <a:latin typeface="BIZ UDPゴシック" panose="020B0400000000000000" pitchFamily="50" charset="-128"/>
                  <a:ea typeface="BIZ UDPゴシック" panose="020B0400000000000000" pitchFamily="50" charset="-128"/>
                </a:endParaRPr>
              </a:p>
              <a:p>
                <a:pPr algn="ctr"/>
                <a:r>
                  <a:rPr lang="ja-JP" altLang="en-US" sz="1100">
                    <a:latin typeface="BIZ UDPゴシック" panose="020B0400000000000000" pitchFamily="50" charset="-128"/>
                    <a:ea typeface="BIZ UDPゴシック" panose="020B0400000000000000" pitchFamily="50" charset="-128"/>
                  </a:rPr>
                  <a:t>競争力向上</a:t>
                </a:r>
                <a:endParaRPr kumimoji="1" lang="ja-JP" altLang="en-US" sz="1100">
                  <a:latin typeface="BIZ UDPゴシック" panose="020B0400000000000000" pitchFamily="50" charset="-128"/>
                  <a:ea typeface="BIZ UDPゴシック" panose="020B0400000000000000" pitchFamily="50" charset="-128"/>
                </a:endParaRPr>
              </a:p>
            </p:txBody>
          </p:sp>
          <p:sp>
            <p:nvSpPr>
              <p:cNvPr id="80" name="テキスト ボックス 79">
                <a:extLst>
                  <a:ext uri="{FF2B5EF4-FFF2-40B4-BE49-F238E27FC236}">
                    <a16:creationId xmlns:a16="http://schemas.microsoft.com/office/drawing/2014/main" id="{387F8AE0-BCB9-9FEB-44DA-F4A614764EF9}"/>
                  </a:ext>
                </a:extLst>
              </p:cNvPr>
              <p:cNvSpPr txBox="1"/>
              <p:nvPr/>
            </p:nvSpPr>
            <p:spPr>
              <a:xfrm>
                <a:off x="5727570" y="5495164"/>
                <a:ext cx="1797964" cy="216817"/>
              </a:xfrm>
              <a:prstGeom prst="rect">
                <a:avLst/>
              </a:prstGeom>
              <a:noFill/>
            </p:spPr>
            <p:txBody>
              <a:bodyPr wrap="square" rtlCol="0">
                <a:spAutoFit/>
              </a:bodyPr>
              <a:lstStyle/>
              <a:p>
                <a:pPr algn="ctr"/>
                <a:r>
                  <a:rPr lang="ja-JP" altLang="en-US" sz="900">
                    <a:latin typeface="BIZ UDPゴシック" panose="020B0400000000000000" pitchFamily="50" charset="-128"/>
                    <a:ea typeface="BIZ UDPゴシック" panose="020B0400000000000000" pitchFamily="50" charset="-128"/>
                  </a:rPr>
                  <a:t>黒字を生まないと回収できない</a:t>
                </a:r>
                <a:endParaRPr lang="en-US" altLang="ja-JP" sz="900">
                  <a:latin typeface="BIZ UDPゴシック" panose="020B0400000000000000" pitchFamily="50" charset="-128"/>
                  <a:ea typeface="BIZ UDPゴシック" panose="020B0400000000000000" pitchFamily="50" charset="-128"/>
                </a:endParaRPr>
              </a:p>
            </p:txBody>
          </p:sp>
          <p:sp>
            <p:nvSpPr>
              <p:cNvPr id="81" name="テキスト ボックス 80">
                <a:extLst>
                  <a:ext uri="{FF2B5EF4-FFF2-40B4-BE49-F238E27FC236}">
                    <a16:creationId xmlns:a16="http://schemas.microsoft.com/office/drawing/2014/main" id="{22C9ACE1-16DC-7AFD-7FE4-41178AAC6A9D}"/>
                  </a:ext>
                </a:extLst>
              </p:cNvPr>
              <p:cNvSpPr txBox="1"/>
              <p:nvPr/>
            </p:nvSpPr>
            <p:spPr>
              <a:xfrm>
                <a:off x="1778447" y="5505683"/>
                <a:ext cx="1784740" cy="216817"/>
              </a:xfrm>
              <a:prstGeom prst="rect">
                <a:avLst/>
              </a:prstGeom>
              <a:noFill/>
            </p:spPr>
            <p:txBody>
              <a:bodyPr wrap="square" rtlCol="0">
                <a:spAutoFit/>
              </a:bodyPr>
              <a:lstStyle/>
              <a:p>
                <a:pPr algn="ctr"/>
                <a:r>
                  <a:rPr lang="ja-JP" altLang="en-US" sz="900">
                    <a:latin typeface="BIZ UDPゴシック" panose="020B0400000000000000" pitchFamily="50" charset="-128"/>
                    <a:ea typeface="BIZ UDPゴシック" panose="020B0400000000000000" pitchFamily="50" charset="-128"/>
                  </a:rPr>
                  <a:t>黒字を生まないと回収できない</a:t>
                </a:r>
                <a:endParaRPr lang="en-US" altLang="ja-JP" sz="900">
                  <a:latin typeface="BIZ UDPゴシック" panose="020B0400000000000000" pitchFamily="50" charset="-128"/>
                  <a:ea typeface="BIZ UDPゴシック" panose="020B0400000000000000" pitchFamily="50" charset="-128"/>
                </a:endParaRPr>
              </a:p>
            </p:txBody>
          </p:sp>
          <p:sp>
            <p:nvSpPr>
              <p:cNvPr id="82" name="テキスト ボックス 81">
                <a:extLst>
                  <a:ext uri="{FF2B5EF4-FFF2-40B4-BE49-F238E27FC236}">
                    <a16:creationId xmlns:a16="http://schemas.microsoft.com/office/drawing/2014/main" id="{2055F985-81D8-8E53-070C-D497BB758D25}"/>
                  </a:ext>
                </a:extLst>
              </p:cNvPr>
              <p:cNvSpPr txBox="1"/>
              <p:nvPr/>
            </p:nvSpPr>
            <p:spPr>
              <a:xfrm>
                <a:off x="1860541" y="2779574"/>
                <a:ext cx="1032037" cy="260181"/>
              </a:xfrm>
              <a:prstGeom prst="rect">
                <a:avLst/>
              </a:prstGeom>
              <a:solidFill>
                <a:schemeClr val="bg1"/>
              </a:solidFill>
            </p:spPr>
            <p:txBody>
              <a:bodyPr wrap="square" rtlCol="0">
                <a:spAutoFit/>
              </a:bodyPr>
              <a:lstStyle/>
              <a:p>
                <a:pPr algn="ctr"/>
                <a:r>
                  <a:rPr lang="ja-JP" altLang="en-US" sz="1200" b="1">
                    <a:latin typeface="BIZ UDPゴシック" panose="020B0400000000000000" pitchFamily="50" charset="-128"/>
                    <a:ea typeface="BIZ UDPゴシック" panose="020B0400000000000000" pitchFamily="50" charset="-128"/>
                  </a:rPr>
                  <a:t>日々の支出</a:t>
                </a:r>
                <a:endParaRPr lang="en-US" altLang="ja-JP" sz="1000" b="1">
                  <a:latin typeface="BIZ UDPゴシック" panose="020B0400000000000000" pitchFamily="50" charset="-128"/>
                  <a:ea typeface="BIZ UDPゴシック" panose="020B0400000000000000" pitchFamily="50" charset="-128"/>
                </a:endParaRPr>
              </a:p>
            </p:txBody>
          </p:sp>
          <p:sp>
            <p:nvSpPr>
              <p:cNvPr id="83" name="テキスト ボックス 82">
                <a:extLst>
                  <a:ext uri="{FF2B5EF4-FFF2-40B4-BE49-F238E27FC236}">
                    <a16:creationId xmlns:a16="http://schemas.microsoft.com/office/drawing/2014/main" id="{F8AFDFCA-2FC3-14DE-3FA0-3528B4D759F0}"/>
                  </a:ext>
                </a:extLst>
              </p:cNvPr>
              <p:cNvSpPr txBox="1"/>
              <p:nvPr/>
            </p:nvSpPr>
            <p:spPr>
              <a:xfrm>
                <a:off x="6044183" y="2813223"/>
                <a:ext cx="1373641" cy="260181"/>
              </a:xfrm>
              <a:prstGeom prst="rect">
                <a:avLst/>
              </a:prstGeom>
              <a:solidFill>
                <a:schemeClr val="bg1"/>
              </a:solidFill>
            </p:spPr>
            <p:txBody>
              <a:bodyPr wrap="square" rtlCol="0">
                <a:spAutoFit/>
              </a:bodyPr>
              <a:lstStyle/>
              <a:p>
                <a:pPr algn="ctr"/>
                <a:r>
                  <a:rPr lang="ja-JP" altLang="en-US" sz="1200" b="1">
                    <a:latin typeface="BIZ UDPゴシック" panose="020B0400000000000000" pitchFamily="50" charset="-128"/>
                    <a:ea typeface="BIZ UDPゴシック" panose="020B0400000000000000" pitchFamily="50" charset="-128"/>
                  </a:rPr>
                  <a:t>経営資産の購入</a:t>
                </a:r>
                <a:endParaRPr lang="en-US" altLang="ja-JP" sz="1000" b="1">
                  <a:latin typeface="BIZ UDPゴシック" panose="020B0400000000000000" pitchFamily="50" charset="-128"/>
                  <a:ea typeface="BIZ UDPゴシック" panose="020B0400000000000000" pitchFamily="50" charset="-128"/>
                </a:endParaRPr>
              </a:p>
            </p:txBody>
          </p:sp>
          <p:sp>
            <p:nvSpPr>
              <p:cNvPr id="21" name="テキスト ボックス 20">
                <a:extLst>
                  <a:ext uri="{FF2B5EF4-FFF2-40B4-BE49-F238E27FC236}">
                    <a16:creationId xmlns:a16="http://schemas.microsoft.com/office/drawing/2014/main" id="{F3400DDF-BFCE-DACF-9E34-5CB274B3EC7E}"/>
                  </a:ext>
                </a:extLst>
              </p:cNvPr>
              <p:cNvSpPr txBox="1"/>
              <p:nvPr/>
            </p:nvSpPr>
            <p:spPr>
              <a:xfrm>
                <a:off x="3857191" y="2857603"/>
                <a:ext cx="1553442" cy="289090"/>
              </a:xfrm>
              <a:prstGeom prst="rect">
                <a:avLst/>
              </a:prstGeom>
              <a:noFill/>
            </p:spPr>
            <p:txBody>
              <a:bodyPr wrap="square" rtlCol="0">
                <a:spAutoFit/>
              </a:bodyPr>
              <a:lstStyle/>
              <a:p>
                <a:pPr algn="ctr"/>
                <a:r>
                  <a:rPr kumimoji="1" lang="ja-JP" altLang="en-US" sz="1400" b="1">
                    <a:solidFill>
                      <a:srgbClr val="4E95D9"/>
                    </a:solidFill>
                    <a:latin typeface="BIZ UDPゴシック" panose="020B0400000000000000" pitchFamily="50" charset="-128"/>
                    <a:ea typeface="BIZ UDPゴシック" panose="020B0400000000000000" pitchFamily="50" charset="-128"/>
                  </a:rPr>
                  <a:t>正常な経営状況</a:t>
                </a:r>
              </a:p>
            </p:txBody>
          </p:sp>
          <p:grpSp>
            <p:nvGrpSpPr>
              <p:cNvPr id="46" name="グループ化 45">
                <a:extLst>
                  <a:ext uri="{FF2B5EF4-FFF2-40B4-BE49-F238E27FC236}">
                    <a16:creationId xmlns:a16="http://schemas.microsoft.com/office/drawing/2014/main" id="{AD3CCD23-54BD-CD8F-3C05-28AFD74694D8}"/>
                  </a:ext>
                </a:extLst>
              </p:cNvPr>
              <p:cNvGrpSpPr/>
              <p:nvPr/>
            </p:nvGrpSpPr>
            <p:grpSpPr>
              <a:xfrm>
                <a:off x="1552073" y="4093297"/>
                <a:ext cx="1537711" cy="719138"/>
                <a:chOff x="701610" y="1859628"/>
                <a:chExt cx="1414896" cy="700160"/>
              </a:xfrm>
            </p:grpSpPr>
            <p:grpSp>
              <p:nvGrpSpPr>
                <p:cNvPr id="47" name="グループ化 46">
                  <a:extLst>
                    <a:ext uri="{FF2B5EF4-FFF2-40B4-BE49-F238E27FC236}">
                      <a16:creationId xmlns:a16="http://schemas.microsoft.com/office/drawing/2014/main" id="{281DDC60-58D6-4416-EB19-E5412402BA14}"/>
                    </a:ext>
                  </a:extLst>
                </p:cNvPr>
                <p:cNvGrpSpPr/>
                <p:nvPr/>
              </p:nvGrpSpPr>
              <p:grpSpPr>
                <a:xfrm>
                  <a:off x="717550" y="1859628"/>
                  <a:ext cx="1383941" cy="700160"/>
                  <a:chOff x="431800" y="1349395"/>
                  <a:chExt cx="1383941" cy="1182298"/>
                </a:xfrm>
              </p:grpSpPr>
              <p:grpSp>
                <p:nvGrpSpPr>
                  <p:cNvPr id="52" name="グループ化 51">
                    <a:extLst>
                      <a:ext uri="{FF2B5EF4-FFF2-40B4-BE49-F238E27FC236}">
                        <a16:creationId xmlns:a16="http://schemas.microsoft.com/office/drawing/2014/main" id="{103B8499-1579-896D-1B52-596F9E3EC715}"/>
                      </a:ext>
                    </a:extLst>
                  </p:cNvPr>
                  <p:cNvGrpSpPr/>
                  <p:nvPr/>
                </p:nvGrpSpPr>
                <p:grpSpPr>
                  <a:xfrm>
                    <a:off x="431800" y="1349395"/>
                    <a:ext cx="1383941" cy="1182298"/>
                    <a:chOff x="419100" y="1708329"/>
                    <a:chExt cx="2228850" cy="2251935"/>
                  </a:xfrm>
                </p:grpSpPr>
                <p:sp>
                  <p:nvSpPr>
                    <p:cNvPr id="58" name="四角形: 角を丸くする 57">
                      <a:extLst>
                        <a:ext uri="{FF2B5EF4-FFF2-40B4-BE49-F238E27FC236}">
                          <a16:creationId xmlns:a16="http://schemas.microsoft.com/office/drawing/2014/main" id="{5DDE9AE8-3899-D02A-CBBD-AC47D47FF529}"/>
                        </a:ext>
                      </a:extLst>
                    </p:cNvPr>
                    <p:cNvSpPr/>
                    <p:nvPr/>
                  </p:nvSpPr>
                  <p:spPr>
                    <a:xfrm>
                      <a:off x="419100" y="1708329"/>
                      <a:ext cx="2228850" cy="2251935"/>
                    </a:xfrm>
                    <a:prstGeom prst="roundRect">
                      <a:avLst>
                        <a:gd name="adj" fmla="val 0"/>
                      </a:avLst>
                    </a:prstGeom>
                    <a:solidFill>
                      <a:srgbClr val="FFF1C3">
                        <a:alpha val="20000"/>
                      </a:srgbClr>
                    </a:solidFill>
                    <a:ln w="57150" cmpd="sng">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115F8B39-DD4C-00F2-6ECA-793CA2FED5F4}"/>
                        </a:ext>
                      </a:extLst>
                    </p:cNvPr>
                    <p:cNvSpPr txBox="1"/>
                    <p:nvPr/>
                  </p:nvSpPr>
                  <p:spPr>
                    <a:xfrm>
                      <a:off x="635146" y="1757764"/>
                      <a:ext cx="1857375" cy="1086319"/>
                    </a:xfrm>
                    <a:prstGeom prst="rect">
                      <a:avLst/>
                    </a:prstGeom>
                    <a:noFill/>
                  </p:spPr>
                  <p:txBody>
                    <a:bodyPr wrap="square" rtlCol="0">
                      <a:spAutoFit/>
                    </a:bodyPr>
                    <a:lstStyle/>
                    <a:p>
                      <a:pPr algn="ctr"/>
                      <a:r>
                        <a:rPr kumimoji="1" lang="ja-JP" altLang="en-US">
                          <a:latin typeface="BIZ UDPゴシック" panose="020B0400000000000000" pitchFamily="50" charset="-128"/>
                          <a:ea typeface="BIZ UDPゴシック" panose="020B0400000000000000" pitchFamily="50" charset="-128"/>
                        </a:rPr>
                        <a:t>一時資金</a:t>
                      </a:r>
                      <a:endParaRPr kumimoji="1" lang="ja-JP" altLang="en-US" sz="4000">
                        <a:latin typeface="BIZ UDPゴシック" panose="020B0400000000000000" pitchFamily="50" charset="-128"/>
                        <a:ea typeface="BIZ UDPゴシック" panose="020B0400000000000000" pitchFamily="50" charset="-128"/>
                      </a:endParaRPr>
                    </a:p>
                  </p:txBody>
                </p:sp>
              </p:grpSp>
              <p:cxnSp>
                <p:nvCxnSpPr>
                  <p:cNvPr id="56" name="直線コネクタ 55">
                    <a:extLst>
                      <a:ext uri="{FF2B5EF4-FFF2-40B4-BE49-F238E27FC236}">
                        <a16:creationId xmlns:a16="http://schemas.microsoft.com/office/drawing/2014/main" id="{440FE07F-6251-59B4-3382-D21994945162}"/>
                      </a:ext>
                    </a:extLst>
                  </p:cNvPr>
                  <p:cNvCxnSpPr/>
                  <p:nvPr/>
                </p:nvCxnSpPr>
                <p:spPr>
                  <a:xfrm>
                    <a:off x="606470" y="2019445"/>
                    <a:ext cx="1033673" cy="0"/>
                  </a:xfrm>
                  <a:prstGeom prst="line">
                    <a:avLst/>
                  </a:prstGeom>
                  <a:ln w="82550" cmpd="thinThick">
                    <a:solidFill>
                      <a:srgbClr val="7F7F7F">
                        <a:alpha val="95000"/>
                      </a:srgbClr>
                    </a:solidFill>
                  </a:ln>
                </p:spPr>
                <p:style>
                  <a:lnRef idx="2">
                    <a:schemeClr val="accent1"/>
                  </a:lnRef>
                  <a:fillRef idx="0">
                    <a:schemeClr val="accent1"/>
                  </a:fillRef>
                  <a:effectRef idx="1">
                    <a:schemeClr val="accent1"/>
                  </a:effectRef>
                  <a:fontRef idx="minor">
                    <a:schemeClr val="tx1"/>
                  </a:fontRef>
                </p:style>
              </p:cxnSp>
            </p:grpSp>
            <p:sp>
              <p:nvSpPr>
                <p:cNvPr id="48" name="正方形/長方形 47">
                  <a:extLst>
                    <a:ext uri="{FF2B5EF4-FFF2-40B4-BE49-F238E27FC236}">
                      <a16:creationId xmlns:a16="http://schemas.microsoft.com/office/drawing/2014/main" id="{227C6B53-3C3E-59B1-6035-3C0DB19F351B}"/>
                    </a:ext>
                  </a:extLst>
                </p:cNvPr>
                <p:cNvSpPr/>
                <p:nvPr/>
              </p:nvSpPr>
              <p:spPr>
                <a:xfrm>
                  <a:off x="701610" y="2293606"/>
                  <a:ext cx="1414896" cy="219477"/>
                </a:xfrm>
                <a:prstGeom prst="rect">
                  <a:avLst/>
                </a:prstGeom>
                <a:noFill/>
                <a:ln w="635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a:solidFill>
                        <a:schemeClr val="tx1"/>
                      </a:solidFill>
                      <a:latin typeface="BIZ UDPゴシック" panose="020B0400000000000000" pitchFamily="50" charset="-128"/>
                      <a:ea typeface="BIZ UDPゴシック" panose="020B0400000000000000" pitchFamily="50" charset="-128"/>
                    </a:rPr>
                    <a:t>□ 賞与・決算資金・退職金</a:t>
                  </a:r>
                  <a:endParaRPr kumimoji="1" lang="en-US" altLang="ja-JP" sz="900">
                    <a:solidFill>
                      <a:schemeClr val="tx1"/>
                    </a:solidFill>
                    <a:latin typeface="BIZ UDPゴシック" panose="020B0400000000000000" pitchFamily="50" charset="-128"/>
                    <a:ea typeface="BIZ UDPゴシック" panose="020B0400000000000000" pitchFamily="50" charset="-128"/>
                  </a:endParaRPr>
                </a:p>
              </p:txBody>
            </p:sp>
          </p:grpSp>
          <p:grpSp>
            <p:nvGrpSpPr>
              <p:cNvPr id="61" name="グループ化 60">
                <a:extLst>
                  <a:ext uri="{FF2B5EF4-FFF2-40B4-BE49-F238E27FC236}">
                    <a16:creationId xmlns:a16="http://schemas.microsoft.com/office/drawing/2014/main" id="{E8EE6664-DFEE-A583-0269-E726D77A8023}"/>
                  </a:ext>
                </a:extLst>
              </p:cNvPr>
              <p:cNvGrpSpPr/>
              <p:nvPr/>
            </p:nvGrpSpPr>
            <p:grpSpPr>
              <a:xfrm>
                <a:off x="6003787" y="3283288"/>
                <a:ext cx="1599433" cy="1458259"/>
                <a:chOff x="717550" y="1894469"/>
                <a:chExt cx="1473801" cy="1419775"/>
              </a:xfrm>
            </p:grpSpPr>
            <p:grpSp>
              <p:nvGrpSpPr>
                <p:cNvPr id="62" name="グループ化 61">
                  <a:extLst>
                    <a:ext uri="{FF2B5EF4-FFF2-40B4-BE49-F238E27FC236}">
                      <a16:creationId xmlns:a16="http://schemas.microsoft.com/office/drawing/2014/main" id="{C466D74C-81CF-DD72-3F6C-1D5DB981DDCB}"/>
                    </a:ext>
                  </a:extLst>
                </p:cNvPr>
                <p:cNvGrpSpPr/>
                <p:nvPr/>
              </p:nvGrpSpPr>
              <p:grpSpPr>
                <a:xfrm>
                  <a:off x="717550" y="1894469"/>
                  <a:ext cx="1383941" cy="1419775"/>
                  <a:chOff x="431800" y="1408230"/>
                  <a:chExt cx="1383941" cy="2397450"/>
                </a:xfrm>
              </p:grpSpPr>
              <p:grpSp>
                <p:nvGrpSpPr>
                  <p:cNvPr id="65" name="グループ化 64">
                    <a:extLst>
                      <a:ext uri="{FF2B5EF4-FFF2-40B4-BE49-F238E27FC236}">
                        <a16:creationId xmlns:a16="http://schemas.microsoft.com/office/drawing/2014/main" id="{EEBEBC8D-BBE9-F096-A30E-D0A726FD9F2A}"/>
                      </a:ext>
                    </a:extLst>
                  </p:cNvPr>
                  <p:cNvGrpSpPr/>
                  <p:nvPr/>
                </p:nvGrpSpPr>
                <p:grpSpPr>
                  <a:xfrm>
                    <a:off x="431800" y="1408230"/>
                    <a:ext cx="1383941" cy="2397450"/>
                    <a:chOff x="419100" y="1820393"/>
                    <a:chExt cx="2228850" cy="4566443"/>
                  </a:xfrm>
                </p:grpSpPr>
                <p:sp>
                  <p:nvSpPr>
                    <p:cNvPr id="77" name="四角形: 角を丸くする 76">
                      <a:extLst>
                        <a:ext uri="{FF2B5EF4-FFF2-40B4-BE49-F238E27FC236}">
                          <a16:creationId xmlns:a16="http://schemas.microsoft.com/office/drawing/2014/main" id="{554DB4AF-61C2-C57F-51E9-2E269A313A5A}"/>
                        </a:ext>
                      </a:extLst>
                    </p:cNvPr>
                    <p:cNvSpPr/>
                    <p:nvPr/>
                  </p:nvSpPr>
                  <p:spPr>
                    <a:xfrm>
                      <a:off x="419100" y="1820393"/>
                      <a:ext cx="2228850" cy="4566443"/>
                    </a:xfrm>
                    <a:prstGeom prst="roundRect">
                      <a:avLst>
                        <a:gd name="adj" fmla="val 933"/>
                      </a:avLst>
                    </a:prstGeom>
                    <a:solidFill>
                      <a:srgbClr val="DFF1CB">
                        <a:alpha val="10000"/>
                      </a:srgbClr>
                    </a:solidFill>
                    <a:ln w="57150" cmpd="sng">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a:extLst>
                        <a:ext uri="{FF2B5EF4-FFF2-40B4-BE49-F238E27FC236}">
                          <a16:creationId xmlns:a16="http://schemas.microsoft.com/office/drawing/2014/main" id="{30A3A06C-2A9C-22E9-7901-4F461DDE8AC8}"/>
                        </a:ext>
                      </a:extLst>
                    </p:cNvPr>
                    <p:cNvSpPr txBox="1"/>
                    <p:nvPr/>
                  </p:nvSpPr>
                  <p:spPr>
                    <a:xfrm>
                      <a:off x="635148" y="1920759"/>
                      <a:ext cx="1857375" cy="1086319"/>
                    </a:xfrm>
                    <a:prstGeom prst="rect">
                      <a:avLst/>
                    </a:prstGeom>
                    <a:noFill/>
                  </p:spPr>
                  <p:txBody>
                    <a:bodyPr wrap="square" rtlCol="0">
                      <a:spAutoFit/>
                    </a:bodyPr>
                    <a:lstStyle/>
                    <a:p>
                      <a:pPr algn="ctr"/>
                      <a:r>
                        <a:rPr kumimoji="1" lang="ja-JP" altLang="en-US">
                          <a:latin typeface="BIZ UDPゴシック" panose="020B0400000000000000" pitchFamily="50" charset="-128"/>
                          <a:ea typeface="BIZ UDPゴシック" panose="020B0400000000000000" pitchFamily="50" charset="-128"/>
                        </a:rPr>
                        <a:t>設備資金</a:t>
                      </a:r>
                      <a:endParaRPr kumimoji="1" lang="ja-JP" altLang="en-US" sz="4000">
                        <a:latin typeface="BIZ UDPゴシック" panose="020B0400000000000000" pitchFamily="50" charset="-128"/>
                        <a:ea typeface="BIZ UDPゴシック" panose="020B0400000000000000" pitchFamily="50" charset="-128"/>
                      </a:endParaRPr>
                    </a:p>
                  </p:txBody>
                </p:sp>
              </p:grpSp>
              <p:cxnSp>
                <p:nvCxnSpPr>
                  <p:cNvPr id="66" name="直線コネクタ 65">
                    <a:extLst>
                      <a:ext uri="{FF2B5EF4-FFF2-40B4-BE49-F238E27FC236}">
                        <a16:creationId xmlns:a16="http://schemas.microsoft.com/office/drawing/2014/main" id="{4D6F6D01-1D44-F5B5-D219-E2F61A1FF84F}"/>
                      </a:ext>
                    </a:extLst>
                  </p:cNvPr>
                  <p:cNvCxnSpPr/>
                  <p:nvPr/>
                </p:nvCxnSpPr>
                <p:spPr>
                  <a:xfrm>
                    <a:off x="596049" y="2059996"/>
                    <a:ext cx="1033673" cy="0"/>
                  </a:xfrm>
                  <a:prstGeom prst="line">
                    <a:avLst/>
                  </a:prstGeom>
                  <a:ln w="82550" cmpd="thinThick">
                    <a:solidFill>
                      <a:srgbClr val="7F7F7F">
                        <a:alpha val="95000"/>
                      </a:srgbClr>
                    </a:solidFill>
                  </a:ln>
                </p:spPr>
                <p:style>
                  <a:lnRef idx="2">
                    <a:schemeClr val="accent1"/>
                  </a:lnRef>
                  <a:fillRef idx="0">
                    <a:schemeClr val="accent1"/>
                  </a:fillRef>
                  <a:effectRef idx="1">
                    <a:schemeClr val="accent1"/>
                  </a:effectRef>
                  <a:fontRef idx="minor">
                    <a:schemeClr val="tx1"/>
                  </a:fontRef>
                </p:style>
              </p:cxnSp>
            </p:grpSp>
            <p:sp>
              <p:nvSpPr>
                <p:cNvPr id="63" name="正方形/長方形 62">
                  <a:extLst>
                    <a:ext uri="{FF2B5EF4-FFF2-40B4-BE49-F238E27FC236}">
                      <a16:creationId xmlns:a16="http://schemas.microsoft.com/office/drawing/2014/main" id="{0722C128-3558-4958-061B-2B9D4E8B08F6}"/>
                    </a:ext>
                  </a:extLst>
                </p:cNvPr>
                <p:cNvSpPr/>
                <p:nvPr/>
              </p:nvSpPr>
              <p:spPr>
                <a:xfrm>
                  <a:off x="820778" y="2397433"/>
                  <a:ext cx="1370573" cy="394395"/>
                </a:xfrm>
                <a:prstGeom prst="rect">
                  <a:avLst/>
                </a:prstGeom>
                <a:noFill/>
                <a:ln w="635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a:solidFill>
                        <a:schemeClr val="tx1"/>
                      </a:solidFill>
                      <a:latin typeface="BIZ UDPゴシック" panose="020B0400000000000000" pitchFamily="50" charset="-128"/>
                      <a:ea typeface="BIZ UDPゴシック" panose="020B0400000000000000" pitchFamily="50" charset="-128"/>
                    </a:rPr>
                    <a:t>□　不動産（土地・建物）</a:t>
                  </a:r>
                  <a:endParaRPr kumimoji="1" lang="en-US" altLang="ja-JP" sz="900">
                    <a:solidFill>
                      <a:schemeClr val="tx1"/>
                    </a:solidFill>
                    <a:latin typeface="BIZ UDPゴシック" panose="020B0400000000000000" pitchFamily="50" charset="-128"/>
                    <a:ea typeface="BIZ UDPゴシック" panose="020B0400000000000000" pitchFamily="50" charset="-128"/>
                  </a:endParaRPr>
                </a:p>
                <a:p>
                  <a:r>
                    <a:rPr kumimoji="1" lang="ja-JP" altLang="en-US" sz="900">
                      <a:solidFill>
                        <a:schemeClr val="tx1"/>
                      </a:solidFill>
                      <a:latin typeface="BIZ UDPゴシック" panose="020B0400000000000000" pitchFamily="50" charset="-128"/>
                      <a:ea typeface="BIZ UDPゴシック" panose="020B0400000000000000" pitchFamily="50" charset="-128"/>
                    </a:rPr>
                    <a:t>□　機械・車両</a:t>
                  </a:r>
                  <a:endParaRPr kumimoji="1" lang="en-US" altLang="ja-JP" sz="900">
                    <a:solidFill>
                      <a:schemeClr val="tx1"/>
                    </a:solidFill>
                    <a:latin typeface="BIZ UDPゴシック" panose="020B0400000000000000" pitchFamily="50" charset="-128"/>
                    <a:ea typeface="BIZ UDPゴシック" panose="020B0400000000000000" pitchFamily="50" charset="-128"/>
                  </a:endParaRPr>
                </a:p>
                <a:p>
                  <a:r>
                    <a:rPr kumimoji="1" lang="ja-JP" altLang="en-US" sz="900">
                      <a:solidFill>
                        <a:schemeClr val="tx1"/>
                      </a:solidFill>
                      <a:latin typeface="BIZ UDPゴシック" panose="020B0400000000000000" pitchFamily="50" charset="-128"/>
                      <a:ea typeface="BIZ UDPゴシック" panose="020B0400000000000000" pitchFamily="50" charset="-128"/>
                    </a:rPr>
                    <a:t>□　高額設備修繕</a:t>
                  </a:r>
                  <a:endParaRPr kumimoji="1" lang="en-US" altLang="ja-JP" sz="900">
                    <a:solidFill>
                      <a:schemeClr val="tx1"/>
                    </a:solidFill>
                    <a:latin typeface="BIZ UDPゴシック" panose="020B0400000000000000" pitchFamily="50" charset="-128"/>
                    <a:ea typeface="BIZ UDPゴシック" panose="020B0400000000000000" pitchFamily="50" charset="-128"/>
                  </a:endParaRPr>
                </a:p>
                <a:p>
                  <a:pPr algn="ctr"/>
                  <a:endParaRPr kumimoji="1" lang="en-US" altLang="ja-JP" sz="900">
                    <a:solidFill>
                      <a:schemeClr val="tx1"/>
                    </a:solidFill>
                    <a:latin typeface="BIZ UDPゴシック" panose="020B0400000000000000" pitchFamily="50" charset="-128"/>
                    <a:ea typeface="BIZ UDPゴシック" panose="020B0400000000000000" pitchFamily="50" charset="-128"/>
                  </a:endParaRPr>
                </a:p>
              </p:txBody>
            </p:sp>
          </p:grpSp>
          <p:grpSp>
            <p:nvGrpSpPr>
              <p:cNvPr id="88" name="グループ化 87">
                <a:extLst>
                  <a:ext uri="{FF2B5EF4-FFF2-40B4-BE49-F238E27FC236}">
                    <a16:creationId xmlns:a16="http://schemas.microsoft.com/office/drawing/2014/main" id="{06FDAE34-E390-E886-7019-24008FCC54E7}"/>
                  </a:ext>
                </a:extLst>
              </p:cNvPr>
              <p:cNvGrpSpPr/>
              <p:nvPr/>
            </p:nvGrpSpPr>
            <p:grpSpPr>
              <a:xfrm>
                <a:off x="3619501" y="5129233"/>
                <a:ext cx="1939087" cy="727348"/>
                <a:chOff x="519078" y="1894470"/>
                <a:chExt cx="1762807" cy="708153"/>
              </a:xfrm>
            </p:grpSpPr>
            <p:grpSp>
              <p:nvGrpSpPr>
                <p:cNvPr id="91" name="グループ化 90">
                  <a:extLst>
                    <a:ext uri="{FF2B5EF4-FFF2-40B4-BE49-F238E27FC236}">
                      <a16:creationId xmlns:a16="http://schemas.microsoft.com/office/drawing/2014/main" id="{BDB91395-1811-89CB-7131-B788E77D22CE}"/>
                    </a:ext>
                  </a:extLst>
                </p:cNvPr>
                <p:cNvGrpSpPr/>
                <p:nvPr/>
              </p:nvGrpSpPr>
              <p:grpSpPr>
                <a:xfrm>
                  <a:off x="519078" y="1894470"/>
                  <a:ext cx="1762807" cy="708153"/>
                  <a:chOff x="99460" y="1820393"/>
                  <a:chExt cx="2839017" cy="2277639"/>
                </a:xfrm>
              </p:grpSpPr>
              <p:sp>
                <p:nvSpPr>
                  <p:cNvPr id="93" name="四角形: 角を丸くする 92">
                    <a:extLst>
                      <a:ext uri="{FF2B5EF4-FFF2-40B4-BE49-F238E27FC236}">
                        <a16:creationId xmlns:a16="http://schemas.microsoft.com/office/drawing/2014/main" id="{AC78D59C-AAB7-980D-4EA6-25F6761090A6}"/>
                      </a:ext>
                    </a:extLst>
                  </p:cNvPr>
                  <p:cNvSpPr/>
                  <p:nvPr/>
                </p:nvSpPr>
                <p:spPr>
                  <a:xfrm>
                    <a:off x="99460" y="1820393"/>
                    <a:ext cx="2839017" cy="2277639"/>
                  </a:xfrm>
                  <a:prstGeom prst="roundRect">
                    <a:avLst>
                      <a:gd name="adj" fmla="val 0"/>
                    </a:avLst>
                  </a:prstGeom>
                  <a:solidFill>
                    <a:srgbClr val="FFE5E5">
                      <a:alpha val="10000"/>
                    </a:srgbClr>
                  </a:solidFill>
                  <a:ln w="57150" cmpd="sng">
                    <a:solidFill>
                      <a:srgbClr val="FF0000">
                        <a:alpha val="8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テキスト ボックス 93">
                    <a:extLst>
                      <a:ext uri="{FF2B5EF4-FFF2-40B4-BE49-F238E27FC236}">
                        <a16:creationId xmlns:a16="http://schemas.microsoft.com/office/drawing/2014/main" id="{3F67678A-2E5F-8568-6E13-D16C27C9F58A}"/>
                      </a:ext>
                    </a:extLst>
                  </p:cNvPr>
                  <p:cNvSpPr txBox="1"/>
                  <p:nvPr/>
                </p:nvSpPr>
                <p:spPr>
                  <a:xfrm>
                    <a:off x="509319" y="1872916"/>
                    <a:ext cx="2044564" cy="905265"/>
                  </a:xfrm>
                  <a:prstGeom prst="rect">
                    <a:avLst/>
                  </a:prstGeom>
                  <a:noFill/>
                </p:spPr>
                <p:txBody>
                  <a:bodyPr wrap="square" rtlCol="0">
                    <a:spAutoFit/>
                  </a:bodyPr>
                  <a:lstStyle/>
                  <a:p>
                    <a:pPr algn="ctr"/>
                    <a:r>
                      <a:rPr kumimoji="1" lang="ja-JP" altLang="en-US" sz="1400">
                        <a:latin typeface="BIZ UDPゴシック" panose="020B0400000000000000" pitchFamily="50" charset="-128"/>
                        <a:ea typeface="BIZ UDPゴシック" panose="020B0400000000000000" pitchFamily="50" charset="-128"/>
                      </a:rPr>
                      <a:t>赤字補填資金</a:t>
                    </a:r>
                    <a:endParaRPr kumimoji="1" lang="ja-JP" altLang="en-US" sz="3200">
                      <a:latin typeface="BIZ UDPゴシック" panose="020B0400000000000000" pitchFamily="50" charset="-128"/>
                      <a:ea typeface="BIZ UDPゴシック" panose="020B0400000000000000" pitchFamily="50" charset="-128"/>
                    </a:endParaRPr>
                  </a:p>
                </p:txBody>
              </p:sp>
            </p:grpSp>
            <p:sp>
              <p:nvSpPr>
                <p:cNvPr id="90" name="正方形/長方形 89">
                  <a:extLst>
                    <a:ext uri="{FF2B5EF4-FFF2-40B4-BE49-F238E27FC236}">
                      <a16:creationId xmlns:a16="http://schemas.microsoft.com/office/drawing/2014/main" id="{5BB1F8C5-A3E6-0C05-3DA9-61AA18D5304A}"/>
                    </a:ext>
                  </a:extLst>
                </p:cNvPr>
                <p:cNvSpPr/>
                <p:nvPr/>
              </p:nvSpPr>
              <p:spPr>
                <a:xfrm>
                  <a:off x="824853" y="2208228"/>
                  <a:ext cx="1169335" cy="394395"/>
                </a:xfrm>
                <a:prstGeom prst="rect">
                  <a:avLst/>
                </a:prstGeom>
                <a:noFill/>
                <a:ln w="635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a:solidFill>
                        <a:schemeClr val="tx1"/>
                      </a:solidFill>
                      <a:latin typeface="BIZ UDPゴシック" panose="020B0400000000000000" pitchFamily="50" charset="-128"/>
                      <a:ea typeface="BIZ UDPゴシック" panose="020B0400000000000000" pitchFamily="50" charset="-128"/>
                    </a:rPr>
                    <a:t>赤字の補填</a:t>
                  </a:r>
                  <a:endParaRPr kumimoji="1" lang="en-US" altLang="ja-JP" sz="90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900">
                      <a:solidFill>
                        <a:schemeClr val="tx1"/>
                      </a:solidFill>
                      <a:latin typeface="BIZ UDPゴシック" panose="020B0400000000000000" pitchFamily="50" charset="-128"/>
                      <a:ea typeface="BIZ UDPゴシック" panose="020B0400000000000000" pitchFamily="50" charset="-128"/>
                    </a:rPr>
                    <a:t>返済資金の補填</a:t>
                  </a:r>
                  <a:endParaRPr kumimoji="1" lang="en-US" altLang="ja-JP" sz="900">
                    <a:solidFill>
                      <a:schemeClr val="tx1"/>
                    </a:solidFill>
                    <a:latin typeface="BIZ UDPゴシック" panose="020B0400000000000000" pitchFamily="50" charset="-128"/>
                    <a:ea typeface="BIZ UDPゴシック" panose="020B0400000000000000" pitchFamily="50" charset="-128"/>
                  </a:endParaRPr>
                </a:p>
              </p:txBody>
            </p:sp>
          </p:grpSp>
          <p:grpSp>
            <p:nvGrpSpPr>
              <p:cNvPr id="102" name="グループ化 101">
                <a:extLst>
                  <a:ext uri="{FF2B5EF4-FFF2-40B4-BE49-F238E27FC236}">
                    <a16:creationId xmlns:a16="http://schemas.microsoft.com/office/drawing/2014/main" id="{53456575-2B0E-E1BA-5C98-3DF8DD7A9E0F}"/>
                  </a:ext>
                </a:extLst>
              </p:cNvPr>
              <p:cNvGrpSpPr/>
              <p:nvPr/>
            </p:nvGrpSpPr>
            <p:grpSpPr>
              <a:xfrm>
                <a:off x="1571625" y="3217641"/>
                <a:ext cx="1503183" cy="792997"/>
                <a:chOff x="717550" y="1830554"/>
                <a:chExt cx="1383941" cy="772069"/>
              </a:xfrm>
            </p:grpSpPr>
            <p:grpSp>
              <p:nvGrpSpPr>
                <p:cNvPr id="103" name="グループ化 102">
                  <a:extLst>
                    <a:ext uri="{FF2B5EF4-FFF2-40B4-BE49-F238E27FC236}">
                      <a16:creationId xmlns:a16="http://schemas.microsoft.com/office/drawing/2014/main" id="{5C492614-F26A-6808-8D43-0030F908D922}"/>
                    </a:ext>
                  </a:extLst>
                </p:cNvPr>
                <p:cNvGrpSpPr/>
                <p:nvPr/>
              </p:nvGrpSpPr>
              <p:grpSpPr>
                <a:xfrm>
                  <a:off x="717550" y="1830554"/>
                  <a:ext cx="1383941" cy="764078"/>
                  <a:chOff x="431800" y="1300300"/>
                  <a:chExt cx="1383941" cy="1290230"/>
                </a:xfrm>
              </p:grpSpPr>
              <p:grpSp>
                <p:nvGrpSpPr>
                  <p:cNvPr id="105" name="グループ化 104">
                    <a:extLst>
                      <a:ext uri="{FF2B5EF4-FFF2-40B4-BE49-F238E27FC236}">
                        <a16:creationId xmlns:a16="http://schemas.microsoft.com/office/drawing/2014/main" id="{976A087C-4A9D-BF49-01E0-8E9F55617EB4}"/>
                      </a:ext>
                    </a:extLst>
                  </p:cNvPr>
                  <p:cNvGrpSpPr/>
                  <p:nvPr/>
                </p:nvGrpSpPr>
                <p:grpSpPr>
                  <a:xfrm>
                    <a:off x="431800" y="1300300"/>
                    <a:ext cx="1383941" cy="1290230"/>
                    <a:chOff x="419100" y="1614816"/>
                    <a:chExt cx="2228850" cy="2457512"/>
                  </a:xfrm>
                </p:grpSpPr>
                <p:sp>
                  <p:nvSpPr>
                    <p:cNvPr id="107" name="四角形: 角を丸くする 106">
                      <a:extLst>
                        <a:ext uri="{FF2B5EF4-FFF2-40B4-BE49-F238E27FC236}">
                          <a16:creationId xmlns:a16="http://schemas.microsoft.com/office/drawing/2014/main" id="{679040CA-7E7A-F760-C89B-EB79040B95EE}"/>
                        </a:ext>
                      </a:extLst>
                    </p:cNvPr>
                    <p:cNvSpPr/>
                    <p:nvPr/>
                  </p:nvSpPr>
                  <p:spPr>
                    <a:xfrm>
                      <a:off x="419100" y="1614816"/>
                      <a:ext cx="2228850" cy="2457512"/>
                    </a:xfrm>
                    <a:prstGeom prst="roundRect">
                      <a:avLst>
                        <a:gd name="adj" fmla="val 0"/>
                      </a:avLst>
                    </a:prstGeom>
                    <a:solidFill>
                      <a:srgbClr val="00B0F0">
                        <a:alpha val="5000"/>
                      </a:srgbClr>
                    </a:solidFill>
                    <a:ln w="57150" cmpd="sng">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テキスト ボックス 107">
                      <a:extLst>
                        <a:ext uri="{FF2B5EF4-FFF2-40B4-BE49-F238E27FC236}">
                          <a16:creationId xmlns:a16="http://schemas.microsoft.com/office/drawing/2014/main" id="{98660D6E-1DBF-FCB1-DBC9-F6C7AACEBA28}"/>
                        </a:ext>
                      </a:extLst>
                    </p:cNvPr>
                    <p:cNvSpPr txBox="1"/>
                    <p:nvPr/>
                  </p:nvSpPr>
                  <p:spPr>
                    <a:xfrm>
                      <a:off x="635148" y="1757764"/>
                      <a:ext cx="1857376" cy="1086317"/>
                    </a:xfrm>
                    <a:prstGeom prst="rect">
                      <a:avLst/>
                    </a:prstGeom>
                    <a:noFill/>
                  </p:spPr>
                  <p:txBody>
                    <a:bodyPr wrap="square" rtlCol="0">
                      <a:spAutoFit/>
                    </a:bodyPr>
                    <a:lstStyle/>
                    <a:p>
                      <a:pPr algn="ctr"/>
                      <a:r>
                        <a:rPr kumimoji="1" lang="ja-JP" altLang="en-US">
                          <a:latin typeface="BIZ UDPゴシック" panose="020B0400000000000000" pitchFamily="50" charset="-128"/>
                          <a:ea typeface="BIZ UDPゴシック" panose="020B0400000000000000" pitchFamily="50" charset="-128"/>
                        </a:rPr>
                        <a:t>運転資金</a:t>
                      </a:r>
                      <a:endParaRPr kumimoji="1" lang="ja-JP" altLang="en-US" sz="4000">
                        <a:latin typeface="BIZ UDPゴシック" panose="020B0400000000000000" pitchFamily="50" charset="-128"/>
                        <a:ea typeface="BIZ UDPゴシック" panose="020B0400000000000000" pitchFamily="50" charset="-128"/>
                      </a:endParaRPr>
                    </a:p>
                  </p:txBody>
                </p:sp>
              </p:grpSp>
              <p:cxnSp>
                <p:nvCxnSpPr>
                  <p:cNvPr id="106" name="直線コネクタ 105">
                    <a:extLst>
                      <a:ext uri="{FF2B5EF4-FFF2-40B4-BE49-F238E27FC236}">
                        <a16:creationId xmlns:a16="http://schemas.microsoft.com/office/drawing/2014/main" id="{BDF3EDDD-29FC-61BB-3F35-D95D9F75C866}"/>
                      </a:ext>
                    </a:extLst>
                  </p:cNvPr>
                  <p:cNvCxnSpPr/>
                  <p:nvPr/>
                </p:nvCxnSpPr>
                <p:spPr>
                  <a:xfrm>
                    <a:off x="606472" y="1960157"/>
                    <a:ext cx="1033673" cy="0"/>
                  </a:xfrm>
                  <a:prstGeom prst="line">
                    <a:avLst/>
                  </a:prstGeom>
                  <a:ln w="82550" cmpd="thinThick">
                    <a:solidFill>
                      <a:srgbClr val="7F7F7F">
                        <a:alpha val="95000"/>
                      </a:srgbClr>
                    </a:solidFill>
                  </a:ln>
                </p:spPr>
                <p:style>
                  <a:lnRef idx="2">
                    <a:schemeClr val="accent1"/>
                  </a:lnRef>
                  <a:fillRef idx="0">
                    <a:schemeClr val="accent1"/>
                  </a:fillRef>
                  <a:effectRef idx="1">
                    <a:schemeClr val="accent1"/>
                  </a:effectRef>
                  <a:fontRef idx="minor">
                    <a:schemeClr val="tx1"/>
                  </a:fontRef>
                </p:style>
              </p:cxnSp>
            </p:grpSp>
            <p:sp>
              <p:nvSpPr>
                <p:cNvPr id="104" name="正方形/長方形 103">
                  <a:extLst>
                    <a:ext uri="{FF2B5EF4-FFF2-40B4-BE49-F238E27FC236}">
                      <a16:creationId xmlns:a16="http://schemas.microsoft.com/office/drawing/2014/main" id="{C86C9915-3D50-191E-B470-46D9D3F17291}"/>
                    </a:ext>
                  </a:extLst>
                </p:cNvPr>
                <p:cNvSpPr/>
                <p:nvPr/>
              </p:nvSpPr>
              <p:spPr>
                <a:xfrm>
                  <a:off x="842392" y="2208228"/>
                  <a:ext cx="1169335" cy="394395"/>
                </a:xfrm>
                <a:prstGeom prst="rect">
                  <a:avLst/>
                </a:prstGeom>
                <a:noFill/>
                <a:ln w="635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a:solidFill>
                        <a:schemeClr val="tx1"/>
                      </a:solidFill>
                      <a:latin typeface="BIZ UDPゴシック" panose="020B0400000000000000" pitchFamily="50" charset="-128"/>
                      <a:ea typeface="BIZ UDPゴシック" panose="020B0400000000000000" pitchFamily="50" charset="-128"/>
                    </a:rPr>
                    <a:t>□　代金決済</a:t>
                  </a:r>
                  <a:endParaRPr kumimoji="1" lang="en-US" altLang="ja-JP" sz="900">
                    <a:solidFill>
                      <a:schemeClr val="tx1"/>
                    </a:solidFill>
                    <a:latin typeface="BIZ UDPゴシック" panose="020B0400000000000000" pitchFamily="50" charset="-128"/>
                    <a:ea typeface="BIZ UDPゴシック" panose="020B0400000000000000" pitchFamily="50" charset="-128"/>
                  </a:endParaRPr>
                </a:p>
                <a:p>
                  <a:r>
                    <a:rPr kumimoji="1" lang="ja-JP" altLang="en-US" sz="900">
                      <a:solidFill>
                        <a:schemeClr val="tx1"/>
                      </a:solidFill>
                      <a:latin typeface="BIZ UDPゴシック" panose="020B0400000000000000" pitchFamily="50" charset="-128"/>
                      <a:ea typeface="BIZ UDPゴシック" panose="020B0400000000000000" pitchFamily="50" charset="-128"/>
                    </a:rPr>
                    <a:t>□　材料・商品の仕入</a:t>
                  </a:r>
                  <a:endParaRPr kumimoji="1" lang="en-US" altLang="ja-JP" sz="900">
                    <a:solidFill>
                      <a:schemeClr val="tx1"/>
                    </a:solidFill>
                    <a:latin typeface="BIZ UDPゴシック" panose="020B0400000000000000" pitchFamily="50" charset="-128"/>
                    <a:ea typeface="BIZ UDPゴシック" panose="020B0400000000000000" pitchFamily="50" charset="-128"/>
                  </a:endParaRPr>
                </a:p>
              </p:txBody>
            </p:sp>
          </p:grpSp>
          <p:cxnSp>
            <p:nvCxnSpPr>
              <p:cNvPr id="68" name="コネクタ: カギ線 67">
                <a:extLst>
                  <a:ext uri="{FF2B5EF4-FFF2-40B4-BE49-F238E27FC236}">
                    <a16:creationId xmlns:a16="http://schemas.microsoft.com/office/drawing/2014/main" id="{86CA9BF6-F95E-8B56-5810-1D04A4B86CCA}"/>
                  </a:ext>
                </a:extLst>
              </p:cNvPr>
              <p:cNvCxnSpPr>
                <a:cxnSpLocks/>
                <a:endCxn id="14" idx="2"/>
              </p:cNvCxnSpPr>
              <p:nvPr/>
            </p:nvCxnSpPr>
            <p:spPr>
              <a:xfrm flipV="1">
                <a:off x="5524501" y="5038232"/>
                <a:ext cx="1233486" cy="450571"/>
              </a:xfrm>
              <a:prstGeom prst="bentConnector2">
                <a:avLst/>
              </a:prstGeom>
              <a:ln w="38100" cmpd="sng">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69" name="コネクタ: カギ線 68">
                <a:extLst>
                  <a:ext uri="{FF2B5EF4-FFF2-40B4-BE49-F238E27FC236}">
                    <a16:creationId xmlns:a16="http://schemas.microsoft.com/office/drawing/2014/main" id="{F4289CE4-AE66-FEDF-299D-A918B0513B0A}"/>
                  </a:ext>
                </a:extLst>
              </p:cNvPr>
              <p:cNvCxnSpPr>
                <a:cxnSpLocks/>
                <a:stCxn id="93" idx="1"/>
                <a:endCxn id="64" idx="2"/>
              </p:cNvCxnSpPr>
              <p:nvPr/>
            </p:nvCxnSpPr>
            <p:spPr>
              <a:xfrm rot="10800000">
                <a:off x="2341419" y="5028709"/>
                <a:ext cx="1278083" cy="464199"/>
              </a:xfrm>
              <a:prstGeom prst="bentConnector2">
                <a:avLst/>
              </a:prstGeom>
              <a:ln w="38100" cmpd="sng">
                <a:solidFill>
                  <a:srgbClr val="FF0000"/>
                </a:solidFill>
                <a:prstDash val="solid"/>
                <a:headEnd w="lg" len="sm"/>
                <a:tailEnd type="triangle"/>
              </a:ln>
            </p:spPr>
            <p:style>
              <a:lnRef idx="1">
                <a:schemeClr val="accent1"/>
              </a:lnRef>
              <a:fillRef idx="0">
                <a:schemeClr val="accent1"/>
              </a:fillRef>
              <a:effectRef idx="0">
                <a:schemeClr val="accent1"/>
              </a:effectRef>
              <a:fontRef idx="minor">
                <a:schemeClr val="tx1"/>
              </a:fontRef>
            </p:style>
          </p:cxnSp>
          <p:grpSp>
            <p:nvGrpSpPr>
              <p:cNvPr id="31" name="グループ化 30">
                <a:extLst>
                  <a:ext uri="{FF2B5EF4-FFF2-40B4-BE49-F238E27FC236}">
                    <a16:creationId xmlns:a16="http://schemas.microsoft.com/office/drawing/2014/main" id="{C252D3CF-A892-2FD6-CAEF-ED0D0113A08F}"/>
                  </a:ext>
                </a:extLst>
              </p:cNvPr>
              <p:cNvGrpSpPr/>
              <p:nvPr/>
            </p:nvGrpSpPr>
            <p:grpSpPr>
              <a:xfrm>
                <a:off x="3753591" y="4587419"/>
                <a:ext cx="1688737" cy="479689"/>
                <a:chOff x="3791873" y="4558844"/>
                <a:chExt cx="1688737" cy="479689"/>
              </a:xfrm>
            </p:grpSpPr>
            <p:sp>
              <p:nvSpPr>
                <p:cNvPr id="79" name="テキスト ボックス 78">
                  <a:extLst>
                    <a:ext uri="{FF2B5EF4-FFF2-40B4-BE49-F238E27FC236}">
                      <a16:creationId xmlns:a16="http://schemas.microsoft.com/office/drawing/2014/main" id="{7E8253DF-8F24-2C4A-C0A4-D5F95B97EAF7}"/>
                    </a:ext>
                  </a:extLst>
                </p:cNvPr>
                <p:cNvSpPr txBox="1"/>
                <p:nvPr/>
              </p:nvSpPr>
              <p:spPr>
                <a:xfrm>
                  <a:off x="3791873" y="4792807"/>
                  <a:ext cx="1688737" cy="245726"/>
                </a:xfrm>
                <a:prstGeom prst="rect">
                  <a:avLst/>
                </a:prstGeom>
                <a:noFill/>
              </p:spPr>
              <p:txBody>
                <a:bodyPr wrap="square" rtlCol="0" anchor="ctr">
                  <a:spAutoFit/>
                </a:bodyPr>
                <a:lstStyle/>
                <a:p>
                  <a:pPr algn="ctr"/>
                  <a:r>
                    <a:rPr lang="ja-JP" altLang="en-US" sz="1100" b="1">
                      <a:solidFill>
                        <a:srgbClr val="FF0000"/>
                      </a:solidFill>
                      <a:latin typeface="BIZ UDPゴシック" panose="020B0400000000000000" pitchFamily="50" charset="-128"/>
                      <a:ea typeface="BIZ UDPゴシック" panose="020B0400000000000000" pitchFamily="50" charset="-128"/>
                    </a:rPr>
                    <a:t>赤字</a:t>
                  </a:r>
                  <a:r>
                    <a:rPr lang="ja-JP" altLang="en-US" sz="1000" b="1">
                      <a:solidFill>
                        <a:srgbClr val="FF0000"/>
                      </a:solidFill>
                      <a:latin typeface="BIZ UDPゴシック" panose="020B0400000000000000" pitchFamily="50" charset="-128"/>
                      <a:ea typeface="BIZ UDPゴシック" panose="020B0400000000000000" pitchFamily="50" charset="-128"/>
                    </a:rPr>
                    <a:t>の</a:t>
                  </a:r>
                  <a:r>
                    <a:rPr lang="ja-JP" altLang="en-US" sz="1100" b="1">
                      <a:solidFill>
                        <a:srgbClr val="FF0000"/>
                      </a:solidFill>
                      <a:latin typeface="BIZ UDPゴシック" panose="020B0400000000000000" pitchFamily="50" charset="-128"/>
                      <a:ea typeface="BIZ UDPゴシック" panose="020B0400000000000000" pitchFamily="50" charset="-128"/>
                    </a:rPr>
                    <a:t>補填</a:t>
                  </a:r>
                  <a:r>
                    <a:rPr lang="ja-JP" altLang="en-US" sz="900" b="1">
                      <a:latin typeface="BIZ UDPゴシック" panose="020B0400000000000000" pitchFamily="50" charset="-128"/>
                      <a:ea typeface="BIZ UDPゴシック" panose="020B0400000000000000" pitchFamily="50" charset="-128"/>
                    </a:rPr>
                    <a:t>に</a:t>
                  </a:r>
                  <a:r>
                    <a:rPr lang="ja-JP" altLang="en-US" sz="1000" b="1">
                      <a:latin typeface="BIZ UDPゴシック" panose="020B0400000000000000" pitchFamily="50" charset="-128"/>
                      <a:ea typeface="BIZ UDPゴシック" panose="020B0400000000000000" pitchFamily="50" charset="-128"/>
                    </a:rPr>
                    <a:t>変化</a:t>
                  </a:r>
                  <a:r>
                    <a:rPr lang="ja-JP" altLang="en-US" sz="900" b="1">
                      <a:latin typeface="BIZ UDPゴシック" panose="020B0400000000000000" pitchFamily="50" charset="-128"/>
                      <a:ea typeface="BIZ UDPゴシック" panose="020B0400000000000000" pitchFamily="50" charset="-128"/>
                    </a:rPr>
                    <a:t>する</a:t>
                  </a:r>
                  <a:endParaRPr kumimoji="1" lang="ja-JP" altLang="en-US" sz="1050" b="1">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6BD5E180-679A-43C5-0BBC-8975C1DA97F0}"/>
                    </a:ext>
                  </a:extLst>
                </p:cNvPr>
                <p:cNvSpPr txBox="1"/>
                <p:nvPr/>
              </p:nvSpPr>
              <p:spPr>
                <a:xfrm>
                  <a:off x="4128074" y="4558844"/>
                  <a:ext cx="1016335" cy="289090"/>
                </a:xfrm>
                <a:prstGeom prst="rect">
                  <a:avLst/>
                </a:prstGeom>
                <a:noFill/>
              </p:spPr>
              <p:txBody>
                <a:bodyPr wrap="square" rtlCol="0">
                  <a:spAutoFit/>
                </a:bodyPr>
                <a:lstStyle/>
                <a:p>
                  <a:pPr algn="ctr"/>
                  <a:r>
                    <a:rPr kumimoji="1" lang="ja-JP" altLang="en-US" sz="1400" b="1">
                      <a:latin typeface="BIZ UDPゴシック" panose="020B0400000000000000" pitchFamily="50" charset="-128"/>
                      <a:ea typeface="BIZ UDPゴシック" panose="020B0400000000000000" pitchFamily="50" charset="-128"/>
                    </a:rPr>
                    <a:t>悪化</a:t>
                  </a:r>
                  <a:r>
                    <a:rPr kumimoji="1" lang="ja-JP" altLang="en-US" sz="900" b="1">
                      <a:latin typeface="BIZ UDPゴシック" panose="020B0400000000000000" pitchFamily="50" charset="-128"/>
                      <a:ea typeface="BIZ UDPゴシック" panose="020B0400000000000000" pitchFamily="50" charset="-128"/>
                    </a:rPr>
                    <a:t>すると</a:t>
                  </a:r>
                  <a:r>
                    <a:rPr kumimoji="1" lang="en-US" altLang="ja-JP" sz="900" b="1">
                      <a:latin typeface="BIZ UDPゴシック" panose="020B0400000000000000" pitchFamily="50" charset="-128"/>
                      <a:ea typeface="BIZ UDPゴシック" panose="020B0400000000000000" pitchFamily="50" charset="-128"/>
                    </a:rPr>
                    <a:t>…</a:t>
                  </a:r>
                  <a:endParaRPr kumimoji="1" lang="ja-JP" altLang="en-US" sz="900" b="1">
                    <a:latin typeface="BIZ UDPゴシック" panose="020B0400000000000000" pitchFamily="50" charset="-128"/>
                    <a:ea typeface="BIZ UDPゴシック" panose="020B0400000000000000" pitchFamily="50" charset="-128"/>
                  </a:endParaRPr>
                </a:p>
              </p:txBody>
            </p:sp>
          </p:grpSp>
          <p:sp>
            <p:nvSpPr>
              <p:cNvPr id="22" name="テキスト ボックス 21">
                <a:extLst>
                  <a:ext uri="{FF2B5EF4-FFF2-40B4-BE49-F238E27FC236}">
                    <a16:creationId xmlns:a16="http://schemas.microsoft.com/office/drawing/2014/main" id="{20C4E059-0DBE-3B70-961D-391211E0B2A3}"/>
                  </a:ext>
                </a:extLst>
              </p:cNvPr>
              <p:cNvSpPr txBox="1"/>
              <p:nvPr/>
            </p:nvSpPr>
            <p:spPr>
              <a:xfrm>
                <a:off x="3314964" y="3871911"/>
                <a:ext cx="922625" cy="346908"/>
              </a:xfrm>
              <a:prstGeom prst="rect">
                <a:avLst/>
              </a:prstGeom>
              <a:noFill/>
            </p:spPr>
            <p:txBody>
              <a:bodyPr wrap="square" rtlCol="0">
                <a:spAutoFit/>
              </a:bodyPr>
              <a:lstStyle/>
              <a:p>
                <a:pPr algn="ctr"/>
                <a:r>
                  <a:rPr lang="ja-JP" altLang="en-US" sz="900">
                    <a:solidFill>
                      <a:srgbClr val="FF0000"/>
                    </a:solidFill>
                    <a:latin typeface="BIZ UDPゴシック" panose="020B0400000000000000" pitchFamily="50" charset="-128"/>
                    <a:ea typeface="BIZ UDPゴシック" panose="020B0400000000000000" pitchFamily="50" charset="-128"/>
                  </a:rPr>
                  <a:t>収支赤字</a:t>
                </a:r>
                <a:r>
                  <a:rPr lang="ja-JP" altLang="en-US" sz="900">
                    <a:latin typeface="BIZ UDPゴシック" panose="020B0400000000000000" pitchFamily="50" charset="-128"/>
                    <a:ea typeface="BIZ UDPゴシック" panose="020B0400000000000000" pitchFamily="50" charset="-128"/>
                  </a:rPr>
                  <a:t>で</a:t>
                </a:r>
                <a:endParaRPr lang="en-US" altLang="ja-JP" sz="900">
                  <a:latin typeface="BIZ UDPゴシック" panose="020B0400000000000000" pitchFamily="50" charset="-128"/>
                  <a:ea typeface="BIZ UDPゴシック" panose="020B0400000000000000" pitchFamily="50" charset="-128"/>
                </a:endParaRPr>
              </a:p>
              <a:p>
                <a:pPr algn="ctr"/>
                <a:r>
                  <a:rPr lang="ja-JP" altLang="en-US" sz="900">
                    <a:latin typeface="BIZ UDPゴシック" panose="020B0400000000000000" pitchFamily="50" charset="-128"/>
                    <a:ea typeface="BIZ UDPゴシック" panose="020B0400000000000000" pitchFamily="50" charset="-128"/>
                  </a:rPr>
                  <a:t>返済できない</a:t>
                </a:r>
                <a:endParaRPr kumimoji="1" lang="ja-JP" altLang="en-US" sz="900">
                  <a:latin typeface="BIZ UDPゴシック" panose="020B0400000000000000" pitchFamily="50" charset="-128"/>
                  <a:ea typeface="BIZ UDPゴシック" panose="020B0400000000000000" pitchFamily="50" charset="-128"/>
                </a:endParaRPr>
              </a:p>
            </p:txBody>
          </p:sp>
        </p:grpSp>
        <p:sp>
          <p:nvSpPr>
            <p:cNvPr id="8" name="テキスト ボックス 7">
              <a:extLst>
                <a:ext uri="{FF2B5EF4-FFF2-40B4-BE49-F238E27FC236}">
                  <a16:creationId xmlns:a16="http://schemas.microsoft.com/office/drawing/2014/main" id="{B7B5058E-56A3-DA39-3722-526F1BBA0C75}"/>
                </a:ext>
              </a:extLst>
            </p:cNvPr>
            <p:cNvSpPr txBox="1"/>
            <p:nvPr/>
          </p:nvSpPr>
          <p:spPr>
            <a:xfrm>
              <a:off x="4787612" y="3842265"/>
              <a:ext cx="922625" cy="369332"/>
            </a:xfrm>
            <a:prstGeom prst="rect">
              <a:avLst/>
            </a:prstGeom>
            <a:noFill/>
          </p:spPr>
          <p:txBody>
            <a:bodyPr wrap="square" rtlCol="0">
              <a:spAutoFit/>
            </a:bodyPr>
            <a:lstStyle/>
            <a:p>
              <a:pPr algn="ctr"/>
              <a:r>
                <a:rPr lang="ja-JP" altLang="en-US" sz="900">
                  <a:solidFill>
                    <a:srgbClr val="FF0000"/>
                  </a:solidFill>
                  <a:latin typeface="BIZ UDPゴシック" panose="020B0400000000000000" pitchFamily="50" charset="-128"/>
                  <a:ea typeface="BIZ UDPゴシック" panose="020B0400000000000000" pitchFamily="50" charset="-128"/>
                </a:rPr>
                <a:t>収支赤字</a:t>
              </a:r>
              <a:r>
                <a:rPr lang="ja-JP" altLang="en-US" sz="900">
                  <a:latin typeface="BIZ UDPゴシック" panose="020B0400000000000000" pitchFamily="50" charset="-128"/>
                  <a:ea typeface="BIZ UDPゴシック" panose="020B0400000000000000" pitchFamily="50" charset="-128"/>
                </a:rPr>
                <a:t>で</a:t>
              </a:r>
              <a:endParaRPr lang="en-US" altLang="ja-JP" sz="900">
                <a:latin typeface="BIZ UDPゴシック" panose="020B0400000000000000" pitchFamily="50" charset="-128"/>
                <a:ea typeface="BIZ UDPゴシック" panose="020B0400000000000000" pitchFamily="50" charset="-128"/>
              </a:endParaRPr>
            </a:p>
            <a:p>
              <a:pPr algn="ctr"/>
              <a:r>
                <a:rPr lang="ja-JP" altLang="en-US" sz="900">
                  <a:latin typeface="BIZ UDPゴシック" panose="020B0400000000000000" pitchFamily="50" charset="-128"/>
                  <a:ea typeface="BIZ UDPゴシック" panose="020B0400000000000000" pitchFamily="50" charset="-128"/>
                </a:rPr>
                <a:t>返済できない</a:t>
              </a:r>
              <a:endParaRPr kumimoji="1" lang="ja-JP" altLang="en-US" sz="900">
                <a:latin typeface="BIZ UDPゴシック" panose="020B0400000000000000" pitchFamily="50" charset="-128"/>
                <a:ea typeface="BIZ UDPゴシック" panose="020B0400000000000000" pitchFamily="50" charset="-128"/>
              </a:endParaRPr>
            </a:p>
          </p:txBody>
        </p:sp>
        <p:cxnSp>
          <p:nvCxnSpPr>
            <p:cNvPr id="44" name="直線コネクタ 43">
              <a:extLst>
                <a:ext uri="{FF2B5EF4-FFF2-40B4-BE49-F238E27FC236}">
                  <a16:creationId xmlns:a16="http://schemas.microsoft.com/office/drawing/2014/main" id="{F8D25AB2-F731-B921-E5DC-A68000FA4E87}"/>
                </a:ext>
              </a:extLst>
            </p:cNvPr>
            <p:cNvCxnSpPr>
              <a:cxnSpLocks/>
            </p:cNvCxnSpPr>
            <p:nvPr/>
          </p:nvCxnSpPr>
          <p:spPr>
            <a:xfrm>
              <a:off x="6103361" y="4460179"/>
              <a:ext cx="1121787" cy="0"/>
            </a:xfrm>
            <a:prstGeom prst="line">
              <a:avLst/>
            </a:prstGeom>
            <a:ln w="25400">
              <a:solidFill>
                <a:schemeClr val="bg1">
                  <a:lumMod val="65000"/>
                </a:schemeClr>
              </a:solidFill>
              <a:prstDash val="sysDash"/>
            </a:ln>
          </p:spPr>
          <p:style>
            <a:lnRef idx="2">
              <a:schemeClr val="accent1"/>
            </a:lnRef>
            <a:fillRef idx="0">
              <a:schemeClr val="accent1"/>
            </a:fillRef>
            <a:effectRef idx="1">
              <a:schemeClr val="accent1"/>
            </a:effectRef>
            <a:fontRef idx="minor">
              <a:schemeClr val="tx1"/>
            </a:fontRef>
          </p:style>
        </p:cxnSp>
        <p:cxnSp>
          <p:nvCxnSpPr>
            <p:cNvPr id="54" name="直線コネクタ 53">
              <a:extLst>
                <a:ext uri="{FF2B5EF4-FFF2-40B4-BE49-F238E27FC236}">
                  <a16:creationId xmlns:a16="http://schemas.microsoft.com/office/drawing/2014/main" id="{2F931E7F-92D1-A2F2-8404-35959B5F60E6}"/>
                </a:ext>
              </a:extLst>
            </p:cNvPr>
            <p:cNvCxnSpPr>
              <a:cxnSpLocks/>
            </p:cNvCxnSpPr>
            <p:nvPr/>
          </p:nvCxnSpPr>
          <p:spPr>
            <a:xfrm>
              <a:off x="2978081" y="4673844"/>
              <a:ext cx="1230564" cy="0"/>
            </a:xfrm>
            <a:prstGeom prst="line">
              <a:avLst/>
            </a:prstGeom>
            <a:ln w="34925">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55" name="直線コネクタ 54">
              <a:extLst>
                <a:ext uri="{FF2B5EF4-FFF2-40B4-BE49-F238E27FC236}">
                  <a16:creationId xmlns:a16="http://schemas.microsoft.com/office/drawing/2014/main" id="{35ACA11A-FC4E-8AB6-C0FE-6F70530B0FC5}"/>
                </a:ext>
              </a:extLst>
            </p:cNvPr>
            <p:cNvCxnSpPr>
              <a:cxnSpLocks/>
            </p:cNvCxnSpPr>
            <p:nvPr/>
          </p:nvCxnSpPr>
          <p:spPr>
            <a:xfrm flipV="1">
              <a:off x="4722341" y="4226665"/>
              <a:ext cx="1190959" cy="6225"/>
            </a:xfrm>
            <a:prstGeom prst="line">
              <a:avLst/>
            </a:prstGeom>
            <a:ln w="34925">
              <a:solidFill>
                <a:srgbClr val="FF0000"/>
              </a:solidFill>
              <a:headEnd type="arrow"/>
              <a:tailEnd type="none"/>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C13AD3A8-0EA4-D938-7B38-7B46E0BA7AE3}"/>
                </a:ext>
              </a:extLst>
            </p:cNvPr>
            <p:cNvSpPr/>
            <p:nvPr/>
          </p:nvSpPr>
          <p:spPr>
            <a:xfrm>
              <a:off x="5920553" y="4571657"/>
              <a:ext cx="1487405" cy="431270"/>
            </a:xfrm>
            <a:prstGeom prst="rect">
              <a:avLst/>
            </a:prstGeom>
            <a:noFill/>
            <a:ln w="635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a:solidFill>
                    <a:schemeClr val="tx1"/>
                  </a:solidFill>
                  <a:latin typeface="BIZ UDPゴシック" panose="020B0400000000000000" pitchFamily="50" charset="-128"/>
                  <a:ea typeface="BIZ UDPゴシック" panose="020B0400000000000000" pitchFamily="50" charset="-128"/>
                </a:rPr>
                <a:t>M</a:t>
              </a:r>
              <a:r>
                <a:rPr kumimoji="1" lang="ja-JP" altLang="en-US" sz="900">
                  <a:solidFill>
                    <a:schemeClr val="tx1"/>
                  </a:solidFill>
                  <a:latin typeface="BIZ UDPゴシック" panose="020B0400000000000000" pitchFamily="50" charset="-128"/>
                  <a:ea typeface="BIZ UDPゴシック" panose="020B0400000000000000" pitchFamily="50" charset="-128"/>
                </a:rPr>
                <a:t>＆</a:t>
              </a:r>
              <a:r>
                <a:rPr kumimoji="1" lang="en-US" altLang="ja-JP" sz="900">
                  <a:solidFill>
                    <a:schemeClr val="tx1"/>
                  </a:solidFill>
                  <a:latin typeface="BIZ UDPゴシック" panose="020B0400000000000000" pitchFamily="50" charset="-128"/>
                  <a:ea typeface="BIZ UDPゴシック" panose="020B0400000000000000" pitchFamily="50" charset="-128"/>
                </a:rPr>
                <a:t>A</a:t>
              </a:r>
              <a:r>
                <a:rPr kumimoji="1" lang="ja-JP" altLang="en-US" sz="900">
                  <a:solidFill>
                    <a:schemeClr val="tx1"/>
                  </a:solidFill>
                  <a:latin typeface="BIZ UDPゴシック" panose="020B0400000000000000" pitchFamily="50" charset="-128"/>
                  <a:ea typeface="BIZ UDPゴシック" panose="020B0400000000000000" pitchFamily="50" charset="-128"/>
                </a:rPr>
                <a:t>資金や子会社株式</a:t>
              </a:r>
              <a:endParaRPr kumimoji="1" lang="en-US" altLang="ja-JP" sz="90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900">
                  <a:solidFill>
                    <a:schemeClr val="tx1"/>
                  </a:solidFill>
                  <a:latin typeface="BIZ UDPゴシック" panose="020B0400000000000000" pitchFamily="50" charset="-128"/>
                  <a:ea typeface="BIZ UDPゴシック" panose="020B0400000000000000" pitchFamily="50" charset="-128"/>
                </a:rPr>
                <a:t>が含まれることもある</a:t>
              </a:r>
              <a:endParaRPr kumimoji="1" lang="en-US" altLang="ja-JP" sz="900">
                <a:solidFill>
                  <a:schemeClr val="tx1"/>
                </a:solidFill>
                <a:latin typeface="BIZ UDPゴシック" panose="020B0400000000000000" pitchFamily="50" charset="-128"/>
                <a:ea typeface="BIZ UDPゴシック" panose="020B0400000000000000" pitchFamily="50" charset="-128"/>
              </a:endParaRPr>
            </a:p>
            <a:p>
              <a:pPr algn="ctr"/>
              <a:endParaRPr kumimoji="1" lang="en-US" altLang="ja-JP" sz="900">
                <a:solidFill>
                  <a:schemeClr val="tx1"/>
                </a:solidFill>
                <a:latin typeface="BIZ UDPゴシック" panose="020B0400000000000000" pitchFamily="50" charset="-128"/>
                <a:ea typeface="BIZ UDPゴシック" panose="020B0400000000000000" pitchFamily="50" charset="-128"/>
              </a:endParaRPr>
            </a:p>
          </p:txBody>
        </p:sp>
        <p:cxnSp>
          <p:nvCxnSpPr>
            <p:cNvPr id="111" name="直線コネクタ 110">
              <a:extLst>
                <a:ext uri="{FF2B5EF4-FFF2-40B4-BE49-F238E27FC236}">
                  <a16:creationId xmlns:a16="http://schemas.microsoft.com/office/drawing/2014/main" id="{4553572D-CC4A-D125-7210-7CBCD399D478}"/>
                </a:ext>
              </a:extLst>
            </p:cNvPr>
            <p:cNvCxnSpPr/>
            <p:nvPr/>
          </p:nvCxnSpPr>
          <p:spPr>
            <a:xfrm>
              <a:off x="3859861" y="5785271"/>
              <a:ext cx="1253803" cy="0"/>
            </a:xfrm>
            <a:prstGeom prst="line">
              <a:avLst/>
            </a:prstGeom>
            <a:ln w="76200" cmpd="thickThi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cxnSp>
          <p:nvCxnSpPr>
            <p:cNvPr id="9" name="直線コネクタ 8">
              <a:extLst>
                <a:ext uri="{FF2B5EF4-FFF2-40B4-BE49-F238E27FC236}">
                  <a16:creationId xmlns:a16="http://schemas.microsoft.com/office/drawing/2014/main" id="{78DAF669-A865-B737-9274-541652C7D343}"/>
                </a:ext>
              </a:extLst>
            </p:cNvPr>
            <p:cNvCxnSpPr>
              <a:cxnSpLocks/>
            </p:cNvCxnSpPr>
            <p:nvPr/>
          </p:nvCxnSpPr>
          <p:spPr>
            <a:xfrm>
              <a:off x="2984321" y="3883221"/>
              <a:ext cx="1244779" cy="0"/>
            </a:xfrm>
            <a:prstGeom prst="line">
              <a:avLst/>
            </a:prstGeom>
            <a:ln w="34925">
              <a:solidFill>
                <a:srgbClr val="FF0000"/>
              </a:solidFill>
              <a:tailEnd type="arrow"/>
            </a:ln>
          </p:spPr>
          <p:style>
            <a:lnRef idx="2">
              <a:schemeClr val="accent1"/>
            </a:lnRef>
            <a:fillRef idx="0">
              <a:schemeClr val="accent1"/>
            </a:fillRef>
            <a:effectRef idx="1">
              <a:schemeClr val="accent1"/>
            </a:effectRef>
            <a:fontRef idx="minor">
              <a:schemeClr val="tx1"/>
            </a:fontRef>
          </p:style>
        </p:cxnSp>
      </p:grpSp>
      <p:sp>
        <p:nvSpPr>
          <p:cNvPr id="5" name="スライド番号プレースホルダー 3">
            <a:extLst>
              <a:ext uri="{FF2B5EF4-FFF2-40B4-BE49-F238E27FC236}">
                <a16:creationId xmlns:a16="http://schemas.microsoft.com/office/drawing/2014/main" id="{2A39D83F-2570-C4BD-3784-5FD7B38F12FF}"/>
              </a:ext>
            </a:extLst>
          </p:cNvPr>
          <p:cNvSpPr>
            <a:spLocks noGrp="1"/>
          </p:cNvSpPr>
          <p:nvPr>
            <p:ph type="sldNum" sz="quarter" idx="12"/>
          </p:nvPr>
        </p:nvSpPr>
        <p:spPr>
          <a:xfrm>
            <a:off x="9032475" y="6356355"/>
            <a:ext cx="705803" cy="365125"/>
          </a:xfrm>
        </p:spPr>
        <p:txBody>
          <a:bodyPr/>
          <a:lstStyle/>
          <a:p>
            <a:fld id="{83CB6158-B501-4E3A-BAB6-5BA58145ABEC}" type="slidenum">
              <a:rPr kumimoji="1" lang="ja-JP" altLang="en-US" smtClean="0"/>
              <a:t>3</a:t>
            </a:fld>
            <a:endParaRPr kumimoji="1" lang="ja-JP" altLang="en-US"/>
          </a:p>
        </p:txBody>
      </p:sp>
    </p:spTree>
    <p:extLst>
      <p:ext uri="{BB962C8B-B14F-4D97-AF65-F5344CB8AC3E}">
        <p14:creationId xmlns:p14="http://schemas.microsoft.com/office/powerpoint/2010/main" val="2708476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13465-6316-40F0-B788-9FF4F012510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068148D-D4E5-926B-137A-1FA74C2818C6}"/>
              </a:ext>
            </a:extLst>
          </p:cNvPr>
          <p:cNvSpPr>
            <a:spLocks noGrp="1"/>
          </p:cNvSpPr>
          <p:nvPr>
            <p:ph type="title"/>
          </p:nvPr>
        </p:nvSpPr>
        <p:spPr/>
        <p:txBody>
          <a:bodyPr/>
          <a:lstStyle/>
          <a:p>
            <a:r>
              <a:rPr lang="ja-JP" altLang="en-US" b="1">
                <a:solidFill>
                  <a:schemeClr val="tx1">
                    <a:lumMod val="65000"/>
                    <a:lumOff val="35000"/>
                  </a:schemeClr>
                </a:solidFill>
              </a:rPr>
              <a:t>３</a:t>
            </a:r>
            <a:r>
              <a:rPr kumimoji="1" lang="ja-JP" altLang="en-US" b="1">
                <a:solidFill>
                  <a:schemeClr val="tx1">
                    <a:lumMod val="65000"/>
                    <a:lumOff val="35000"/>
                  </a:schemeClr>
                </a:solidFill>
              </a:rPr>
              <a:t>．運転資金（全業種共通）</a:t>
            </a:r>
          </a:p>
        </p:txBody>
      </p:sp>
      <p:sp>
        <p:nvSpPr>
          <p:cNvPr id="11" name="テキスト ボックス 10">
            <a:extLst>
              <a:ext uri="{FF2B5EF4-FFF2-40B4-BE49-F238E27FC236}">
                <a16:creationId xmlns:a16="http://schemas.microsoft.com/office/drawing/2014/main" id="{C471D45B-300A-0A87-84F7-A64540DFA966}"/>
              </a:ext>
            </a:extLst>
          </p:cNvPr>
          <p:cNvSpPr txBox="1"/>
          <p:nvPr/>
        </p:nvSpPr>
        <p:spPr>
          <a:xfrm>
            <a:off x="6000139" y="6623508"/>
            <a:ext cx="3016865" cy="200055"/>
          </a:xfrm>
          <a:prstGeom prst="rect">
            <a:avLst/>
          </a:prstGeom>
          <a:noFill/>
        </p:spPr>
        <p:txBody>
          <a:bodyPr wrap="square" rtlCol="0">
            <a:spAutoFit/>
          </a:bodyPr>
          <a:lstStyle/>
          <a:p>
            <a:r>
              <a:rPr lang="en-US" altLang="ja-JP" sz="700">
                <a:latin typeface="BIZ UDP明朝 Medium" panose="02020500000000000000" pitchFamily="18" charset="-128"/>
                <a:ea typeface="BIZ UDP明朝 Medium" panose="02020500000000000000" pitchFamily="18" charset="-128"/>
              </a:rPr>
              <a:t>※</a:t>
            </a:r>
            <a:r>
              <a:rPr lang="ja-JP" altLang="en-US" sz="700">
                <a:latin typeface="BIZ UDP明朝 Medium" panose="02020500000000000000" pitchFamily="18" charset="-128"/>
                <a:ea typeface="BIZ UDP明朝 Medium" panose="02020500000000000000" pitchFamily="18" charset="-128"/>
              </a:rPr>
              <a:t> </a:t>
            </a:r>
            <a:r>
              <a:rPr lang="en-US" altLang="ja-JP" sz="700">
                <a:latin typeface="BIZ UDP明朝 Medium" panose="02020500000000000000" pitchFamily="18" charset="-128"/>
                <a:ea typeface="BIZ UDP明朝 Medium" panose="02020500000000000000" pitchFamily="18" charset="-128"/>
              </a:rPr>
              <a:t>Stock Keeping Unit</a:t>
            </a:r>
            <a:r>
              <a:rPr lang="ja-JP" altLang="en-US" sz="700">
                <a:latin typeface="BIZ UDP明朝 Medium" panose="02020500000000000000" pitchFamily="18" charset="-128"/>
                <a:ea typeface="BIZ UDP明朝 Medium" panose="02020500000000000000" pitchFamily="18" charset="-128"/>
              </a:rPr>
              <a:t>：在庫管理などにおける最小識別単位</a:t>
            </a:r>
            <a:endParaRPr kumimoji="1" lang="en-US" altLang="ja-JP" sz="1100">
              <a:solidFill>
                <a:srgbClr val="FF0000"/>
              </a:solidFill>
              <a:latin typeface="BIZ UDP明朝 Medium" panose="02020500000000000000" pitchFamily="18" charset="-128"/>
              <a:ea typeface="BIZ UDP明朝 Medium" panose="02020500000000000000" pitchFamily="18" charset="-128"/>
            </a:endParaRPr>
          </a:p>
        </p:txBody>
      </p:sp>
      <p:sp>
        <p:nvSpPr>
          <p:cNvPr id="12" name="テキスト ボックス 11">
            <a:extLst>
              <a:ext uri="{FF2B5EF4-FFF2-40B4-BE49-F238E27FC236}">
                <a16:creationId xmlns:a16="http://schemas.microsoft.com/office/drawing/2014/main" id="{673D9C0D-02B9-38BB-D42D-C6828E5C3986}"/>
              </a:ext>
            </a:extLst>
          </p:cNvPr>
          <p:cNvSpPr txBox="1"/>
          <p:nvPr/>
        </p:nvSpPr>
        <p:spPr>
          <a:xfrm>
            <a:off x="774702" y="1075797"/>
            <a:ext cx="8519967" cy="430887"/>
          </a:xfrm>
          <a:prstGeom prst="rect">
            <a:avLst/>
          </a:prstGeom>
          <a:noFill/>
        </p:spPr>
        <p:txBody>
          <a:bodyPr wrap="square" rtlCol="0">
            <a:spAutoFit/>
          </a:bodyPr>
          <a:lstStyle/>
          <a:p>
            <a:r>
              <a:rPr kumimoji="1" lang="ja-JP" altLang="en-US" sz="1100" spc="-30">
                <a:solidFill>
                  <a:schemeClr val="tx1">
                    <a:lumMod val="75000"/>
                    <a:lumOff val="25000"/>
                  </a:schemeClr>
                </a:solidFill>
                <a:latin typeface="BIZ UDPゴシック" panose="020B0400000000000000" pitchFamily="50" charset="-128"/>
                <a:ea typeface="BIZ UDPゴシック"/>
              </a:rPr>
              <a:t>正常な経営状況の際に発生する運転資金の着眼点についてまとめます。</a:t>
            </a:r>
            <a:r>
              <a:rPr kumimoji="1" lang="ja-JP" altLang="en-US" sz="1100" spc="-30">
                <a:solidFill>
                  <a:schemeClr val="tx1">
                    <a:lumMod val="75000"/>
                    <a:lumOff val="25000"/>
                  </a:schemeClr>
                </a:solidFill>
                <a:latin typeface="BIZ UDPゴシック" panose="020B0400000000000000" pitchFamily="50" charset="-128"/>
                <a:ea typeface="BIZ UDPゴシック" panose="020B0400000000000000" pitchFamily="50" charset="-128"/>
              </a:rPr>
              <a:t>基本的な構成要素は、売上債権（売掛金）、棚卸資産（在庫）、仕入債務（買掛金）</a:t>
            </a:r>
            <a:r>
              <a:rPr kumimoji="1" lang="ja-JP" altLang="en-US" sz="1100">
                <a:solidFill>
                  <a:schemeClr val="tx1">
                    <a:lumMod val="75000"/>
                    <a:lumOff val="25000"/>
                  </a:schemeClr>
                </a:solidFill>
                <a:latin typeface="BIZ UDPゴシック" panose="020B0400000000000000" pitchFamily="50" charset="-128"/>
                <a:ea typeface="BIZ UDPゴシック" panose="020B0400000000000000" pitchFamily="50" charset="-128"/>
              </a:rPr>
              <a:t>であり、どのような要因で運転資金が増減するのかについて、確認します。</a:t>
            </a:r>
            <a:endParaRPr kumimoji="1" lang="en-US" altLang="ja-JP" sz="110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DE1E02D4-390F-652E-90C7-4CE866245B58}"/>
              </a:ext>
            </a:extLst>
          </p:cNvPr>
          <p:cNvSpPr txBox="1"/>
          <p:nvPr/>
        </p:nvSpPr>
        <p:spPr>
          <a:xfrm>
            <a:off x="2772814" y="3681692"/>
            <a:ext cx="4572246" cy="338554"/>
          </a:xfrm>
          <a:prstGeom prst="rect">
            <a:avLst/>
          </a:prstGeom>
          <a:noFill/>
        </p:spPr>
        <p:txBody>
          <a:bodyPr wrap="square" rtlCol="0">
            <a:spAutoFit/>
          </a:bodyPr>
          <a:lstStyle/>
          <a:p>
            <a:pPr algn="ctr"/>
            <a:r>
              <a:rPr kumimoji="1" lang="ja-JP" altLang="en-US" sz="1600" b="1">
                <a:solidFill>
                  <a:schemeClr val="bg2">
                    <a:lumMod val="25000"/>
                  </a:schemeClr>
                </a:solidFill>
                <a:latin typeface="BIZ UDPゴシック" panose="020B0400000000000000" pitchFamily="50" charset="-128"/>
                <a:ea typeface="BIZ UDPゴシック" panose="020B0400000000000000" pitchFamily="50" charset="-128"/>
              </a:rPr>
              <a:t>～ 運転資金の基本的な考え ～</a:t>
            </a:r>
          </a:p>
        </p:txBody>
      </p:sp>
      <p:grpSp>
        <p:nvGrpSpPr>
          <p:cNvPr id="50" name="グループ化 49">
            <a:extLst>
              <a:ext uri="{FF2B5EF4-FFF2-40B4-BE49-F238E27FC236}">
                <a16:creationId xmlns:a16="http://schemas.microsoft.com/office/drawing/2014/main" id="{BBBC06E5-22FC-710D-8D2B-05BA893D4290}"/>
              </a:ext>
            </a:extLst>
          </p:cNvPr>
          <p:cNvGrpSpPr/>
          <p:nvPr/>
        </p:nvGrpSpPr>
        <p:grpSpPr>
          <a:xfrm>
            <a:off x="5086470" y="4294811"/>
            <a:ext cx="3630369" cy="2161234"/>
            <a:chOff x="4705468" y="4294811"/>
            <a:chExt cx="3630369" cy="2161234"/>
          </a:xfrm>
        </p:grpSpPr>
        <p:pic>
          <p:nvPicPr>
            <p:cNvPr id="17" name="図 16">
              <a:extLst>
                <a:ext uri="{FF2B5EF4-FFF2-40B4-BE49-F238E27FC236}">
                  <a16:creationId xmlns:a16="http://schemas.microsoft.com/office/drawing/2014/main" id="{0E66F07F-E982-6BC1-31ED-ECF247DEC9DA}"/>
                </a:ext>
              </a:extLst>
            </p:cNvPr>
            <p:cNvPicPr>
              <a:picLocks noChangeAspect="1"/>
            </p:cNvPicPr>
            <p:nvPr/>
          </p:nvPicPr>
          <p:blipFill>
            <a:blip r:embed="rId2"/>
            <a:stretch>
              <a:fillRect/>
            </a:stretch>
          </p:blipFill>
          <p:spPr>
            <a:xfrm>
              <a:off x="4949190" y="4612005"/>
              <a:ext cx="3017520" cy="1844040"/>
            </a:xfrm>
            <a:prstGeom prst="rect">
              <a:avLst/>
            </a:prstGeom>
          </p:spPr>
        </p:pic>
        <p:sp>
          <p:nvSpPr>
            <p:cNvPr id="59" name="テキスト ボックス 58">
              <a:extLst>
                <a:ext uri="{FF2B5EF4-FFF2-40B4-BE49-F238E27FC236}">
                  <a16:creationId xmlns:a16="http://schemas.microsoft.com/office/drawing/2014/main" id="{951F8DA9-5B7B-1040-C107-C88994C26C72}"/>
                </a:ext>
              </a:extLst>
            </p:cNvPr>
            <p:cNvSpPr txBox="1"/>
            <p:nvPr/>
          </p:nvSpPr>
          <p:spPr>
            <a:xfrm>
              <a:off x="4705468" y="4294811"/>
              <a:ext cx="3630369" cy="307777"/>
            </a:xfrm>
            <a:prstGeom prst="rect">
              <a:avLst/>
            </a:prstGeom>
            <a:noFill/>
          </p:spPr>
          <p:txBody>
            <a:bodyPr wrap="square" rtlCol="0">
              <a:spAutoFit/>
            </a:bodyPr>
            <a:lstStyle/>
            <a:p>
              <a:pPr algn="ctr"/>
              <a:r>
                <a:rPr kumimoji="1" lang="ja-JP" altLang="en-US" sz="1400" b="1">
                  <a:latin typeface="BIZ UDPゴシック" panose="020B0400000000000000" pitchFamily="50" charset="-128"/>
                  <a:ea typeface="BIZ UDPゴシック" panose="020B0400000000000000" pitchFamily="50" charset="-128"/>
                </a:rPr>
                <a:t>増加運転資金の例</a:t>
              </a:r>
              <a:endParaRPr kumimoji="1" lang="en-US" altLang="ja-JP" sz="1050" b="1">
                <a:latin typeface="BIZ UDPゴシック" panose="020B0400000000000000" pitchFamily="50" charset="-128"/>
                <a:ea typeface="BIZ UDPゴシック" panose="020B0400000000000000" pitchFamily="50" charset="-128"/>
              </a:endParaRPr>
            </a:p>
          </p:txBody>
        </p:sp>
        <p:sp>
          <p:nvSpPr>
            <p:cNvPr id="60" name="正方形/長方形 59">
              <a:extLst>
                <a:ext uri="{FF2B5EF4-FFF2-40B4-BE49-F238E27FC236}">
                  <a16:creationId xmlns:a16="http://schemas.microsoft.com/office/drawing/2014/main" id="{33E3EF2C-F1FD-4881-B96F-265267945FF2}"/>
                </a:ext>
              </a:extLst>
            </p:cNvPr>
            <p:cNvSpPr/>
            <p:nvPr/>
          </p:nvSpPr>
          <p:spPr>
            <a:xfrm>
              <a:off x="6599881" y="5968939"/>
              <a:ext cx="1361751" cy="265321"/>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テキスト ボックス 61">
              <a:extLst>
                <a:ext uri="{FF2B5EF4-FFF2-40B4-BE49-F238E27FC236}">
                  <a16:creationId xmlns:a16="http://schemas.microsoft.com/office/drawing/2014/main" id="{F027BA1C-A13B-1BEC-2416-15E4728099B1}"/>
                </a:ext>
              </a:extLst>
            </p:cNvPr>
            <p:cNvSpPr txBox="1"/>
            <p:nvPr/>
          </p:nvSpPr>
          <p:spPr>
            <a:xfrm>
              <a:off x="7488045" y="5049025"/>
              <a:ext cx="713748" cy="215444"/>
            </a:xfrm>
            <a:prstGeom prst="rect">
              <a:avLst/>
            </a:prstGeom>
            <a:noFill/>
          </p:spPr>
          <p:txBody>
            <a:bodyPr wrap="square" rtlCol="0">
              <a:spAutoFit/>
            </a:bodyPr>
            <a:lstStyle/>
            <a:p>
              <a:pPr algn="ctr"/>
              <a:r>
                <a:rPr kumimoji="1" lang="ja-JP" altLang="en-US" sz="800" b="1">
                  <a:solidFill>
                    <a:srgbClr val="FF0000"/>
                  </a:solidFill>
                  <a:latin typeface="BIZ UDP明朝 Medium" panose="02020500000000000000" pitchFamily="18" charset="-128"/>
                  <a:ea typeface="BIZ UDP明朝 Medium" panose="02020500000000000000" pitchFamily="18" charset="-128"/>
                </a:rPr>
                <a:t>＋</a:t>
              </a:r>
              <a:r>
                <a:rPr kumimoji="1" lang="en-US" altLang="ja-JP" sz="800" b="1">
                  <a:solidFill>
                    <a:srgbClr val="FF0000"/>
                  </a:solidFill>
                  <a:latin typeface="BIZ UDP明朝 Medium" panose="02020500000000000000" pitchFamily="18" charset="-128"/>
                  <a:ea typeface="BIZ UDP明朝 Medium" panose="02020500000000000000" pitchFamily="18" charset="-128"/>
                </a:rPr>
                <a:t>30,000</a:t>
              </a:r>
              <a:endParaRPr kumimoji="1" lang="en-US" altLang="ja-JP" sz="1050" b="1">
                <a:solidFill>
                  <a:srgbClr val="FF0000"/>
                </a:solidFill>
                <a:latin typeface="BIZ UDP明朝 Medium" panose="02020500000000000000" pitchFamily="18" charset="-128"/>
                <a:ea typeface="BIZ UDP明朝 Medium" panose="02020500000000000000" pitchFamily="18" charset="-128"/>
              </a:endParaRPr>
            </a:p>
          </p:txBody>
        </p:sp>
        <p:cxnSp>
          <p:nvCxnSpPr>
            <p:cNvPr id="64" name="コネクタ: カギ線 63">
              <a:extLst>
                <a:ext uri="{FF2B5EF4-FFF2-40B4-BE49-F238E27FC236}">
                  <a16:creationId xmlns:a16="http://schemas.microsoft.com/office/drawing/2014/main" id="{E97A814D-D945-F3CF-DBFB-764BDC014C45}"/>
                </a:ext>
              </a:extLst>
            </p:cNvPr>
            <p:cNvCxnSpPr>
              <a:cxnSpLocks/>
              <a:stCxn id="14" idx="3"/>
              <a:endCxn id="60" idx="3"/>
            </p:cNvCxnSpPr>
            <p:nvPr/>
          </p:nvCxnSpPr>
          <p:spPr>
            <a:xfrm>
              <a:off x="7959401" y="4951174"/>
              <a:ext cx="2231" cy="1150426"/>
            </a:xfrm>
            <a:prstGeom prst="bentConnector3">
              <a:avLst>
                <a:gd name="adj1" fmla="val 10346526"/>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4" name="正方形/長方形 13">
              <a:extLst>
                <a:ext uri="{FF2B5EF4-FFF2-40B4-BE49-F238E27FC236}">
                  <a16:creationId xmlns:a16="http://schemas.microsoft.com/office/drawing/2014/main" id="{128544B2-EC93-0221-EAF9-FCAC3152CBCD}"/>
                </a:ext>
              </a:extLst>
            </p:cNvPr>
            <p:cNvSpPr/>
            <p:nvPr/>
          </p:nvSpPr>
          <p:spPr>
            <a:xfrm>
              <a:off x="6597650" y="4821572"/>
              <a:ext cx="1361751" cy="25920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7468401E-88B4-E751-EC31-40A188FE7BF7}"/>
                </a:ext>
              </a:extLst>
            </p:cNvPr>
            <p:cNvSpPr txBox="1"/>
            <p:nvPr/>
          </p:nvSpPr>
          <p:spPr>
            <a:xfrm>
              <a:off x="7457414" y="6235701"/>
              <a:ext cx="785123" cy="215444"/>
            </a:xfrm>
            <a:prstGeom prst="rect">
              <a:avLst/>
            </a:prstGeom>
            <a:noFill/>
          </p:spPr>
          <p:txBody>
            <a:bodyPr wrap="square" rtlCol="0">
              <a:spAutoFit/>
            </a:bodyPr>
            <a:lstStyle/>
            <a:p>
              <a:pPr algn="ctr"/>
              <a:r>
                <a:rPr kumimoji="1" lang="ja-JP" altLang="en-US" sz="800" b="1">
                  <a:solidFill>
                    <a:srgbClr val="FF0000"/>
                  </a:solidFill>
                  <a:latin typeface="BIZ UDP明朝 Medium" panose="02020500000000000000" pitchFamily="18" charset="-128"/>
                  <a:ea typeface="BIZ UDP明朝 Medium" panose="02020500000000000000" pitchFamily="18" charset="-128"/>
                </a:rPr>
                <a:t>＋２</a:t>
              </a:r>
              <a:r>
                <a:rPr kumimoji="1" lang="en-US" altLang="ja-JP" sz="800" b="1">
                  <a:solidFill>
                    <a:srgbClr val="FF0000"/>
                  </a:solidFill>
                  <a:latin typeface="BIZ UDP明朝 Medium" panose="02020500000000000000" pitchFamily="18" charset="-128"/>
                  <a:ea typeface="BIZ UDP明朝 Medium" panose="02020500000000000000" pitchFamily="18" charset="-128"/>
                </a:rPr>
                <a:t>0,000</a:t>
              </a:r>
              <a:endParaRPr kumimoji="1" lang="en-US" altLang="ja-JP" sz="1050" b="1">
                <a:solidFill>
                  <a:srgbClr val="FF0000"/>
                </a:solidFill>
                <a:latin typeface="BIZ UDP明朝 Medium" panose="02020500000000000000" pitchFamily="18" charset="-128"/>
                <a:ea typeface="BIZ UDP明朝 Medium" panose="02020500000000000000" pitchFamily="18" charset="-128"/>
              </a:endParaRPr>
            </a:p>
          </p:txBody>
        </p:sp>
      </p:grpSp>
      <p:grpSp>
        <p:nvGrpSpPr>
          <p:cNvPr id="49" name="グループ化 48">
            <a:extLst>
              <a:ext uri="{FF2B5EF4-FFF2-40B4-BE49-F238E27FC236}">
                <a16:creationId xmlns:a16="http://schemas.microsoft.com/office/drawing/2014/main" id="{A7F784D9-3A93-A7B7-BBF8-F436136D85EB}"/>
              </a:ext>
            </a:extLst>
          </p:cNvPr>
          <p:cNvGrpSpPr/>
          <p:nvPr/>
        </p:nvGrpSpPr>
        <p:grpSpPr>
          <a:xfrm>
            <a:off x="825997" y="4376734"/>
            <a:ext cx="3681679" cy="2138686"/>
            <a:chOff x="361871" y="4376734"/>
            <a:chExt cx="3681679" cy="2138686"/>
          </a:xfrm>
        </p:grpSpPr>
        <p:grpSp>
          <p:nvGrpSpPr>
            <p:cNvPr id="34" name="グループ化 33">
              <a:extLst>
                <a:ext uri="{FF2B5EF4-FFF2-40B4-BE49-F238E27FC236}">
                  <a16:creationId xmlns:a16="http://schemas.microsoft.com/office/drawing/2014/main" id="{A9049F82-FF95-F3A9-1D4C-8377B7BBAF37}"/>
                </a:ext>
              </a:extLst>
            </p:cNvPr>
            <p:cNvGrpSpPr/>
            <p:nvPr/>
          </p:nvGrpSpPr>
          <p:grpSpPr>
            <a:xfrm>
              <a:off x="2213141" y="4376734"/>
              <a:ext cx="1830409" cy="1217473"/>
              <a:chOff x="388240" y="4358076"/>
              <a:chExt cx="1512735" cy="940237"/>
            </a:xfrm>
          </p:grpSpPr>
          <p:sp>
            <p:nvSpPr>
              <p:cNvPr id="35" name="正方形/長方形 34">
                <a:extLst>
                  <a:ext uri="{FF2B5EF4-FFF2-40B4-BE49-F238E27FC236}">
                    <a16:creationId xmlns:a16="http://schemas.microsoft.com/office/drawing/2014/main" id="{29CC1FC8-FD97-6C71-B99A-03A354C91414}"/>
                  </a:ext>
                </a:extLst>
              </p:cNvPr>
              <p:cNvSpPr/>
              <p:nvPr/>
            </p:nvSpPr>
            <p:spPr>
              <a:xfrm>
                <a:off x="388240" y="4358076"/>
                <a:ext cx="1484570" cy="940237"/>
              </a:xfrm>
              <a:prstGeom prst="rect">
                <a:avLst/>
              </a:prstGeom>
              <a:noFill/>
              <a:ln w="4445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6" name="直線コネクタ 35">
                <a:extLst>
                  <a:ext uri="{FF2B5EF4-FFF2-40B4-BE49-F238E27FC236}">
                    <a16:creationId xmlns:a16="http://schemas.microsoft.com/office/drawing/2014/main" id="{890D8E8A-F53D-04BC-8A06-A2A5F8BBC567}"/>
                  </a:ext>
                </a:extLst>
              </p:cNvPr>
              <p:cNvCxnSpPr>
                <a:cxnSpLocks/>
              </p:cNvCxnSpPr>
              <p:nvPr/>
            </p:nvCxnSpPr>
            <p:spPr>
              <a:xfrm>
                <a:off x="416405" y="4984503"/>
                <a:ext cx="1484570" cy="0"/>
              </a:xfrm>
              <a:prstGeom prst="line">
                <a:avLst/>
              </a:prstGeom>
              <a:ln>
                <a:solidFill>
                  <a:schemeClr val="bg1">
                    <a:lumMod val="5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39" name="テキスト ボックス 38">
                <a:extLst>
                  <a:ext uri="{FF2B5EF4-FFF2-40B4-BE49-F238E27FC236}">
                    <a16:creationId xmlns:a16="http://schemas.microsoft.com/office/drawing/2014/main" id="{B6DBA0B4-0F25-69A2-EEE1-71A14E12C63F}"/>
                  </a:ext>
                </a:extLst>
              </p:cNvPr>
              <p:cNvSpPr txBox="1"/>
              <p:nvPr/>
            </p:nvSpPr>
            <p:spPr>
              <a:xfrm>
                <a:off x="563252" y="5045952"/>
                <a:ext cx="1224859" cy="190153"/>
              </a:xfrm>
              <a:prstGeom prst="rect">
                <a:avLst/>
              </a:prstGeom>
              <a:noFill/>
            </p:spPr>
            <p:txBody>
              <a:bodyPr wrap="square" rtlCol="0">
                <a:spAutoFit/>
              </a:bodyPr>
              <a:lstStyle/>
              <a:p>
                <a:r>
                  <a:rPr kumimoji="1" lang="ja-JP" altLang="en-US" sz="1000">
                    <a:solidFill>
                      <a:schemeClr val="bg1">
                        <a:lumMod val="50000"/>
                      </a:schemeClr>
                    </a:solidFill>
                    <a:latin typeface="BIZ UDPゴシック" panose="020B0400000000000000" pitchFamily="50" charset="-128"/>
                    <a:ea typeface="BIZ UDPゴシック" panose="020B0400000000000000" pitchFamily="50" charset="-128"/>
                  </a:rPr>
                  <a:t>売上・仕入条件で変動</a:t>
                </a:r>
              </a:p>
            </p:txBody>
          </p:sp>
          <p:sp>
            <p:nvSpPr>
              <p:cNvPr id="41" name="テキスト ボックス 40">
                <a:extLst>
                  <a:ext uri="{FF2B5EF4-FFF2-40B4-BE49-F238E27FC236}">
                    <a16:creationId xmlns:a16="http://schemas.microsoft.com/office/drawing/2014/main" id="{A510E73B-D3B8-7C0A-7D57-ABB9442300BE}"/>
                  </a:ext>
                </a:extLst>
              </p:cNvPr>
              <p:cNvSpPr txBox="1"/>
              <p:nvPr/>
            </p:nvSpPr>
            <p:spPr>
              <a:xfrm>
                <a:off x="447336" y="4477339"/>
                <a:ext cx="1333499" cy="404075"/>
              </a:xfrm>
              <a:prstGeom prst="rect">
                <a:avLst/>
              </a:prstGeom>
              <a:noFill/>
            </p:spPr>
            <p:txBody>
              <a:bodyPr wrap="square" rtlCol="0">
                <a:spAutoFit/>
              </a:bodyPr>
              <a:lstStyle/>
              <a:p>
                <a:pPr algn="ctr"/>
                <a:r>
                  <a:rPr kumimoji="1" lang="ja-JP" altLang="en-US" sz="1400">
                    <a:latin typeface="BIZ UDPゴシック" panose="020B0400000000000000" pitchFamily="50" charset="-128"/>
                    <a:ea typeface="BIZ UDPゴシック" panose="020B0400000000000000" pitchFamily="50" charset="-128"/>
                  </a:rPr>
                  <a:t>仕入債務</a:t>
                </a:r>
                <a:endParaRPr kumimoji="1" lang="en-US" altLang="ja-JP" sz="1400">
                  <a:latin typeface="BIZ UDPゴシック" panose="020B0400000000000000" pitchFamily="50" charset="-128"/>
                  <a:ea typeface="BIZ UDPゴシック" panose="020B0400000000000000" pitchFamily="50" charset="-128"/>
                </a:endParaRPr>
              </a:p>
              <a:p>
                <a:pPr algn="ctr"/>
                <a:r>
                  <a:rPr kumimoji="1" lang="ja-JP" altLang="en-US" sz="1400">
                    <a:latin typeface="BIZ UDPゴシック" panose="020B0400000000000000" pitchFamily="50" charset="-128"/>
                    <a:ea typeface="BIZ UDPゴシック" panose="020B0400000000000000" pitchFamily="50" charset="-128"/>
                  </a:rPr>
                  <a:t>（買掛金）</a:t>
                </a:r>
              </a:p>
            </p:txBody>
          </p:sp>
        </p:grpSp>
        <p:grpSp>
          <p:nvGrpSpPr>
            <p:cNvPr id="27" name="グループ化 26">
              <a:extLst>
                <a:ext uri="{FF2B5EF4-FFF2-40B4-BE49-F238E27FC236}">
                  <a16:creationId xmlns:a16="http://schemas.microsoft.com/office/drawing/2014/main" id="{32B5D24A-F10A-F06B-9951-A69A27225A79}"/>
                </a:ext>
              </a:extLst>
            </p:cNvPr>
            <p:cNvGrpSpPr/>
            <p:nvPr/>
          </p:nvGrpSpPr>
          <p:grpSpPr>
            <a:xfrm>
              <a:off x="376460" y="4376736"/>
              <a:ext cx="1932639" cy="984455"/>
              <a:chOff x="392176" y="4385124"/>
              <a:chExt cx="1597222" cy="984455"/>
            </a:xfrm>
          </p:grpSpPr>
          <p:sp>
            <p:nvSpPr>
              <p:cNvPr id="19" name="正方形/長方形 18">
                <a:extLst>
                  <a:ext uri="{FF2B5EF4-FFF2-40B4-BE49-F238E27FC236}">
                    <a16:creationId xmlns:a16="http://schemas.microsoft.com/office/drawing/2014/main" id="{42E6CFD9-E3AD-792D-E15B-7AEED6FB99E1}"/>
                  </a:ext>
                </a:extLst>
              </p:cNvPr>
              <p:cNvSpPr/>
              <p:nvPr/>
            </p:nvSpPr>
            <p:spPr>
              <a:xfrm>
                <a:off x="392176" y="4385124"/>
                <a:ext cx="1484570" cy="984455"/>
              </a:xfrm>
              <a:prstGeom prst="rect">
                <a:avLst/>
              </a:prstGeom>
              <a:noFill/>
              <a:ln w="44450">
                <a:solidFill>
                  <a:srgbClr val="4E95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コネクタ 20">
                <a:extLst>
                  <a:ext uri="{FF2B5EF4-FFF2-40B4-BE49-F238E27FC236}">
                    <a16:creationId xmlns:a16="http://schemas.microsoft.com/office/drawing/2014/main" id="{B637FB8B-95FC-C22E-333F-59E85EECBF90}"/>
                  </a:ext>
                </a:extLst>
              </p:cNvPr>
              <p:cNvCxnSpPr>
                <a:cxnSpLocks/>
              </p:cNvCxnSpPr>
              <p:nvPr/>
            </p:nvCxnSpPr>
            <p:spPr>
              <a:xfrm>
                <a:off x="392176" y="4970752"/>
                <a:ext cx="1484570" cy="0"/>
              </a:xfrm>
              <a:prstGeom prst="line">
                <a:avLst/>
              </a:prstGeom>
              <a:ln>
                <a:solidFill>
                  <a:schemeClr val="bg1">
                    <a:lumMod val="50000"/>
                  </a:schemeClr>
                </a:solidFill>
                <a:prstDash val="sysDash"/>
              </a:ln>
            </p:spPr>
            <p:style>
              <a:lnRef idx="2">
                <a:schemeClr val="accent1"/>
              </a:lnRef>
              <a:fillRef idx="0">
                <a:schemeClr val="accent1"/>
              </a:fillRef>
              <a:effectRef idx="1">
                <a:schemeClr val="accent1"/>
              </a:effectRef>
              <a:fontRef idx="minor">
                <a:schemeClr val="tx1"/>
              </a:fontRef>
            </p:style>
          </p:cxnSp>
          <p:cxnSp>
            <p:nvCxnSpPr>
              <p:cNvPr id="23" name="直線矢印コネクタ 22">
                <a:extLst>
                  <a:ext uri="{FF2B5EF4-FFF2-40B4-BE49-F238E27FC236}">
                    <a16:creationId xmlns:a16="http://schemas.microsoft.com/office/drawing/2014/main" id="{D87E3547-4E82-D412-F03F-680A4F1375EF}"/>
                  </a:ext>
                </a:extLst>
              </p:cNvPr>
              <p:cNvCxnSpPr>
                <a:cxnSpLocks/>
              </p:cNvCxnSpPr>
              <p:nvPr/>
            </p:nvCxnSpPr>
            <p:spPr>
              <a:xfrm>
                <a:off x="505362" y="4998165"/>
                <a:ext cx="0" cy="345356"/>
              </a:xfrm>
              <a:prstGeom prst="straightConnector1">
                <a:avLst/>
              </a:prstGeom>
              <a:ln>
                <a:solidFill>
                  <a:srgbClr val="4E95D9"/>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25" name="テキスト ボックス 24">
                <a:extLst>
                  <a:ext uri="{FF2B5EF4-FFF2-40B4-BE49-F238E27FC236}">
                    <a16:creationId xmlns:a16="http://schemas.microsoft.com/office/drawing/2014/main" id="{0F4B622A-D002-A2F0-23D3-CFC75BED78F5}"/>
                  </a:ext>
                </a:extLst>
              </p:cNvPr>
              <p:cNvSpPr txBox="1"/>
              <p:nvPr/>
            </p:nvSpPr>
            <p:spPr>
              <a:xfrm>
                <a:off x="545368" y="5051788"/>
                <a:ext cx="1444030" cy="246221"/>
              </a:xfrm>
              <a:prstGeom prst="rect">
                <a:avLst/>
              </a:prstGeom>
              <a:noFill/>
            </p:spPr>
            <p:txBody>
              <a:bodyPr wrap="square" rtlCol="0">
                <a:spAutoFit/>
              </a:bodyPr>
              <a:lstStyle/>
              <a:p>
                <a:r>
                  <a:rPr kumimoji="1" lang="ja-JP" altLang="en-US" sz="1000">
                    <a:solidFill>
                      <a:schemeClr val="bg1">
                        <a:lumMod val="50000"/>
                      </a:schemeClr>
                    </a:solidFill>
                    <a:latin typeface="BIZ UDPゴシック" panose="020B0400000000000000" pitchFamily="50" charset="-128"/>
                    <a:ea typeface="BIZ UDPゴシック" panose="020B0400000000000000" pitchFamily="50" charset="-128"/>
                  </a:rPr>
                  <a:t>売上・入金条件で変動</a:t>
                </a:r>
              </a:p>
            </p:txBody>
          </p:sp>
          <p:sp>
            <p:nvSpPr>
              <p:cNvPr id="26" name="テキスト ボックス 25">
                <a:extLst>
                  <a:ext uri="{FF2B5EF4-FFF2-40B4-BE49-F238E27FC236}">
                    <a16:creationId xmlns:a16="http://schemas.microsoft.com/office/drawing/2014/main" id="{E232BDD3-8CC0-DA3F-D091-1174EEEFCF31}"/>
                  </a:ext>
                </a:extLst>
              </p:cNvPr>
              <p:cNvSpPr txBox="1"/>
              <p:nvPr/>
            </p:nvSpPr>
            <p:spPr>
              <a:xfrm>
                <a:off x="467712" y="4438511"/>
                <a:ext cx="1333499" cy="523220"/>
              </a:xfrm>
              <a:prstGeom prst="rect">
                <a:avLst/>
              </a:prstGeom>
              <a:noFill/>
            </p:spPr>
            <p:txBody>
              <a:bodyPr wrap="square" rtlCol="0">
                <a:spAutoFit/>
              </a:bodyPr>
              <a:lstStyle/>
              <a:p>
                <a:pPr algn="ctr"/>
                <a:r>
                  <a:rPr kumimoji="1" lang="ja-JP" altLang="en-US" sz="1400">
                    <a:latin typeface="BIZ UDPゴシック" panose="020B0400000000000000" pitchFamily="50" charset="-128"/>
                    <a:ea typeface="BIZ UDPゴシック" panose="020B0400000000000000" pitchFamily="50" charset="-128"/>
                  </a:rPr>
                  <a:t>売上債権</a:t>
                </a:r>
                <a:endParaRPr kumimoji="1" lang="en-US" altLang="ja-JP" sz="1400">
                  <a:latin typeface="BIZ UDPゴシック" panose="020B0400000000000000" pitchFamily="50" charset="-128"/>
                  <a:ea typeface="BIZ UDPゴシック" panose="020B0400000000000000" pitchFamily="50" charset="-128"/>
                </a:endParaRPr>
              </a:p>
              <a:p>
                <a:pPr algn="ctr"/>
                <a:r>
                  <a:rPr kumimoji="1" lang="ja-JP" altLang="en-US" sz="1400">
                    <a:latin typeface="BIZ UDPゴシック" panose="020B0400000000000000" pitchFamily="50" charset="-128"/>
                    <a:ea typeface="BIZ UDPゴシック" panose="020B0400000000000000" pitchFamily="50" charset="-128"/>
                  </a:rPr>
                  <a:t>（売掛金）</a:t>
                </a:r>
              </a:p>
            </p:txBody>
          </p:sp>
        </p:grpSp>
        <p:grpSp>
          <p:nvGrpSpPr>
            <p:cNvPr id="28" name="グループ化 27">
              <a:extLst>
                <a:ext uri="{FF2B5EF4-FFF2-40B4-BE49-F238E27FC236}">
                  <a16:creationId xmlns:a16="http://schemas.microsoft.com/office/drawing/2014/main" id="{065276F3-F2C0-E8D3-CF89-DABD534AFC1C}"/>
                </a:ext>
              </a:extLst>
            </p:cNvPr>
            <p:cNvGrpSpPr/>
            <p:nvPr/>
          </p:nvGrpSpPr>
          <p:grpSpPr>
            <a:xfrm>
              <a:off x="361871" y="5406643"/>
              <a:ext cx="1812205" cy="1107996"/>
              <a:chOff x="392176" y="4256822"/>
              <a:chExt cx="1497690" cy="1107996"/>
            </a:xfrm>
          </p:grpSpPr>
          <p:sp>
            <p:nvSpPr>
              <p:cNvPr id="32" name="テキスト ボックス 31">
                <a:extLst>
                  <a:ext uri="{FF2B5EF4-FFF2-40B4-BE49-F238E27FC236}">
                    <a16:creationId xmlns:a16="http://schemas.microsoft.com/office/drawing/2014/main" id="{361FB4DC-EE27-7DF0-27FD-6728E80EE424}"/>
                  </a:ext>
                </a:extLst>
              </p:cNvPr>
              <p:cNvSpPr txBox="1"/>
              <p:nvPr/>
            </p:nvSpPr>
            <p:spPr>
              <a:xfrm>
                <a:off x="560224" y="4924716"/>
                <a:ext cx="1269951" cy="400110"/>
              </a:xfrm>
              <a:prstGeom prst="rect">
                <a:avLst/>
              </a:prstGeom>
              <a:noFill/>
            </p:spPr>
            <p:txBody>
              <a:bodyPr wrap="square" rtlCol="0">
                <a:spAutoFit/>
              </a:bodyPr>
              <a:lstStyle/>
              <a:p>
                <a:r>
                  <a:rPr kumimoji="1" lang="ja-JP" altLang="en-US" sz="1000">
                    <a:solidFill>
                      <a:schemeClr val="bg1">
                        <a:lumMod val="50000"/>
                      </a:schemeClr>
                    </a:solidFill>
                    <a:latin typeface="BIZ UDPゴシック" panose="020B0400000000000000" pitchFamily="50" charset="-128"/>
                    <a:ea typeface="BIZ UDPゴシック" panose="020B0400000000000000" pitchFamily="50" charset="-128"/>
                  </a:rPr>
                  <a:t>発注単位・保管条件</a:t>
                </a:r>
                <a:endParaRPr kumimoji="1" lang="en-US" altLang="ja-JP" sz="1000">
                  <a:solidFill>
                    <a:schemeClr val="bg1">
                      <a:lumMod val="50000"/>
                    </a:schemeClr>
                  </a:solidFill>
                  <a:latin typeface="BIZ UDPゴシック" panose="020B0400000000000000" pitchFamily="50" charset="-128"/>
                  <a:ea typeface="BIZ UDPゴシック" panose="020B0400000000000000" pitchFamily="50" charset="-128"/>
                </a:endParaRPr>
              </a:p>
              <a:p>
                <a:r>
                  <a:rPr kumimoji="1" lang="ja-JP" altLang="en-US" sz="1000">
                    <a:solidFill>
                      <a:schemeClr val="bg1">
                        <a:lumMod val="50000"/>
                      </a:schemeClr>
                    </a:solidFill>
                    <a:latin typeface="BIZ UDPゴシック" panose="020B0400000000000000" pitchFamily="50" charset="-128"/>
                    <a:ea typeface="BIZ UDPゴシック" panose="020B0400000000000000" pitchFamily="50" charset="-128"/>
                  </a:rPr>
                  <a:t>販売状況等で変動</a:t>
                </a:r>
              </a:p>
            </p:txBody>
          </p:sp>
          <p:sp>
            <p:nvSpPr>
              <p:cNvPr id="29" name="正方形/長方形 28">
                <a:extLst>
                  <a:ext uri="{FF2B5EF4-FFF2-40B4-BE49-F238E27FC236}">
                    <a16:creationId xmlns:a16="http://schemas.microsoft.com/office/drawing/2014/main" id="{27732297-6C84-CBF7-3EAE-25812E52E102}"/>
                  </a:ext>
                </a:extLst>
              </p:cNvPr>
              <p:cNvSpPr/>
              <p:nvPr/>
            </p:nvSpPr>
            <p:spPr>
              <a:xfrm>
                <a:off x="405296" y="4256822"/>
                <a:ext cx="1484570" cy="1107996"/>
              </a:xfrm>
              <a:prstGeom prst="rect">
                <a:avLst/>
              </a:prstGeom>
              <a:noFill/>
              <a:ln w="4445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0" name="直線コネクタ 29">
                <a:extLst>
                  <a:ext uri="{FF2B5EF4-FFF2-40B4-BE49-F238E27FC236}">
                    <a16:creationId xmlns:a16="http://schemas.microsoft.com/office/drawing/2014/main" id="{4FFA0837-DF07-1D1B-2B99-8C963B9E1007}"/>
                  </a:ext>
                </a:extLst>
              </p:cNvPr>
              <p:cNvCxnSpPr>
                <a:cxnSpLocks/>
              </p:cNvCxnSpPr>
              <p:nvPr/>
            </p:nvCxnSpPr>
            <p:spPr>
              <a:xfrm>
                <a:off x="392176" y="4904655"/>
                <a:ext cx="1484570" cy="0"/>
              </a:xfrm>
              <a:prstGeom prst="line">
                <a:avLst/>
              </a:prstGeom>
              <a:ln>
                <a:solidFill>
                  <a:schemeClr val="bg1">
                    <a:lumMod val="50000"/>
                  </a:schemeClr>
                </a:solidFill>
                <a:prstDash val="sysDash"/>
              </a:ln>
            </p:spPr>
            <p:style>
              <a:lnRef idx="2">
                <a:schemeClr val="accent1"/>
              </a:lnRef>
              <a:fillRef idx="0">
                <a:schemeClr val="accent1"/>
              </a:fillRef>
              <a:effectRef idx="1">
                <a:schemeClr val="accent1"/>
              </a:effectRef>
              <a:fontRef idx="minor">
                <a:schemeClr val="tx1"/>
              </a:fontRef>
            </p:style>
          </p:cxnSp>
          <p:cxnSp>
            <p:nvCxnSpPr>
              <p:cNvPr id="31" name="直線矢印コネクタ 30">
                <a:extLst>
                  <a:ext uri="{FF2B5EF4-FFF2-40B4-BE49-F238E27FC236}">
                    <a16:creationId xmlns:a16="http://schemas.microsoft.com/office/drawing/2014/main" id="{9987D0BB-C940-F5DA-FA7F-7AD75A287708}"/>
                  </a:ext>
                </a:extLst>
              </p:cNvPr>
              <p:cNvCxnSpPr>
                <a:cxnSpLocks/>
              </p:cNvCxnSpPr>
              <p:nvPr/>
            </p:nvCxnSpPr>
            <p:spPr>
              <a:xfrm>
                <a:off x="505362" y="4926494"/>
                <a:ext cx="0" cy="417775"/>
              </a:xfrm>
              <a:prstGeom prst="straightConnector1">
                <a:avLst/>
              </a:prstGeom>
              <a:ln>
                <a:solidFill>
                  <a:srgbClr val="FFC00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33" name="テキスト ボックス 32">
                <a:extLst>
                  <a:ext uri="{FF2B5EF4-FFF2-40B4-BE49-F238E27FC236}">
                    <a16:creationId xmlns:a16="http://schemas.microsoft.com/office/drawing/2014/main" id="{C6C59C24-16C1-40CA-9266-544FA1B990D7}"/>
                  </a:ext>
                </a:extLst>
              </p:cNvPr>
              <p:cNvSpPr txBox="1"/>
              <p:nvPr/>
            </p:nvSpPr>
            <p:spPr>
              <a:xfrm>
                <a:off x="498245" y="4453809"/>
                <a:ext cx="1333499" cy="307777"/>
              </a:xfrm>
              <a:prstGeom prst="rect">
                <a:avLst/>
              </a:prstGeom>
              <a:noFill/>
            </p:spPr>
            <p:txBody>
              <a:bodyPr wrap="square" rtlCol="0">
                <a:spAutoFit/>
              </a:bodyPr>
              <a:lstStyle/>
              <a:p>
                <a:pPr algn="ctr"/>
                <a:r>
                  <a:rPr kumimoji="1" lang="ja-JP" altLang="en-US" sz="1400">
                    <a:latin typeface="BIZ UDPゴシック" panose="020B0400000000000000" pitchFamily="50" charset="-128"/>
                    <a:ea typeface="BIZ UDPゴシック" panose="020B0400000000000000" pitchFamily="50" charset="-128"/>
                  </a:rPr>
                  <a:t>在庫</a:t>
                </a:r>
                <a:endParaRPr kumimoji="1" lang="en-US" altLang="ja-JP" sz="1400">
                  <a:latin typeface="BIZ UDPゴシック" panose="020B0400000000000000" pitchFamily="50" charset="-128"/>
                  <a:ea typeface="BIZ UDPゴシック" panose="020B0400000000000000" pitchFamily="50" charset="-128"/>
                </a:endParaRPr>
              </a:p>
            </p:txBody>
          </p:sp>
        </p:grpSp>
        <p:cxnSp>
          <p:nvCxnSpPr>
            <p:cNvPr id="44" name="直線矢印コネクタ 43">
              <a:extLst>
                <a:ext uri="{FF2B5EF4-FFF2-40B4-BE49-F238E27FC236}">
                  <a16:creationId xmlns:a16="http://schemas.microsoft.com/office/drawing/2014/main" id="{3E081D30-2D90-E7C4-585F-D6FD3900613A}"/>
                </a:ext>
              </a:extLst>
            </p:cNvPr>
            <p:cNvCxnSpPr>
              <a:cxnSpLocks/>
            </p:cNvCxnSpPr>
            <p:nvPr/>
          </p:nvCxnSpPr>
          <p:spPr>
            <a:xfrm>
              <a:off x="2385634" y="5213825"/>
              <a:ext cx="0" cy="345356"/>
            </a:xfrm>
            <a:prstGeom prst="straightConnector1">
              <a:avLst/>
            </a:prstGeom>
            <a:ln>
              <a:solidFill>
                <a:srgbClr val="92D05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45" name="正方形/長方形 44">
              <a:extLst>
                <a:ext uri="{FF2B5EF4-FFF2-40B4-BE49-F238E27FC236}">
                  <a16:creationId xmlns:a16="http://schemas.microsoft.com/office/drawing/2014/main" id="{92C93DF4-E1CF-5D71-23D1-7DE1D515940F}"/>
                </a:ext>
              </a:extLst>
            </p:cNvPr>
            <p:cNvSpPr/>
            <p:nvPr/>
          </p:nvSpPr>
          <p:spPr>
            <a:xfrm>
              <a:off x="2212361" y="5632234"/>
              <a:ext cx="1796330" cy="883186"/>
            </a:xfrm>
            <a:prstGeom prst="rect">
              <a:avLst/>
            </a:prstGeom>
            <a:noFill/>
            <a:ln w="44450">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a:extLst>
                <a:ext uri="{FF2B5EF4-FFF2-40B4-BE49-F238E27FC236}">
                  <a16:creationId xmlns:a16="http://schemas.microsoft.com/office/drawing/2014/main" id="{4CC5101D-8966-720D-67E7-D8A0F3115245}"/>
                </a:ext>
              </a:extLst>
            </p:cNvPr>
            <p:cNvSpPr txBox="1"/>
            <p:nvPr/>
          </p:nvSpPr>
          <p:spPr>
            <a:xfrm>
              <a:off x="2329850" y="5919397"/>
              <a:ext cx="1613534" cy="307777"/>
            </a:xfrm>
            <a:prstGeom prst="rect">
              <a:avLst/>
            </a:prstGeom>
            <a:noFill/>
          </p:spPr>
          <p:txBody>
            <a:bodyPr wrap="square" rtlCol="0">
              <a:spAutoFit/>
            </a:bodyPr>
            <a:lstStyle/>
            <a:p>
              <a:pPr algn="ctr"/>
              <a:r>
                <a:rPr kumimoji="1" lang="ja-JP" altLang="en-US" sz="1400">
                  <a:latin typeface="BIZ UDPゴシック" panose="020B0400000000000000" pitchFamily="50" charset="-128"/>
                  <a:ea typeface="BIZ UDPゴシック" panose="020B0400000000000000" pitchFamily="50" charset="-128"/>
                </a:rPr>
                <a:t>運転資金</a:t>
              </a:r>
              <a:endParaRPr kumimoji="1" lang="en-US" altLang="ja-JP" sz="1400">
                <a:latin typeface="BIZ UDPゴシック" panose="020B0400000000000000" pitchFamily="50" charset="-128"/>
                <a:ea typeface="BIZ UDPゴシック" panose="020B0400000000000000" pitchFamily="50" charset="-128"/>
              </a:endParaRPr>
            </a:p>
          </p:txBody>
        </p:sp>
      </p:grpSp>
      <p:sp>
        <p:nvSpPr>
          <p:cNvPr id="47" name="テキスト ボックス 46">
            <a:extLst>
              <a:ext uri="{FF2B5EF4-FFF2-40B4-BE49-F238E27FC236}">
                <a16:creationId xmlns:a16="http://schemas.microsoft.com/office/drawing/2014/main" id="{E66CF016-ED96-0D49-5BFB-739765EDFBD3}"/>
              </a:ext>
            </a:extLst>
          </p:cNvPr>
          <p:cNvSpPr txBox="1"/>
          <p:nvPr/>
        </p:nvSpPr>
        <p:spPr>
          <a:xfrm>
            <a:off x="2435634" y="3957698"/>
            <a:ext cx="5265080" cy="261610"/>
          </a:xfrm>
          <a:prstGeom prst="rect">
            <a:avLst/>
          </a:prstGeom>
          <a:noFill/>
        </p:spPr>
        <p:txBody>
          <a:bodyPr wrap="square" rtlCol="0">
            <a:spAutoFit/>
          </a:bodyPr>
          <a:lstStyle/>
          <a:p>
            <a:pPr algn="ctr"/>
            <a:r>
              <a:rPr kumimoji="1" lang="ja-JP" altLang="en-US" sz="1100">
                <a:latin typeface="BIZ UDPゴシック" panose="020B0400000000000000" pitchFamily="50" charset="-128"/>
                <a:ea typeface="BIZ UDPゴシック" panose="020B0400000000000000" pitchFamily="50" charset="-128"/>
              </a:rPr>
              <a:t>運転資金＝（売上債権＋棚卸資産）－仕入債務</a:t>
            </a:r>
          </a:p>
        </p:txBody>
      </p:sp>
      <p:cxnSp>
        <p:nvCxnSpPr>
          <p:cNvPr id="22" name="直線コネクタ 21">
            <a:extLst>
              <a:ext uri="{FF2B5EF4-FFF2-40B4-BE49-F238E27FC236}">
                <a16:creationId xmlns:a16="http://schemas.microsoft.com/office/drawing/2014/main" id="{E6ED4C5C-2D6A-64C8-5D2D-CB39936D70D8}"/>
              </a:ext>
            </a:extLst>
          </p:cNvPr>
          <p:cNvCxnSpPr/>
          <p:nvPr/>
        </p:nvCxnSpPr>
        <p:spPr>
          <a:xfrm>
            <a:off x="605420" y="3645921"/>
            <a:ext cx="8695163" cy="0"/>
          </a:xfrm>
          <a:prstGeom prst="line">
            <a:avLst/>
          </a:prstGeom>
          <a:ln w="47625">
            <a:solidFill>
              <a:schemeClr val="bg1">
                <a:lumMod val="50000"/>
                <a:alpha val="41000"/>
              </a:schemeClr>
            </a:solidFill>
          </a:ln>
        </p:spPr>
        <p:style>
          <a:lnRef idx="2">
            <a:schemeClr val="accent1"/>
          </a:lnRef>
          <a:fillRef idx="0">
            <a:schemeClr val="accent1"/>
          </a:fillRef>
          <a:effectRef idx="1">
            <a:schemeClr val="accent1"/>
          </a:effectRef>
          <a:fontRef idx="minor">
            <a:schemeClr val="tx1"/>
          </a:fontRef>
        </p:style>
      </p:cxnSp>
      <p:grpSp>
        <p:nvGrpSpPr>
          <p:cNvPr id="72" name="グループ化 71">
            <a:extLst>
              <a:ext uri="{FF2B5EF4-FFF2-40B4-BE49-F238E27FC236}">
                <a16:creationId xmlns:a16="http://schemas.microsoft.com/office/drawing/2014/main" id="{25BAD6CA-B96E-E3D4-481D-4A002E13CD7A}"/>
              </a:ext>
            </a:extLst>
          </p:cNvPr>
          <p:cNvGrpSpPr/>
          <p:nvPr/>
        </p:nvGrpSpPr>
        <p:grpSpPr>
          <a:xfrm>
            <a:off x="834254" y="1738155"/>
            <a:ext cx="2578828" cy="1476101"/>
            <a:chOff x="453254" y="1738153"/>
            <a:chExt cx="2578828" cy="1476101"/>
          </a:xfrm>
        </p:grpSpPr>
        <p:grpSp>
          <p:nvGrpSpPr>
            <p:cNvPr id="3" name="グループ化 2">
              <a:extLst>
                <a:ext uri="{FF2B5EF4-FFF2-40B4-BE49-F238E27FC236}">
                  <a16:creationId xmlns:a16="http://schemas.microsoft.com/office/drawing/2014/main" id="{1F6E488C-4615-3271-ACF1-4A3FF926201F}"/>
                </a:ext>
              </a:extLst>
            </p:cNvPr>
            <p:cNvGrpSpPr/>
            <p:nvPr/>
          </p:nvGrpSpPr>
          <p:grpSpPr>
            <a:xfrm>
              <a:off x="453254" y="1738153"/>
              <a:ext cx="1383941" cy="1434705"/>
              <a:chOff x="431800" y="1245865"/>
              <a:chExt cx="1383941" cy="1434705"/>
            </a:xfrm>
          </p:grpSpPr>
          <p:grpSp>
            <p:nvGrpSpPr>
              <p:cNvPr id="5" name="グループ化 4">
                <a:extLst>
                  <a:ext uri="{FF2B5EF4-FFF2-40B4-BE49-F238E27FC236}">
                    <a16:creationId xmlns:a16="http://schemas.microsoft.com/office/drawing/2014/main" id="{4E5AAA11-2B2B-F9EC-99ED-8B5E41EDC04A}"/>
                  </a:ext>
                </a:extLst>
              </p:cNvPr>
              <p:cNvGrpSpPr/>
              <p:nvPr/>
            </p:nvGrpSpPr>
            <p:grpSpPr>
              <a:xfrm>
                <a:off x="431800" y="1245865"/>
                <a:ext cx="1383941" cy="1434705"/>
                <a:chOff x="419100" y="1511133"/>
                <a:chExt cx="2228851" cy="2732694"/>
              </a:xfrm>
            </p:grpSpPr>
            <p:sp>
              <p:nvSpPr>
                <p:cNvPr id="15" name="四角形: 角を丸くする 14">
                  <a:extLst>
                    <a:ext uri="{FF2B5EF4-FFF2-40B4-BE49-F238E27FC236}">
                      <a16:creationId xmlns:a16="http://schemas.microsoft.com/office/drawing/2014/main" id="{51D913C4-C270-440F-6B29-0C7CC65C3DC8}"/>
                    </a:ext>
                  </a:extLst>
                </p:cNvPr>
                <p:cNvSpPr/>
                <p:nvPr/>
              </p:nvSpPr>
              <p:spPr>
                <a:xfrm>
                  <a:off x="419100" y="1511133"/>
                  <a:ext cx="2228851" cy="2732694"/>
                </a:xfrm>
                <a:prstGeom prst="roundRect">
                  <a:avLst>
                    <a:gd name="adj" fmla="val 0"/>
                  </a:avLst>
                </a:prstGeom>
                <a:solidFill>
                  <a:srgbClr val="00B0F0">
                    <a:alpha val="3000"/>
                  </a:srgbClr>
                </a:solidFill>
                <a:ln w="73025" cmpd="sng">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367B78CD-8E0B-BAF5-8CBA-C19C4B78A29F}"/>
                    </a:ext>
                  </a:extLst>
                </p:cNvPr>
                <p:cNvSpPr txBox="1"/>
                <p:nvPr/>
              </p:nvSpPr>
              <p:spPr>
                <a:xfrm>
                  <a:off x="612136" y="1735184"/>
                  <a:ext cx="1857375" cy="703470"/>
                </a:xfrm>
                <a:prstGeom prst="rect">
                  <a:avLst/>
                </a:prstGeom>
                <a:noFill/>
              </p:spPr>
              <p:txBody>
                <a:bodyPr wrap="square" rtlCol="0">
                  <a:spAutoFit/>
                </a:bodyPr>
                <a:lstStyle/>
                <a:p>
                  <a:pPr algn="ctr"/>
                  <a:r>
                    <a:rPr kumimoji="1" lang="ja-JP" altLang="en-US">
                      <a:latin typeface="BIZ UDPゴシック" panose="020B0400000000000000" pitchFamily="50" charset="-128"/>
                      <a:ea typeface="BIZ UDPゴシック" panose="020B0400000000000000" pitchFamily="50" charset="-128"/>
                    </a:rPr>
                    <a:t>運転資金</a:t>
                  </a:r>
                  <a:endParaRPr kumimoji="1" lang="ja-JP" altLang="en-US" sz="4000">
                    <a:latin typeface="BIZ UDPゴシック" panose="020B0400000000000000" pitchFamily="50" charset="-128"/>
                    <a:ea typeface="BIZ UDPゴシック" panose="020B0400000000000000" pitchFamily="50" charset="-128"/>
                  </a:endParaRPr>
                </a:p>
              </p:txBody>
            </p:sp>
          </p:grpSp>
          <p:cxnSp>
            <p:nvCxnSpPr>
              <p:cNvPr id="9" name="直線コネクタ 8">
                <a:extLst>
                  <a:ext uri="{FF2B5EF4-FFF2-40B4-BE49-F238E27FC236}">
                    <a16:creationId xmlns:a16="http://schemas.microsoft.com/office/drawing/2014/main" id="{8EF25D8C-D8B6-2211-7102-2BD0CA6B2EE5}"/>
                  </a:ext>
                </a:extLst>
              </p:cNvPr>
              <p:cNvCxnSpPr/>
              <p:nvPr/>
            </p:nvCxnSpPr>
            <p:spPr>
              <a:xfrm>
                <a:off x="596947" y="1761224"/>
                <a:ext cx="1033673" cy="0"/>
              </a:xfrm>
              <a:prstGeom prst="line">
                <a:avLst/>
              </a:prstGeom>
              <a:ln w="82550" cmpd="thinThick">
                <a:solidFill>
                  <a:schemeClr val="tx1">
                    <a:lumMod val="75000"/>
                    <a:lumOff val="25000"/>
                    <a:alpha val="60000"/>
                  </a:schemeClr>
                </a:solidFill>
              </a:ln>
            </p:spPr>
            <p:style>
              <a:lnRef idx="2">
                <a:schemeClr val="accent1"/>
              </a:lnRef>
              <a:fillRef idx="0">
                <a:schemeClr val="accent1"/>
              </a:fillRef>
              <a:effectRef idx="1">
                <a:schemeClr val="accent1"/>
              </a:effectRef>
              <a:fontRef idx="minor">
                <a:schemeClr val="tx1"/>
              </a:fontRef>
            </p:style>
          </p:cxnSp>
          <p:sp>
            <p:nvSpPr>
              <p:cNvPr id="10" name="テキスト ボックス 9">
                <a:extLst>
                  <a:ext uri="{FF2B5EF4-FFF2-40B4-BE49-F238E27FC236}">
                    <a16:creationId xmlns:a16="http://schemas.microsoft.com/office/drawing/2014/main" id="{8C7AFDF7-5FAD-9589-24FC-D76AFEF0990D}"/>
                  </a:ext>
                </a:extLst>
              </p:cNvPr>
              <p:cNvSpPr txBox="1"/>
              <p:nvPr/>
            </p:nvSpPr>
            <p:spPr>
              <a:xfrm>
                <a:off x="542135" y="1792120"/>
                <a:ext cx="1153284" cy="400110"/>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全業種</a:t>
                </a:r>
                <a:endParaRPr kumimoji="1" lang="ja-JP" altLang="en-US" sz="400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BC0DEA9D-1102-E684-99D0-5BAF55F6C6E1}"/>
                  </a:ext>
                </a:extLst>
              </p:cNvPr>
              <p:cNvSpPr txBox="1"/>
              <p:nvPr/>
            </p:nvSpPr>
            <p:spPr>
              <a:xfrm>
                <a:off x="551660" y="2028637"/>
                <a:ext cx="1153284" cy="584775"/>
              </a:xfrm>
              <a:prstGeom prst="rect">
                <a:avLst/>
              </a:prstGeom>
              <a:noFill/>
            </p:spPr>
            <p:txBody>
              <a:bodyPr wrap="square" rtlCol="0">
                <a:spAutoFit/>
              </a:bodyPr>
              <a:lstStyle/>
              <a:p>
                <a:pPr algn="ctr"/>
                <a:r>
                  <a:rPr kumimoji="1" lang="ja-JP" altLang="en-US" sz="3200">
                    <a:latin typeface="BIZ UDPゴシック" panose="020B0400000000000000" pitchFamily="50" charset="-128"/>
                    <a:ea typeface="BIZ UDPゴシック" panose="020B0400000000000000" pitchFamily="50" charset="-128"/>
                  </a:rPr>
                  <a:t>共通</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8" name="矢印: ストライプ 7">
              <a:extLst>
                <a:ext uri="{FF2B5EF4-FFF2-40B4-BE49-F238E27FC236}">
                  <a16:creationId xmlns:a16="http://schemas.microsoft.com/office/drawing/2014/main" id="{D4A1A006-2922-9F23-567C-0DACB2AFFE4C}"/>
                </a:ext>
              </a:extLst>
            </p:cNvPr>
            <p:cNvSpPr/>
            <p:nvPr/>
          </p:nvSpPr>
          <p:spPr>
            <a:xfrm>
              <a:off x="1829729" y="1745673"/>
              <a:ext cx="1135144" cy="1468581"/>
            </a:xfrm>
            <a:prstGeom prst="stripedRightArrow">
              <a:avLst>
                <a:gd name="adj1" fmla="val 58805"/>
                <a:gd name="adj2" fmla="val 49646"/>
              </a:avLst>
            </a:prstGeom>
            <a:solidFill>
              <a:schemeClr val="bg1">
                <a:lumMod val="50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E2AB179D-7C8A-ED1D-E1AE-C953CF4619AD}"/>
                </a:ext>
              </a:extLst>
            </p:cNvPr>
            <p:cNvSpPr txBox="1"/>
            <p:nvPr/>
          </p:nvSpPr>
          <p:spPr>
            <a:xfrm>
              <a:off x="1790744" y="2182383"/>
              <a:ext cx="1241338" cy="615553"/>
            </a:xfrm>
            <a:prstGeom prst="rect">
              <a:avLst/>
            </a:prstGeom>
            <a:noFill/>
          </p:spPr>
          <p:txBody>
            <a:bodyPr wrap="square" rtlCol="0">
              <a:spAutoFit/>
            </a:bodyPr>
            <a:lstStyle/>
            <a:p>
              <a:pPr algn="ctr"/>
              <a:r>
                <a:rPr kumimoji="1" lang="ja-JP" altLang="en-US" sz="1100">
                  <a:latin typeface="BIZ UDPゴシック" panose="020B0400000000000000" pitchFamily="50" charset="-128"/>
                  <a:ea typeface="BIZ UDPゴシック" panose="020B0400000000000000" pitchFamily="50" charset="-128"/>
                </a:rPr>
                <a:t>運転資金の</a:t>
              </a:r>
              <a:endParaRPr kumimoji="1" lang="en-US" altLang="ja-JP" sz="1100">
                <a:latin typeface="BIZ UDPゴシック" panose="020B0400000000000000" pitchFamily="50" charset="-128"/>
                <a:ea typeface="BIZ UDPゴシック" panose="020B0400000000000000" pitchFamily="50" charset="-128"/>
              </a:endParaRPr>
            </a:p>
            <a:p>
              <a:pPr algn="ctr"/>
              <a:r>
                <a:rPr kumimoji="1" lang="ja-JP" altLang="en-US" sz="1200" b="1">
                  <a:latin typeface="BIZ UDPゴシック" panose="020B0400000000000000" pitchFamily="50" charset="-128"/>
                  <a:ea typeface="BIZ UDPゴシック" panose="020B0400000000000000" pitchFamily="50" charset="-128"/>
                </a:rPr>
                <a:t>変動</a:t>
              </a:r>
              <a:r>
                <a:rPr kumimoji="1" lang="ja-JP" altLang="en-US" sz="1100">
                  <a:latin typeface="BIZ UDPゴシック" panose="020B0400000000000000" pitchFamily="50" charset="-128"/>
                  <a:ea typeface="BIZ UDPゴシック" panose="020B0400000000000000" pitchFamily="50" charset="-128"/>
                </a:rPr>
                <a:t>が起こる</a:t>
              </a:r>
              <a:endParaRPr kumimoji="1" lang="en-US" altLang="ja-JP" sz="1100">
                <a:latin typeface="BIZ UDPゴシック" panose="020B0400000000000000" pitchFamily="50" charset="-128"/>
                <a:ea typeface="BIZ UDPゴシック" panose="020B0400000000000000" pitchFamily="50" charset="-128"/>
              </a:endParaRPr>
            </a:p>
            <a:p>
              <a:pPr algn="ctr"/>
              <a:r>
                <a:rPr kumimoji="1" lang="ja-JP" altLang="en-US" sz="1100">
                  <a:latin typeface="BIZ UDPゴシック" panose="020B0400000000000000" pitchFamily="50" charset="-128"/>
                  <a:ea typeface="BIZ UDPゴシック" panose="020B0400000000000000" pitchFamily="50" charset="-128"/>
                </a:rPr>
                <a:t>主な要因</a:t>
              </a:r>
              <a:endParaRPr kumimoji="1" lang="en-US" altLang="ja-JP" sz="1100">
                <a:latin typeface="BIZ UDPゴシック" panose="020B0400000000000000" pitchFamily="50" charset="-128"/>
                <a:ea typeface="BIZ UDPゴシック" panose="020B0400000000000000" pitchFamily="50" charset="-128"/>
              </a:endParaRPr>
            </a:p>
          </p:txBody>
        </p:sp>
      </p:grpSp>
      <p:grpSp>
        <p:nvGrpSpPr>
          <p:cNvPr id="48" name="グループ化 47">
            <a:extLst>
              <a:ext uri="{FF2B5EF4-FFF2-40B4-BE49-F238E27FC236}">
                <a16:creationId xmlns:a16="http://schemas.microsoft.com/office/drawing/2014/main" id="{97DAD45B-A5B5-DC6D-532F-47555766AC47}"/>
              </a:ext>
            </a:extLst>
          </p:cNvPr>
          <p:cNvGrpSpPr/>
          <p:nvPr/>
        </p:nvGrpSpPr>
        <p:grpSpPr>
          <a:xfrm>
            <a:off x="3201766" y="1679710"/>
            <a:ext cx="6157704" cy="1771710"/>
            <a:chOff x="2820764" y="1698760"/>
            <a:chExt cx="6240111" cy="1771710"/>
          </a:xfrm>
        </p:grpSpPr>
        <p:sp>
          <p:nvSpPr>
            <p:cNvPr id="6" name="テキスト ボックス 5">
              <a:extLst>
                <a:ext uri="{FF2B5EF4-FFF2-40B4-BE49-F238E27FC236}">
                  <a16:creationId xmlns:a16="http://schemas.microsoft.com/office/drawing/2014/main" id="{F28575E1-7092-D98F-7E8C-102CA76199CD}"/>
                </a:ext>
              </a:extLst>
            </p:cNvPr>
            <p:cNvSpPr txBox="1"/>
            <p:nvPr/>
          </p:nvSpPr>
          <p:spPr>
            <a:xfrm>
              <a:off x="5991667" y="2166026"/>
              <a:ext cx="2745938" cy="323165"/>
            </a:xfrm>
            <a:prstGeom prst="rect">
              <a:avLst/>
            </a:prstGeom>
            <a:noFill/>
          </p:spPr>
          <p:txBody>
            <a:bodyPr wrap="square" rtlCol="0">
              <a:spAutoFit/>
            </a:bodyPr>
            <a:lstStyle/>
            <a:p>
              <a:r>
                <a:rPr kumimoji="1" lang="ja-JP" altLang="en-US" sz="700">
                  <a:latin typeface="BIZ UDPゴシック" panose="020B0400000000000000" pitchFamily="50" charset="-128"/>
                  <a:ea typeface="BIZ UDPゴシック" panose="020B0400000000000000" pitchFamily="50" charset="-128"/>
                </a:rPr>
                <a:t>例：</a:t>
              </a:r>
              <a:endParaRPr kumimoji="1" lang="en-US" altLang="ja-JP" sz="700">
                <a:latin typeface="BIZ UDPゴシック" panose="020B0400000000000000" pitchFamily="50" charset="-128"/>
                <a:ea typeface="BIZ UDPゴシック" panose="020B0400000000000000" pitchFamily="50" charset="-128"/>
              </a:endParaRPr>
            </a:p>
            <a:p>
              <a:r>
                <a:rPr kumimoji="1" lang="ja-JP" altLang="en-US" sz="800">
                  <a:latin typeface="BIZ UDPゴシック" panose="020B0400000000000000" pitchFamily="50" charset="-128"/>
                  <a:ea typeface="BIZ UDPゴシック" panose="020B0400000000000000" pitchFamily="50" charset="-128"/>
                </a:rPr>
                <a:t>支払期日の短縮化→仕入債務の減少→運転資金増加</a:t>
              </a:r>
              <a:endParaRPr kumimoji="1" lang="en-US" altLang="ja-JP" sz="800">
                <a:latin typeface="BIZ UDPゴシック" panose="020B0400000000000000" pitchFamily="50" charset="-128"/>
                <a:ea typeface="BIZ UDPゴシック" panose="020B0400000000000000" pitchFamily="50" charset="-128"/>
              </a:endParaRPr>
            </a:p>
          </p:txBody>
        </p:sp>
        <p:sp>
          <p:nvSpPr>
            <p:cNvPr id="24" name="正方形/長方形 23">
              <a:extLst>
                <a:ext uri="{FF2B5EF4-FFF2-40B4-BE49-F238E27FC236}">
                  <a16:creationId xmlns:a16="http://schemas.microsoft.com/office/drawing/2014/main" id="{3006E913-6F1E-261C-6054-DD040CADD460}"/>
                </a:ext>
              </a:extLst>
            </p:cNvPr>
            <p:cNvSpPr/>
            <p:nvPr/>
          </p:nvSpPr>
          <p:spPr>
            <a:xfrm>
              <a:off x="2863277" y="1717359"/>
              <a:ext cx="3103418" cy="359741"/>
            </a:xfrm>
            <a:prstGeom prst="rect">
              <a:avLst/>
            </a:prstGeom>
            <a:solidFill>
              <a:srgbClr val="00B0F0">
                <a:alpha val="10196"/>
              </a:srgbClr>
            </a:solidFill>
            <a:ln w="25400" cmpd="sng">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a:extLst>
                <a:ext uri="{FF2B5EF4-FFF2-40B4-BE49-F238E27FC236}">
                  <a16:creationId xmlns:a16="http://schemas.microsoft.com/office/drawing/2014/main" id="{381440BB-B2B5-CBF3-5FCD-042CB60C2E09}"/>
                </a:ext>
              </a:extLst>
            </p:cNvPr>
            <p:cNvSpPr txBox="1"/>
            <p:nvPr/>
          </p:nvSpPr>
          <p:spPr>
            <a:xfrm>
              <a:off x="3332880" y="1724893"/>
              <a:ext cx="2448796"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売上高</a:t>
              </a:r>
              <a:r>
                <a:rPr kumimoji="1" lang="ja-JP" altLang="en-US" sz="1200">
                  <a:latin typeface="BIZ UDPゴシック" panose="020B0400000000000000" pitchFamily="50" charset="-128"/>
                  <a:ea typeface="BIZ UDPゴシック" panose="020B0400000000000000" pitchFamily="50" charset="-128"/>
                </a:rPr>
                <a:t>の</a:t>
              </a:r>
              <a:r>
                <a:rPr kumimoji="1" lang="ja-JP" altLang="en-US" sz="1400">
                  <a:latin typeface="BIZ UDPゴシック" panose="020B0400000000000000" pitchFamily="50" charset="-128"/>
                  <a:ea typeface="BIZ UDPゴシック" panose="020B0400000000000000" pitchFamily="50" charset="-128"/>
                </a:rPr>
                <a:t>増減</a:t>
              </a:r>
              <a:r>
                <a:rPr kumimoji="1" lang="ja-JP" altLang="en-US" sz="1100">
                  <a:latin typeface="BIZ UDPゴシック" panose="020B0400000000000000" pitchFamily="50" charset="-128"/>
                  <a:ea typeface="BIZ UDPゴシック" panose="020B0400000000000000" pitchFamily="50" charset="-128"/>
                </a:rPr>
                <a:t>による変動</a:t>
              </a:r>
              <a:endParaRPr kumimoji="1" lang="en-US" altLang="ja-JP" sz="1100">
                <a:latin typeface="BIZ UDPゴシック" panose="020B0400000000000000" pitchFamily="50" charset="-128"/>
                <a:ea typeface="BIZ UDPゴシック" panose="020B0400000000000000" pitchFamily="50" charset="-128"/>
              </a:endParaRPr>
            </a:p>
          </p:txBody>
        </p:sp>
        <p:sp>
          <p:nvSpPr>
            <p:cNvPr id="54" name="正方形/長方形 53">
              <a:extLst>
                <a:ext uri="{FF2B5EF4-FFF2-40B4-BE49-F238E27FC236}">
                  <a16:creationId xmlns:a16="http://schemas.microsoft.com/office/drawing/2014/main" id="{7A2B0BE9-A4F0-7FCE-5BBA-DC94980CD737}"/>
                </a:ext>
              </a:extLst>
            </p:cNvPr>
            <p:cNvSpPr/>
            <p:nvPr/>
          </p:nvSpPr>
          <p:spPr>
            <a:xfrm>
              <a:off x="2863277" y="2182256"/>
              <a:ext cx="3103418" cy="359741"/>
            </a:xfrm>
            <a:prstGeom prst="rect">
              <a:avLst/>
            </a:prstGeom>
            <a:solidFill>
              <a:srgbClr val="00B0F0">
                <a:alpha val="10196"/>
              </a:srgbClr>
            </a:solidFill>
            <a:ln w="25400" cmpd="sng">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a:extLst>
                <a:ext uri="{FF2B5EF4-FFF2-40B4-BE49-F238E27FC236}">
                  <a16:creationId xmlns:a16="http://schemas.microsoft.com/office/drawing/2014/main" id="{E8D3B961-7194-4C4C-0F60-4659AEEE3E77}"/>
                </a:ext>
              </a:extLst>
            </p:cNvPr>
            <p:cNvSpPr txBox="1"/>
            <p:nvPr/>
          </p:nvSpPr>
          <p:spPr>
            <a:xfrm>
              <a:off x="3334176" y="2189790"/>
              <a:ext cx="2448796"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取引条件</a:t>
              </a:r>
              <a:r>
                <a:rPr kumimoji="1" lang="ja-JP" altLang="en-US" sz="1200">
                  <a:latin typeface="BIZ UDPゴシック" panose="020B0400000000000000" pitchFamily="50" charset="-128"/>
                  <a:ea typeface="BIZ UDPゴシック" panose="020B0400000000000000" pitchFamily="50" charset="-128"/>
                </a:rPr>
                <a:t>の</a:t>
              </a:r>
              <a:r>
                <a:rPr kumimoji="1" lang="ja-JP" altLang="en-US" sz="1400">
                  <a:latin typeface="BIZ UDPゴシック" panose="020B0400000000000000" pitchFamily="50" charset="-128"/>
                  <a:ea typeface="BIZ UDPゴシック" panose="020B0400000000000000" pitchFamily="50" charset="-128"/>
                </a:rPr>
                <a:t>変更</a:t>
              </a:r>
              <a:r>
                <a:rPr kumimoji="1" lang="ja-JP" altLang="en-US" sz="1100">
                  <a:latin typeface="BIZ UDPゴシック" panose="020B0400000000000000" pitchFamily="50" charset="-128"/>
                  <a:ea typeface="BIZ UDPゴシック" panose="020B0400000000000000" pitchFamily="50" charset="-128"/>
                </a:rPr>
                <a:t>による増減</a:t>
              </a:r>
              <a:endParaRPr kumimoji="1" lang="en-US" altLang="ja-JP" sz="1000">
                <a:latin typeface="BIZ UDPゴシック" panose="020B0400000000000000" pitchFamily="50" charset="-128"/>
                <a:ea typeface="BIZ UDPゴシック" panose="020B0400000000000000" pitchFamily="50" charset="-128"/>
              </a:endParaRPr>
            </a:p>
          </p:txBody>
        </p:sp>
        <p:sp>
          <p:nvSpPr>
            <p:cNvPr id="57" name="正方形/長方形 56">
              <a:extLst>
                <a:ext uri="{FF2B5EF4-FFF2-40B4-BE49-F238E27FC236}">
                  <a16:creationId xmlns:a16="http://schemas.microsoft.com/office/drawing/2014/main" id="{7589287F-82D8-ED04-9DB2-6BD5AB7957F3}"/>
                </a:ext>
              </a:extLst>
            </p:cNvPr>
            <p:cNvSpPr/>
            <p:nvPr/>
          </p:nvSpPr>
          <p:spPr>
            <a:xfrm>
              <a:off x="2863603" y="2647153"/>
              <a:ext cx="3111863" cy="359741"/>
            </a:xfrm>
            <a:prstGeom prst="rect">
              <a:avLst/>
            </a:prstGeom>
            <a:solidFill>
              <a:srgbClr val="00B0F0">
                <a:alpha val="10196"/>
              </a:srgbClr>
            </a:solidFill>
            <a:ln w="25400" cmpd="sng">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テキスト ボックス 57">
              <a:extLst>
                <a:ext uri="{FF2B5EF4-FFF2-40B4-BE49-F238E27FC236}">
                  <a16:creationId xmlns:a16="http://schemas.microsoft.com/office/drawing/2014/main" id="{60BB8872-1505-D87F-1B0F-FE2C11673CF7}"/>
                </a:ext>
              </a:extLst>
            </p:cNvPr>
            <p:cNvSpPr txBox="1"/>
            <p:nvPr/>
          </p:nvSpPr>
          <p:spPr>
            <a:xfrm>
              <a:off x="3317017" y="2673737"/>
              <a:ext cx="2704913" cy="276999"/>
            </a:xfrm>
            <a:prstGeom prst="rect">
              <a:avLst/>
            </a:prstGeom>
            <a:noFill/>
            <a:ln>
              <a:noFill/>
            </a:ln>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発注単位・</a:t>
              </a:r>
              <a:r>
                <a:rPr kumimoji="1" lang="en-US" altLang="ja-JP" sz="1200">
                  <a:latin typeface="BIZ UDPゴシック" panose="020B0400000000000000" pitchFamily="50" charset="-128"/>
                  <a:ea typeface="BIZ UDPゴシック" panose="020B0400000000000000" pitchFamily="50" charset="-128"/>
                </a:rPr>
                <a:t>SKU</a:t>
              </a:r>
              <a:r>
                <a:rPr kumimoji="1" lang="ja-JP" altLang="en-US" sz="600">
                  <a:latin typeface="BIZ UDPゴシック" panose="020B0400000000000000" pitchFamily="50" charset="-128"/>
                  <a:ea typeface="BIZ UDPゴシック" panose="020B0400000000000000" pitchFamily="50" charset="-128"/>
                </a:rPr>
                <a:t>（</a:t>
              </a:r>
              <a:r>
                <a:rPr kumimoji="1" lang="en-US" altLang="ja-JP" sz="600">
                  <a:latin typeface="BIZ UDPゴシック" panose="020B0400000000000000" pitchFamily="50" charset="-128"/>
                  <a:ea typeface="BIZ UDPゴシック" panose="020B0400000000000000" pitchFamily="50" charset="-128"/>
                </a:rPr>
                <a:t>※</a:t>
              </a:r>
              <a:r>
                <a:rPr kumimoji="1" lang="ja-JP" altLang="en-US" sz="600">
                  <a:latin typeface="BIZ UDPゴシック" panose="020B0400000000000000" pitchFamily="50" charset="-128"/>
                  <a:ea typeface="BIZ UDPゴシック" panose="020B0400000000000000" pitchFamily="50" charset="-128"/>
                </a:rPr>
                <a:t>）</a:t>
              </a:r>
              <a:r>
                <a:rPr kumimoji="1" lang="ja-JP" altLang="en-US" sz="1050">
                  <a:latin typeface="BIZ UDPゴシック" panose="020B0400000000000000" pitchFamily="50" charset="-128"/>
                  <a:ea typeface="BIZ UDPゴシック" panose="020B0400000000000000" pitchFamily="50" charset="-128"/>
                </a:rPr>
                <a:t>の</a:t>
              </a:r>
              <a:r>
                <a:rPr kumimoji="1" lang="ja-JP" altLang="en-US" sz="1200">
                  <a:latin typeface="BIZ UDPゴシック" panose="020B0400000000000000" pitchFamily="50" charset="-128"/>
                  <a:ea typeface="BIZ UDPゴシック" panose="020B0400000000000000" pitchFamily="50" charset="-128"/>
                </a:rPr>
                <a:t>変更</a:t>
              </a:r>
              <a:r>
                <a:rPr kumimoji="1" lang="ja-JP" altLang="en-US" sz="1100">
                  <a:latin typeface="BIZ UDPゴシック" panose="020B0400000000000000" pitchFamily="50" charset="-128"/>
                  <a:ea typeface="BIZ UDPゴシック" panose="020B0400000000000000" pitchFamily="50" charset="-128"/>
                </a:rPr>
                <a:t>による増減</a:t>
              </a:r>
              <a:endParaRPr kumimoji="1" lang="en-US" altLang="ja-JP" sz="1200">
                <a:latin typeface="BIZ UDPゴシック" panose="020B0400000000000000" pitchFamily="50" charset="-128"/>
                <a:ea typeface="BIZ UDPゴシック" panose="020B0400000000000000" pitchFamily="50" charset="-128"/>
              </a:endParaRPr>
            </a:p>
          </p:txBody>
        </p:sp>
        <p:sp>
          <p:nvSpPr>
            <p:cNvPr id="63" name="正方形/長方形 62">
              <a:extLst>
                <a:ext uri="{FF2B5EF4-FFF2-40B4-BE49-F238E27FC236}">
                  <a16:creationId xmlns:a16="http://schemas.microsoft.com/office/drawing/2014/main" id="{A23C3EF0-D7F7-40C6-C10F-AB23B94FC639}"/>
                </a:ext>
              </a:extLst>
            </p:cNvPr>
            <p:cNvSpPr/>
            <p:nvPr/>
          </p:nvSpPr>
          <p:spPr>
            <a:xfrm>
              <a:off x="2863604" y="3112051"/>
              <a:ext cx="3111864" cy="323476"/>
            </a:xfrm>
            <a:prstGeom prst="rect">
              <a:avLst/>
            </a:prstGeom>
            <a:solidFill>
              <a:srgbClr val="00B0F0">
                <a:alpha val="10196"/>
              </a:srgbClr>
            </a:solidFill>
            <a:ln w="25400" cmpd="sng">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テキスト ボックス 64">
              <a:extLst>
                <a:ext uri="{FF2B5EF4-FFF2-40B4-BE49-F238E27FC236}">
                  <a16:creationId xmlns:a16="http://schemas.microsoft.com/office/drawing/2014/main" id="{9B9BA8D6-2C42-2D4A-9116-6330398759FC}"/>
                </a:ext>
              </a:extLst>
            </p:cNvPr>
            <p:cNvSpPr txBox="1"/>
            <p:nvPr/>
          </p:nvSpPr>
          <p:spPr>
            <a:xfrm>
              <a:off x="3317966" y="3119585"/>
              <a:ext cx="2636978" cy="307777"/>
            </a:xfrm>
            <a:prstGeom prst="rect">
              <a:avLst/>
            </a:prstGeom>
            <a:noFill/>
            <a:ln>
              <a:noFill/>
            </a:ln>
          </p:spPr>
          <p:txBody>
            <a:bodyPr wrap="square" rtlCol="0">
              <a:spAutoFit/>
            </a:bodyPr>
            <a:lstStyle/>
            <a:p>
              <a:r>
                <a:rPr kumimoji="1" lang="ja-JP" altLang="en-US" sz="1100">
                  <a:latin typeface="BIZ UDPゴシック" panose="020B0400000000000000" pitchFamily="50" charset="-128"/>
                  <a:ea typeface="BIZ UDPゴシック" panose="020B0400000000000000" pitchFamily="50" charset="-128"/>
                </a:rPr>
                <a:t>運転資金の</a:t>
              </a:r>
              <a:r>
                <a:rPr kumimoji="1" lang="ja-JP" altLang="en-US" sz="1400">
                  <a:latin typeface="BIZ UDPゴシック" panose="020B0400000000000000" pitchFamily="50" charset="-128"/>
                  <a:ea typeface="BIZ UDPゴシック" panose="020B0400000000000000" pitchFamily="50" charset="-128"/>
                </a:rPr>
                <a:t>赤字補填資金</a:t>
              </a:r>
              <a:r>
                <a:rPr kumimoji="1" lang="ja-JP" altLang="en-US" sz="1100">
                  <a:latin typeface="BIZ UDPゴシック" panose="020B0400000000000000" pitchFamily="50" charset="-128"/>
                  <a:ea typeface="BIZ UDPゴシック" panose="020B0400000000000000" pitchFamily="50" charset="-128"/>
                </a:rPr>
                <a:t>への変化</a:t>
              </a:r>
              <a:endParaRPr kumimoji="1" lang="en-US" altLang="ja-JP" sz="1200">
                <a:latin typeface="BIZ UDPゴシック" panose="020B0400000000000000" pitchFamily="50" charset="-128"/>
                <a:ea typeface="BIZ UDPゴシック" panose="020B0400000000000000" pitchFamily="50" charset="-128"/>
              </a:endParaRPr>
            </a:p>
          </p:txBody>
        </p:sp>
        <p:sp>
          <p:nvSpPr>
            <p:cNvPr id="66" name="テキスト ボックス 65">
              <a:extLst>
                <a:ext uri="{FF2B5EF4-FFF2-40B4-BE49-F238E27FC236}">
                  <a16:creationId xmlns:a16="http://schemas.microsoft.com/office/drawing/2014/main" id="{82DAD211-EAC9-3691-6589-7B1CB5BE2F74}"/>
                </a:ext>
              </a:extLst>
            </p:cNvPr>
            <p:cNvSpPr txBox="1"/>
            <p:nvPr/>
          </p:nvSpPr>
          <p:spPr>
            <a:xfrm>
              <a:off x="5991666" y="1726430"/>
              <a:ext cx="3069209" cy="323165"/>
            </a:xfrm>
            <a:prstGeom prst="rect">
              <a:avLst/>
            </a:prstGeom>
            <a:noFill/>
          </p:spPr>
          <p:txBody>
            <a:bodyPr wrap="square" rtlCol="0">
              <a:spAutoFit/>
            </a:bodyPr>
            <a:lstStyle/>
            <a:p>
              <a:r>
                <a:rPr kumimoji="1" lang="ja-JP" altLang="en-US" sz="700">
                  <a:latin typeface="BIZ UDPゴシック" panose="020B0400000000000000" pitchFamily="50" charset="-128"/>
                  <a:ea typeface="BIZ UDPゴシック" panose="020B0400000000000000" pitchFamily="50" charset="-128"/>
                </a:rPr>
                <a:t>例：</a:t>
              </a:r>
              <a:endParaRPr kumimoji="1" lang="en-US" altLang="ja-JP" sz="700">
                <a:latin typeface="BIZ UDPゴシック" panose="020B0400000000000000" pitchFamily="50" charset="-128"/>
                <a:ea typeface="BIZ UDPゴシック" panose="020B0400000000000000" pitchFamily="50" charset="-128"/>
              </a:endParaRPr>
            </a:p>
            <a:p>
              <a:r>
                <a:rPr kumimoji="1" lang="ja-JP" altLang="en-US" sz="800">
                  <a:latin typeface="BIZ UDPゴシック" panose="020B0400000000000000" pitchFamily="50" charset="-128"/>
                  <a:ea typeface="BIZ UDPゴシック" panose="020B0400000000000000" pitchFamily="50" charset="-128"/>
                </a:rPr>
                <a:t>売上増加→売上債権・在庫・仕入債務の増加→運転資金増加</a:t>
              </a:r>
              <a:endParaRPr kumimoji="1" lang="en-US" altLang="ja-JP" sz="800">
                <a:latin typeface="BIZ UDPゴシック" panose="020B0400000000000000" pitchFamily="50" charset="-128"/>
                <a:ea typeface="BIZ UDPゴシック" panose="020B0400000000000000" pitchFamily="50" charset="-128"/>
              </a:endParaRPr>
            </a:p>
          </p:txBody>
        </p:sp>
        <p:sp>
          <p:nvSpPr>
            <p:cNvPr id="67" name="テキスト ボックス 66">
              <a:extLst>
                <a:ext uri="{FF2B5EF4-FFF2-40B4-BE49-F238E27FC236}">
                  <a16:creationId xmlns:a16="http://schemas.microsoft.com/office/drawing/2014/main" id="{AB8FD3D2-E628-3FC7-2EA7-7B6A671BC13C}"/>
                </a:ext>
              </a:extLst>
            </p:cNvPr>
            <p:cNvSpPr txBox="1"/>
            <p:nvPr/>
          </p:nvSpPr>
          <p:spPr>
            <a:xfrm>
              <a:off x="5991667" y="2623129"/>
              <a:ext cx="2930664" cy="323165"/>
            </a:xfrm>
            <a:prstGeom prst="rect">
              <a:avLst/>
            </a:prstGeom>
            <a:noFill/>
          </p:spPr>
          <p:txBody>
            <a:bodyPr wrap="square" rtlCol="0">
              <a:spAutoFit/>
            </a:bodyPr>
            <a:lstStyle/>
            <a:p>
              <a:r>
                <a:rPr kumimoji="1" lang="ja-JP" altLang="en-US" sz="700">
                  <a:latin typeface="BIZ UDPゴシック" panose="020B0400000000000000" pitchFamily="50" charset="-128"/>
                  <a:ea typeface="BIZ UDPゴシック" panose="020B0400000000000000" pitchFamily="50" charset="-128"/>
                </a:rPr>
                <a:t>例：</a:t>
              </a:r>
              <a:endParaRPr kumimoji="1" lang="en-US" altLang="ja-JP" sz="700">
                <a:latin typeface="BIZ UDPゴシック" panose="020B0400000000000000" pitchFamily="50" charset="-128"/>
                <a:ea typeface="BIZ UDPゴシック" panose="020B0400000000000000" pitchFamily="50" charset="-128"/>
              </a:endParaRPr>
            </a:p>
            <a:p>
              <a:r>
                <a:rPr kumimoji="1" lang="ja-JP" altLang="en-US" sz="800">
                  <a:latin typeface="BIZ UDPゴシック" panose="020B0400000000000000" pitchFamily="50" charset="-128"/>
                  <a:ea typeface="BIZ UDPゴシック" panose="020B0400000000000000" pitchFamily="50" charset="-128"/>
                </a:rPr>
                <a:t>発注単位の増加→在庫の滞留≒在庫増加→運転資金増加</a:t>
              </a:r>
              <a:endParaRPr kumimoji="1" lang="en-US" altLang="ja-JP" sz="800">
                <a:latin typeface="BIZ UDPゴシック" panose="020B0400000000000000" pitchFamily="50" charset="-128"/>
                <a:ea typeface="BIZ UDPゴシック" panose="020B0400000000000000" pitchFamily="50" charset="-128"/>
              </a:endParaRPr>
            </a:p>
          </p:txBody>
        </p:sp>
        <p:sp>
          <p:nvSpPr>
            <p:cNvPr id="68" name="テキスト ボックス 67">
              <a:extLst>
                <a:ext uri="{FF2B5EF4-FFF2-40B4-BE49-F238E27FC236}">
                  <a16:creationId xmlns:a16="http://schemas.microsoft.com/office/drawing/2014/main" id="{A79EBCF9-CD9E-684E-9DA9-457BB9D7BD58}"/>
                </a:ext>
              </a:extLst>
            </p:cNvPr>
            <p:cNvSpPr txBox="1"/>
            <p:nvPr/>
          </p:nvSpPr>
          <p:spPr>
            <a:xfrm>
              <a:off x="5991667" y="3099361"/>
              <a:ext cx="2727464" cy="323165"/>
            </a:xfrm>
            <a:prstGeom prst="rect">
              <a:avLst/>
            </a:prstGeom>
            <a:noFill/>
          </p:spPr>
          <p:txBody>
            <a:bodyPr wrap="square" rtlCol="0">
              <a:spAutoFit/>
            </a:bodyPr>
            <a:lstStyle/>
            <a:p>
              <a:r>
                <a:rPr kumimoji="1" lang="ja-JP" altLang="en-US" sz="700">
                  <a:latin typeface="BIZ UDPゴシック" panose="020B0400000000000000" pitchFamily="50" charset="-128"/>
                  <a:ea typeface="BIZ UDPゴシック" panose="020B0400000000000000" pitchFamily="50" charset="-128"/>
                </a:rPr>
                <a:t>例：</a:t>
              </a:r>
              <a:endParaRPr kumimoji="1" lang="en-US" altLang="ja-JP" sz="700">
                <a:latin typeface="BIZ UDPゴシック" panose="020B0400000000000000" pitchFamily="50" charset="-128"/>
                <a:ea typeface="BIZ UDPゴシック" panose="020B0400000000000000" pitchFamily="50" charset="-128"/>
              </a:endParaRPr>
            </a:p>
            <a:p>
              <a:r>
                <a:rPr kumimoji="1" lang="ja-JP" altLang="en-US" sz="800">
                  <a:latin typeface="BIZ UDPゴシック" panose="020B0400000000000000" pitchFamily="50" charset="-128"/>
                  <a:ea typeface="BIZ UDPゴシック" panose="020B0400000000000000" pitchFamily="50" charset="-128"/>
                </a:rPr>
                <a:t>売上高の減少→売上債権の減少・在庫の不良化</a:t>
              </a:r>
              <a:endParaRPr kumimoji="1" lang="en-US" altLang="ja-JP" sz="1200">
                <a:latin typeface="BIZ UDPゴシック" panose="020B0400000000000000" pitchFamily="50" charset="-128"/>
                <a:ea typeface="BIZ UDPゴシック" panose="020B0400000000000000" pitchFamily="50" charset="-128"/>
              </a:endParaRPr>
            </a:p>
          </p:txBody>
        </p:sp>
        <p:sp>
          <p:nvSpPr>
            <p:cNvPr id="37" name="テキスト ボックス 36">
              <a:extLst>
                <a:ext uri="{FF2B5EF4-FFF2-40B4-BE49-F238E27FC236}">
                  <a16:creationId xmlns:a16="http://schemas.microsoft.com/office/drawing/2014/main" id="{3988238D-08AC-7362-EC92-E6B067FF50D1}"/>
                </a:ext>
              </a:extLst>
            </p:cNvPr>
            <p:cNvSpPr txBox="1"/>
            <p:nvPr/>
          </p:nvSpPr>
          <p:spPr>
            <a:xfrm>
              <a:off x="2839238" y="2173566"/>
              <a:ext cx="558799" cy="400110"/>
            </a:xfrm>
            <a:prstGeom prst="rect">
              <a:avLst/>
            </a:prstGeom>
            <a:noFill/>
          </p:spPr>
          <p:txBody>
            <a:bodyPr wrap="square">
              <a:spAutoFit/>
            </a:bodyPr>
            <a:lstStyle/>
            <a:p>
              <a:r>
                <a:rPr kumimoji="1" lang="ja-JP" altLang="en-US" sz="2000" b="1" i="1">
                  <a:solidFill>
                    <a:srgbClr val="000000"/>
                  </a:solidFill>
                  <a:latin typeface="HGS明朝B" panose="02020800000000000000" pitchFamily="18" charset="-128"/>
                  <a:ea typeface="HGS明朝B" panose="02020800000000000000" pitchFamily="18" charset="-128"/>
                </a:rPr>
                <a:t>２</a:t>
              </a:r>
              <a:endParaRPr kumimoji="1" lang="ja-JP" altLang="en-US" b="1" i="1">
                <a:solidFill>
                  <a:srgbClr val="000000"/>
                </a:solidFill>
                <a:latin typeface="HGS明朝B" panose="02020800000000000000" pitchFamily="18" charset="-128"/>
                <a:ea typeface="HGS明朝B" panose="02020800000000000000" pitchFamily="18" charset="-128"/>
              </a:endParaRPr>
            </a:p>
          </p:txBody>
        </p:sp>
        <p:sp>
          <p:nvSpPr>
            <p:cNvPr id="38" name="テキスト ボックス 37">
              <a:extLst>
                <a:ext uri="{FF2B5EF4-FFF2-40B4-BE49-F238E27FC236}">
                  <a16:creationId xmlns:a16="http://schemas.microsoft.com/office/drawing/2014/main" id="{08DA3BE0-DB9A-E3FE-E87B-2969E51263D6}"/>
                </a:ext>
              </a:extLst>
            </p:cNvPr>
            <p:cNvSpPr txBox="1"/>
            <p:nvPr/>
          </p:nvSpPr>
          <p:spPr>
            <a:xfrm>
              <a:off x="2871565" y="1698760"/>
              <a:ext cx="558799" cy="400110"/>
            </a:xfrm>
            <a:prstGeom prst="rect">
              <a:avLst/>
            </a:prstGeom>
            <a:noFill/>
          </p:spPr>
          <p:txBody>
            <a:bodyPr wrap="square">
              <a:spAutoFit/>
            </a:bodyPr>
            <a:lstStyle/>
            <a:p>
              <a:r>
                <a:rPr kumimoji="1" lang="ja-JP" altLang="en-US" sz="2000" b="1" i="1">
                  <a:solidFill>
                    <a:srgbClr val="000000"/>
                  </a:solidFill>
                  <a:latin typeface="HGS明朝B" panose="02020800000000000000" pitchFamily="18" charset="-128"/>
                  <a:ea typeface="HGS明朝B" panose="02020800000000000000" pitchFamily="18" charset="-128"/>
                </a:rPr>
                <a:t>１</a:t>
              </a:r>
              <a:endParaRPr kumimoji="1" lang="ja-JP" altLang="en-US" b="1" i="1">
                <a:solidFill>
                  <a:srgbClr val="000000"/>
                </a:solidFill>
                <a:latin typeface="HGS明朝B" panose="02020800000000000000" pitchFamily="18" charset="-128"/>
                <a:ea typeface="HGS明朝B" panose="02020800000000000000" pitchFamily="18" charset="-128"/>
              </a:endParaRPr>
            </a:p>
          </p:txBody>
        </p:sp>
        <p:sp>
          <p:nvSpPr>
            <p:cNvPr id="40" name="テキスト ボックス 39">
              <a:extLst>
                <a:ext uri="{FF2B5EF4-FFF2-40B4-BE49-F238E27FC236}">
                  <a16:creationId xmlns:a16="http://schemas.microsoft.com/office/drawing/2014/main" id="{E32CB80F-7FE7-6421-DA8A-80F66FC1EE95}"/>
                </a:ext>
              </a:extLst>
            </p:cNvPr>
            <p:cNvSpPr txBox="1"/>
            <p:nvPr/>
          </p:nvSpPr>
          <p:spPr>
            <a:xfrm>
              <a:off x="2830001" y="2627015"/>
              <a:ext cx="558799" cy="400110"/>
            </a:xfrm>
            <a:prstGeom prst="rect">
              <a:avLst/>
            </a:prstGeom>
            <a:noFill/>
          </p:spPr>
          <p:txBody>
            <a:bodyPr wrap="square">
              <a:spAutoFit/>
            </a:bodyPr>
            <a:lstStyle/>
            <a:p>
              <a:r>
                <a:rPr kumimoji="1" lang="ja-JP" altLang="en-US" sz="2000" b="1" i="1">
                  <a:solidFill>
                    <a:srgbClr val="000000"/>
                  </a:solidFill>
                  <a:latin typeface="HGS明朝B" panose="02020800000000000000" pitchFamily="18" charset="-128"/>
                  <a:ea typeface="HGS明朝B" panose="02020800000000000000" pitchFamily="18" charset="-128"/>
                </a:rPr>
                <a:t>３</a:t>
              </a:r>
              <a:endParaRPr kumimoji="1" lang="ja-JP" altLang="en-US" b="1" i="1">
                <a:solidFill>
                  <a:srgbClr val="000000"/>
                </a:solidFill>
                <a:latin typeface="HGS明朝B" panose="02020800000000000000" pitchFamily="18" charset="-128"/>
                <a:ea typeface="HGS明朝B" panose="02020800000000000000" pitchFamily="18" charset="-128"/>
              </a:endParaRPr>
            </a:p>
          </p:txBody>
        </p:sp>
        <p:sp>
          <p:nvSpPr>
            <p:cNvPr id="43" name="テキスト ボックス 42">
              <a:extLst>
                <a:ext uri="{FF2B5EF4-FFF2-40B4-BE49-F238E27FC236}">
                  <a16:creationId xmlns:a16="http://schemas.microsoft.com/office/drawing/2014/main" id="{23C1BFA9-452D-A3DD-D37F-29F970010758}"/>
                </a:ext>
              </a:extLst>
            </p:cNvPr>
            <p:cNvSpPr txBox="1"/>
            <p:nvPr/>
          </p:nvSpPr>
          <p:spPr>
            <a:xfrm>
              <a:off x="2820764" y="3070360"/>
              <a:ext cx="558799" cy="400110"/>
            </a:xfrm>
            <a:prstGeom prst="rect">
              <a:avLst/>
            </a:prstGeom>
            <a:noFill/>
          </p:spPr>
          <p:txBody>
            <a:bodyPr wrap="square">
              <a:spAutoFit/>
            </a:bodyPr>
            <a:lstStyle/>
            <a:p>
              <a:r>
                <a:rPr kumimoji="1" lang="ja-JP" altLang="en-US" sz="2000" b="1" i="1">
                  <a:solidFill>
                    <a:srgbClr val="000000"/>
                  </a:solidFill>
                  <a:latin typeface="HGS明朝B" panose="02020800000000000000" pitchFamily="18" charset="-128"/>
                  <a:ea typeface="HGS明朝B" panose="02020800000000000000" pitchFamily="18" charset="-128"/>
                </a:rPr>
                <a:t>４</a:t>
              </a:r>
              <a:endParaRPr kumimoji="1" lang="ja-JP" altLang="en-US" b="1" i="1">
                <a:solidFill>
                  <a:srgbClr val="000000"/>
                </a:solidFill>
                <a:latin typeface="HGS明朝B" panose="02020800000000000000" pitchFamily="18" charset="-128"/>
                <a:ea typeface="HGS明朝B" panose="02020800000000000000" pitchFamily="18" charset="-128"/>
              </a:endParaRPr>
            </a:p>
          </p:txBody>
        </p:sp>
      </p:grpSp>
      <p:cxnSp>
        <p:nvCxnSpPr>
          <p:cNvPr id="56" name="直線コネクタ 55">
            <a:extLst>
              <a:ext uri="{FF2B5EF4-FFF2-40B4-BE49-F238E27FC236}">
                <a16:creationId xmlns:a16="http://schemas.microsoft.com/office/drawing/2014/main" id="{64AFEE1E-3CA3-0AB3-556E-2ACE95B1EECB}"/>
              </a:ext>
            </a:extLst>
          </p:cNvPr>
          <p:cNvCxnSpPr/>
          <p:nvPr/>
        </p:nvCxnSpPr>
        <p:spPr>
          <a:xfrm>
            <a:off x="6184219" y="4576368"/>
            <a:ext cx="1425622" cy="0"/>
          </a:xfrm>
          <a:prstGeom prst="line">
            <a:avLst/>
          </a:prstGeom>
          <a:ln w="44450" cmpd="thickThin">
            <a:solidFill>
              <a:srgbClr val="00B0F0"/>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986D5BD2-88C9-7143-1597-E6A252F39101}"/>
              </a:ext>
            </a:extLst>
          </p:cNvPr>
          <p:cNvSpPr>
            <a:spLocks noGrp="1"/>
          </p:cNvSpPr>
          <p:nvPr>
            <p:ph type="sldNum" sz="quarter" idx="12"/>
          </p:nvPr>
        </p:nvSpPr>
        <p:spPr>
          <a:xfrm>
            <a:off x="9032475" y="6356355"/>
            <a:ext cx="705803" cy="365125"/>
          </a:xfrm>
        </p:spPr>
        <p:txBody>
          <a:bodyPr/>
          <a:lstStyle/>
          <a:p>
            <a:fld id="{83CB6158-B501-4E3A-BAB6-5BA58145ABEC}" type="slidenum">
              <a:rPr kumimoji="1" lang="ja-JP" altLang="en-US" smtClean="0"/>
              <a:t>4</a:t>
            </a:fld>
            <a:endParaRPr kumimoji="1" lang="ja-JP" altLang="en-US"/>
          </a:p>
        </p:txBody>
      </p:sp>
    </p:spTree>
    <p:extLst>
      <p:ext uri="{BB962C8B-B14F-4D97-AF65-F5344CB8AC3E}">
        <p14:creationId xmlns:p14="http://schemas.microsoft.com/office/powerpoint/2010/main" val="748758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10DFF-55CB-3843-AC4B-2646FF8B93C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C2E0A89-F51F-F07B-DC39-16F9489EC856}"/>
              </a:ext>
            </a:extLst>
          </p:cNvPr>
          <p:cNvSpPr>
            <a:spLocks noGrp="1"/>
          </p:cNvSpPr>
          <p:nvPr>
            <p:ph type="title"/>
          </p:nvPr>
        </p:nvSpPr>
        <p:spPr/>
        <p:txBody>
          <a:bodyPr/>
          <a:lstStyle/>
          <a:p>
            <a:r>
              <a:rPr lang="ja-JP" altLang="en-US" b="1">
                <a:solidFill>
                  <a:schemeClr val="tx1">
                    <a:lumMod val="65000"/>
                    <a:lumOff val="35000"/>
                  </a:schemeClr>
                </a:solidFill>
              </a:rPr>
              <a:t>３</a:t>
            </a:r>
            <a:r>
              <a:rPr kumimoji="1" lang="ja-JP" altLang="en-US" b="1">
                <a:solidFill>
                  <a:schemeClr val="tx1">
                    <a:lumMod val="65000"/>
                    <a:lumOff val="35000"/>
                  </a:schemeClr>
                </a:solidFill>
              </a:rPr>
              <a:t>．運転資金（業種別①）</a:t>
            </a:r>
          </a:p>
        </p:txBody>
      </p:sp>
      <p:grpSp>
        <p:nvGrpSpPr>
          <p:cNvPr id="12" name="グループ化 11">
            <a:extLst>
              <a:ext uri="{FF2B5EF4-FFF2-40B4-BE49-F238E27FC236}">
                <a16:creationId xmlns:a16="http://schemas.microsoft.com/office/drawing/2014/main" id="{63D276F5-BB3A-7B16-2993-8B667CE9DE4D}"/>
              </a:ext>
            </a:extLst>
          </p:cNvPr>
          <p:cNvGrpSpPr/>
          <p:nvPr/>
        </p:nvGrpSpPr>
        <p:grpSpPr>
          <a:xfrm>
            <a:off x="825834" y="1209652"/>
            <a:ext cx="1383941" cy="858528"/>
            <a:chOff x="431800" y="1233308"/>
            <a:chExt cx="1383941" cy="949168"/>
          </a:xfrm>
        </p:grpSpPr>
        <p:grpSp>
          <p:nvGrpSpPr>
            <p:cNvPr id="37" name="グループ化 36">
              <a:extLst>
                <a:ext uri="{FF2B5EF4-FFF2-40B4-BE49-F238E27FC236}">
                  <a16:creationId xmlns:a16="http://schemas.microsoft.com/office/drawing/2014/main" id="{4D1FEE83-3869-52B5-4BD6-650F509D8043}"/>
                </a:ext>
              </a:extLst>
            </p:cNvPr>
            <p:cNvGrpSpPr/>
            <p:nvPr/>
          </p:nvGrpSpPr>
          <p:grpSpPr>
            <a:xfrm>
              <a:off x="431800" y="1233308"/>
              <a:ext cx="1383941" cy="949168"/>
              <a:chOff x="419100" y="1487215"/>
              <a:chExt cx="2228850" cy="1807887"/>
            </a:xfrm>
          </p:grpSpPr>
          <p:sp>
            <p:nvSpPr>
              <p:cNvPr id="46" name="四角形: 角を丸くする 45">
                <a:extLst>
                  <a:ext uri="{FF2B5EF4-FFF2-40B4-BE49-F238E27FC236}">
                    <a16:creationId xmlns:a16="http://schemas.microsoft.com/office/drawing/2014/main" id="{48CE2F91-6893-5750-7A5E-03D1AF246351}"/>
                  </a:ext>
                </a:extLst>
              </p:cNvPr>
              <p:cNvSpPr/>
              <p:nvPr/>
            </p:nvSpPr>
            <p:spPr>
              <a:xfrm>
                <a:off x="419100" y="1487215"/>
                <a:ext cx="2228850" cy="1807887"/>
              </a:xfrm>
              <a:prstGeom prst="roundRect">
                <a:avLst>
                  <a:gd name="adj" fmla="val 0"/>
                </a:avLst>
              </a:prstGeom>
              <a:solidFill>
                <a:srgbClr val="00B0F0">
                  <a:alpha val="1000"/>
                </a:srgbClr>
              </a:solidFill>
              <a:ln w="50800" cmpd="sng">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A84D3C1C-D177-0BDE-3036-AD99FA337ED3}"/>
                  </a:ext>
                </a:extLst>
              </p:cNvPr>
              <p:cNvSpPr txBox="1"/>
              <p:nvPr/>
            </p:nvSpPr>
            <p:spPr>
              <a:xfrm>
                <a:off x="627476" y="2666757"/>
                <a:ext cx="1857375" cy="583304"/>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運転資金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44" name="直線コネクタ 43">
              <a:extLst>
                <a:ext uri="{FF2B5EF4-FFF2-40B4-BE49-F238E27FC236}">
                  <a16:creationId xmlns:a16="http://schemas.microsoft.com/office/drawing/2014/main" id="{F42CB40C-C3AF-7168-DC94-940A0A18E296}"/>
                </a:ext>
              </a:extLst>
            </p:cNvPr>
            <p:cNvCxnSpPr/>
            <p:nvPr/>
          </p:nvCxnSpPr>
          <p:spPr>
            <a:xfrm>
              <a:off x="596947" y="1821211"/>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45" name="テキスト ボックス 44">
              <a:extLst>
                <a:ext uri="{FF2B5EF4-FFF2-40B4-BE49-F238E27FC236}">
                  <a16:creationId xmlns:a16="http://schemas.microsoft.com/office/drawing/2014/main" id="{19F66294-9A56-FA1E-8142-08D4741F8C52}"/>
                </a:ext>
              </a:extLst>
            </p:cNvPr>
            <p:cNvSpPr txBox="1"/>
            <p:nvPr/>
          </p:nvSpPr>
          <p:spPr>
            <a:xfrm>
              <a:off x="542423" y="1318820"/>
              <a:ext cx="1153284" cy="442352"/>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飲食業</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23" name="テキスト ボックス 22">
            <a:extLst>
              <a:ext uri="{FF2B5EF4-FFF2-40B4-BE49-F238E27FC236}">
                <a16:creationId xmlns:a16="http://schemas.microsoft.com/office/drawing/2014/main" id="{75F13DEB-16E5-8DDC-D26F-45C3E4D08F04}"/>
              </a:ext>
            </a:extLst>
          </p:cNvPr>
          <p:cNvSpPr txBox="1"/>
          <p:nvPr/>
        </p:nvSpPr>
        <p:spPr>
          <a:xfrm>
            <a:off x="681343" y="2112380"/>
            <a:ext cx="1676400" cy="215444"/>
          </a:xfrm>
          <a:prstGeom prst="rect">
            <a:avLst/>
          </a:prstGeom>
          <a:noFill/>
        </p:spPr>
        <p:txBody>
          <a:bodyPr wrap="square">
            <a:spAutoFit/>
          </a:bodyPr>
          <a:lstStyle/>
          <a:p>
            <a:pPr algn="ctr"/>
            <a:r>
              <a:rPr lang="ja-JP" altLang="en-US" sz="800">
                <a:latin typeface="BIZ UDP明朝 Medium" panose="02020500000000000000" pitchFamily="18" charset="-128"/>
                <a:ea typeface="BIZ UDP明朝 Medium" panose="02020500000000000000" pitchFamily="18" charset="-128"/>
              </a:rPr>
              <a:t>（</a:t>
            </a: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panose="02020500000000000000" pitchFamily="18" charset="-128"/>
              </a:rPr>
              <a:t>P15</a:t>
            </a:r>
            <a:r>
              <a:rPr lang="ja-JP" altLang="en-US" sz="800">
                <a:latin typeface="BIZ UDP明朝 Medium" panose="02020500000000000000" pitchFamily="18" charset="-128"/>
                <a:ea typeface="BIZ UDP明朝 Medium" panose="02020500000000000000" pitchFamily="18" charset="-128"/>
              </a:rPr>
              <a:t>～）</a:t>
            </a:r>
            <a:endParaRPr lang="ja-JP" altLang="en-US" sz="800"/>
          </a:p>
        </p:txBody>
      </p:sp>
      <p:cxnSp>
        <p:nvCxnSpPr>
          <p:cNvPr id="6" name="直線コネクタ 5">
            <a:extLst>
              <a:ext uri="{FF2B5EF4-FFF2-40B4-BE49-F238E27FC236}">
                <a16:creationId xmlns:a16="http://schemas.microsoft.com/office/drawing/2014/main" id="{2B64DF69-B209-392F-466A-65908FB7A0EF}"/>
              </a:ext>
            </a:extLst>
          </p:cNvPr>
          <p:cNvCxnSpPr>
            <a:cxnSpLocks/>
          </p:cNvCxnSpPr>
          <p:nvPr/>
        </p:nvCxnSpPr>
        <p:spPr>
          <a:xfrm>
            <a:off x="740935" y="5220923"/>
            <a:ext cx="8456076" cy="0"/>
          </a:xfrm>
          <a:prstGeom prst="line">
            <a:avLst/>
          </a:prstGeom>
          <a:ln w="44450">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grpSp>
        <p:nvGrpSpPr>
          <p:cNvPr id="121" name="グループ化 120">
            <a:extLst>
              <a:ext uri="{FF2B5EF4-FFF2-40B4-BE49-F238E27FC236}">
                <a16:creationId xmlns:a16="http://schemas.microsoft.com/office/drawing/2014/main" id="{C769F6CA-D97C-B78E-F7F1-B394AE3C0CA9}"/>
              </a:ext>
            </a:extLst>
          </p:cNvPr>
          <p:cNvGrpSpPr/>
          <p:nvPr/>
        </p:nvGrpSpPr>
        <p:grpSpPr>
          <a:xfrm>
            <a:off x="3121003" y="3834471"/>
            <a:ext cx="4879999" cy="1042330"/>
            <a:chOff x="2740001" y="3834471"/>
            <a:chExt cx="4879999" cy="1042330"/>
          </a:xfrm>
        </p:grpSpPr>
        <p:sp>
          <p:nvSpPr>
            <p:cNvPr id="119" name="正方形/長方形 118">
              <a:extLst>
                <a:ext uri="{FF2B5EF4-FFF2-40B4-BE49-F238E27FC236}">
                  <a16:creationId xmlns:a16="http://schemas.microsoft.com/office/drawing/2014/main" id="{1F8564EF-211B-6B5F-94A3-88062E3C41FC}"/>
                </a:ext>
              </a:extLst>
            </p:cNvPr>
            <p:cNvSpPr/>
            <p:nvPr/>
          </p:nvSpPr>
          <p:spPr>
            <a:xfrm>
              <a:off x="2748560" y="4346575"/>
              <a:ext cx="4840960" cy="530226"/>
            </a:xfrm>
            <a:prstGeom prst="rect">
              <a:avLst/>
            </a:prstGeom>
            <a:solidFill>
              <a:srgbClr val="C1E5F5">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 name="正方形/長方形 119">
              <a:extLst>
                <a:ext uri="{FF2B5EF4-FFF2-40B4-BE49-F238E27FC236}">
                  <a16:creationId xmlns:a16="http://schemas.microsoft.com/office/drawing/2014/main" id="{3757532D-70EB-DC21-8ED7-305C9752D35B}"/>
                </a:ext>
              </a:extLst>
            </p:cNvPr>
            <p:cNvSpPr/>
            <p:nvPr/>
          </p:nvSpPr>
          <p:spPr>
            <a:xfrm>
              <a:off x="2740001" y="3838529"/>
              <a:ext cx="4879999" cy="520111"/>
            </a:xfrm>
            <a:prstGeom prst="rect">
              <a:avLst/>
            </a:prstGeom>
            <a:solidFill>
              <a:srgbClr val="FF0000">
                <a:alpha val="1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1" name="グループ化 110">
              <a:extLst>
                <a:ext uri="{FF2B5EF4-FFF2-40B4-BE49-F238E27FC236}">
                  <a16:creationId xmlns:a16="http://schemas.microsoft.com/office/drawing/2014/main" id="{1A19524B-048B-00B2-1B46-4F1477358E82}"/>
                </a:ext>
              </a:extLst>
            </p:cNvPr>
            <p:cNvGrpSpPr/>
            <p:nvPr/>
          </p:nvGrpSpPr>
          <p:grpSpPr>
            <a:xfrm>
              <a:off x="2748801" y="3834471"/>
              <a:ext cx="4864881" cy="1033516"/>
              <a:chOff x="3307601" y="3923371"/>
              <a:chExt cx="4864881" cy="1033516"/>
            </a:xfrm>
          </p:grpSpPr>
          <p:sp>
            <p:nvSpPr>
              <p:cNvPr id="104" name="正方形/長方形 103">
                <a:extLst>
                  <a:ext uri="{FF2B5EF4-FFF2-40B4-BE49-F238E27FC236}">
                    <a16:creationId xmlns:a16="http://schemas.microsoft.com/office/drawing/2014/main" id="{A19EFF29-81D7-E1D4-44FB-3A565009C639}"/>
                  </a:ext>
                </a:extLst>
              </p:cNvPr>
              <p:cNvSpPr/>
              <p:nvPr/>
            </p:nvSpPr>
            <p:spPr>
              <a:xfrm>
                <a:off x="3307601" y="3923371"/>
                <a:ext cx="4864881" cy="1033516"/>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5" name="直線コネクタ 104">
                <a:extLst>
                  <a:ext uri="{FF2B5EF4-FFF2-40B4-BE49-F238E27FC236}">
                    <a16:creationId xmlns:a16="http://schemas.microsoft.com/office/drawing/2014/main" id="{007376D5-49ED-51EC-2E88-40359E49BCAD}"/>
                  </a:ext>
                </a:extLst>
              </p:cNvPr>
              <p:cNvCxnSpPr>
                <a:cxnSpLocks/>
                <a:stCxn id="104" idx="1"/>
                <a:endCxn id="104" idx="3"/>
              </p:cNvCxnSpPr>
              <p:nvPr/>
            </p:nvCxnSpPr>
            <p:spPr>
              <a:xfrm>
                <a:off x="3307601" y="4440129"/>
                <a:ext cx="4864881"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6" name="テキスト ボックス 105">
                <a:extLst>
                  <a:ext uri="{FF2B5EF4-FFF2-40B4-BE49-F238E27FC236}">
                    <a16:creationId xmlns:a16="http://schemas.microsoft.com/office/drawing/2014/main" id="{FFAC4583-74B7-DFB7-A677-194A9CB83763}"/>
                  </a:ext>
                </a:extLst>
              </p:cNvPr>
              <p:cNvSpPr txBox="1"/>
              <p:nvPr/>
            </p:nvSpPr>
            <p:spPr>
              <a:xfrm>
                <a:off x="3390900" y="3976214"/>
                <a:ext cx="4686300" cy="430887"/>
              </a:xfrm>
              <a:prstGeom prst="rect">
                <a:avLst/>
              </a:prstGeom>
              <a:noFill/>
            </p:spPr>
            <p:txBody>
              <a:bodyPr wrap="square" rtlCol="0">
                <a:spAutoFit/>
              </a:bodyPr>
              <a:lstStyle/>
              <a:p>
                <a:pPr algn="ctr"/>
                <a:r>
                  <a:rPr kumimoji="1" lang="ja-JP" altLang="en-US" sz="1100">
                    <a:latin typeface="BIZ UDPゴシック" panose="020B0400000000000000" pitchFamily="50" charset="-128"/>
                    <a:ea typeface="BIZ UDPゴシック" panose="020B0400000000000000" pitchFamily="50" charset="-128"/>
                  </a:rPr>
                  <a:t>支払条件短縮による仕入価格の引下げ　</a:t>
                </a:r>
                <a:endParaRPr kumimoji="1" lang="en-US" altLang="ja-JP" sz="1100">
                  <a:latin typeface="BIZ UDPゴシック" panose="020B0400000000000000" pitchFamily="50" charset="-128"/>
                  <a:ea typeface="BIZ UDPゴシック" panose="020B0400000000000000" pitchFamily="50" charset="-128"/>
                </a:endParaRPr>
              </a:p>
              <a:p>
                <a:pPr algn="ctr"/>
                <a:r>
                  <a:rPr kumimoji="1" lang="ja-JP" altLang="en-US" sz="1100">
                    <a:latin typeface="BIZ UDPゴシック" panose="020B0400000000000000" pitchFamily="50" charset="-128"/>
                    <a:ea typeface="BIZ UDPゴシック" panose="020B0400000000000000" pitchFamily="50" charset="-128"/>
                  </a:rPr>
                  <a:t>　→仕入先変更・</a:t>
                </a:r>
                <a:r>
                  <a:rPr kumimoji="1" lang="ja-JP" altLang="en-US" sz="1100">
                    <a:solidFill>
                      <a:srgbClr val="FF0000"/>
                    </a:solidFill>
                    <a:latin typeface="BIZ UDPゴシック" panose="020B0400000000000000" pitchFamily="50" charset="-128"/>
                    <a:ea typeface="BIZ UDPゴシック" panose="020B0400000000000000" pitchFamily="50" charset="-128"/>
                  </a:rPr>
                  <a:t>大量仕入・まとめ配送→在庫増加</a:t>
                </a:r>
                <a:r>
                  <a:rPr kumimoji="1" lang="ja-JP" altLang="en-US" sz="1100">
                    <a:latin typeface="BIZ UDPゴシック" panose="020B0400000000000000" pitchFamily="50" charset="-128"/>
                    <a:ea typeface="BIZ UDPゴシック" panose="020B0400000000000000" pitchFamily="50" charset="-128"/>
                  </a:rPr>
                  <a:t>→</a:t>
                </a:r>
                <a:r>
                  <a:rPr kumimoji="1" lang="ja-JP" altLang="en-US" sz="1100" b="1">
                    <a:latin typeface="BIZ UDPゴシック" panose="020B0400000000000000" pitchFamily="50" charset="-128"/>
                    <a:ea typeface="BIZ UDPゴシック" panose="020B0400000000000000" pitchFamily="50" charset="-128"/>
                  </a:rPr>
                  <a:t>原価率の低下　 </a:t>
                </a:r>
                <a:endParaRPr kumimoji="1" lang="en-US" altLang="ja-JP" sz="1100" b="1">
                  <a:latin typeface="BIZ UDPゴシック" panose="020B0400000000000000" pitchFamily="50" charset="-128"/>
                  <a:ea typeface="BIZ UDPゴシック" panose="020B0400000000000000" pitchFamily="50" charset="-128"/>
                </a:endParaRPr>
              </a:p>
            </p:txBody>
          </p:sp>
          <p:sp>
            <p:nvSpPr>
              <p:cNvPr id="110" name="テキスト ボックス 109">
                <a:extLst>
                  <a:ext uri="{FF2B5EF4-FFF2-40B4-BE49-F238E27FC236}">
                    <a16:creationId xmlns:a16="http://schemas.microsoft.com/office/drawing/2014/main" id="{D53A936C-8FDA-07A3-00CF-FDB9216B0A0B}"/>
                  </a:ext>
                </a:extLst>
              </p:cNvPr>
              <p:cNvSpPr txBox="1"/>
              <p:nvPr/>
            </p:nvSpPr>
            <p:spPr>
              <a:xfrm>
                <a:off x="3416300" y="4471514"/>
                <a:ext cx="4648200" cy="430887"/>
              </a:xfrm>
              <a:prstGeom prst="rect">
                <a:avLst/>
              </a:prstGeom>
              <a:noFill/>
            </p:spPr>
            <p:txBody>
              <a:bodyPr wrap="square" rtlCol="0">
                <a:spAutoFit/>
              </a:bodyPr>
              <a:lstStyle/>
              <a:p>
                <a:pPr algn="ctr"/>
                <a:r>
                  <a:rPr kumimoji="1" lang="ja-JP" altLang="en-US" sz="1100">
                    <a:latin typeface="BIZ UDPゴシック" panose="020B0400000000000000" pitchFamily="50" charset="-128"/>
                    <a:ea typeface="BIZ UDPゴシック" panose="020B0400000000000000" pitchFamily="50" charset="-128"/>
                  </a:rPr>
                  <a:t>支払条件維持による仕入価格の上昇</a:t>
                </a:r>
                <a:endParaRPr kumimoji="1" lang="en-US" altLang="ja-JP" sz="1100">
                  <a:latin typeface="BIZ UDPゴシック" panose="020B0400000000000000" pitchFamily="50" charset="-128"/>
                  <a:ea typeface="BIZ UDPゴシック" panose="020B0400000000000000" pitchFamily="50" charset="-128"/>
                </a:endParaRPr>
              </a:p>
              <a:p>
                <a:pPr algn="ctr"/>
                <a:r>
                  <a:rPr kumimoji="1" lang="ja-JP" altLang="en-US" sz="1100">
                    <a:latin typeface="BIZ UDPゴシック" panose="020B0400000000000000" pitchFamily="50" charset="-128"/>
                    <a:ea typeface="BIZ UDPゴシック" panose="020B0400000000000000" pitchFamily="50" charset="-128"/>
                  </a:rPr>
                  <a:t>　→適量仕入・</a:t>
                </a:r>
                <a:r>
                  <a:rPr kumimoji="1" lang="ja-JP" altLang="en-US" sz="1100">
                    <a:solidFill>
                      <a:srgbClr val="FF0000"/>
                    </a:solidFill>
                    <a:latin typeface="BIZ UDPゴシック" panose="020B0400000000000000" pitchFamily="50" charset="-128"/>
                    <a:ea typeface="BIZ UDPゴシック" panose="020B0400000000000000" pitchFamily="50" charset="-128"/>
                  </a:rPr>
                  <a:t>小口多頻度配送などの融通→在庫減少</a:t>
                </a:r>
                <a:r>
                  <a:rPr kumimoji="1" lang="ja-JP" altLang="en-US" sz="1100">
                    <a:latin typeface="BIZ UDPゴシック" panose="020B0400000000000000" pitchFamily="50" charset="-128"/>
                    <a:ea typeface="BIZ UDPゴシック" panose="020B0400000000000000" pitchFamily="50" charset="-128"/>
                  </a:rPr>
                  <a:t>→</a:t>
                </a:r>
                <a:r>
                  <a:rPr kumimoji="1" lang="ja-JP" altLang="en-US" sz="1100" b="1">
                    <a:latin typeface="BIZ UDPゴシック" panose="020B0400000000000000" pitchFamily="50" charset="-128"/>
                    <a:ea typeface="BIZ UDPゴシック" panose="020B0400000000000000" pitchFamily="50" charset="-128"/>
                  </a:rPr>
                  <a:t>コスト削減　</a:t>
                </a:r>
                <a:endParaRPr kumimoji="1" lang="en-US" altLang="ja-JP" sz="1100" b="1">
                  <a:latin typeface="BIZ UDPゴシック" panose="020B0400000000000000" pitchFamily="50" charset="-128"/>
                  <a:ea typeface="BIZ UDPゴシック" panose="020B0400000000000000" pitchFamily="50" charset="-128"/>
                </a:endParaRPr>
              </a:p>
            </p:txBody>
          </p:sp>
        </p:grpSp>
      </p:grpSp>
      <p:cxnSp>
        <p:nvCxnSpPr>
          <p:cNvPr id="112" name="直線コネクタ 111">
            <a:extLst>
              <a:ext uri="{FF2B5EF4-FFF2-40B4-BE49-F238E27FC236}">
                <a16:creationId xmlns:a16="http://schemas.microsoft.com/office/drawing/2014/main" id="{A6FA905F-A36A-23A2-6276-537CD6EC7974}"/>
              </a:ext>
            </a:extLst>
          </p:cNvPr>
          <p:cNvCxnSpPr/>
          <p:nvPr/>
        </p:nvCxnSpPr>
        <p:spPr>
          <a:xfrm>
            <a:off x="3751219" y="2837476"/>
            <a:ext cx="1372954" cy="0"/>
          </a:xfrm>
          <a:prstGeom prst="line">
            <a:avLst/>
          </a:prstGeom>
          <a:ln w="34925" cmpd="dbl">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15" name="コネクタ: カギ線 114">
            <a:extLst>
              <a:ext uri="{FF2B5EF4-FFF2-40B4-BE49-F238E27FC236}">
                <a16:creationId xmlns:a16="http://schemas.microsoft.com/office/drawing/2014/main" id="{99127A99-4ED3-A2F6-BF2F-C9E07DC2309A}"/>
              </a:ext>
            </a:extLst>
          </p:cNvPr>
          <p:cNvCxnSpPr>
            <a:cxnSpLocks/>
          </p:cNvCxnSpPr>
          <p:nvPr/>
        </p:nvCxnSpPr>
        <p:spPr>
          <a:xfrm rot="5400000">
            <a:off x="2974500" y="2989946"/>
            <a:ext cx="1516589" cy="1205981"/>
          </a:xfrm>
          <a:prstGeom prst="bentConnector4">
            <a:avLst>
              <a:gd name="adj1" fmla="val 8343"/>
              <a:gd name="adj2" fmla="val 183405"/>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grpSp>
        <p:nvGrpSpPr>
          <p:cNvPr id="15" name="グループ化 14">
            <a:extLst>
              <a:ext uri="{FF2B5EF4-FFF2-40B4-BE49-F238E27FC236}">
                <a16:creationId xmlns:a16="http://schemas.microsoft.com/office/drawing/2014/main" id="{1E238191-DA86-2544-1526-9E1A1B740452}"/>
              </a:ext>
            </a:extLst>
          </p:cNvPr>
          <p:cNvGrpSpPr/>
          <p:nvPr/>
        </p:nvGrpSpPr>
        <p:grpSpPr>
          <a:xfrm>
            <a:off x="2555363" y="1107947"/>
            <a:ext cx="6055236" cy="2502475"/>
            <a:chOff x="2165087" y="1107945"/>
            <a:chExt cx="6055236" cy="2502475"/>
          </a:xfrm>
        </p:grpSpPr>
        <p:grpSp>
          <p:nvGrpSpPr>
            <p:cNvPr id="9" name="グループ化 8">
              <a:extLst>
                <a:ext uri="{FF2B5EF4-FFF2-40B4-BE49-F238E27FC236}">
                  <a16:creationId xmlns:a16="http://schemas.microsoft.com/office/drawing/2014/main" id="{8AB7824B-1D81-DAB3-5A4C-8F70480769B4}"/>
                </a:ext>
              </a:extLst>
            </p:cNvPr>
            <p:cNvGrpSpPr/>
            <p:nvPr/>
          </p:nvGrpSpPr>
          <p:grpSpPr>
            <a:xfrm>
              <a:off x="2165087" y="1107945"/>
              <a:ext cx="5855179" cy="866512"/>
              <a:chOff x="1950522" y="1107945"/>
              <a:chExt cx="5855179" cy="866512"/>
            </a:xfrm>
          </p:grpSpPr>
          <p:cxnSp>
            <p:nvCxnSpPr>
              <p:cNvPr id="43" name="直線矢印コネクタ 42">
                <a:extLst>
                  <a:ext uri="{FF2B5EF4-FFF2-40B4-BE49-F238E27FC236}">
                    <a16:creationId xmlns:a16="http://schemas.microsoft.com/office/drawing/2014/main" id="{B0CFF580-BC29-9CC7-445D-90FC5C7BDC23}"/>
                  </a:ext>
                </a:extLst>
              </p:cNvPr>
              <p:cNvCxnSpPr>
                <a:cxnSpLocks/>
              </p:cNvCxnSpPr>
              <p:nvPr/>
            </p:nvCxnSpPr>
            <p:spPr>
              <a:xfrm>
                <a:off x="2726644" y="1330867"/>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cxnSp>
            <p:nvCxnSpPr>
              <p:cNvPr id="49" name="直線コネクタ 48">
                <a:extLst>
                  <a:ext uri="{FF2B5EF4-FFF2-40B4-BE49-F238E27FC236}">
                    <a16:creationId xmlns:a16="http://schemas.microsoft.com/office/drawing/2014/main" id="{DA4815AB-FF0A-C9FA-A1EC-A91735900E2E}"/>
                  </a:ext>
                </a:extLst>
              </p:cNvPr>
              <p:cNvCxnSpPr/>
              <p:nvPr/>
            </p:nvCxnSpPr>
            <p:spPr>
              <a:xfrm>
                <a:off x="2041529" y="1460179"/>
                <a:ext cx="5621528"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50" name="テキスト ボックス 49">
                <a:extLst>
                  <a:ext uri="{FF2B5EF4-FFF2-40B4-BE49-F238E27FC236}">
                    <a16:creationId xmlns:a16="http://schemas.microsoft.com/office/drawing/2014/main" id="{54D2038A-C948-C407-3946-9983202FD555}"/>
                  </a:ext>
                </a:extLst>
              </p:cNvPr>
              <p:cNvSpPr txBox="1"/>
              <p:nvPr/>
            </p:nvSpPr>
            <p:spPr>
              <a:xfrm>
                <a:off x="2941496" y="1160973"/>
                <a:ext cx="3908338" cy="276999"/>
              </a:xfrm>
              <a:prstGeom prst="rect">
                <a:avLst/>
              </a:prstGeom>
              <a:noFill/>
            </p:spPr>
            <p:txBody>
              <a:bodyPr wrap="square" rtlCol="0">
                <a:spAutoFit/>
              </a:bodyPr>
              <a:lstStyle/>
              <a:p>
                <a:r>
                  <a:rPr lang="ja-JP" altLang="en-US" sz="1200" b="1">
                    <a:latin typeface="BIZ UDPゴシック" panose="020B0400000000000000" pitchFamily="50" charset="-128"/>
                    <a:ea typeface="BIZ UDPゴシック" panose="020B0400000000000000" pitchFamily="50" charset="-128"/>
                  </a:rPr>
                  <a:t>客数の増減</a:t>
                </a:r>
                <a:r>
                  <a:rPr lang="ja-JP" altLang="en-US" sz="1200">
                    <a:latin typeface="BIZ UDPゴシック" panose="020B0400000000000000" pitchFamily="50" charset="-128"/>
                    <a:ea typeface="BIZ UDPゴシック" panose="020B0400000000000000" pitchFamily="50" charset="-128"/>
                  </a:rPr>
                  <a:t>による変動か、否か？</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P21</a:t>
                </a:r>
                <a:r>
                  <a:rPr lang="ja-JP" altLang="en-US" sz="800">
                    <a:latin typeface="BIZ UDP明朝 Medium" panose="02020500000000000000" pitchFamily="18" charset="-128"/>
                    <a:ea typeface="BIZ UDP明朝 Medium" panose="02020500000000000000" pitchFamily="18" charset="-128"/>
                  </a:rPr>
                  <a:t>）</a:t>
                </a:r>
                <a:endParaRPr lang="en-US" altLang="ja-JP" sz="1050">
                  <a:latin typeface="BIZ UDP明朝 Medium" panose="02020500000000000000" pitchFamily="18" charset="-128"/>
                  <a:ea typeface="BIZ UDP明朝 Medium" panose="02020500000000000000" pitchFamily="18" charset="-128"/>
                </a:endParaRPr>
              </a:p>
            </p:txBody>
          </p:sp>
          <p:sp>
            <p:nvSpPr>
              <p:cNvPr id="51" name="テキスト ボックス 50">
                <a:extLst>
                  <a:ext uri="{FF2B5EF4-FFF2-40B4-BE49-F238E27FC236}">
                    <a16:creationId xmlns:a16="http://schemas.microsoft.com/office/drawing/2014/main" id="{CA04057D-3BB5-8CAD-75D6-E2FA51754D13}"/>
                  </a:ext>
                </a:extLst>
              </p:cNvPr>
              <p:cNvSpPr txBox="1"/>
              <p:nvPr/>
            </p:nvSpPr>
            <p:spPr>
              <a:xfrm>
                <a:off x="3001191" y="1435046"/>
                <a:ext cx="4804510" cy="400110"/>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・客数増加→キャッシュレス決済の比率増加→運転資金の増加≒正常な資金需要</a:t>
                </a:r>
                <a:endParaRPr lang="en-US" altLang="ja-JP" sz="1000">
                  <a:latin typeface="BIZ UDPゴシック" panose="020B0400000000000000" pitchFamily="50" charset="-128"/>
                  <a:ea typeface="BIZ UDPゴシック" panose="020B0400000000000000" pitchFamily="50" charset="-128"/>
                </a:endParaRPr>
              </a:p>
              <a:p>
                <a:r>
                  <a:rPr lang="ja-JP" altLang="en-US" sz="1000">
                    <a:latin typeface="BIZ UDPゴシック" panose="020B0400000000000000" pitchFamily="50" charset="-128"/>
                    <a:ea typeface="BIZ UDPゴシック" panose="020B0400000000000000" pitchFamily="50" charset="-128"/>
                  </a:rPr>
                  <a:t>・店舗数減少→来店客数減少→仕入減少・キャッシュレス決済減少→運転資金減少</a:t>
                </a:r>
                <a:endParaRPr lang="en-US" altLang="ja-JP" sz="1000">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0165623E-4DF8-2DA9-3D3E-1EF2E6D5CAB9}"/>
                  </a:ext>
                </a:extLst>
              </p:cNvPr>
              <p:cNvSpPr txBox="1"/>
              <p:nvPr/>
            </p:nvSpPr>
            <p:spPr>
              <a:xfrm>
                <a:off x="1950522" y="1107945"/>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1</a:t>
                </a:r>
                <a:endParaRPr kumimoji="1" lang="ja-JP" altLang="en-US" sz="1400" b="1">
                  <a:solidFill>
                    <a:srgbClr val="00B0F0"/>
                  </a:solidFill>
                  <a:latin typeface="Arial Nova" panose="020B0504020202020204" pitchFamily="34" charset="0"/>
                  <a:ea typeface="HGS明朝B" panose="02020800000000000000" pitchFamily="18" charset="-128"/>
                </a:endParaRPr>
              </a:p>
            </p:txBody>
          </p:sp>
          <p:cxnSp>
            <p:nvCxnSpPr>
              <p:cNvPr id="27" name="直線矢印コネクタ 26">
                <a:extLst>
                  <a:ext uri="{FF2B5EF4-FFF2-40B4-BE49-F238E27FC236}">
                    <a16:creationId xmlns:a16="http://schemas.microsoft.com/office/drawing/2014/main" id="{87BB8A72-B621-0481-CECE-4135BE8952DE}"/>
                  </a:ext>
                </a:extLst>
              </p:cNvPr>
              <p:cNvCxnSpPr>
                <a:cxnSpLocks/>
              </p:cNvCxnSpPr>
              <p:nvPr/>
            </p:nvCxnSpPr>
            <p:spPr>
              <a:xfrm>
                <a:off x="2738567" y="1974457"/>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grpSp>
        <p:grpSp>
          <p:nvGrpSpPr>
            <p:cNvPr id="10" name="グループ化 9">
              <a:extLst>
                <a:ext uri="{FF2B5EF4-FFF2-40B4-BE49-F238E27FC236}">
                  <a16:creationId xmlns:a16="http://schemas.microsoft.com/office/drawing/2014/main" id="{7E5C4AC1-A239-85E7-BF2F-684417470881}"/>
                </a:ext>
              </a:extLst>
            </p:cNvPr>
            <p:cNvGrpSpPr/>
            <p:nvPr/>
          </p:nvGrpSpPr>
          <p:grpSpPr>
            <a:xfrm>
              <a:off x="2165087" y="1751535"/>
              <a:ext cx="6055236" cy="706557"/>
              <a:chOff x="1962445" y="1751535"/>
              <a:chExt cx="6055236" cy="706557"/>
            </a:xfrm>
          </p:grpSpPr>
          <p:cxnSp>
            <p:nvCxnSpPr>
              <p:cNvPr id="66" name="直線コネクタ 65">
                <a:extLst>
                  <a:ext uri="{FF2B5EF4-FFF2-40B4-BE49-F238E27FC236}">
                    <a16:creationId xmlns:a16="http://schemas.microsoft.com/office/drawing/2014/main" id="{00A853F5-ECFE-6FF4-CD9A-0E3D846EBBD0}"/>
                  </a:ext>
                </a:extLst>
              </p:cNvPr>
              <p:cNvCxnSpPr/>
              <p:nvPr/>
            </p:nvCxnSpPr>
            <p:spPr>
              <a:xfrm>
                <a:off x="2058463" y="2112859"/>
                <a:ext cx="5621528"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67" name="テキスト ボックス 66">
                <a:extLst>
                  <a:ext uri="{FF2B5EF4-FFF2-40B4-BE49-F238E27FC236}">
                    <a16:creationId xmlns:a16="http://schemas.microsoft.com/office/drawing/2014/main" id="{C4458D8D-4A72-03E6-A683-057DD7269732}"/>
                  </a:ext>
                </a:extLst>
              </p:cNvPr>
              <p:cNvSpPr txBox="1"/>
              <p:nvPr/>
            </p:nvSpPr>
            <p:spPr>
              <a:xfrm>
                <a:off x="2960546" y="1810709"/>
                <a:ext cx="3908338" cy="276999"/>
              </a:xfrm>
              <a:prstGeom prst="rect">
                <a:avLst/>
              </a:prstGeom>
              <a:noFill/>
            </p:spPr>
            <p:txBody>
              <a:bodyPr wrap="square" rtlCol="0">
                <a:spAutoFit/>
              </a:bodyPr>
              <a:lstStyle/>
              <a:p>
                <a:r>
                  <a:rPr lang="ja-JP" altLang="en-US" sz="1200" b="1">
                    <a:latin typeface="BIZ UDPゴシック" panose="020B0400000000000000" pitchFamily="50" charset="-128"/>
                    <a:ea typeface="BIZ UDPゴシック" panose="020B0400000000000000" pitchFamily="50" charset="-128"/>
                  </a:rPr>
                  <a:t>原価率</a:t>
                </a:r>
                <a:r>
                  <a:rPr lang="ja-JP" altLang="en-US" sz="1200">
                    <a:latin typeface="BIZ UDPゴシック" panose="020B0400000000000000" pitchFamily="50" charset="-128"/>
                    <a:ea typeface="BIZ UDPゴシック" panose="020B0400000000000000" pitchFamily="50" charset="-128"/>
                  </a:rPr>
                  <a:t>に大きな変動はあるか？</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P18</a:t>
                </a:r>
                <a:r>
                  <a:rPr lang="ja-JP" altLang="en-US" sz="800">
                    <a:latin typeface="BIZ UDP明朝 Medium" panose="02020500000000000000" pitchFamily="18" charset="-128"/>
                    <a:ea typeface="BIZ UDP明朝 Medium" panose="02020500000000000000" pitchFamily="18" charset="-128"/>
                  </a:rPr>
                  <a:t>）</a:t>
                </a:r>
                <a:endParaRPr lang="en-US" altLang="ja-JP" sz="1050">
                  <a:latin typeface="BIZ UDP明朝 Medium" panose="02020500000000000000" pitchFamily="18" charset="-128"/>
                  <a:ea typeface="BIZ UDP明朝 Medium" panose="02020500000000000000" pitchFamily="18" charset="-128"/>
                </a:endParaRPr>
              </a:p>
            </p:txBody>
          </p:sp>
          <p:sp>
            <p:nvSpPr>
              <p:cNvPr id="68" name="テキスト ボックス 67">
                <a:extLst>
                  <a:ext uri="{FF2B5EF4-FFF2-40B4-BE49-F238E27FC236}">
                    <a16:creationId xmlns:a16="http://schemas.microsoft.com/office/drawing/2014/main" id="{240FFDAD-B940-AEA1-F607-AD034FEC0F88}"/>
                  </a:ext>
                </a:extLst>
              </p:cNvPr>
              <p:cNvSpPr txBox="1"/>
              <p:nvPr/>
            </p:nvSpPr>
            <p:spPr>
              <a:xfrm>
                <a:off x="3026300" y="2077415"/>
                <a:ext cx="4991381"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・原価＝利益の源泉：原価率の上昇→仕入の増加＝債務・在庫増を誘発していないか？</a:t>
                </a:r>
                <a:endParaRPr lang="en-US" altLang="ja-JP" sz="1000">
                  <a:latin typeface="BIZ UDPゴシック" panose="020B0400000000000000" pitchFamily="50" charset="-128"/>
                  <a:ea typeface="BIZ UDPゴシック" panose="020B0400000000000000" pitchFamily="50" charset="-128"/>
                </a:endParaRPr>
              </a:p>
            </p:txBody>
          </p:sp>
          <p:sp>
            <p:nvSpPr>
              <p:cNvPr id="28" name="テキスト ボックス 27">
                <a:extLst>
                  <a:ext uri="{FF2B5EF4-FFF2-40B4-BE49-F238E27FC236}">
                    <a16:creationId xmlns:a16="http://schemas.microsoft.com/office/drawing/2014/main" id="{CACA71E2-B84C-3A48-BF8B-D7C1146BC9B3}"/>
                  </a:ext>
                </a:extLst>
              </p:cNvPr>
              <p:cNvSpPr txBox="1"/>
              <p:nvPr/>
            </p:nvSpPr>
            <p:spPr>
              <a:xfrm>
                <a:off x="1962445" y="1751535"/>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2</a:t>
                </a:r>
                <a:endParaRPr kumimoji="1" lang="ja-JP" altLang="en-US" sz="1400" b="1">
                  <a:solidFill>
                    <a:srgbClr val="00B0F0"/>
                  </a:solidFill>
                  <a:latin typeface="Arial Nova" panose="020B0504020202020204" pitchFamily="34" charset="0"/>
                  <a:ea typeface="HGS明朝B" panose="02020800000000000000" pitchFamily="18" charset="-128"/>
                </a:endParaRPr>
              </a:p>
            </p:txBody>
          </p:sp>
          <p:cxnSp>
            <p:nvCxnSpPr>
              <p:cNvPr id="29" name="直線矢印コネクタ 28">
                <a:extLst>
                  <a:ext uri="{FF2B5EF4-FFF2-40B4-BE49-F238E27FC236}">
                    <a16:creationId xmlns:a16="http://schemas.microsoft.com/office/drawing/2014/main" id="{A635570C-3097-ED75-B166-90E4FF496A95}"/>
                  </a:ext>
                </a:extLst>
              </p:cNvPr>
              <p:cNvCxnSpPr>
                <a:cxnSpLocks/>
              </p:cNvCxnSpPr>
              <p:nvPr/>
            </p:nvCxnSpPr>
            <p:spPr>
              <a:xfrm>
                <a:off x="2744313" y="2458092"/>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grpSp>
        <p:grpSp>
          <p:nvGrpSpPr>
            <p:cNvPr id="11" name="グループ化 10">
              <a:extLst>
                <a:ext uri="{FF2B5EF4-FFF2-40B4-BE49-F238E27FC236}">
                  <a16:creationId xmlns:a16="http://schemas.microsoft.com/office/drawing/2014/main" id="{7C5E146B-09F5-84DC-D8DD-F45952E79A34}"/>
                </a:ext>
              </a:extLst>
            </p:cNvPr>
            <p:cNvGrpSpPr/>
            <p:nvPr/>
          </p:nvGrpSpPr>
          <p:grpSpPr>
            <a:xfrm>
              <a:off x="2165087" y="2235170"/>
              <a:ext cx="5711800" cy="599686"/>
              <a:chOff x="1968191" y="2235170"/>
              <a:chExt cx="5711800" cy="599686"/>
            </a:xfrm>
          </p:grpSpPr>
          <p:cxnSp>
            <p:nvCxnSpPr>
              <p:cNvPr id="82" name="直線コネクタ 81">
                <a:extLst>
                  <a:ext uri="{FF2B5EF4-FFF2-40B4-BE49-F238E27FC236}">
                    <a16:creationId xmlns:a16="http://schemas.microsoft.com/office/drawing/2014/main" id="{210B50E4-5CD0-C25A-F694-50CA290A478B}"/>
                  </a:ext>
                </a:extLst>
              </p:cNvPr>
              <p:cNvCxnSpPr/>
              <p:nvPr/>
            </p:nvCxnSpPr>
            <p:spPr>
              <a:xfrm>
                <a:off x="2058463" y="2607418"/>
                <a:ext cx="5621528"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83" name="テキスト ボックス 82">
                <a:extLst>
                  <a:ext uri="{FF2B5EF4-FFF2-40B4-BE49-F238E27FC236}">
                    <a16:creationId xmlns:a16="http://schemas.microsoft.com/office/drawing/2014/main" id="{585C955E-D3C9-7EC6-8024-703227FBBB1E}"/>
                  </a:ext>
                </a:extLst>
              </p:cNvPr>
              <p:cNvSpPr txBox="1"/>
              <p:nvPr/>
            </p:nvSpPr>
            <p:spPr>
              <a:xfrm>
                <a:off x="2960546" y="2306556"/>
                <a:ext cx="3908338" cy="276999"/>
              </a:xfrm>
              <a:prstGeom prst="rect">
                <a:avLst/>
              </a:prstGeom>
              <a:noFill/>
            </p:spPr>
            <p:txBody>
              <a:bodyPr wrap="square" rtlCol="0">
                <a:spAutoFit/>
              </a:bodyPr>
              <a:lstStyle/>
              <a:p>
                <a:r>
                  <a:rPr lang="ja-JP" altLang="en-US" sz="1200" b="1">
                    <a:latin typeface="BIZ UDPゴシック" panose="020B0400000000000000" pitchFamily="50" charset="-128"/>
                    <a:ea typeface="BIZ UDPゴシック" panose="020B0400000000000000" pitchFamily="50" charset="-128"/>
                  </a:rPr>
                  <a:t>仕入先</a:t>
                </a:r>
                <a:r>
                  <a:rPr lang="ja-JP" altLang="en-US" sz="1200">
                    <a:latin typeface="BIZ UDPゴシック" panose="020B0400000000000000" pitchFamily="50" charset="-128"/>
                    <a:ea typeface="BIZ UDPゴシック" panose="020B0400000000000000" pitchFamily="50" charset="-128"/>
                  </a:rPr>
                  <a:t>・支払条件の変更か</a:t>
                </a:r>
                <a:r>
                  <a:rPr lang="ja-JP" altLang="en-US" sz="1100">
                    <a:latin typeface="BIZ UDPゴシック" panose="020B0400000000000000" pitchFamily="50" charset="-128"/>
                    <a:ea typeface="BIZ UDPゴシック" panose="020B0400000000000000" pitchFamily="50" charset="-128"/>
                  </a:rPr>
                  <a:t>？</a:t>
                </a:r>
                <a:endParaRPr lang="en-US" altLang="ja-JP" sz="1050">
                  <a:latin typeface="BIZ UDP明朝 Medium" panose="02020500000000000000" pitchFamily="18" charset="-128"/>
                  <a:ea typeface="BIZ UDP明朝 Medium" panose="02020500000000000000" pitchFamily="18" charset="-128"/>
                </a:endParaRPr>
              </a:p>
            </p:txBody>
          </p:sp>
          <p:sp>
            <p:nvSpPr>
              <p:cNvPr id="84" name="テキスト ボックス 83">
                <a:extLst>
                  <a:ext uri="{FF2B5EF4-FFF2-40B4-BE49-F238E27FC236}">
                    <a16:creationId xmlns:a16="http://schemas.microsoft.com/office/drawing/2014/main" id="{70196253-EA1B-524E-5F62-D5B023573D77}"/>
                  </a:ext>
                </a:extLst>
              </p:cNvPr>
              <p:cNvSpPr txBox="1"/>
              <p:nvPr/>
            </p:nvSpPr>
            <p:spPr>
              <a:xfrm>
                <a:off x="3044367" y="2588635"/>
                <a:ext cx="4474034"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・支払条件短縮のメリット→仕入価格低減・小口多頻度納品による在庫の低減</a:t>
                </a:r>
                <a:endParaRPr lang="en-US" altLang="ja-JP" sz="1000">
                  <a:latin typeface="BIZ UDPゴシック" panose="020B0400000000000000" pitchFamily="50" charset="-128"/>
                  <a:ea typeface="BIZ UDPゴシック" panose="020B0400000000000000" pitchFamily="50" charset="-128"/>
                </a:endParaRPr>
              </a:p>
            </p:txBody>
          </p:sp>
          <p:sp>
            <p:nvSpPr>
              <p:cNvPr id="30" name="テキスト ボックス 29">
                <a:extLst>
                  <a:ext uri="{FF2B5EF4-FFF2-40B4-BE49-F238E27FC236}">
                    <a16:creationId xmlns:a16="http://schemas.microsoft.com/office/drawing/2014/main" id="{9D394BBD-FE7A-5A29-ACAE-8E9E9E059F4C}"/>
                  </a:ext>
                </a:extLst>
              </p:cNvPr>
              <p:cNvSpPr txBox="1"/>
              <p:nvPr/>
            </p:nvSpPr>
            <p:spPr>
              <a:xfrm>
                <a:off x="1968191" y="2235170"/>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3</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grpSp>
          <p:nvGrpSpPr>
            <p:cNvPr id="13" name="グループ化 12">
              <a:extLst>
                <a:ext uri="{FF2B5EF4-FFF2-40B4-BE49-F238E27FC236}">
                  <a16:creationId xmlns:a16="http://schemas.microsoft.com/office/drawing/2014/main" id="{0B351C35-5F20-C898-90B4-7CD181D724F6}"/>
                </a:ext>
              </a:extLst>
            </p:cNvPr>
            <p:cNvGrpSpPr/>
            <p:nvPr/>
          </p:nvGrpSpPr>
          <p:grpSpPr>
            <a:xfrm>
              <a:off x="2165087" y="3028602"/>
              <a:ext cx="5711764" cy="581818"/>
              <a:chOff x="1968225" y="3005749"/>
              <a:chExt cx="5711764" cy="581818"/>
            </a:xfrm>
          </p:grpSpPr>
          <p:grpSp>
            <p:nvGrpSpPr>
              <p:cNvPr id="87" name="グループ化 86">
                <a:extLst>
                  <a:ext uri="{FF2B5EF4-FFF2-40B4-BE49-F238E27FC236}">
                    <a16:creationId xmlns:a16="http://schemas.microsoft.com/office/drawing/2014/main" id="{CD8A6CFD-70E6-0AA3-D681-CCAE08E77689}"/>
                  </a:ext>
                </a:extLst>
              </p:cNvPr>
              <p:cNvGrpSpPr/>
              <p:nvPr/>
            </p:nvGrpSpPr>
            <p:grpSpPr>
              <a:xfrm>
                <a:off x="2947847" y="3095706"/>
                <a:ext cx="4474034" cy="491861"/>
                <a:chOff x="2981990" y="1187146"/>
                <a:chExt cx="4474034" cy="491861"/>
              </a:xfrm>
            </p:grpSpPr>
            <p:sp>
              <p:nvSpPr>
                <p:cNvPr id="91" name="テキスト ボックス 90">
                  <a:extLst>
                    <a:ext uri="{FF2B5EF4-FFF2-40B4-BE49-F238E27FC236}">
                      <a16:creationId xmlns:a16="http://schemas.microsoft.com/office/drawing/2014/main" id="{23C19329-8949-19F8-7283-77CC97418E14}"/>
                    </a:ext>
                  </a:extLst>
                </p:cNvPr>
                <p:cNvSpPr txBox="1"/>
                <p:nvPr/>
              </p:nvSpPr>
              <p:spPr>
                <a:xfrm>
                  <a:off x="2990936" y="1187146"/>
                  <a:ext cx="3908338"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取引保証金との混同はないか？</a:t>
                  </a:r>
                  <a:r>
                    <a:rPr lang="ja-JP" altLang="en-US" sz="800">
                      <a:latin typeface="BIZ UDP明朝 Medium" panose="02020500000000000000" pitchFamily="18" charset="-128"/>
                      <a:ea typeface="BIZ UDP明朝 Medium" panose="02020500000000000000" pitchFamily="18" charset="-128"/>
                    </a:rPr>
                    <a:t>（参照 ： </a:t>
                  </a:r>
                  <a:r>
                    <a:rPr lang="en-US" altLang="ja-JP" sz="800">
                      <a:latin typeface="BIZ UDP明朝 Medium" panose="02020500000000000000" pitchFamily="18" charset="-128"/>
                      <a:ea typeface="BIZ UDP明朝 Medium" panose="02020500000000000000" pitchFamily="18" charset="-128"/>
                    </a:rPr>
                    <a:t>P19</a:t>
                  </a:r>
                  <a:r>
                    <a:rPr lang="ja-JP" altLang="en-US" sz="800">
                      <a:latin typeface="BIZ UDP明朝 Medium" panose="02020500000000000000" pitchFamily="18" charset="-128"/>
                      <a:ea typeface="BIZ UDP明朝 Medium" panose="02020500000000000000" pitchFamily="18" charset="-128"/>
                    </a:rPr>
                    <a:t>）</a:t>
                  </a:r>
                  <a:endParaRPr lang="en-US" altLang="ja-JP" sz="1000">
                    <a:latin typeface="BIZ UDP明朝 Medium" panose="02020500000000000000" pitchFamily="18" charset="-128"/>
                    <a:ea typeface="BIZ UDP明朝 Medium" panose="02020500000000000000" pitchFamily="18" charset="-128"/>
                  </a:endParaRPr>
                </a:p>
              </p:txBody>
            </p:sp>
            <p:sp>
              <p:nvSpPr>
                <p:cNvPr id="92" name="テキスト ボックス 91">
                  <a:extLst>
                    <a:ext uri="{FF2B5EF4-FFF2-40B4-BE49-F238E27FC236}">
                      <a16:creationId xmlns:a16="http://schemas.microsoft.com/office/drawing/2014/main" id="{BA66DF18-8D5F-DE67-A63C-A00E7295BA05}"/>
                    </a:ext>
                  </a:extLst>
                </p:cNvPr>
                <p:cNvSpPr txBox="1"/>
                <p:nvPr/>
              </p:nvSpPr>
              <p:spPr>
                <a:xfrm>
                  <a:off x="2981990" y="1432786"/>
                  <a:ext cx="4474034"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　・仕入先からの保証金積立要求→支払の延滞や分割が発生していないか？</a:t>
                  </a:r>
                  <a:endParaRPr lang="en-US" altLang="ja-JP" sz="1000">
                    <a:latin typeface="BIZ UDPゴシック" panose="020B0400000000000000" pitchFamily="50" charset="-128"/>
                    <a:ea typeface="BIZ UDPゴシック" panose="020B0400000000000000" pitchFamily="50" charset="-128"/>
                  </a:endParaRPr>
                </a:p>
              </p:txBody>
            </p:sp>
          </p:grpSp>
          <p:cxnSp>
            <p:nvCxnSpPr>
              <p:cNvPr id="31" name="直線矢印コネクタ 30">
                <a:extLst>
                  <a:ext uri="{FF2B5EF4-FFF2-40B4-BE49-F238E27FC236}">
                    <a16:creationId xmlns:a16="http://schemas.microsoft.com/office/drawing/2014/main" id="{D4F2141C-7282-A2E8-D86F-D4D18B8C7462}"/>
                  </a:ext>
                </a:extLst>
              </p:cNvPr>
              <p:cNvCxnSpPr>
                <a:cxnSpLocks/>
              </p:cNvCxnSpPr>
              <p:nvPr/>
            </p:nvCxnSpPr>
            <p:spPr>
              <a:xfrm>
                <a:off x="2744347" y="3228671"/>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32" name="テキスト ボックス 31">
                <a:extLst>
                  <a:ext uri="{FF2B5EF4-FFF2-40B4-BE49-F238E27FC236}">
                    <a16:creationId xmlns:a16="http://schemas.microsoft.com/office/drawing/2014/main" id="{EB8852B4-2929-87AB-C9B6-8B4B165620D1}"/>
                  </a:ext>
                </a:extLst>
              </p:cNvPr>
              <p:cNvSpPr txBox="1"/>
              <p:nvPr/>
            </p:nvSpPr>
            <p:spPr>
              <a:xfrm>
                <a:off x="1968225" y="3005749"/>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4</a:t>
                </a:r>
                <a:endParaRPr kumimoji="1" lang="ja-JP" altLang="en-US" sz="1400" b="1">
                  <a:solidFill>
                    <a:srgbClr val="00B0F0"/>
                  </a:solidFill>
                  <a:latin typeface="Arial Nova" panose="020B0504020202020204" pitchFamily="34" charset="0"/>
                  <a:ea typeface="HGS明朝B" panose="02020800000000000000" pitchFamily="18" charset="-128"/>
                </a:endParaRPr>
              </a:p>
            </p:txBody>
          </p:sp>
          <p:cxnSp>
            <p:nvCxnSpPr>
              <p:cNvPr id="34" name="直線コネクタ 33">
                <a:extLst>
                  <a:ext uri="{FF2B5EF4-FFF2-40B4-BE49-F238E27FC236}">
                    <a16:creationId xmlns:a16="http://schemas.microsoft.com/office/drawing/2014/main" id="{5C88B16D-D511-8CD0-3AAE-8C2186EE313E}"/>
                  </a:ext>
                </a:extLst>
              </p:cNvPr>
              <p:cNvCxnSpPr/>
              <p:nvPr/>
            </p:nvCxnSpPr>
            <p:spPr>
              <a:xfrm>
                <a:off x="2058461" y="3369423"/>
                <a:ext cx="5621528"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grpSp>
      </p:grpSp>
      <p:sp>
        <p:nvSpPr>
          <p:cNvPr id="7" name="テキスト ボックス 6">
            <a:extLst>
              <a:ext uri="{FF2B5EF4-FFF2-40B4-BE49-F238E27FC236}">
                <a16:creationId xmlns:a16="http://schemas.microsoft.com/office/drawing/2014/main" id="{3332D397-CBAD-29CB-FD61-5D254F53FA05}"/>
              </a:ext>
            </a:extLst>
          </p:cNvPr>
          <p:cNvSpPr txBox="1"/>
          <p:nvPr/>
        </p:nvSpPr>
        <p:spPr>
          <a:xfrm>
            <a:off x="5665812" y="548054"/>
            <a:ext cx="3535916" cy="261610"/>
          </a:xfrm>
          <a:prstGeom prst="rect">
            <a:avLst/>
          </a:prstGeom>
          <a:noFill/>
        </p:spPr>
        <p:txBody>
          <a:bodyPr wrap="square" rtlCol="0">
            <a:spAutoFit/>
          </a:bodyPr>
          <a:lstStyle/>
          <a:p>
            <a:r>
              <a:rPr kumimoji="1" lang="ja-JP" altLang="en-US" sz="1100">
                <a:latin typeface="BIZ UDPゴシック" panose="020B0400000000000000" pitchFamily="50" charset="-128"/>
                <a:ea typeface="BIZ UDPゴシック" panose="020B0400000000000000" pitchFamily="50" charset="-128"/>
              </a:rPr>
              <a:t>各業種における主なポイントをまとめています。</a:t>
            </a:r>
            <a:endParaRPr kumimoji="1" lang="en-US" altLang="ja-JP" sz="1100">
              <a:latin typeface="BIZ UDPゴシック" panose="020B0400000000000000" pitchFamily="50" charset="-128"/>
              <a:ea typeface="BIZ UDPゴシック" panose="020B0400000000000000" pitchFamily="50" charset="-128"/>
            </a:endParaRPr>
          </a:p>
        </p:txBody>
      </p:sp>
      <p:grpSp>
        <p:nvGrpSpPr>
          <p:cNvPr id="16" name="グループ化 15">
            <a:extLst>
              <a:ext uri="{FF2B5EF4-FFF2-40B4-BE49-F238E27FC236}">
                <a16:creationId xmlns:a16="http://schemas.microsoft.com/office/drawing/2014/main" id="{0B73418E-BF50-F5AD-C2AE-3739F642276B}"/>
              </a:ext>
            </a:extLst>
          </p:cNvPr>
          <p:cNvGrpSpPr/>
          <p:nvPr/>
        </p:nvGrpSpPr>
        <p:grpSpPr>
          <a:xfrm>
            <a:off x="730020" y="5400305"/>
            <a:ext cx="8100715" cy="938718"/>
            <a:chOff x="322895" y="5711998"/>
            <a:chExt cx="7658348" cy="853381"/>
          </a:xfrm>
        </p:grpSpPr>
        <p:grpSp>
          <p:nvGrpSpPr>
            <p:cNvPr id="19" name="グループ化 18">
              <a:extLst>
                <a:ext uri="{FF2B5EF4-FFF2-40B4-BE49-F238E27FC236}">
                  <a16:creationId xmlns:a16="http://schemas.microsoft.com/office/drawing/2014/main" id="{F2E3D4B5-D92B-F9AE-F0DF-91211C4B4DCA}"/>
                </a:ext>
              </a:extLst>
            </p:cNvPr>
            <p:cNvGrpSpPr/>
            <p:nvPr/>
          </p:nvGrpSpPr>
          <p:grpSpPr>
            <a:xfrm>
              <a:off x="322895" y="5721832"/>
              <a:ext cx="1520825" cy="790574"/>
              <a:chOff x="322895" y="5740304"/>
              <a:chExt cx="1520825" cy="790574"/>
            </a:xfrm>
          </p:grpSpPr>
          <p:sp>
            <p:nvSpPr>
              <p:cNvPr id="21" name="四角形: 角を丸くする 20">
                <a:extLst>
                  <a:ext uri="{FF2B5EF4-FFF2-40B4-BE49-F238E27FC236}">
                    <a16:creationId xmlns:a16="http://schemas.microsoft.com/office/drawing/2014/main" id="{FDF71AE3-5415-C4A3-B717-33DA16A9D6CE}"/>
                  </a:ext>
                </a:extLst>
              </p:cNvPr>
              <p:cNvSpPr/>
              <p:nvPr/>
            </p:nvSpPr>
            <p:spPr>
              <a:xfrm>
                <a:off x="441326" y="5740304"/>
                <a:ext cx="1321111" cy="790574"/>
              </a:xfrm>
              <a:prstGeom prst="roundRect">
                <a:avLst>
                  <a:gd name="adj" fmla="val 0"/>
                </a:avLst>
              </a:prstGeom>
              <a:noFill/>
              <a:ln w="60325" cmpd="thickThi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AFD41831-C93C-D728-288A-0129E3F039B4}"/>
                  </a:ext>
                </a:extLst>
              </p:cNvPr>
              <p:cNvSpPr txBox="1"/>
              <p:nvPr/>
            </p:nvSpPr>
            <p:spPr>
              <a:xfrm>
                <a:off x="446192" y="6052339"/>
                <a:ext cx="1279098" cy="400110"/>
              </a:xfrm>
              <a:prstGeom prst="rect">
                <a:avLst/>
              </a:prstGeom>
              <a:noFill/>
            </p:spPr>
            <p:txBody>
              <a:bodyPr wrap="square" rtlCol="0">
                <a:spAutoFit/>
              </a:bodyPr>
              <a:lstStyle/>
              <a:p>
                <a:pPr algn="ctr"/>
                <a:r>
                  <a:rPr kumimoji="1" lang="ja-JP" altLang="en-US" sz="2200">
                    <a:latin typeface="HGP創英角ｺﾞｼｯｸUB" panose="020B0900000000000000" pitchFamily="50" charset="-128"/>
                    <a:ea typeface="HGP創英角ｺﾞｼｯｸUB" panose="020B0900000000000000" pitchFamily="50" charset="-128"/>
                  </a:rPr>
                  <a:t>事業計画</a:t>
                </a:r>
              </a:p>
            </p:txBody>
          </p:sp>
          <p:sp>
            <p:nvSpPr>
              <p:cNvPr id="3" name="テキスト ボックス 2">
                <a:extLst>
                  <a:ext uri="{FF2B5EF4-FFF2-40B4-BE49-F238E27FC236}">
                    <a16:creationId xmlns:a16="http://schemas.microsoft.com/office/drawing/2014/main" id="{5834B8B8-94CD-4637-C8AA-99950C2F5A2A}"/>
                  </a:ext>
                </a:extLst>
              </p:cNvPr>
              <p:cNvSpPr txBox="1"/>
              <p:nvPr/>
            </p:nvSpPr>
            <p:spPr>
              <a:xfrm>
                <a:off x="322895" y="5767225"/>
                <a:ext cx="1520825" cy="363737"/>
              </a:xfrm>
              <a:prstGeom prst="rect">
                <a:avLst/>
              </a:prstGeom>
              <a:noFill/>
            </p:spPr>
            <p:txBody>
              <a:bodyPr wrap="square" lIns="91440" tIns="45720" rIns="91440" bIns="45720" anchor="t">
                <a:spAutoFit/>
              </a:bodyPr>
              <a:lstStyle/>
              <a:p>
                <a:pPr algn="ctr"/>
                <a:r>
                  <a:rPr lang="ja-JP" altLang="en-US" sz="1000">
                    <a:latin typeface="BIZ UDP明朝 Medium" panose="02020500000000000000" pitchFamily="18" charset="-128"/>
                    <a:ea typeface="BIZ UDP明朝 Medium"/>
                  </a:rPr>
                  <a:t>「着眼点」 別冊</a:t>
                </a:r>
                <a:endParaRPr lang="en-US" altLang="ja-JP" sz="1000">
                  <a:latin typeface="BIZ UDP明朝 Medium" panose="02020500000000000000" pitchFamily="18" charset="-128"/>
                  <a:ea typeface="BIZ UDP明朝 Medium"/>
                </a:endParaRPr>
              </a:p>
              <a:p>
                <a:pPr algn="ctr"/>
                <a:r>
                  <a:rPr lang="ja-JP" altLang="en-US" sz="1000" b="1">
                    <a:latin typeface="BIZ UDP明朝 Medium" panose="02020500000000000000" pitchFamily="18" charset="-128"/>
                    <a:ea typeface="BIZ UDP明朝 Medium"/>
                  </a:rPr>
                  <a:t>教えて、ノウハウ先生</a:t>
                </a:r>
                <a:endParaRPr lang="en-US" altLang="ja-JP" sz="1000" b="1">
                  <a:latin typeface="BIZ UDP明朝 Medium" panose="02020500000000000000" pitchFamily="18" charset="-128"/>
                  <a:ea typeface="BIZ UDP明朝 Medium"/>
                </a:endParaRPr>
              </a:p>
            </p:txBody>
          </p:sp>
        </p:grpSp>
        <p:sp>
          <p:nvSpPr>
            <p:cNvPr id="18" name="テキスト ボックス 17">
              <a:extLst>
                <a:ext uri="{FF2B5EF4-FFF2-40B4-BE49-F238E27FC236}">
                  <a16:creationId xmlns:a16="http://schemas.microsoft.com/office/drawing/2014/main" id="{3187C248-8384-121A-597A-7AF79FFCD537}"/>
                </a:ext>
              </a:extLst>
            </p:cNvPr>
            <p:cNvSpPr txBox="1"/>
            <p:nvPr/>
          </p:nvSpPr>
          <p:spPr>
            <a:xfrm>
              <a:off x="1886703" y="5711998"/>
              <a:ext cx="6094540" cy="853381"/>
            </a:xfrm>
            <a:prstGeom prst="rect">
              <a:avLst/>
            </a:prstGeom>
            <a:noFill/>
          </p:spPr>
          <p:txBody>
            <a:bodyPr wrap="square">
              <a:spAutoFit/>
            </a:bodyPr>
            <a:lstStyle/>
            <a:p>
              <a:pPr algn="just">
                <a:buNone/>
              </a:pPr>
              <a:r>
                <a:rPr lang="ja-JP" altLang="en-US" sz="1100" kern="0">
                  <a:latin typeface="BIZ UDPゴシック" panose="020B0400000000000000" pitchFamily="50" charset="-128"/>
                  <a:ea typeface="BIZ UDPゴシック" panose="020B0400000000000000" pitchFamily="50" charset="-128"/>
                  <a:cs typeface="Times New Roman" panose="02020603050405020304" pitchFamily="18" charset="0"/>
                </a:rPr>
                <a:t>●   「着眼点」には、</a:t>
              </a:r>
              <a:r>
                <a:rPr lang="en-US" altLang="ja-JP" sz="1100" kern="0">
                  <a:latin typeface="BIZ UDPゴシック" panose="020B0400000000000000" pitchFamily="50" charset="-128"/>
                  <a:ea typeface="BIZ UDPゴシック" panose="020B0400000000000000" pitchFamily="50" charset="-128"/>
                  <a:cs typeface="Times New Roman" panose="02020603050405020304" pitchFamily="18" charset="0"/>
                </a:rPr>
                <a:t>P109</a:t>
              </a:r>
              <a:r>
                <a:rPr lang="ja-JP" altLang="en-US" sz="1100" kern="0">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1100" kern="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100" kern="0">
                  <a:latin typeface="BIZ UDPゴシック" panose="020B0400000000000000" pitchFamily="50" charset="-128"/>
                  <a:ea typeface="BIZ UDPゴシック" panose="020B0400000000000000" pitchFamily="50" charset="-128"/>
                  <a:cs typeface="Times New Roman" panose="02020603050405020304" pitchFamily="18" charset="0"/>
                </a:rPr>
                <a:t>別冊 教えて、ノウハウ先生</a:t>
              </a:r>
              <a:r>
                <a:rPr lang="en-US" altLang="ja-JP" sz="1100" kern="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100" kern="0">
                  <a:latin typeface="BIZ UDPゴシック" panose="020B0400000000000000" pitchFamily="50" charset="-128"/>
                  <a:ea typeface="BIZ UDPゴシック" panose="020B0400000000000000" pitchFamily="50" charset="-128"/>
                  <a:cs typeface="Times New Roman" panose="02020603050405020304" pitchFamily="18" charset="0"/>
                </a:rPr>
                <a:t>というコーナーで、経営改善支援や</a:t>
              </a:r>
              <a:endParaRPr lang="en-US" altLang="ja-JP" sz="1100" kern="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buNone/>
              </a:pPr>
              <a:r>
                <a:rPr lang="en-US" altLang="ja-JP" sz="1100" kern="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100" kern="0">
                  <a:latin typeface="BIZ UDPゴシック" panose="020B0400000000000000" pitchFamily="50" charset="-128"/>
                  <a:ea typeface="BIZ UDPゴシック" panose="020B0400000000000000" pitchFamily="50" charset="-128"/>
                  <a:cs typeface="Times New Roman" panose="02020603050405020304" pitchFamily="18" charset="0"/>
                </a:rPr>
                <a:t>　　 事業者支援の業務における“現場職員の素朴な疑問”について、実務者が回答しています。</a:t>
              </a:r>
              <a:endParaRPr lang="en-US" altLang="ja-JP" sz="1100" kern="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100" kern="0">
                  <a:latin typeface="BIZ UDPゴシック" panose="020B0400000000000000" pitchFamily="50" charset="-128"/>
                  <a:ea typeface="BIZ UDPゴシック" panose="020B0400000000000000" pitchFamily="50" charset="-128"/>
                  <a:cs typeface="Times New Roman" panose="02020603050405020304" pitchFamily="18" charset="0"/>
                </a:rPr>
                <a:t>●　 基本的な作り方のコツや、計画達成可能性の見極め方がまとめられています。</a:t>
              </a:r>
              <a:r>
                <a:rPr lang="ja-JP" altLang="en-US" sz="800" kern="0">
                  <a:latin typeface="BIZ UDP明朝 Medium" panose="02020500000000000000" pitchFamily="18" charset="-128"/>
                  <a:ea typeface="BIZ UDP明朝 Medium" panose="02020500000000000000" pitchFamily="18" charset="-128"/>
                  <a:cs typeface="Times New Roman" panose="02020603050405020304" pitchFamily="18" charset="0"/>
                </a:rPr>
                <a:t>（</a:t>
              </a:r>
              <a:r>
                <a:rPr lang="ja-JP" altLang="en-US" sz="800">
                  <a:latin typeface="BIZ UDP明朝 Medium" panose="02020500000000000000" pitchFamily="18" charset="-128"/>
                  <a:ea typeface="BIZ UDP明朝 Medium" panose="02020500000000000000" pitchFamily="18" charset="-128"/>
                </a:rPr>
                <a:t>参照 ：</a:t>
              </a:r>
              <a:r>
                <a:rPr lang="ja-JP" altLang="en-US" sz="800" kern="0">
                  <a:latin typeface="BIZ UDP明朝 Medium" panose="02020500000000000000" pitchFamily="18" charset="-128"/>
                  <a:ea typeface="BIZ UDP明朝 Medium" panose="02020500000000000000" pitchFamily="18" charset="-128"/>
                  <a:cs typeface="Times New Roman" panose="02020603050405020304" pitchFamily="18" charset="0"/>
                </a:rPr>
                <a:t> Ｐ１１０～１１２</a:t>
              </a:r>
              <a:r>
                <a:rPr lang="en-US" altLang="ja-JP" sz="800" kern="0">
                  <a:latin typeface="BIZ UDP明朝 Medium" panose="02020500000000000000" pitchFamily="18" charset="-128"/>
                  <a:ea typeface="BIZ UDP明朝 Medium" panose="02020500000000000000" pitchFamily="18" charset="-128"/>
                  <a:cs typeface="Times New Roman" panose="02020603050405020304" pitchFamily="18" charset="0"/>
                </a:rPr>
                <a:t>)</a:t>
              </a:r>
            </a:p>
            <a:p>
              <a:pPr algn="just">
                <a:buNone/>
              </a:pPr>
              <a:r>
                <a:rPr lang="ja-JP" altLang="en-US" sz="1100" kern="0">
                  <a:latin typeface="BIZ UDPゴシック" panose="020B0400000000000000" pitchFamily="50" charset="-128"/>
                  <a:ea typeface="BIZ UDPゴシック" panose="020B0400000000000000" pitchFamily="50" charset="-128"/>
                  <a:cs typeface="Times New Roman" panose="02020603050405020304" pitchFamily="18" charset="0"/>
                </a:rPr>
                <a:t>●　 中小企業においては、金融機関の職員が様々な状況を把握し、整理・調整していくケースも多く、</a:t>
              </a:r>
              <a:endParaRPr lang="en-US" altLang="ja-JP" sz="1100" kern="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buNone/>
              </a:pPr>
              <a:r>
                <a:rPr lang="ja-JP" altLang="en-US" sz="1100" kern="0">
                  <a:latin typeface="BIZ UDPゴシック" panose="020B0400000000000000" pitchFamily="50" charset="-128"/>
                  <a:ea typeface="BIZ UDPゴシック" panose="020B0400000000000000" pitchFamily="50" charset="-128"/>
                  <a:cs typeface="Times New Roman" panose="02020603050405020304" pitchFamily="18" charset="0"/>
                </a:rPr>
                <a:t>　　　売上予想なども精緻な分析ではなく、ヒアリングによる情報が中心となります。</a:t>
              </a:r>
              <a:endParaRPr lang="en-US" altLang="ja-JP" sz="1100" kern="0">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cxnSp>
        <p:nvCxnSpPr>
          <p:cNvPr id="14" name="直線コネクタ 13">
            <a:extLst>
              <a:ext uri="{FF2B5EF4-FFF2-40B4-BE49-F238E27FC236}">
                <a16:creationId xmlns:a16="http://schemas.microsoft.com/office/drawing/2014/main" id="{DDAF4A59-50B3-F532-7833-6F5C3E14E259}"/>
              </a:ext>
            </a:extLst>
          </p:cNvPr>
          <p:cNvCxnSpPr>
            <a:cxnSpLocks/>
          </p:cNvCxnSpPr>
          <p:nvPr/>
        </p:nvCxnSpPr>
        <p:spPr>
          <a:xfrm>
            <a:off x="740935" y="6474647"/>
            <a:ext cx="8456076" cy="0"/>
          </a:xfrm>
          <a:prstGeom prst="line">
            <a:avLst/>
          </a:prstGeom>
          <a:ln w="44450">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5" name="スライド番号プレースホルダー 3">
            <a:extLst>
              <a:ext uri="{FF2B5EF4-FFF2-40B4-BE49-F238E27FC236}">
                <a16:creationId xmlns:a16="http://schemas.microsoft.com/office/drawing/2014/main" id="{BD9AE76B-A82C-BAB3-0920-571E0D84996B}"/>
              </a:ext>
            </a:extLst>
          </p:cNvPr>
          <p:cNvSpPr>
            <a:spLocks noGrp="1"/>
          </p:cNvSpPr>
          <p:nvPr>
            <p:ph type="sldNum" sz="quarter" idx="12"/>
          </p:nvPr>
        </p:nvSpPr>
        <p:spPr>
          <a:xfrm>
            <a:off x="9032475" y="6356355"/>
            <a:ext cx="705803" cy="365125"/>
          </a:xfrm>
        </p:spPr>
        <p:txBody>
          <a:bodyPr/>
          <a:lstStyle/>
          <a:p>
            <a:fld id="{83CB6158-B501-4E3A-BAB6-5BA58145ABEC}" type="slidenum">
              <a:rPr kumimoji="1" lang="ja-JP" altLang="en-US" smtClean="0"/>
              <a:t>5</a:t>
            </a:fld>
            <a:endParaRPr kumimoji="1" lang="ja-JP" altLang="en-US"/>
          </a:p>
        </p:txBody>
      </p:sp>
    </p:spTree>
    <p:extLst>
      <p:ext uri="{BB962C8B-B14F-4D97-AF65-F5344CB8AC3E}">
        <p14:creationId xmlns:p14="http://schemas.microsoft.com/office/powerpoint/2010/main" val="3986310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97B9E-6942-038A-2F11-616BA7AC9E2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933DA54-E5E2-F188-5549-D843A7B52BF6}"/>
              </a:ext>
            </a:extLst>
          </p:cNvPr>
          <p:cNvSpPr>
            <a:spLocks noGrp="1"/>
          </p:cNvSpPr>
          <p:nvPr>
            <p:ph type="title"/>
          </p:nvPr>
        </p:nvSpPr>
        <p:spPr/>
        <p:txBody>
          <a:bodyPr/>
          <a:lstStyle/>
          <a:p>
            <a:r>
              <a:rPr kumimoji="1" lang="ja-JP" altLang="en-US" b="1">
                <a:solidFill>
                  <a:schemeClr val="tx1">
                    <a:lumMod val="65000"/>
                    <a:lumOff val="35000"/>
                  </a:schemeClr>
                </a:solidFill>
              </a:rPr>
              <a:t>３．運転資金</a:t>
            </a:r>
            <a:r>
              <a:rPr lang="ja-JP" altLang="en-US" b="1">
                <a:solidFill>
                  <a:schemeClr val="tx1">
                    <a:lumMod val="65000"/>
                    <a:lumOff val="35000"/>
                  </a:schemeClr>
                </a:solidFill>
              </a:rPr>
              <a:t>（</a:t>
            </a:r>
            <a:r>
              <a:rPr kumimoji="1" lang="ja-JP" altLang="en-US" b="1">
                <a:solidFill>
                  <a:schemeClr val="tx1">
                    <a:lumMod val="65000"/>
                    <a:lumOff val="35000"/>
                  </a:schemeClr>
                </a:solidFill>
              </a:rPr>
              <a:t>業種別②）</a:t>
            </a:r>
          </a:p>
        </p:txBody>
      </p:sp>
      <p:grpSp>
        <p:nvGrpSpPr>
          <p:cNvPr id="4" name="グループ化 3">
            <a:extLst>
              <a:ext uri="{FF2B5EF4-FFF2-40B4-BE49-F238E27FC236}">
                <a16:creationId xmlns:a16="http://schemas.microsoft.com/office/drawing/2014/main" id="{52FCAD81-D2F3-4AB0-0A65-DBA33897F885}"/>
              </a:ext>
            </a:extLst>
          </p:cNvPr>
          <p:cNvGrpSpPr/>
          <p:nvPr/>
        </p:nvGrpSpPr>
        <p:grpSpPr>
          <a:xfrm>
            <a:off x="845773" y="1188673"/>
            <a:ext cx="1383941" cy="905796"/>
            <a:chOff x="431800" y="1245866"/>
            <a:chExt cx="1383941" cy="949168"/>
          </a:xfrm>
        </p:grpSpPr>
        <p:grpSp>
          <p:nvGrpSpPr>
            <p:cNvPr id="5" name="グループ化 4">
              <a:extLst>
                <a:ext uri="{FF2B5EF4-FFF2-40B4-BE49-F238E27FC236}">
                  <a16:creationId xmlns:a16="http://schemas.microsoft.com/office/drawing/2014/main" id="{F758DFA0-4E48-6AC2-5D39-D779866C7337}"/>
                </a:ext>
              </a:extLst>
            </p:cNvPr>
            <p:cNvGrpSpPr/>
            <p:nvPr/>
          </p:nvGrpSpPr>
          <p:grpSpPr>
            <a:xfrm>
              <a:off x="431800" y="1245866"/>
              <a:ext cx="1383941" cy="949168"/>
              <a:chOff x="419100" y="1511135"/>
              <a:chExt cx="2228850" cy="1807887"/>
            </a:xfrm>
          </p:grpSpPr>
          <p:sp>
            <p:nvSpPr>
              <p:cNvPr id="9" name="四角形: 角を丸くする 8">
                <a:extLst>
                  <a:ext uri="{FF2B5EF4-FFF2-40B4-BE49-F238E27FC236}">
                    <a16:creationId xmlns:a16="http://schemas.microsoft.com/office/drawing/2014/main" id="{E90B57CB-6776-EB77-BA94-4D353EA47BC8}"/>
                  </a:ext>
                </a:extLst>
              </p:cNvPr>
              <p:cNvSpPr/>
              <p:nvPr/>
            </p:nvSpPr>
            <p:spPr>
              <a:xfrm>
                <a:off x="419100" y="1511135"/>
                <a:ext cx="2228850" cy="1807887"/>
              </a:xfrm>
              <a:prstGeom prst="roundRect">
                <a:avLst>
                  <a:gd name="adj" fmla="val 0"/>
                </a:avLst>
              </a:prstGeom>
              <a:solidFill>
                <a:srgbClr val="F6FAFD">
                  <a:alpha val="60000"/>
                </a:srgbClr>
              </a:solidFill>
              <a:ln w="47625" cmpd="sng">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DC8EB1BB-F73A-D1E4-CC5E-39088E712DEE}"/>
                  </a:ext>
                </a:extLst>
              </p:cNvPr>
              <p:cNvSpPr txBox="1"/>
              <p:nvPr/>
            </p:nvSpPr>
            <p:spPr>
              <a:xfrm>
                <a:off x="627476" y="2630341"/>
                <a:ext cx="1857375" cy="552865"/>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運転資金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7" name="直線コネクタ 6">
              <a:extLst>
                <a:ext uri="{FF2B5EF4-FFF2-40B4-BE49-F238E27FC236}">
                  <a16:creationId xmlns:a16="http://schemas.microsoft.com/office/drawing/2014/main" id="{09F4F4F1-F71E-BDF2-CFFA-207CE2955502}"/>
                </a:ext>
              </a:extLst>
            </p:cNvPr>
            <p:cNvCxnSpPr/>
            <p:nvPr/>
          </p:nvCxnSpPr>
          <p:spPr>
            <a:xfrm>
              <a:off x="596947" y="1770153"/>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8" name="テキスト ボックス 7">
              <a:extLst>
                <a:ext uri="{FF2B5EF4-FFF2-40B4-BE49-F238E27FC236}">
                  <a16:creationId xmlns:a16="http://schemas.microsoft.com/office/drawing/2014/main" id="{7B554691-AFA4-7E9E-53AA-14B1428B194F}"/>
                </a:ext>
              </a:extLst>
            </p:cNvPr>
            <p:cNvSpPr txBox="1"/>
            <p:nvPr/>
          </p:nvSpPr>
          <p:spPr>
            <a:xfrm>
              <a:off x="551660" y="1316566"/>
              <a:ext cx="1153284" cy="419268"/>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小売業</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16" name="テキスト ボックス 15">
            <a:extLst>
              <a:ext uri="{FF2B5EF4-FFF2-40B4-BE49-F238E27FC236}">
                <a16:creationId xmlns:a16="http://schemas.microsoft.com/office/drawing/2014/main" id="{309FB715-1120-85CD-D11D-49F72D124E8D}"/>
              </a:ext>
            </a:extLst>
          </p:cNvPr>
          <p:cNvSpPr txBox="1"/>
          <p:nvPr/>
        </p:nvSpPr>
        <p:spPr>
          <a:xfrm>
            <a:off x="746125" y="2149295"/>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P24</a:t>
            </a:r>
            <a:r>
              <a:rPr lang="ja-JP" altLang="en-US" sz="800">
                <a:latin typeface="BIZ UDP明朝 Medium" panose="02020500000000000000" pitchFamily="18" charset="-128"/>
                <a:ea typeface="BIZ UDP明朝 Medium"/>
              </a:rPr>
              <a:t>～）</a:t>
            </a:r>
            <a:endParaRPr lang="ja-JP" altLang="en-US" sz="800">
              <a:ea typeface="BIZ UDP明朝 Medium"/>
            </a:endParaRPr>
          </a:p>
        </p:txBody>
      </p:sp>
      <p:cxnSp>
        <p:nvCxnSpPr>
          <p:cNvPr id="23" name="直線コネクタ 22">
            <a:extLst>
              <a:ext uri="{FF2B5EF4-FFF2-40B4-BE49-F238E27FC236}">
                <a16:creationId xmlns:a16="http://schemas.microsoft.com/office/drawing/2014/main" id="{649828FA-7C1E-6342-A5D2-61FB0DB8EA81}"/>
              </a:ext>
            </a:extLst>
          </p:cNvPr>
          <p:cNvCxnSpPr>
            <a:cxnSpLocks/>
          </p:cNvCxnSpPr>
          <p:nvPr/>
        </p:nvCxnSpPr>
        <p:spPr>
          <a:xfrm>
            <a:off x="856363" y="4551650"/>
            <a:ext cx="8184542" cy="0"/>
          </a:xfrm>
          <a:prstGeom prst="line">
            <a:avLst/>
          </a:prstGeom>
          <a:ln w="53975" cmpd="thinThick">
            <a:solidFill>
              <a:schemeClr val="bg1">
                <a:lumMod val="50000"/>
                <a:alpha val="20000"/>
              </a:schemeClr>
            </a:solidFill>
          </a:ln>
        </p:spPr>
        <p:style>
          <a:lnRef idx="2">
            <a:schemeClr val="accent1"/>
          </a:lnRef>
          <a:fillRef idx="0">
            <a:schemeClr val="accent1"/>
          </a:fillRef>
          <a:effectRef idx="1">
            <a:schemeClr val="accent1"/>
          </a:effectRef>
          <a:fontRef idx="minor">
            <a:schemeClr val="tx1"/>
          </a:fontRef>
        </p:style>
      </p:cxnSp>
      <p:grpSp>
        <p:nvGrpSpPr>
          <p:cNvPr id="53" name="グループ化 52">
            <a:extLst>
              <a:ext uri="{FF2B5EF4-FFF2-40B4-BE49-F238E27FC236}">
                <a16:creationId xmlns:a16="http://schemas.microsoft.com/office/drawing/2014/main" id="{2C3064E2-94FC-2BF4-67DC-963BE96B4CC1}"/>
              </a:ext>
            </a:extLst>
          </p:cNvPr>
          <p:cNvGrpSpPr/>
          <p:nvPr/>
        </p:nvGrpSpPr>
        <p:grpSpPr>
          <a:xfrm>
            <a:off x="639908" y="2366683"/>
            <a:ext cx="1824372" cy="2140662"/>
            <a:chOff x="258908" y="2366683"/>
            <a:chExt cx="1824372" cy="2140662"/>
          </a:xfrm>
        </p:grpSpPr>
        <p:sp>
          <p:nvSpPr>
            <p:cNvPr id="14" name="矢印: ストライプ 13">
              <a:extLst>
                <a:ext uri="{FF2B5EF4-FFF2-40B4-BE49-F238E27FC236}">
                  <a16:creationId xmlns:a16="http://schemas.microsoft.com/office/drawing/2014/main" id="{473513BA-AB78-950A-4E2D-EBC355A44F3A}"/>
                </a:ext>
              </a:extLst>
            </p:cNvPr>
            <p:cNvSpPr/>
            <p:nvPr/>
          </p:nvSpPr>
          <p:spPr>
            <a:xfrm rot="5400000">
              <a:off x="163719" y="3012025"/>
              <a:ext cx="2140662" cy="849977"/>
            </a:xfrm>
            <a:prstGeom prst="stripedRightArrow">
              <a:avLst>
                <a:gd name="adj1" fmla="val 50000"/>
                <a:gd name="adj2" fmla="val 59498"/>
              </a:avLst>
            </a:prstGeom>
            <a:solidFill>
              <a:srgbClr val="4E95D9">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CD4F74DE-6DA4-1E0A-33A1-4CC3DEBF80CE}"/>
                </a:ext>
              </a:extLst>
            </p:cNvPr>
            <p:cNvSpPr txBox="1"/>
            <p:nvPr/>
          </p:nvSpPr>
          <p:spPr>
            <a:xfrm>
              <a:off x="365125" y="4205774"/>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P30</a:t>
              </a:r>
              <a:r>
                <a:rPr lang="ja-JP" altLang="en-US" sz="800">
                  <a:latin typeface="BIZ UDP明朝 Medium" panose="02020500000000000000" pitchFamily="18" charset="-128"/>
                  <a:ea typeface="BIZ UDP明朝 Medium"/>
                </a:rPr>
                <a:t>）</a:t>
              </a:r>
              <a:endParaRPr lang="ja-JP" altLang="en-US" sz="800">
                <a:ea typeface="BIZ UDP明朝 Medium"/>
              </a:endParaRPr>
            </a:p>
          </p:txBody>
        </p:sp>
        <p:sp>
          <p:nvSpPr>
            <p:cNvPr id="21" name="正方形/長方形 20">
              <a:extLst>
                <a:ext uri="{FF2B5EF4-FFF2-40B4-BE49-F238E27FC236}">
                  <a16:creationId xmlns:a16="http://schemas.microsoft.com/office/drawing/2014/main" id="{C8F60635-35EC-6783-8F60-02A5393E47D6}"/>
                </a:ext>
              </a:extLst>
            </p:cNvPr>
            <p:cNvSpPr/>
            <p:nvPr/>
          </p:nvSpPr>
          <p:spPr>
            <a:xfrm>
              <a:off x="445924" y="3649292"/>
              <a:ext cx="1637356" cy="583911"/>
            </a:xfrm>
            <a:prstGeom prst="rect">
              <a:avLst/>
            </a:prstGeom>
            <a:no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a:solidFill>
                    <a:schemeClr val="tx1"/>
                  </a:solidFill>
                  <a:latin typeface="BIZ UDPゴシック" panose="020B0400000000000000" pitchFamily="50" charset="-128"/>
                  <a:ea typeface="BIZ UDPゴシック" panose="020B0400000000000000" pitchFamily="50" charset="-128"/>
                </a:rPr>
                <a:t>売上高構成式ベースの</a:t>
              </a:r>
              <a:endParaRPr kumimoji="1" lang="en-US" altLang="ja-JP" sz="1100" b="1">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b="1">
                  <a:solidFill>
                    <a:schemeClr val="tx1"/>
                  </a:solidFill>
                  <a:latin typeface="BIZ UDPゴシック" panose="020B0400000000000000" pitchFamily="50" charset="-128"/>
                  <a:ea typeface="BIZ UDPゴシック" panose="020B0400000000000000" pitchFamily="50" charset="-128"/>
                </a:rPr>
                <a:t>ヒアリング</a:t>
              </a:r>
              <a:endParaRPr kumimoji="1" lang="en-US" altLang="ja-JP" b="1">
                <a:solidFill>
                  <a:schemeClr val="tx1"/>
                </a:solidFill>
                <a:latin typeface="BIZ UDPゴシック" panose="020B0400000000000000" pitchFamily="50" charset="-128"/>
                <a:ea typeface="BIZ UDPゴシック" panose="020B0400000000000000" pitchFamily="50" charset="-128"/>
              </a:endParaRPr>
            </a:p>
          </p:txBody>
        </p:sp>
        <p:sp>
          <p:nvSpPr>
            <p:cNvPr id="27" name="テキスト ボックス 26">
              <a:extLst>
                <a:ext uri="{FF2B5EF4-FFF2-40B4-BE49-F238E27FC236}">
                  <a16:creationId xmlns:a16="http://schemas.microsoft.com/office/drawing/2014/main" id="{F20F9D7B-792A-9461-AD1B-6BA7DAC44998}"/>
                </a:ext>
              </a:extLst>
            </p:cNvPr>
            <p:cNvSpPr txBox="1"/>
            <p:nvPr/>
          </p:nvSpPr>
          <p:spPr>
            <a:xfrm>
              <a:off x="258908" y="3109920"/>
              <a:ext cx="720436" cy="707886"/>
            </a:xfrm>
            <a:prstGeom prst="rect">
              <a:avLst/>
            </a:prstGeom>
            <a:noFill/>
          </p:spPr>
          <p:txBody>
            <a:bodyPr wrap="square" rtlCol="0">
              <a:spAutoFit/>
            </a:bodyPr>
            <a:lstStyle/>
            <a:p>
              <a:r>
                <a:rPr kumimoji="1" lang="ja-JP" altLang="en-US" sz="4000" b="1" i="1">
                  <a:solidFill>
                    <a:srgbClr val="000000"/>
                  </a:solidFill>
                  <a:latin typeface="HGS明朝B" panose="02020800000000000000" pitchFamily="18" charset="-128"/>
                  <a:ea typeface="HGS明朝B" panose="02020800000000000000" pitchFamily="18" charset="-128"/>
                </a:rPr>
                <a:t>１</a:t>
              </a:r>
              <a:endParaRPr kumimoji="1" lang="ja-JP" altLang="en-US" sz="3600" b="1" i="1">
                <a:solidFill>
                  <a:srgbClr val="000000"/>
                </a:solidFill>
                <a:latin typeface="HGS明朝B" panose="02020800000000000000" pitchFamily="18" charset="-128"/>
                <a:ea typeface="HGS明朝B" panose="02020800000000000000" pitchFamily="18" charset="-128"/>
              </a:endParaRPr>
            </a:p>
          </p:txBody>
        </p:sp>
      </p:grpSp>
      <p:cxnSp>
        <p:nvCxnSpPr>
          <p:cNvPr id="28" name="直線コネクタ 27">
            <a:extLst>
              <a:ext uri="{FF2B5EF4-FFF2-40B4-BE49-F238E27FC236}">
                <a16:creationId xmlns:a16="http://schemas.microsoft.com/office/drawing/2014/main" id="{33D66441-9A78-7557-261A-9B1F3C0368BF}"/>
              </a:ext>
            </a:extLst>
          </p:cNvPr>
          <p:cNvCxnSpPr>
            <a:cxnSpLocks/>
          </p:cNvCxnSpPr>
          <p:nvPr/>
        </p:nvCxnSpPr>
        <p:spPr>
          <a:xfrm>
            <a:off x="730857" y="6461422"/>
            <a:ext cx="8184542" cy="0"/>
          </a:xfrm>
          <a:prstGeom prst="line">
            <a:avLst/>
          </a:prstGeom>
          <a:ln w="53975" cmpd="thinThick">
            <a:solidFill>
              <a:schemeClr val="bg1">
                <a:lumMod val="50000"/>
                <a:alpha val="20000"/>
              </a:schemeClr>
            </a:solidFill>
          </a:ln>
        </p:spPr>
        <p:style>
          <a:lnRef idx="2">
            <a:schemeClr val="accent1"/>
          </a:lnRef>
          <a:fillRef idx="0">
            <a:schemeClr val="accent1"/>
          </a:fillRef>
          <a:effectRef idx="1">
            <a:schemeClr val="accent1"/>
          </a:effectRef>
          <a:fontRef idx="minor">
            <a:schemeClr val="tx1"/>
          </a:fontRef>
        </p:style>
      </p:cxnSp>
      <p:grpSp>
        <p:nvGrpSpPr>
          <p:cNvPr id="55" name="グループ化 54">
            <a:extLst>
              <a:ext uri="{FF2B5EF4-FFF2-40B4-BE49-F238E27FC236}">
                <a16:creationId xmlns:a16="http://schemas.microsoft.com/office/drawing/2014/main" id="{A627AE03-9D47-5C42-614B-45BB749C2DD1}"/>
              </a:ext>
            </a:extLst>
          </p:cNvPr>
          <p:cNvGrpSpPr/>
          <p:nvPr/>
        </p:nvGrpSpPr>
        <p:grpSpPr>
          <a:xfrm>
            <a:off x="2633868" y="4844219"/>
            <a:ext cx="6439159" cy="1454657"/>
            <a:chOff x="2252866" y="4844217"/>
            <a:chExt cx="6439159" cy="1454657"/>
          </a:xfrm>
        </p:grpSpPr>
        <p:sp>
          <p:nvSpPr>
            <p:cNvPr id="24" name="四角形: 角を丸くする 23">
              <a:extLst>
                <a:ext uri="{FF2B5EF4-FFF2-40B4-BE49-F238E27FC236}">
                  <a16:creationId xmlns:a16="http://schemas.microsoft.com/office/drawing/2014/main" id="{FAD7D15C-5B91-5071-180A-AA6D759B6E43}"/>
                </a:ext>
              </a:extLst>
            </p:cNvPr>
            <p:cNvSpPr/>
            <p:nvPr/>
          </p:nvSpPr>
          <p:spPr>
            <a:xfrm>
              <a:off x="4475985" y="4844217"/>
              <a:ext cx="4216040" cy="1454657"/>
            </a:xfrm>
            <a:prstGeom prst="roundRect">
              <a:avLst>
                <a:gd name="adj" fmla="val 8744"/>
              </a:avLst>
            </a:prstGeom>
            <a:solidFill>
              <a:srgbClr val="D9D9D9">
                <a:alpha val="12157"/>
              </a:srgbClr>
            </a:solidFill>
            <a:ln w="44450">
              <a:solidFill>
                <a:srgbClr val="FFC000">
                  <a:alpha val="28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8" name="テキスト ボックス 17">
              <a:extLst>
                <a:ext uri="{FF2B5EF4-FFF2-40B4-BE49-F238E27FC236}">
                  <a16:creationId xmlns:a16="http://schemas.microsoft.com/office/drawing/2014/main" id="{3184ED4D-CC19-1676-6774-27113CB9DFEE}"/>
                </a:ext>
              </a:extLst>
            </p:cNvPr>
            <p:cNvSpPr txBox="1"/>
            <p:nvPr/>
          </p:nvSpPr>
          <p:spPr>
            <a:xfrm>
              <a:off x="6878263" y="5035590"/>
              <a:ext cx="1702163" cy="1107996"/>
            </a:xfrm>
            <a:prstGeom prst="rect">
              <a:avLst/>
            </a:prstGeom>
            <a:noFill/>
          </p:spPr>
          <p:txBody>
            <a:bodyPr wrap="square" rtlCol="0">
              <a:spAutoFit/>
            </a:bodyPr>
            <a:lstStyle/>
            <a:p>
              <a:r>
                <a:rPr kumimoji="1" lang="ja-JP" altLang="en-US" sz="1100">
                  <a:latin typeface="BIZ UDPゴシック" panose="020B0400000000000000" pitchFamily="50" charset="-128"/>
                  <a:ea typeface="BIZ UDPゴシック" panose="020B0400000000000000" pitchFamily="50" charset="-128"/>
                </a:rPr>
                <a:t>小売業では、</a:t>
              </a:r>
              <a:endParaRPr kumimoji="1" lang="en-US" altLang="ja-JP" sz="1100">
                <a:latin typeface="BIZ UDPゴシック" panose="020B0400000000000000" pitchFamily="50" charset="-128"/>
                <a:ea typeface="BIZ UDPゴシック" panose="020B0400000000000000" pitchFamily="50" charset="-128"/>
              </a:endParaRPr>
            </a:p>
            <a:p>
              <a:r>
                <a:rPr kumimoji="1" lang="ja-JP" altLang="en-US" sz="1100">
                  <a:latin typeface="BIZ UDPゴシック" panose="020B0400000000000000" pitchFamily="50" charset="-128"/>
                  <a:ea typeface="BIZ UDPゴシック" panose="020B0400000000000000" pitchFamily="50" charset="-128"/>
                </a:rPr>
                <a:t>総資産（棚卸資産）を繰り回して売上を作ることが商売の肝になるため、　運転資金の内訳把握は非常に重要</a:t>
              </a:r>
              <a:endParaRPr kumimoji="1" lang="en-US" altLang="ja-JP" sz="1100">
                <a:latin typeface="BIZ UDPゴシック" panose="020B0400000000000000" pitchFamily="50" charset="-128"/>
                <a:ea typeface="BIZ UDPゴシック" panose="020B0400000000000000" pitchFamily="50" charset="-128"/>
              </a:endParaRPr>
            </a:p>
          </p:txBody>
        </p:sp>
        <p:sp>
          <p:nvSpPr>
            <p:cNvPr id="12" name="矢印: 右 11">
              <a:extLst>
                <a:ext uri="{FF2B5EF4-FFF2-40B4-BE49-F238E27FC236}">
                  <a16:creationId xmlns:a16="http://schemas.microsoft.com/office/drawing/2014/main" id="{9DA09746-495C-25B7-7759-96171E59A9E5}"/>
                </a:ext>
              </a:extLst>
            </p:cNvPr>
            <p:cNvSpPr/>
            <p:nvPr/>
          </p:nvSpPr>
          <p:spPr>
            <a:xfrm flipH="1">
              <a:off x="6486127" y="5417658"/>
              <a:ext cx="303535" cy="307777"/>
            </a:xfrm>
            <a:prstGeom prst="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4" name="グループ化 33">
              <a:extLst>
                <a:ext uri="{FF2B5EF4-FFF2-40B4-BE49-F238E27FC236}">
                  <a16:creationId xmlns:a16="http://schemas.microsoft.com/office/drawing/2014/main" id="{4CEF5192-B6EA-D79D-D5A7-8E90CEE595CB}"/>
                </a:ext>
              </a:extLst>
            </p:cNvPr>
            <p:cNvGrpSpPr/>
            <p:nvPr/>
          </p:nvGrpSpPr>
          <p:grpSpPr>
            <a:xfrm>
              <a:off x="4614497" y="5000642"/>
              <a:ext cx="1918832" cy="1033032"/>
              <a:chOff x="4671822" y="3126756"/>
              <a:chExt cx="1585810" cy="1033032"/>
            </a:xfrm>
          </p:grpSpPr>
          <p:cxnSp>
            <p:nvCxnSpPr>
              <p:cNvPr id="41" name="直線コネクタ 40">
                <a:extLst>
                  <a:ext uri="{FF2B5EF4-FFF2-40B4-BE49-F238E27FC236}">
                    <a16:creationId xmlns:a16="http://schemas.microsoft.com/office/drawing/2014/main" id="{597695DE-DB97-4591-37BE-9872C2462EDA}"/>
                  </a:ext>
                </a:extLst>
              </p:cNvPr>
              <p:cNvCxnSpPr>
                <a:cxnSpLocks/>
              </p:cNvCxnSpPr>
              <p:nvPr/>
            </p:nvCxnSpPr>
            <p:spPr>
              <a:xfrm>
                <a:off x="4722854" y="3838049"/>
                <a:ext cx="1466928" cy="0"/>
              </a:xfrm>
              <a:prstGeom prst="line">
                <a:avLst/>
              </a:prstGeom>
              <a:ln w="412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B5BA5428-0E90-606C-6B7E-DE3C87F58757}"/>
                  </a:ext>
                </a:extLst>
              </p:cNvPr>
              <p:cNvSpPr txBox="1"/>
              <p:nvPr/>
            </p:nvSpPr>
            <p:spPr>
              <a:xfrm>
                <a:off x="4680307" y="3484774"/>
                <a:ext cx="1443741" cy="307777"/>
              </a:xfrm>
              <a:prstGeom prst="rect">
                <a:avLst/>
              </a:prstGeom>
              <a:noFill/>
            </p:spPr>
            <p:txBody>
              <a:bodyPr wrap="square" rtlCol="0">
                <a:spAutoFit/>
              </a:bodyPr>
              <a:lstStyle/>
              <a:p>
                <a:pPr algn="ctr"/>
                <a:r>
                  <a:rPr kumimoji="1" lang="ja-JP" altLang="en-US" sz="1400" b="1">
                    <a:latin typeface="BIZ UDPゴシック" panose="020B0400000000000000" pitchFamily="50" charset="-128"/>
                    <a:ea typeface="BIZ UDPゴシック" panose="020B0400000000000000" pitchFamily="50" charset="-128"/>
                  </a:rPr>
                  <a:t>売   上   高</a:t>
                </a:r>
              </a:p>
            </p:txBody>
          </p:sp>
          <p:sp>
            <p:nvSpPr>
              <p:cNvPr id="43" name="テキスト ボックス 42">
                <a:extLst>
                  <a:ext uri="{FF2B5EF4-FFF2-40B4-BE49-F238E27FC236}">
                    <a16:creationId xmlns:a16="http://schemas.microsoft.com/office/drawing/2014/main" id="{643B03A4-EBDC-6934-E498-0202DD27CE6F}"/>
                  </a:ext>
                </a:extLst>
              </p:cNvPr>
              <p:cNvSpPr txBox="1"/>
              <p:nvPr/>
            </p:nvSpPr>
            <p:spPr>
              <a:xfrm>
                <a:off x="4722854" y="3882789"/>
                <a:ext cx="1534778" cy="276999"/>
              </a:xfrm>
              <a:prstGeom prst="rect">
                <a:avLst/>
              </a:prstGeom>
              <a:noFill/>
            </p:spPr>
            <p:txBody>
              <a:bodyPr wrap="square" rtlCol="0">
                <a:spAutoFit/>
              </a:bodyPr>
              <a:lstStyle/>
              <a:p>
                <a:pPr algn="ctr"/>
                <a:r>
                  <a:rPr kumimoji="1" lang="ja-JP" altLang="en-US" sz="1200" b="1">
                    <a:latin typeface="BIZ UDPゴシック" panose="020B0400000000000000" pitchFamily="50" charset="-128"/>
                    <a:ea typeface="BIZ UDPゴシック" panose="020B0400000000000000" pitchFamily="50" charset="-128"/>
                  </a:rPr>
                  <a:t>総資産（自己資本</a:t>
                </a:r>
                <a:r>
                  <a:rPr kumimoji="1" lang="en-US" altLang="ja-JP" sz="1200" b="1">
                    <a:latin typeface="BIZ UDPゴシック" panose="020B0400000000000000" pitchFamily="50" charset="-128"/>
                    <a:ea typeface="BIZ UDPゴシック" panose="020B0400000000000000" pitchFamily="50" charset="-128"/>
                  </a:rPr>
                  <a:t>+</a:t>
                </a:r>
                <a:r>
                  <a:rPr kumimoji="1" lang="ja-JP" altLang="en-US" sz="1200" b="1">
                    <a:latin typeface="BIZ UDPゴシック" panose="020B0400000000000000" pitchFamily="50" charset="-128"/>
                    <a:ea typeface="BIZ UDPゴシック" panose="020B0400000000000000" pitchFamily="50" charset="-128"/>
                  </a:rPr>
                  <a:t>負債）</a:t>
                </a:r>
              </a:p>
            </p:txBody>
          </p:sp>
          <p:sp>
            <p:nvSpPr>
              <p:cNvPr id="44" name="正方形/長方形 43">
                <a:extLst>
                  <a:ext uri="{FF2B5EF4-FFF2-40B4-BE49-F238E27FC236}">
                    <a16:creationId xmlns:a16="http://schemas.microsoft.com/office/drawing/2014/main" id="{40B0E28E-7F65-BA77-137A-E5B637E5E740}"/>
                  </a:ext>
                </a:extLst>
              </p:cNvPr>
              <p:cNvSpPr/>
              <p:nvPr/>
            </p:nvSpPr>
            <p:spPr>
              <a:xfrm>
                <a:off x="4671822" y="3126756"/>
                <a:ext cx="1533603" cy="317318"/>
              </a:xfrm>
              <a:prstGeom prst="rect">
                <a:avLst/>
              </a:prstGeom>
              <a:solidFill>
                <a:schemeClr val="accent2">
                  <a:lumMod val="40000"/>
                  <a:lumOff val="60000"/>
                  <a:alpha val="39000"/>
                </a:schemeClr>
              </a:solidFill>
              <a:ln w="47625">
                <a:solidFill>
                  <a:schemeClr val="accent2">
                    <a:lumMod val="60000"/>
                    <a:lumOff val="40000"/>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50000"/>
                        <a:lumOff val="50000"/>
                      </a:schemeClr>
                    </a:solidFill>
                    <a:latin typeface="BIZ UDPゴシック" panose="020B0400000000000000" pitchFamily="50" charset="-128"/>
                    <a:ea typeface="BIZ UDPゴシック" panose="020B0400000000000000" pitchFamily="50" charset="-128"/>
                  </a:rPr>
                  <a:t>総資本（産）回転率</a:t>
                </a:r>
              </a:p>
            </p:txBody>
          </p:sp>
        </p:grpSp>
        <p:sp>
          <p:nvSpPr>
            <p:cNvPr id="35" name="テキスト ボックス 34">
              <a:extLst>
                <a:ext uri="{FF2B5EF4-FFF2-40B4-BE49-F238E27FC236}">
                  <a16:creationId xmlns:a16="http://schemas.microsoft.com/office/drawing/2014/main" id="{574798F0-B63D-3333-D101-C12C67132B92}"/>
                </a:ext>
              </a:extLst>
            </p:cNvPr>
            <p:cNvSpPr txBox="1"/>
            <p:nvPr/>
          </p:nvSpPr>
          <p:spPr>
            <a:xfrm>
              <a:off x="3989076" y="5485647"/>
              <a:ext cx="530162" cy="307777"/>
            </a:xfrm>
            <a:prstGeom prst="rect">
              <a:avLst/>
            </a:prstGeom>
            <a:noFill/>
          </p:spPr>
          <p:txBody>
            <a:bodyPr wrap="square" rtlCol="0">
              <a:spAutoFit/>
            </a:bodyPr>
            <a:lstStyle/>
            <a:p>
              <a:pPr algn="ctr"/>
              <a:r>
                <a:rPr kumimoji="1" lang="en-US" altLang="ja-JP" sz="1400" b="1">
                  <a:latin typeface="+mn-ea"/>
                </a:rPr>
                <a:t>×</a:t>
              </a:r>
              <a:endParaRPr kumimoji="1" lang="ja-JP" altLang="en-US" sz="1400" b="1">
                <a:latin typeface="+mn-ea"/>
              </a:endParaRPr>
            </a:p>
          </p:txBody>
        </p:sp>
        <p:grpSp>
          <p:nvGrpSpPr>
            <p:cNvPr id="36" name="グループ化 35">
              <a:extLst>
                <a:ext uri="{FF2B5EF4-FFF2-40B4-BE49-F238E27FC236}">
                  <a16:creationId xmlns:a16="http://schemas.microsoft.com/office/drawing/2014/main" id="{E19DE5E1-EEEE-10D6-565D-C36648121500}"/>
                </a:ext>
              </a:extLst>
            </p:cNvPr>
            <p:cNvGrpSpPr/>
            <p:nvPr/>
          </p:nvGrpSpPr>
          <p:grpSpPr>
            <a:xfrm>
              <a:off x="2252866" y="5002262"/>
              <a:ext cx="1849031" cy="1043123"/>
              <a:chOff x="2720065" y="2585444"/>
              <a:chExt cx="1528125" cy="862088"/>
            </a:xfrm>
          </p:grpSpPr>
          <p:sp>
            <p:nvSpPr>
              <p:cNvPr id="37" name="テキスト ボックス 36">
                <a:extLst>
                  <a:ext uri="{FF2B5EF4-FFF2-40B4-BE49-F238E27FC236}">
                    <a16:creationId xmlns:a16="http://schemas.microsoft.com/office/drawing/2014/main" id="{437E32F6-D2AD-B512-798A-80EC0207BB1A}"/>
                  </a:ext>
                </a:extLst>
              </p:cNvPr>
              <p:cNvSpPr txBox="1"/>
              <p:nvPr/>
            </p:nvSpPr>
            <p:spPr>
              <a:xfrm>
                <a:off x="2990675" y="3193171"/>
                <a:ext cx="1050884" cy="254361"/>
              </a:xfrm>
              <a:prstGeom prst="rect">
                <a:avLst/>
              </a:prstGeom>
              <a:noFill/>
            </p:spPr>
            <p:txBody>
              <a:bodyPr wrap="square" rtlCol="0">
                <a:spAutoFit/>
              </a:bodyPr>
              <a:lstStyle/>
              <a:p>
                <a:pPr algn="ctr"/>
                <a:r>
                  <a:rPr kumimoji="1" lang="ja-JP" altLang="en-US" sz="1400" b="1">
                    <a:latin typeface="BIZ UDPゴシック" panose="020B0400000000000000" pitchFamily="50" charset="-128"/>
                    <a:ea typeface="BIZ UDPゴシック" panose="020B0400000000000000" pitchFamily="50" charset="-128"/>
                  </a:rPr>
                  <a:t>売   上   高</a:t>
                </a:r>
              </a:p>
            </p:txBody>
          </p:sp>
          <p:sp>
            <p:nvSpPr>
              <p:cNvPr id="38" name="テキスト ボックス 37">
                <a:extLst>
                  <a:ext uri="{FF2B5EF4-FFF2-40B4-BE49-F238E27FC236}">
                    <a16:creationId xmlns:a16="http://schemas.microsoft.com/office/drawing/2014/main" id="{51788E21-B7F0-5D82-3017-F3B3EEC7DA1B}"/>
                  </a:ext>
                </a:extLst>
              </p:cNvPr>
              <p:cNvSpPr txBox="1"/>
              <p:nvPr/>
            </p:nvSpPr>
            <p:spPr>
              <a:xfrm>
                <a:off x="2873501" y="2878299"/>
                <a:ext cx="1271569" cy="254361"/>
              </a:xfrm>
              <a:prstGeom prst="rect">
                <a:avLst/>
              </a:prstGeom>
              <a:noFill/>
            </p:spPr>
            <p:txBody>
              <a:bodyPr wrap="square" rtlCol="0">
                <a:spAutoFit/>
              </a:bodyPr>
              <a:lstStyle/>
              <a:p>
                <a:pPr algn="ctr"/>
                <a:r>
                  <a:rPr kumimoji="1" lang="ja-JP" altLang="en-US" sz="1400" b="1">
                    <a:latin typeface="BIZ UDPゴシック" panose="020B0400000000000000" pitchFamily="50" charset="-128"/>
                    <a:ea typeface="BIZ UDPゴシック" panose="020B0400000000000000" pitchFamily="50" charset="-128"/>
                  </a:rPr>
                  <a:t>当 期 利 益</a:t>
                </a:r>
              </a:p>
            </p:txBody>
          </p:sp>
          <p:sp>
            <p:nvSpPr>
              <p:cNvPr id="39" name="正方形/長方形 38">
                <a:extLst>
                  <a:ext uri="{FF2B5EF4-FFF2-40B4-BE49-F238E27FC236}">
                    <a16:creationId xmlns:a16="http://schemas.microsoft.com/office/drawing/2014/main" id="{BD5351C5-1589-1F9D-5574-CE91FDD30358}"/>
                  </a:ext>
                </a:extLst>
              </p:cNvPr>
              <p:cNvSpPr/>
              <p:nvPr/>
            </p:nvSpPr>
            <p:spPr>
              <a:xfrm>
                <a:off x="2720065" y="2585444"/>
                <a:ext cx="1528125" cy="261888"/>
              </a:xfrm>
              <a:prstGeom prst="rect">
                <a:avLst/>
              </a:prstGeom>
              <a:solidFill>
                <a:srgbClr val="00B0F0">
                  <a:alpha val="20000"/>
                </a:srgbClr>
              </a:solidFill>
              <a:ln w="47625">
                <a:solidFill>
                  <a:srgbClr val="00B0F0">
                    <a:alpha val="4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50000"/>
                        <a:lumOff val="50000"/>
                      </a:schemeClr>
                    </a:solidFill>
                    <a:latin typeface="BIZ UDPゴシック" panose="020B0400000000000000" pitchFamily="50" charset="-128"/>
                    <a:ea typeface="BIZ UDPゴシック" panose="020B0400000000000000" pitchFamily="50" charset="-128"/>
                  </a:rPr>
                  <a:t>売上高当期純利益率</a:t>
                </a:r>
              </a:p>
            </p:txBody>
          </p:sp>
          <p:cxnSp>
            <p:nvCxnSpPr>
              <p:cNvPr id="40" name="直線コネクタ 39">
                <a:extLst>
                  <a:ext uri="{FF2B5EF4-FFF2-40B4-BE49-F238E27FC236}">
                    <a16:creationId xmlns:a16="http://schemas.microsoft.com/office/drawing/2014/main" id="{E4F59AC9-1455-75DA-6A4D-3E287C671B3B}"/>
                  </a:ext>
                </a:extLst>
              </p:cNvPr>
              <p:cNvCxnSpPr>
                <a:cxnSpLocks/>
              </p:cNvCxnSpPr>
              <p:nvPr/>
            </p:nvCxnSpPr>
            <p:spPr>
              <a:xfrm>
                <a:off x="2781037" y="3171056"/>
                <a:ext cx="1466928" cy="0"/>
              </a:xfrm>
              <a:prstGeom prst="line">
                <a:avLst/>
              </a:prstGeom>
              <a:ln w="41275">
                <a:solidFill>
                  <a:srgbClr val="0070C0">
                    <a:alpha val="49000"/>
                  </a:srgbClr>
                </a:solidFill>
              </a:ln>
            </p:spPr>
            <p:style>
              <a:lnRef idx="1">
                <a:schemeClr val="accent1"/>
              </a:lnRef>
              <a:fillRef idx="0">
                <a:schemeClr val="accent1"/>
              </a:fillRef>
              <a:effectRef idx="0">
                <a:schemeClr val="accent1"/>
              </a:effectRef>
              <a:fontRef idx="minor">
                <a:schemeClr val="tx1"/>
              </a:fontRef>
            </p:style>
          </p:cxnSp>
        </p:grpSp>
      </p:grpSp>
      <p:grpSp>
        <p:nvGrpSpPr>
          <p:cNvPr id="54" name="グループ化 53">
            <a:extLst>
              <a:ext uri="{FF2B5EF4-FFF2-40B4-BE49-F238E27FC236}">
                <a16:creationId xmlns:a16="http://schemas.microsoft.com/office/drawing/2014/main" id="{6F1D0E32-5CE6-174F-997B-24AE44295016}"/>
              </a:ext>
            </a:extLst>
          </p:cNvPr>
          <p:cNvGrpSpPr/>
          <p:nvPr/>
        </p:nvGrpSpPr>
        <p:grpSpPr>
          <a:xfrm>
            <a:off x="676134" y="4618184"/>
            <a:ext cx="1734366" cy="1845373"/>
            <a:chOff x="295134" y="4618182"/>
            <a:chExt cx="1734366" cy="1845373"/>
          </a:xfrm>
        </p:grpSpPr>
        <p:sp>
          <p:nvSpPr>
            <p:cNvPr id="20" name="テキスト ボックス 19">
              <a:extLst>
                <a:ext uri="{FF2B5EF4-FFF2-40B4-BE49-F238E27FC236}">
                  <a16:creationId xmlns:a16="http://schemas.microsoft.com/office/drawing/2014/main" id="{3A0CF8E3-9517-8C5A-0E32-83F5C0AE8005}"/>
                </a:ext>
              </a:extLst>
            </p:cNvPr>
            <p:cNvSpPr txBox="1"/>
            <p:nvPr/>
          </p:nvSpPr>
          <p:spPr>
            <a:xfrm>
              <a:off x="353100" y="5944898"/>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P27,10</a:t>
              </a:r>
              <a:r>
                <a:rPr lang="ja-JP" altLang="en-US" sz="800">
                  <a:latin typeface="BIZ UDP明朝 Medium" panose="02020500000000000000" pitchFamily="18" charset="-128"/>
                  <a:ea typeface="BIZ UDP明朝 Medium"/>
                </a:rPr>
                <a:t>）</a:t>
              </a:r>
              <a:endParaRPr lang="ja-JP" altLang="en-US" sz="800">
                <a:ea typeface="BIZ UDP明朝 Medium"/>
              </a:endParaRPr>
            </a:p>
          </p:txBody>
        </p:sp>
        <p:sp>
          <p:nvSpPr>
            <p:cNvPr id="25" name="矢印: ストライプ 24">
              <a:extLst>
                <a:ext uri="{FF2B5EF4-FFF2-40B4-BE49-F238E27FC236}">
                  <a16:creationId xmlns:a16="http://schemas.microsoft.com/office/drawing/2014/main" id="{9B32C5F4-E0BC-5CFB-8A6A-8F446BC8EFF5}"/>
                </a:ext>
              </a:extLst>
            </p:cNvPr>
            <p:cNvSpPr/>
            <p:nvPr/>
          </p:nvSpPr>
          <p:spPr>
            <a:xfrm rot="5400000">
              <a:off x="302397" y="5115880"/>
              <a:ext cx="1845373" cy="849977"/>
            </a:xfrm>
            <a:prstGeom prst="stripedRightArrow">
              <a:avLst>
                <a:gd name="adj1" fmla="val 50000"/>
                <a:gd name="adj2" fmla="val 59498"/>
              </a:avLst>
            </a:prstGeom>
            <a:solidFill>
              <a:srgbClr val="4E95D9">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E3EF4C03-5179-160E-AE46-88B6D873812B}"/>
                </a:ext>
              </a:extLst>
            </p:cNvPr>
            <p:cNvSpPr txBox="1"/>
            <p:nvPr/>
          </p:nvSpPr>
          <p:spPr>
            <a:xfrm>
              <a:off x="295134" y="5062298"/>
              <a:ext cx="785091" cy="707886"/>
            </a:xfrm>
            <a:prstGeom prst="rect">
              <a:avLst/>
            </a:prstGeom>
            <a:noFill/>
          </p:spPr>
          <p:txBody>
            <a:bodyPr wrap="square" rtlCol="0">
              <a:spAutoFit/>
            </a:bodyPr>
            <a:lstStyle/>
            <a:p>
              <a:r>
                <a:rPr kumimoji="1" lang="ja-JP" altLang="en-US" sz="4000" b="1" i="1">
                  <a:solidFill>
                    <a:srgbClr val="000000"/>
                  </a:solidFill>
                  <a:latin typeface="HGS明朝B" panose="02020800000000000000" pitchFamily="18" charset="-128"/>
                  <a:ea typeface="HGS明朝B" panose="02020800000000000000" pitchFamily="18" charset="-128"/>
                </a:rPr>
                <a:t>２</a:t>
              </a:r>
              <a:endParaRPr kumimoji="1" lang="ja-JP" altLang="en-US" sz="3600" b="1" i="1">
                <a:solidFill>
                  <a:srgbClr val="000000"/>
                </a:solidFill>
                <a:latin typeface="HGS明朝B" panose="02020800000000000000" pitchFamily="18" charset="-128"/>
                <a:ea typeface="HGS明朝B" panose="02020800000000000000" pitchFamily="18" charset="-128"/>
              </a:endParaRPr>
            </a:p>
          </p:txBody>
        </p:sp>
        <p:sp>
          <p:nvSpPr>
            <p:cNvPr id="45" name="正方形/長方形 44">
              <a:extLst>
                <a:ext uri="{FF2B5EF4-FFF2-40B4-BE49-F238E27FC236}">
                  <a16:creationId xmlns:a16="http://schemas.microsoft.com/office/drawing/2014/main" id="{1F639575-91F6-BCAF-1A0F-36E221D7BF4E}"/>
                </a:ext>
              </a:extLst>
            </p:cNvPr>
            <p:cNvSpPr/>
            <p:nvPr/>
          </p:nvSpPr>
          <p:spPr>
            <a:xfrm>
              <a:off x="828674" y="5449517"/>
              <a:ext cx="742951" cy="583911"/>
            </a:xfrm>
            <a:prstGeom prst="rect">
              <a:avLst/>
            </a:prstGeom>
            <a:no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a:solidFill>
                    <a:schemeClr val="tx1"/>
                  </a:solidFill>
                  <a:latin typeface="BIZ UDPゴシック" panose="020B0400000000000000" pitchFamily="50" charset="-128"/>
                  <a:ea typeface="BIZ UDPゴシック" panose="020B0400000000000000" pitchFamily="50" charset="-128"/>
                </a:rPr>
                <a:t>ROA</a:t>
              </a:r>
            </a:p>
          </p:txBody>
        </p:sp>
      </p:grpSp>
      <p:grpSp>
        <p:nvGrpSpPr>
          <p:cNvPr id="49" name="グループ化 48">
            <a:extLst>
              <a:ext uri="{FF2B5EF4-FFF2-40B4-BE49-F238E27FC236}">
                <a16:creationId xmlns:a16="http://schemas.microsoft.com/office/drawing/2014/main" id="{C8378CC9-C60D-969F-FD59-B8C3BE65B9BF}"/>
              </a:ext>
            </a:extLst>
          </p:cNvPr>
          <p:cNvGrpSpPr/>
          <p:nvPr/>
        </p:nvGrpSpPr>
        <p:grpSpPr>
          <a:xfrm>
            <a:off x="2658266" y="3254887"/>
            <a:ext cx="5987477" cy="1243079"/>
            <a:chOff x="2277264" y="3254885"/>
            <a:chExt cx="5987477" cy="1243079"/>
          </a:xfrm>
        </p:grpSpPr>
        <p:sp>
          <p:nvSpPr>
            <p:cNvPr id="6" name="テキスト ボックス 5">
              <a:extLst>
                <a:ext uri="{FF2B5EF4-FFF2-40B4-BE49-F238E27FC236}">
                  <a16:creationId xmlns:a16="http://schemas.microsoft.com/office/drawing/2014/main" id="{5F5F3909-54D7-9CD9-535D-89F3B44A1E2B}"/>
                </a:ext>
              </a:extLst>
            </p:cNvPr>
            <p:cNvSpPr txBox="1"/>
            <p:nvPr/>
          </p:nvSpPr>
          <p:spPr>
            <a:xfrm>
              <a:off x="3141593" y="4244048"/>
              <a:ext cx="4543669" cy="253916"/>
            </a:xfrm>
            <a:prstGeom prst="rect">
              <a:avLst/>
            </a:prstGeom>
            <a:noFill/>
          </p:spPr>
          <p:txBody>
            <a:bodyPr wrap="square" rtlCol="0">
              <a:spAutoFit/>
            </a:bodyPr>
            <a:lstStyle/>
            <a:p>
              <a:pPr algn="ctr"/>
              <a:r>
                <a:rPr kumimoji="1" lang="ja-JP" altLang="en-US" sz="1050">
                  <a:latin typeface="BIZ UDPゴシック" panose="020B0400000000000000" pitchFamily="50" charset="-128"/>
                  <a:ea typeface="BIZ UDPゴシック" panose="020B0400000000000000" pitchFamily="50" charset="-128"/>
                </a:rPr>
                <a:t>「客数」の増加→販売・価格・集客競争が事業活動の主体になりやすい</a:t>
              </a:r>
              <a:endParaRPr kumimoji="1" lang="en-US" altLang="ja-JP" sz="1050">
                <a:latin typeface="BIZ UDPゴシック" panose="020B0400000000000000" pitchFamily="50" charset="-128"/>
                <a:ea typeface="BIZ UDPゴシック" panose="020B0400000000000000" pitchFamily="50" charset="-128"/>
              </a:endParaRPr>
            </a:p>
          </p:txBody>
        </p:sp>
        <p:grpSp>
          <p:nvGrpSpPr>
            <p:cNvPr id="80" name="グループ化 79">
              <a:extLst>
                <a:ext uri="{FF2B5EF4-FFF2-40B4-BE49-F238E27FC236}">
                  <a16:creationId xmlns:a16="http://schemas.microsoft.com/office/drawing/2014/main" id="{74C540CF-1801-5E6E-379F-465A7468D3BF}"/>
                </a:ext>
              </a:extLst>
            </p:cNvPr>
            <p:cNvGrpSpPr/>
            <p:nvPr/>
          </p:nvGrpSpPr>
          <p:grpSpPr>
            <a:xfrm>
              <a:off x="2277264" y="3254885"/>
              <a:ext cx="5987477" cy="1000571"/>
              <a:chOff x="1033465" y="2002473"/>
              <a:chExt cx="7969332" cy="1611429"/>
            </a:xfrm>
          </p:grpSpPr>
          <p:sp>
            <p:nvSpPr>
              <p:cNvPr id="81" name="正方形/長方形 80">
                <a:extLst>
                  <a:ext uri="{FF2B5EF4-FFF2-40B4-BE49-F238E27FC236}">
                    <a16:creationId xmlns:a16="http://schemas.microsoft.com/office/drawing/2014/main" id="{A6869019-4D53-33FA-6D82-F80FF3456623}"/>
                  </a:ext>
                </a:extLst>
              </p:cNvPr>
              <p:cNvSpPr/>
              <p:nvPr/>
            </p:nvSpPr>
            <p:spPr>
              <a:xfrm>
                <a:off x="1033465" y="2002473"/>
                <a:ext cx="7968859" cy="404768"/>
              </a:xfrm>
              <a:prstGeom prst="rect">
                <a:avLst/>
              </a:prstGeom>
              <a:solidFill>
                <a:srgbClr val="92D050">
                  <a:alpha val="25000"/>
                </a:srgbClr>
              </a:solidFill>
              <a:ln w="412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a:solidFill>
                      <a:schemeClr val="tx1"/>
                    </a:solidFill>
                    <a:latin typeface="BIZ UDPゴシック" panose="020B0400000000000000" pitchFamily="50" charset="-128"/>
                    <a:ea typeface="BIZ UDPゴシック" panose="020B0400000000000000" pitchFamily="50" charset="-128"/>
                  </a:rPr>
                  <a:t>売　　　上　　　高</a:t>
                </a:r>
              </a:p>
            </p:txBody>
          </p:sp>
          <p:sp>
            <p:nvSpPr>
              <p:cNvPr id="82" name="正方形/長方形 81">
                <a:extLst>
                  <a:ext uri="{FF2B5EF4-FFF2-40B4-BE49-F238E27FC236}">
                    <a16:creationId xmlns:a16="http://schemas.microsoft.com/office/drawing/2014/main" id="{29345F57-89D7-F1F7-2D90-7F49631D21DC}"/>
                  </a:ext>
                </a:extLst>
              </p:cNvPr>
              <p:cNvSpPr/>
              <p:nvPr/>
            </p:nvSpPr>
            <p:spPr>
              <a:xfrm>
                <a:off x="1033465" y="2468600"/>
                <a:ext cx="3662359" cy="438977"/>
              </a:xfrm>
              <a:prstGeom prst="rect">
                <a:avLst/>
              </a:prstGeom>
              <a:solidFill>
                <a:srgbClr val="FFC000">
                  <a:alpha val="25000"/>
                </a:srgbClr>
              </a:solidFill>
              <a:ln w="412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a:solidFill>
                      <a:schemeClr val="tx1"/>
                    </a:solidFill>
                    <a:latin typeface="BIZ UDPゴシック" panose="020B0400000000000000" pitchFamily="50" charset="-128"/>
                    <a:ea typeface="BIZ UDPゴシック" panose="020B0400000000000000" pitchFamily="50" charset="-128"/>
                  </a:rPr>
                  <a:t>客　　　　数</a:t>
                </a:r>
              </a:p>
            </p:txBody>
          </p:sp>
          <p:sp>
            <p:nvSpPr>
              <p:cNvPr id="83" name="正方形/長方形 82">
                <a:extLst>
                  <a:ext uri="{FF2B5EF4-FFF2-40B4-BE49-F238E27FC236}">
                    <a16:creationId xmlns:a16="http://schemas.microsoft.com/office/drawing/2014/main" id="{AE521D9E-9954-FB76-12DC-B55B459EF303}"/>
                  </a:ext>
                </a:extLst>
              </p:cNvPr>
              <p:cNvSpPr/>
              <p:nvPr/>
            </p:nvSpPr>
            <p:spPr>
              <a:xfrm>
                <a:off x="5298290" y="2453260"/>
                <a:ext cx="3704034" cy="438977"/>
              </a:xfrm>
              <a:prstGeom prst="rect">
                <a:avLst/>
              </a:prstGeom>
              <a:solidFill>
                <a:schemeClr val="accent1">
                  <a:lumMod val="40000"/>
                  <a:lumOff val="60000"/>
                  <a:alpha val="25000"/>
                </a:schemeClr>
              </a:solidFill>
              <a:ln w="4127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a:solidFill>
                      <a:schemeClr val="tx1"/>
                    </a:solidFill>
                    <a:latin typeface="BIZ UDPゴシック" panose="020B0400000000000000" pitchFamily="50" charset="-128"/>
                    <a:ea typeface="BIZ UDPゴシック" panose="020B0400000000000000" pitchFamily="50" charset="-128"/>
                  </a:rPr>
                  <a:t>客　　単　　価</a:t>
                </a:r>
              </a:p>
            </p:txBody>
          </p:sp>
          <p:sp>
            <p:nvSpPr>
              <p:cNvPr id="84" name="テキスト ボックス 83">
                <a:extLst>
                  <a:ext uri="{FF2B5EF4-FFF2-40B4-BE49-F238E27FC236}">
                    <a16:creationId xmlns:a16="http://schemas.microsoft.com/office/drawing/2014/main" id="{B8A4B705-3221-75CD-377C-4E86499F77DB}"/>
                  </a:ext>
                </a:extLst>
              </p:cNvPr>
              <p:cNvSpPr txBox="1"/>
              <p:nvPr/>
            </p:nvSpPr>
            <p:spPr>
              <a:xfrm>
                <a:off x="4642851" y="2521833"/>
                <a:ext cx="685799" cy="421326"/>
              </a:xfrm>
              <a:prstGeom prst="rect">
                <a:avLst/>
              </a:prstGeom>
              <a:noFill/>
            </p:spPr>
            <p:txBody>
              <a:bodyPr wrap="square" rtlCol="0">
                <a:spAutoFit/>
              </a:bodyPr>
              <a:lstStyle/>
              <a:p>
                <a:pPr algn="ctr"/>
                <a:r>
                  <a:rPr kumimoji="1" lang="en-US" altLang="ja-JP" sz="1100" b="1">
                    <a:latin typeface="BIZ UDPゴシック" panose="020B0400000000000000" pitchFamily="50" charset="-128"/>
                    <a:ea typeface="BIZ UDPゴシック" panose="020B0400000000000000" pitchFamily="50" charset="-128"/>
                  </a:rPr>
                  <a:t>×</a:t>
                </a:r>
                <a:endParaRPr kumimoji="1" lang="ja-JP" altLang="en-US" sz="1100" b="1">
                  <a:latin typeface="BIZ UDPゴシック" panose="020B0400000000000000" pitchFamily="50" charset="-128"/>
                  <a:ea typeface="BIZ UDPゴシック" panose="020B0400000000000000" pitchFamily="50" charset="-128"/>
                </a:endParaRPr>
              </a:p>
            </p:txBody>
          </p:sp>
          <p:grpSp>
            <p:nvGrpSpPr>
              <p:cNvPr id="85" name="グループ化 84">
                <a:extLst>
                  <a:ext uri="{FF2B5EF4-FFF2-40B4-BE49-F238E27FC236}">
                    <a16:creationId xmlns:a16="http://schemas.microsoft.com/office/drawing/2014/main" id="{D66D04B2-76EE-B6B3-FE09-7FFDAE023EDE}"/>
                  </a:ext>
                </a:extLst>
              </p:cNvPr>
              <p:cNvGrpSpPr/>
              <p:nvPr/>
            </p:nvGrpSpPr>
            <p:grpSpPr>
              <a:xfrm>
                <a:off x="1033465" y="2912283"/>
                <a:ext cx="7969332" cy="701619"/>
                <a:chOff x="1033465" y="3017058"/>
                <a:chExt cx="7969332" cy="701619"/>
              </a:xfrm>
            </p:grpSpPr>
            <p:grpSp>
              <p:nvGrpSpPr>
                <p:cNvPr id="86" name="グループ化 85">
                  <a:extLst>
                    <a:ext uri="{FF2B5EF4-FFF2-40B4-BE49-F238E27FC236}">
                      <a16:creationId xmlns:a16="http://schemas.microsoft.com/office/drawing/2014/main" id="{B2B30B4D-649E-52ED-A993-3BDF834096CB}"/>
                    </a:ext>
                  </a:extLst>
                </p:cNvPr>
                <p:cNvGrpSpPr/>
                <p:nvPr/>
              </p:nvGrpSpPr>
              <p:grpSpPr>
                <a:xfrm>
                  <a:off x="5298290" y="3024729"/>
                  <a:ext cx="1543049" cy="693948"/>
                  <a:chOff x="5298290" y="3024729"/>
                  <a:chExt cx="1543049" cy="693948"/>
                </a:xfrm>
              </p:grpSpPr>
              <p:sp>
                <p:nvSpPr>
                  <p:cNvPr id="100" name="正方形/長方形 99">
                    <a:extLst>
                      <a:ext uri="{FF2B5EF4-FFF2-40B4-BE49-F238E27FC236}">
                        <a16:creationId xmlns:a16="http://schemas.microsoft.com/office/drawing/2014/main" id="{80063718-C5B6-9191-BD2F-D7A7C83EEC70}"/>
                      </a:ext>
                    </a:extLst>
                  </p:cNvPr>
                  <p:cNvSpPr/>
                  <p:nvPr/>
                </p:nvSpPr>
                <p:spPr>
                  <a:xfrm>
                    <a:off x="5298290" y="3057219"/>
                    <a:ext cx="1543049" cy="646333"/>
                  </a:xfrm>
                  <a:prstGeom prst="rect">
                    <a:avLst/>
                  </a:prstGeom>
                  <a:solidFill>
                    <a:srgbClr val="00B0F0">
                      <a:alpha val="25000"/>
                    </a:srgbClr>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latin typeface="BIZ UDPゴシック" panose="020B0400000000000000" pitchFamily="50" charset="-128"/>
                      <a:ea typeface="BIZ UDPゴシック" panose="020B0400000000000000" pitchFamily="50" charset="-128"/>
                    </a:endParaRPr>
                  </a:p>
                </p:txBody>
              </p:sp>
              <p:sp>
                <p:nvSpPr>
                  <p:cNvPr id="99" name="テキスト ボックス 98">
                    <a:extLst>
                      <a:ext uri="{FF2B5EF4-FFF2-40B4-BE49-F238E27FC236}">
                        <a16:creationId xmlns:a16="http://schemas.microsoft.com/office/drawing/2014/main" id="{23EE9435-9642-B82C-8203-0C52D132A1DE}"/>
                      </a:ext>
                    </a:extLst>
                  </p:cNvPr>
                  <p:cNvSpPr txBox="1"/>
                  <p:nvPr/>
                </p:nvSpPr>
                <p:spPr>
                  <a:xfrm>
                    <a:off x="5450687" y="3024729"/>
                    <a:ext cx="1238250" cy="693948"/>
                  </a:xfrm>
                  <a:prstGeom prst="rect">
                    <a:avLst/>
                  </a:prstGeom>
                  <a:noFill/>
                </p:spPr>
                <p:txBody>
                  <a:bodyPr wrap="square" rtlCol="0">
                    <a:spAutoFit/>
                  </a:bodyPr>
                  <a:lstStyle/>
                  <a:p>
                    <a:pPr algn="ctr"/>
                    <a:r>
                      <a:rPr kumimoji="1" lang="ja-JP" altLang="en-US" sz="1050" b="1">
                        <a:latin typeface="BIZ UDPゴシック" panose="020B0400000000000000" pitchFamily="50" charset="-128"/>
                        <a:ea typeface="BIZ UDPゴシック" panose="020B0400000000000000" pitchFamily="50" charset="-128"/>
                      </a:rPr>
                      <a:t>平均買上</a:t>
                    </a:r>
                    <a:endParaRPr kumimoji="1" lang="en-US" altLang="ja-JP" sz="1050" b="1">
                      <a:latin typeface="BIZ UDPゴシック" panose="020B0400000000000000" pitchFamily="50" charset="-128"/>
                      <a:ea typeface="BIZ UDPゴシック" panose="020B0400000000000000" pitchFamily="50" charset="-128"/>
                    </a:endParaRPr>
                  </a:p>
                  <a:p>
                    <a:pPr algn="ctr"/>
                    <a:r>
                      <a:rPr kumimoji="1" lang="ja-JP" altLang="en-US" sz="1050" b="1">
                        <a:latin typeface="BIZ UDPゴシック" panose="020B0400000000000000" pitchFamily="50" charset="-128"/>
                        <a:ea typeface="BIZ UDPゴシック" panose="020B0400000000000000" pitchFamily="50" charset="-128"/>
                      </a:rPr>
                      <a:t>点数</a:t>
                    </a:r>
                  </a:p>
                </p:txBody>
              </p:sp>
            </p:grpSp>
            <p:grpSp>
              <p:nvGrpSpPr>
                <p:cNvPr id="87" name="グループ化 86">
                  <a:extLst>
                    <a:ext uri="{FF2B5EF4-FFF2-40B4-BE49-F238E27FC236}">
                      <a16:creationId xmlns:a16="http://schemas.microsoft.com/office/drawing/2014/main" id="{770E108D-8EF0-350B-F326-7B215ED437B6}"/>
                    </a:ext>
                  </a:extLst>
                </p:cNvPr>
                <p:cNvGrpSpPr/>
                <p:nvPr/>
              </p:nvGrpSpPr>
              <p:grpSpPr>
                <a:xfrm>
                  <a:off x="3159537" y="3070749"/>
                  <a:ext cx="1543049" cy="646331"/>
                  <a:chOff x="3155962" y="2487819"/>
                  <a:chExt cx="1543049" cy="646331"/>
                </a:xfrm>
              </p:grpSpPr>
              <p:sp>
                <p:nvSpPr>
                  <p:cNvPr id="98" name="正方形/長方形 97">
                    <a:extLst>
                      <a:ext uri="{FF2B5EF4-FFF2-40B4-BE49-F238E27FC236}">
                        <a16:creationId xmlns:a16="http://schemas.microsoft.com/office/drawing/2014/main" id="{10B85844-E659-8DD7-B1C6-A5A67FDF7506}"/>
                      </a:ext>
                    </a:extLst>
                  </p:cNvPr>
                  <p:cNvSpPr/>
                  <p:nvPr/>
                </p:nvSpPr>
                <p:spPr>
                  <a:xfrm>
                    <a:off x="3155962" y="2487819"/>
                    <a:ext cx="1543049" cy="646331"/>
                  </a:xfrm>
                  <a:prstGeom prst="rect">
                    <a:avLst/>
                  </a:prstGeom>
                  <a:solidFill>
                    <a:schemeClr val="accent4">
                      <a:lumMod val="60000"/>
                      <a:lumOff val="40000"/>
                      <a:alpha val="25000"/>
                    </a:schemeClr>
                  </a:solidFill>
                  <a:ln w="381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a:latin typeface="BIZ UDPゴシック" panose="020B0400000000000000" pitchFamily="50" charset="-128"/>
                      <a:ea typeface="BIZ UDPゴシック" panose="020B0400000000000000" pitchFamily="50" charset="-128"/>
                    </a:endParaRPr>
                  </a:p>
                </p:txBody>
              </p:sp>
              <p:sp>
                <p:nvSpPr>
                  <p:cNvPr id="97" name="テキスト ボックス 96">
                    <a:extLst>
                      <a:ext uri="{FF2B5EF4-FFF2-40B4-BE49-F238E27FC236}">
                        <a16:creationId xmlns:a16="http://schemas.microsoft.com/office/drawing/2014/main" id="{36D125C1-F7FB-4414-8F88-9C204AEE7872}"/>
                      </a:ext>
                    </a:extLst>
                  </p:cNvPr>
                  <p:cNvSpPr txBox="1"/>
                  <p:nvPr/>
                </p:nvSpPr>
                <p:spPr>
                  <a:xfrm>
                    <a:off x="3314701" y="2595638"/>
                    <a:ext cx="1238250" cy="421325"/>
                  </a:xfrm>
                  <a:prstGeom prst="rect">
                    <a:avLst/>
                  </a:prstGeom>
                  <a:noFill/>
                </p:spPr>
                <p:txBody>
                  <a:bodyPr wrap="square" rtlCol="0">
                    <a:spAutoFit/>
                  </a:bodyPr>
                  <a:lstStyle/>
                  <a:p>
                    <a:pPr algn="ctr"/>
                    <a:r>
                      <a:rPr kumimoji="1" lang="ja-JP" altLang="en-US" sz="1100" b="1">
                        <a:latin typeface="BIZ UDPゴシック" panose="020B0400000000000000" pitchFamily="50" charset="-128"/>
                        <a:ea typeface="BIZ UDPゴシック" panose="020B0400000000000000" pitchFamily="50" charset="-128"/>
                      </a:rPr>
                      <a:t>買上率</a:t>
                    </a:r>
                  </a:p>
                </p:txBody>
              </p:sp>
            </p:grpSp>
            <p:grpSp>
              <p:nvGrpSpPr>
                <p:cNvPr id="88" name="グループ化 87">
                  <a:extLst>
                    <a:ext uri="{FF2B5EF4-FFF2-40B4-BE49-F238E27FC236}">
                      <a16:creationId xmlns:a16="http://schemas.microsoft.com/office/drawing/2014/main" id="{F201A592-D3A1-93EA-30AF-A763FB5DA6C5}"/>
                    </a:ext>
                  </a:extLst>
                </p:cNvPr>
                <p:cNvGrpSpPr/>
                <p:nvPr/>
              </p:nvGrpSpPr>
              <p:grpSpPr>
                <a:xfrm>
                  <a:off x="1033465" y="3070749"/>
                  <a:ext cx="1543049" cy="646331"/>
                  <a:chOff x="1085850" y="2478864"/>
                  <a:chExt cx="1543049" cy="646331"/>
                </a:xfrm>
              </p:grpSpPr>
              <p:sp>
                <p:nvSpPr>
                  <p:cNvPr id="96" name="正方形/長方形 95">
                    <a:extLst>
                      <a:ext uri="{FF2B5EF4-FFF2-40B4-BE49-F238E27FC236}">
                        <a16:creationId xmlns:a16="http://schemas.microsoft.com/office/drawing/2014/main" id="{32F1756C-B19C-D17C-E0B4-561D4475FE14}"/>
                      </a:ext>
                    </a:extLst>
                  </p:cNvPr>
                  <p:cNvSpPr/>
                  <p:nvPr/>
                </p:nvSpPr>
                <p:spPr>
                  <a:xfrm>
                    <a:off x="1085850" y="2478864"/>
                    <a:ext cx="1543049" cy="646331"/>
                  </a:xfrm>
                  <a:prstGeom prst="rect">
                    <a:avLst/>
                  </a:prstGeom>
                  <a:solidFill>
                    <a:schemeClr val="accent4">
                      <a:lumMod val="60000"/>
                      <a:lumOff val="40000"/>
                      <a:alpha val="25000"/>
                    </a:schemeClr>
                  </a:solidFill>
                  <a:ln w="381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a:latin typeface="BIZ UDPゴシック" panose="020B0400000000000000" pitchFamily="50" charset="-128"/>
                      <a:ea typeface="BIZ UDPゴシック" panose="020B0400000000000000" pitchFamily="50" charset="-128"/>
                    </a:endParaRPr>
                  </a:p>
                </p:txBody>
              </p:sp>
              <p:sp>
                <p:nvSpPr>
                  <p:cNvPr id="95" name="テキスト ボックス 94">
                    <a:extLst>
                      <a:ext uri="{FF2B5EF4-FFF2-40B4-BE49-F238E27FC236}">
                        <a16:creationId xmlns:a16="http://schemas.microsoft.com/office/drawing/2014/main" id="{5C4CA775-C2FB-0927-3302-839F6C2CF91C}"/>
                      </a:ext>
                    </a:extLst>
                  </p:cNvPr>
                  <p:cNvSpPr txBox="1"/>
                  <p:nvPr/>
                </p:nvSpPr>
                <p:spPr>
                  <a:xfrm>
                    <a:off x="1238251" y="2611140"/>
                    <a:ext cx="1238250" cy="421325"/>
                  </a:xfrm>
                  <a:prstGeom prst="rect">
                    <a:avLst/>
                  </a:prstGeom>
                  <a:noFill/>
                </p:spPr>
                <p:txBody>
                  <a:bodyPr wrap="square" rtlCol="0">
                    <a:spAutoFit/>
                  </a:bodyPr>
                  <a:lstStyle/>
                  <a:p>
                    <a:pPr algn="ctr"/>
                    <a:r>
                      <a:rPr kumimoji="1" lang="ja-JP" altLang="en-US" sz="1100" b="1">
                        <a:latin typeface="BIZ UDPゴシック" panose="020B0400000000000000" pitchFamily="50" charset="-128"/>
                        <a:ea typeface="BIZ UDPゴシック" panose="020B0400000000000000" pitchFamily="50" charset="-128"/>
                      </a:rPr>
                      <a:t>入店客数</a:t>
                    </a:r>
                  </a:p>
                </p:txBody>
              </p:sp>
            </p:grpSp>
            <p:sp>
              <p:nvSpPr>
                <p:cNvPr id="89" name="テキスト ボックス 88">
                  <a:extLst>
                    <a:ext uri="{FF2B5EF4-FFF2-40B4-BE49-F238E27FC236}">
                      <a16:creationId xmlns:a16="http://schemas.microsoft.com/office/drawing/2014/main" id="{A71B0511-2CA3-84E3-2077-5F0EFBA1664C}"/>
                    </a:ext>
                  </a:extLst>
                </p:cNvPr>
                <p:cNvSpPr txBox="1"/>
                <p:nvPr/>
              </p:nvSpPr>
              <p:spPr>
                <a:xfrm>
                  <a:off x="2521752" y="3122975"/>
                  <a:ext cx="685799" cy="421326"/>
                </a:xfrm>
                <a:prstGeom prst="rect">
                  <a:avLst/>
                </a:prstGeom>
                <a:noFill/>
              </p:spPr>
              <p:txBody>
                <a:bodyPr wrap="square" rtlCol="0">
                  <a:spAutoFit/>
                </a:bodyPr>
                <a:lstStyle/>
                <a:p>
                  <a:pPr algn="ctr"/>
                  <a:r>
                    <a:rPr kumimoji="1" lang="en-US" altLang="ja-JP" sz="1100" b="1">
                      <a:latin typeface="BIZ UDPゴシック" panose="020B0400000000000000" pitchFamily="50" charset="-128"/>
                      <a:ea typeface="BIZ UDPゴシック" panose="020B0400000000000000" pitchFamily="50" charset="-128"/>
                    </a:rPr>
                    <a:t>×</a:t>
                  </a:r>
                  <a:endParaRPr kumimoji="1" lang="ja-JP" altLang="en-US" sz="1100" b="1">
                    <a:latin typeface="BIZ UDPゴシック" panose="020B0400000000000000" pitchFamily="50" charset="-128"/>
                    <a:ea typeface="BIZ UDPゴシック" panose="020B0400000000000000" pitchFamily="50" charset="-128"/>
                  </a:endParaRPr>
                </a:p>
              </p:txBody>
            </p:sp>
            <p:sp>
              <p:nvSpPr>
                <p:cNvPr id="90" name="テキスト ボックス 89">
                  <a:extLst>
                    <a:ext uri="{FF2B5EF4-FFF2-40B4-BE49-F238E27FC236}">
                      <a16:creationId xmlns:a16="http://schemas.microsoft.com/office/drawing/2014/main" id="{93016677-79F3-15F7-DF7D-7CF1B816C13C}"/>
                    </a:ext>
                  </a:extLst>
                </p:cNvPr>
                <p:cNvSpPr txBox="1"/>
                <p:nvPr/>
              </p:nvSpPr>
              <p:spPr>
                <a:xfrm>
                  <a:off x="4642850" y="3112732"/>
                  <a:ext cx="685799" cy="421326"/>
                </a:xfrm>
                <a:prstGeom prst="rect">
                  <a:avLst/>
                </a:prstGeom>
                <a:noFill/>
              </p:spPr>
              <p:txBody>
                <a:bodyPr wrap="square" rtlCol="0">
                  <a:spAutoFit/>
                </a:bodyPr>
                <a:lstStyle/>
                <a:p>
                  <a:pPr algn="ctr"/>
                  <a:r>
                    <a:rPr kumimoji="1" lang="en-US" altLang="ja-JP" sz="1100" b="1">
                      <a:latin typeface="BIZ UDPゴシック" panose="020B0400000000000000" pitchFamily="50" charset="-128"/>
                      <a:ea typeface="BIZ UDPゴシック" panose="020B0400000000000000" pitchFamily="50" charset="-128"/>
                    </a:rPr>
                    <a:t>×</a:t>
                  </a:r>
                  <a:endParaRPr kumimoji="1" lang="ja-JP" altLang="en-US" sz="1100" b="1">
                    <a:latin typeface="BIZ UDPゴシック" panose="020B0400000000000000" pitchFamily="50" charset="-128"/>
                    <a:ea typeface="BIZ UDPゴシック" panose="020B0400000000000000" pitchFamily="50" charset="-128"/>
                  </a:endParaRPr>
                </a:p>
              </p:txBody>
            </p:sp>
            <p:sp>
              <p:nvSpPr>
                <p:cNvPr id="91" name="テキスト ボックス 90">
                  <a:extLst>
                    <a:ext uri="{FF2B5EF4-FFF2-40B4-BE49-F238E27FC236}">
                      <a16:creationId xmlns:a16="http://schemas.microsoft.com/office/drawing/2014/main" id="{D82DF1BF-FFE2-1AEE-236A-BF82F100B580}"/>
                    </a:ext>
                  </a:extLst>
                </p:cNvPr>
                <p:cNvSpPr txBox="1"/>
                <p:nvPr/>
              </p:nvSpPr>
              <p:spPr>
                <a:xfrm>
                  <a:off x="6765737" y="3149326"/>
                  <a:ext cx="685799" cy="421326"/>
                </a:xfrm>
                <a:prstGeom prst="rect">
                  <a:avLst/>
                </a:prstGeom>
                <a:noFill/>
              </p:spPr>
              <p:txBody>
                <a:bodyPr wrap="square" rtlCol="0">
                  <a:spAutoFit/>
                </a:bodyPr>
                <a:lstStyle/>
                <a:p>
                  <a:pPr algn="ctr"/>
                  <a:r>
                    <a:rPr kumimoji="1" lang="en-US" altLang="ja-JP" sz="1100" b="1">
                      <a:latin typeface="BIZ UDPゴシック" panose="020B0400000000000000" pitchFamily="50" charset="-128"/>
                      <a:ea typeface="BIZ UDPゴシック" panose="020B0400000000000000" pitchFamily="50" charset="-128"/>
                    </a:rPr>
                    <a:t>×</a:t>
                  </a:r>
                  <a:endParaRPr kumimoji="1" lang="ja-JP" altLang="en-US" sz="1100" b="1">
                    <a:latin typeface="BIZ UDPゴシック" panose="020B0400000000000000" pitchFamily="50" charset="-128"/>
                    <a:ea typeface="BIZ UDPゴシック" panose="020B0400000000000000" pitchFamily="50" charset="-128"/>
                  </a:endParaRPr>
                </a:p>
              </p:txBody>
            </p:sp>
            <p:grpSp>
              <p:nvGrpSpPr>
                <p:cNvPr id="92" name="グループ化 91">
                  <a:extLst>
                    <a:ext uri="{FF2B5EF4-FFF2-40B4-BE49-F238E27FC236}">
                      <a16:creationId xmlns:a16="http://schemas.microsoft.com/office/drawing/2014/main" id="{46A2A268-811D-5A8E-6EFE-D0CF625A4AC1}"/>
                    </a:ext>
                  </a:extLst>
                </p:cNvPr>
                <p:cNvGrpSpPr/>
                <p:nvPr/>
              </p:nvGrpSpPr>
              <p:grpSpPr>
                <a:xfrm>
                  <a:off x="7459748" y="3017058"/>
                  <a:ext cx="1543049" cy="693948"/>
                  <a:chOff x="7459748" y="3017058"/>
                  <a:chExt cx="1543049" cy="693948"/>
                </a:xfrm>
              </p:grpSpPr>
              <p:sp>
                <p:nvSpPr>
                  <p:cNvPr id="94" name="正方形/長方形 93">
                    <a:extLst>
                      <a:ext uri="{FF2B5EF4-FFF2-40B4-BE49-F238E27FC236}">
                        <a16:creationId xmlns:a16="http://schemas.microsoft.com/office/drawing/2014/main" id="{9ABE5BBA-4D5B-72DF-F0D6-519BDA7E93DC}"/>
                      </a:ext>
                    </a:extLst>
                  </p:cNvPr>
                  <p:cNvSpPr/>
                  <p:nvPr/>
                </p:nvSpPr>
                <p:spPr>
                  <a:xfrm>
                    <a:off x="7459748" y="3048535"/>
                    <a:ext cx="1543049" cy="646332"/>
                  </a:xfrm>
                  <a:prstGeom prst="rect">
                    <a:avLst/>
                  </a:prstGeom>
                  <a:solidFill>
                    <a:srgbClr val="00B0F0">
                      <a:alpha val="25000"/>
                    </a:srgbClr>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a:latin typeface="BIZ UDPゴシック" panose="020B0400000000000000" pitchFamily="50" charset="-128"/>
                      <a:ea typeface="BIZ UDPゴシック" panose="020B0400000000000000" pitchFamily="50" charset="-128"/>
                    </a:endParaRPr>
                  </a:p>
                </p:txBody>
              </p:sp>
              <p:sp>
                <p:nvSpPr>
                  <p:cNvPr id="93" name="テキスト ボックス 92">
                    <a:extLst>
                      <a:ext uri="{FF2B5EF4-FFF2-40B4-BE49-F238E27FC236}">
                        <a16:creationId xmlns:a16="http://schemas.microsoft.com/office/drawing/2014/main" id="{C3031B27-5012-7DA9-BA56-1E9FE1C46694}"/>
                      </a:ext>
                    </a:extLst>
                  </p:cNvPr>
                  <p:cNvSpPr txBox="1"/>
                  <p:nvPr/>
                </p:nvSpPr>
                <p:spPr>
                  <a:xfrm>
                    <a:off x="7528337" y="3017058"/>
                    <a:ext cx="1366826" cy="693948"/>
                  </a:xfrm>
                  <a:prstGeom prst="rect">
                    <a:avLst/>
                  </a:prstGeom>
                  <a:noFill/>
                </p:spPr>
                <p:txBody>
                  <a:bodyPr wrap="square" rtlCol="0">
                    <a:spAutoFit/>
                  </a:bodyPr>
                  <a:lstStyle/>
                  <a:p>
                    <a:pPr algn="ctr"/>
                    <a:r>
                      <a:rPr kumimoji="1" lang="ja-JP" altLang="en-US" sz="1100" b="1">
                        <a:latin typeface="BIZ UDPゴシック" panose="020B0400000000000000" pitchFamily="50" charset="-128"/>
                        <a:ea typeface="BIZ UDPゴシック" panose="020B0400000000000000" pitchFamily="50" charset="-128"/>
                      </a:rPr>
                      <a:t>平均商品</a:t>
                    </a:r>
                    <a:endParaRPr kumimoji="1" lang="en-US" altLang="ja-JP" sz="1100" b="1">
                      <a:latin typeface="BIZ UDPゴシック" panose="020B0400000000000000" pitchFamily="50" charset="-128"/>
                      <a:ea typeface="BIZ UDPゴシック" panose="020B0400000000000000" pitchFamily="50" charset="-128"/>
                    </a:endParaRPr>
                  </a:p>
                  <a:p>
                    <a:pPr algn="ctr"/>
                    <a:r>
                      <a:rPr kumimoji="1" lang="ja-JP" altLang="en-US" sz="1100" b="1">
                        <a:latin typeface="BIZ UDPゴシック" panose="020B0400000000000000" pitchFamily="50" charset="-128"/>
                        <a:ea typeface="BIZ UDPゴシック" panose="020B0400000000000000" pitchFamily="50" charset="-128"/>
                      </a:rPr>
                      <a:t>単価</a:t>
                    </a:r>
                  </a:p>
                </p:txBody>
              </p:sp>
            </p:grpSp>
          </p:grpSp>
        </p:grpSp>
      </p:grpSp>
      <p:grpSp>
        <p:nvGrpSpPr>
          <p:cNvPr id="50" name="グループ化 49">
            <a:extLst>
              <a:ext uri="{FF2B5EF4-FFF2-40B4-BE49-F238E27FC236}">
                <a16:creationId xmlns:a16="http://schemas.microsoft.com/office/drawing/2014/main" id="{F6EBC6AB-FC73-F853-9F15-218D043F7B0B}"/>
              </a:ext>
            </a:extLst>
          </p:cNvPr>
          <p:cNvGrpSpPr/>
          <p:nvPr/>
        </p:nvGrpSpPr>
        <p:grpSpPr>
          <a:xfrm>
            <a:off x="2543929" y="1092755"/>
            <a:ext cx="6232333" cy="2047830"/>
            <a:chOff x="2162927" y="1092755"/>
            <a:chExt cx="6232333" cy="2047830"/>
          </a:xfrm>
        </p:grpSpPr>
        <p:grpSp>
          <p:nvGrpSpPr>
            <p:cNvPr id="48" name="グループ化 47">
              <a:extLst>
                <a:ext uri="{FF2B5EF4-FFF2-40B4-BE49-F238E27FC236}">
                  <a16:creationId xmlns:a16="http://schemas.microsoft.com/office/drawing/2014/main" id="{0953CCDE-6062-410D-1098-EA4E9B7942E3}"/>
                </a:ext>
              </a:extLst>
            </p:cNvPr>
            <p:cNvGrpSpPr/>
            <p:nvPr/>
          </p:nvGrpSpPr>
          <p:grpSpPr>
            <a:xfrm>
              <a:off x="2258605" y="1160965"/>
              <a:ext cx="6092318" cy="510900"/>
              <a:chOff x="2258605" y="1160965"/>
              <a:chExt cx="6092318" cy="510900"/>
            </a:xfrm>
          </p:grpSpPr>
          <p:sp>
            <p:nvSpPr>
              <p:cNvPr id="51" name="テキスト ボックス 50">
                <a:extLst>
                  <a:ext uri="{FF2B5EF4-FFF2-40B4-BE49-F238E27FC236}">
                    <a16:creationId xmlns:a16="http://schemas.microsoft.com/office/drawing/2014/main" id="{122AD458-61C5-4304-C6E8-6E5C25D2B440}"/>
                  </a:ext>
                </a:extLst>
              </p:cNvPr>
              <p:cNvSpPr txBox="1"/>
              <p:nvPr/>
            </p:nvSpPr>
            <p:spPr>
              <a:xfrm>
                <a:off x="3191865" y="1160965"/>
                <a:ext cx="4493398" cy="276999"/>
              </a:xfrm>
              <a:prstGeom prst="rect">
                <a:avLst/>
              </a:prstGeom>
              <a:noFill/>
            </p:spPr>
            <p:txBody>
              <a:bodyPr wrap="square" rtlCol="0">
                <a:spAutoFit/>
              </a:bodyPr>
              <a:lstStyle/>
              <a:p>
                <a:r>
                  <a:rPr lang="ja-JP" altLang="en-US" sz="1100">
                    <a:latin typeface="BIZ UDPゴシック" panose="020B0400000000000000" pitchFamily="50" charset="-128"/>
                    <a:ea typeface="BIZ UDPゴシック" panose="020B0400000000000000" pitchFamily="50" charset="-128"/>
                  </a:rPr>
                  <a:t>資金需要は、</a:t>
                </a:r>
                <a:r>
                  <a:rPr lang="ja-JP" altLang="en-US" sz="1200" b="1">
                    <a:latin typeface="BIZ UDPゴシック" panose="020B0400000000000000" pitchFamily="50" charset="-128"/>
                    <a:ea typeface="BIZ UDPゴシック" panose="020B0400000000000000" pitchFamily="50" charset="-128"/>
                  </a:rPr>
                  <a:t>客数・客単価</a:t>
                </a:r>
                <a:r>
                  <a:rPr lang="ja-JP" altLang="en-US" sz="1100">
                    <a:latin typeface="BIZ UDPゴシック" panose="020B0400000000000000" pitchFamily="50" charset="-128"/>
                    <a:ea typeface="BIZ UDPゴシック" panose="020B0400000000000000" pitchFamily="50" charset="-128"/>
                  </a:rPr>
                  <a:t>どちらの</a:t>
                </a:r>
                <a:r>
                  <a:rPr lang="ja-JP" altLang="en-US" sz="1200">
                    <a:latin typeface="BIZ UDPゴシック" panose="020B0400000000000000" pitchFamily="50" charset="-128"/>
                    <a:ea typeface="BIZ UDPゴシック" panose="020B0400000000000000" pitchFamily="50" charset="-128"/>
                  </a:rPr>
                  <a:t>増減</a:t>
                </a:r>
                <a:r>
                  <a:rPr lang="ja-JP" altLang="en-US" sz="1100">
                    <a:latin typeface="BIZ UDPゴシック" panose="020B0400000000000000" pitchFamily="50" charset="-128"/>
                    <a:ea typeface="BIZ UDPゴシック" panose="020B0400000000000000" pitchFamily="50" charset="-128"/>
                  </a:rPr>
                  <a:t>によるのか？</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P27,30</a:t>
                </a:r>
                <a:r>
                  <a:rPr lang="ja-JP" altLang="en-US" sz="800">
                    <a:latin typeface="BIZ UDP明朝 Medium" panose="02020500000000000000" pitchFamily="18" charset="-128"/>
                    <a:ea typeface="BIZ UDP明朝 Medium" panose="02020500000000000000" pitchFamily="18" charset="-128"/>
                  </a:rPr>
                  <a:t>）</a:t>
                </a:r>
                <a:endParaRPr lang="en-US" altLang="ja-JP" sz="1050">
                  <a:latin typeface="BIZ UDP明朝 Medium" panose="02020500000000000000" pitchFamily="18" charset="-128"/>
                  <a:ea typeface="BIZ UDP明朝 Medium" panose="02020500000000000000" pitchFamily="18" charset="-128"/>
                </a:endParaRPr>
              </a:p>
            </p:txBody>
          </p:sp>
          <p:sp>
            <p:nvSpPr>
              <p:cNvPr id="52" name="テキスト ボックス 51">
                <a:extLst>
                  <a:ext uri="{FF2B5EF4-FFF2-40B4-BE49-F238E27FC236}">
                    <a16:creationId xmlns:a16="http://schemas.microsoft.com/office/drawing/2014/main" id="{C9D43BD5-8744-D60D-A78C-839D22706195}"/>
                  </a:ext>
                </a:extLst>
              </p:cNvPr>
              <p:cNvSpPr txBox="1"/>
              <p:nvPr/>
            </p:nvSpPr>
            <p:spPr>
              <a:xfrm>
                <a:off x="3253851" y="1425644"/>
                <a:ext cx="4493398"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・例：客数減・客単価増による売上増＝固定客への押込み販売→客離れ誘発</a:t>
                </a:r>
                <a:endParaRPr lang="en-US" altLang="ja-JP" sz="1000">
                  <a:latin typeface="BIZ UDPゴシック" panose="020B0400000000000000" pitchFamily="50" charset="-128"/>
                  <a:ea typeface="BIZ UDPゴシック" panose="020B0400000000000000" pitchFamily="50" charset="-128"/>
                </a:endParaRPr>
              </a:p>
            </p:txBody>
          </p:sp>
          <p:cxnSp>
            <p:nvCxnSpPr>
              <p:cNvPr id="22" name="直線コネクタ 21">
                <a:extLst>
                  <a:ext uri="{FF2B5EF4-FFF2-40B4-BE49-F238E27FC236}">
                    <a16:creationId xmlns:a16="http://schemas.microsoft.com/office/drawing/2014/main" id="{CE91BB7E-47A9-3AD9-F46E-8E567FEE6A92}"/>
                  </a:ext>
                </a:extLst>
              </p:cNvPr>
              <p:cNvCxnSpPr>
                <a:cxnSpLocks/>
              </p:cNvCxnSpPr>
              <p:nvPr/>
            </p:nvCxnSpPr>
            <p:spPr>
              <a:xfrm flipV="1">
                <a:off x="2258605" y="1441592"/>
                <a:ext cx="6092318" cy="1201"/>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grpSp>
        <p:cxnSp>
          <p:nvCxnSpPr>
            <p:cNvPr id="10" name="直線矢印コネクタ 9">
              <a:extLst>
                <a:ext uri="{FF2B5EF4-FFF2-40B4-BE49-F238E27FC236}">
                  <a16:creationId xmlns:a16="http://schemas.microsoft.com/office/drawing/2014/main" id="{9C733DDD-6CD9-6E29-D509-E75EA734818E}"/>
                </a:ext>
              </a:extLst>
            </p:cNvPr>
            <p:cNvCxnSpPr>
              <a:cxnSpLocks/>
            </p:cNvCxnSpPr>
            <p:nvPr/>
          </p:nvCxnSpPr>
          <p:spPr>
            <a:xfrm>
              <a:off x="2944522" y="1307210"/>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15" name="テキスト ボックス 14">
              <a:extLst>
                <a:ext uri="{FF2B5EF4-FFF2-40B4-BE49-F238E27FC236}">
                  <a16:creationId xmlns:a16="http://schemas.microsoft.com/office/drawing/2014/main" id="{08006833-A3FF-CC23-1E0A-B2833BC9BE6A}"/>
                </a:ext>
              </a:extLst>
            </p:cNvPr>
            <p:cNvSpPr txBox="1"/>
            <p:nvPr/>
          </p:nvSpPr>
          <p:spPr>
            <a:xfrm>
              <a:off x="2168400" y="1092755"/>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1</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nvGrpSpPr>
            <p:cNvPr id="46" name="グループ化 45">
              <a:extLst>
                <a:ext uri="{FF2B5EF4-FFF2-40B4-BE49-F238E27FC236}">
                  <a16:creationId xmlns:a16="http://schemas.microsoft.com/office/drawing/2014/main" id="{FEA26DFF-65A4-F39F-A182-3C796DDE2C47}"/>
                </a:ext>
              </a:extLst>
            </p:cNvPr>
            <p:cNvGrpSpPr/>
            <p:nvPr/>
          </p:nvGrpSpPr>
          <p:grpSpPr>
            <a:xfrm>
              <a:off x="2166531" y="1616211"/>
              <a:ext cx="6184391" cy="713417"/>
              <a:chOff x="2166531" y="1616211"/>
              <a:chExt cx="6184391" cy="713417"/>
            </a:xfrm>
          </p:grpSpPr>
          <p:sp>
            <p:nvSpPr>
              <p:cNvPr id="68" name="テキスト ボックス 67">
                <a:extLst>
                  <a:ext uri="{FF2B5EF4-FFF2-40B4-BE49-F238E27FC236}">
                    <a16:creationId xmlns:a16="http://schemas.microsoft.com/office/drawing/2014/main" id="{85F498D9-0926-D80E-3D33-3AD3DA36DC39}"/>
                  </a:ext>
                </a:extLst>
              </p:cNvPr>
              <p:cNvSpPr txBox="1"/>
              <p:nvPr/>
            </p:nvSpPr>
            <p:spPr>
              <a:xfrm>
                <a:off x="3170095" y="1676156"/>
                <a:ext cx="4254435"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直近</a:t>
                </a:r>
                <a:r>
                  <a:rPr lang="ja-JP" altLang="en-US" sz="1100">
                    <a:latin typeface="BIZ UDPゴシック" panose="020B0400000000000000" pitchFamily="50" charset="-128"/>
                    <a:ea typeface="BIZ UDPゴシック" panose="020B0400000000000000" pitchFamily="50" charset="-128"/>
                  </a:rPr>
                  <a:t>の</a:t>
                </a:r>
                <a:r>
                  <a:rPr lang="ja-JP" altLang="en-US" sz="1200" b="1">
                    <a:latin typeface="BIZ UDPゴシック" panose="020B0400000000000000" pitchFamily="50" charset="-128"/>
                    <a:ea typeface="BIZ UDPゴシック" panose="020B0400000000000000" pitchFamily="50" charset="-128"/>
                  </a:rPr>
                  <a:t>在庫回転日数</a:t>
                </a:r>
                <a:r>
                  <a:rPr lang="ja-JP" altLang="en-US" sz="1100">
                    <a:latin typeface="BIZ UDPゴシック" panose="020B0400000000000000" pitchFamily="50" charset="-128"/>
                    <a:ea typeface="BIZ UDPゴシック" panose="020B0400000000000000" pitchFamily="50" charset="-128"/>
                  </a:rPr>
                  <a:t>に変化はないか？</a:t>
                </a:r>
                <a:r>
                  <a:rPr lang="ja-JP" altLang="en-US" sz="1100">
                    <a:latin typeface="BIZ UDP明朝 Medium" panose="02020500000000000000" pitchFamily="18" charset="-128"/>
                    <a:ea typeface="BIZ UDP明朝 Medium" panose="02020500000000000000" pitchFamily="18" charset="-128"/>
                  </a:rPr>
                  <a:t>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a:t>
                </a:r>
                <a:r>
                  <a:rPr lang="ja-JP" altLang="en-US" sz="800">
                    <a:latin typeface="BIZ UDP明朝 Medium" panose="02020500000000000000" pitchFamily="18" charset="-128"/>
                    <a:ea typeface="BIZ UDP明朝 Medium" panose="02020500000000000000" pitchFamily="18" charset="-128"/>
                  </a:rPr>
                  <a:t>２７）</a:t>
                </a:r>
                <a:endParaRPr lang="en-US" altLang="ja-JP" sz="800">
                  <a:latin typeface="BIZ UDP明朝 Medium" panose="02020500000000000000" pitchFamily="18" charset="-128"/>
                  <a:ea typeface="BIZ UDP明朝 Medium" panose="02020500000000000000" pitchFamily="18" charset="-128"/>
                </a:endParaRPr>
              </a:p>
            </p:txBody>
          </p:sp>
          <p:sp>
            <p:nvSpPr>
              <p:cNvPr id="69" name="テキスト ボックス 68">
                <a:extLst>
                  <a:ext uri="{FF2B5EF4-FFF2-40B4-BE49-F238E27FC236}">
                    <a16:creationId xmlns:a16="http://schemas.microsoft.com/office/drawing/2014/main" id="{500295DA-8951-F41E-FD1F-ED189CDB61DA}"/>
                  </a:ext>
                </a:extLst>
              </p:cNvPr>
              <p:cNvSpPr txBox="1"/>
              <p:nvPr/>
            </p:nvSpPr>
            <p:spPr>
              <a:xfrm>
                <a:off x="3264303" y="1929518"/>
                <a:ext cx="4420960" cy="400110"/>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・売残り在庫の固定化→新商材の仕入資金需要→運転資金の一部根雪化</a:t>
                </a:r>
                <a:endParaRPr lang="en-US" altLang="ja-JP" sz="1000">
                  <a:latin typeface="BIZ UDPゴシック" panose="020B0400000000000000" pitchFamily="50" charset="-128"/>
                  <a:ea typeface="BIZ UDPゴシック" panose="020B0400000000000000" pitchFamily="50" charset="-128"/>
                </a:endParaRPr>
              </a:p>
              <a:p>
                <a:r>
                  <a:rPr lang="ja-JP" altLang="en-US" sz="1000">
                    <a:latin typeface="BIZ UDPゴシック" panose="020B0400000000000000" pitchFamily="50" charset="-128"/>
                    <a:ea typeface="BIZ UDPゴシック" panose="020B0400000000000000" pitchFamily="50" charset="-128"/>
                  </a:rPr>
                  <a:t>・売残り在庫の資金化の可能性確認 ： 値切り・換価期間</a:t>
                </a:r>
                <a:endParaRPr lang="en-US" altLang="ja-JP" sz="1000">
                  <a:latin typeface="BIZ UDPゴシック" panose="020B0400000000000000" pitchFamily="50" charset="-128"/>
                  <a:ea typeface="BIZ UDPゴシック" panose="020B0400000000000000" pitchFamily="50" charset="-128"/>
                </a:endParaRPr>
              </a:p>
            </p:txBody>
          </p:sp>
          <p:cxnSp>
            <p:nvCxnSpPr>
              <p:cNvPr id="17" name="直線コネクタ 16">
                <a:extLst>
                  <a:ext uri="{FF2B5EF4-FFF2-40B4-BE49-F238E27FC236}">
                    <a16:creationId xmlns:a16="http://schemas.microsoft.com/office/drawing/2014/main" id="{32DB7683-66EC-9717-BC75-7C6A04A96320}"/>
                  </a:ext>
                </a:extLst>
              </p:cNvPr>
              <p:cNvCxnSpPr>
                <a:cxnSpLocks/>
              </p:cNvCxnSpPr>
              <p:nvPr/>
            </p:nvCxnSpPr>
            <p:spPr>
              <a:xfrm flipV="1">
                <a:off x="2258604" y="1958429"/>
                <a:ext cx="6092318" cy="1201"/>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29" name="テキスト ボックス 28">
                <a:extLst>
                  <a:ext uri="{FF2B5EF4-FFF2-40B4-BE49-F238E27FC236}">
                    <a16:creationId xmlns:a16="http://schemas.microsoft.com/office/drawing/2014/main" id="{082F7179-573F-F008-97D1-3A24BE7E5CBB}"/>
                  </a:ext>
                </a:extLst>
              </p:cNvPr>
              <p:cNvSpPr txBox="1"/>
              <p:nvPr/>
            </p:nvSpPr>
            <p:spPr>
              <a:xfrm>
                <a:off x="2166531" y="1616211"/>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2</a:t>
                </a:r>
                <a:endParaRPr kumimoji="1" lang="ja-JP" altLang="en-US" sz="1400" b="1">
                  <a:solidFill>
                    <a:srgbClr val="00B0F0"/>
                  </a:solidFill>
                  <a:latin typeface="Arial Nova" panose="020B0504020202020204" pitchFamily="34" charset="0"/>
                  <a:ea typeface="HGS明朝B" panose="02020800000000000000" pitchFamily="18" charset="-128"/>
                </a:endParaRPr>
              </a:p>
            </p:txBody>
          </p:sp>
          <p:cxnSp>
            <p:nvCxnSpPr>
              <p:cNvPr id="30" name="直線矢印コネクタ 29">
                <a:extLst>
                  <a:ext uri="{FF2B5EF4-FFF2-40B4-BE49-F238E27FC236}">
                    <a16:creationId xmlns:a16="http://schemas.microsoft.com/office/drawing/2014/main" id="{A2301726-CBB8-69E9-3E48-C0359A12E46C}"/>
                  </a:ext>
                </a:extLst>
              </p:cNvPr>
              <p:cNvCxnSpPr>
                <a:cxnSpLocks/>
              </p:cNvCxnSpPr>
              <p:nvPr/>
            </p:nvCxnSpPr>
            <p:spPr>
              <a:xfrm>
                <a:off x="2944517" y="1840616"/>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grpSp>
        <p:grpSp>
          <p:nvGrpSpPr>
            <p:cNvPr id="11" name="グループ化 10">
              <a:extLst>
                <a:ext uri="{FF2B5EF4-FFF2-40B4-BE49-F238E27FC236}">
                  <a16:creationId xmlns:a16="http://schemas.microsoft.com/office/drawing/2014/main" id="{6047463C-3B1D-A656-5482-B72E8A88973E}"/>
                </a:ext>
              </a:extLst>
            </p:cNvPr>
            <p:cNvGrpSpPr/>
            <p:nvPr/>
          </p:nvGrpSpPr>
          <p:grpSpPr>
            <a:xfrm>
              <a:off x="2162927" y="2260571"/>
              <a:ext cx="6232333" cy="880014"/>
              <a:chOff x="2162927" y="2260571"/>
              <a:chExt cx="6232333" cy="880014"/>
            </a:xfrm>
          </p:grpSpPr>
          <p:cxnSp>
            <p:nvCxnSpPr>
              <p:cNvPr id="75" name="直線コネクタ 74">
                <a:extLst>
                  <a:ext uri="{FF2B5EF4-FFF2-40B4-BE49-F238E27FC236}">
                    <a16:creationId xmlns:a16="http://schemas.microsoft.com/office/drawing/2014/main" id="{03E614AF-39B7-30CE-15B7-578F3995B476}"/>
                  </a:ext>
                </a:extLst>
              </p:cNvPr>
              <p:cNvCxnSpPr>
                <a:cxnSpLocks/>
              </p:cNvCxnSpPr>
              <p:nvPr/>
            </p:nvCxnSpPr>
            <p:spPr>
              <a:xfrm flipV="1">
                <a:off x="2256781" y="2599245"/>
                <a:ext cx="6092318" cy="1201"/>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76" name="テキスト ボックス 75">
                <a:extLst>
                  <a:ext uri="{FF2B5EF4-FFF2-40B4-BE49-F238E27FC236}">
                    <a16:creationId xmlns:a16="http://schemas.microsoft.com/office/drawing/2014/main" id="{9E5D2A8B-568A-C77A-1C97-86503976A9EB}"/>
                  </a:ext>
                </a:extLst>
              </p:cNvPr>
              <p:cNvSpPr txBox="1"/>
              <p:nvPr/>
            </p:nvSpPr>
            <p:spPr>
              <a:xfrm>
                <a:off x="3170095" y="2314331"/>
                <a:ext cx="5225164" cy="276999"/>
              </a:xfrm>
              <a:prstGeom prst="rect">
                <a:avLst/>
              </a:prstGeom>
              <a:noFill/>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仕入先</a:t>
                </a:r>
                <a:r>
                  <a:rPr kumimoji="1" lang="ja-JP" altLang="en-US" sz="1100">
                    <a:latin typeface="BIZ UDPゴシック" panose="020B0400000000000000" pitchFamily="50" charset="-128"/>
                    <a:ea typeface="BIZ UDPゴシック" panose="020B0400000000000000" pitchFamily="50" charset="-128"/>
                  </a:rPr>
                  <a:t>や</a:t>
                </a:r>
                <a:r>
                  <a:rPr kumimoji="1" lang="ja-JP" altLang="en-US" sz="1200">
                    <a:latin typeface="BIZ UDPゴシック" panose="020B0400000000000000" pitchFamily="50" charset="-128"/>
                    <a:ea typeface="BIZ UDPゴシック" panose="020B0400000000000000" pitchFamily="50" charset="-128"/>
                  </a:rPr>
                  <a:t>発注単位・</a:t>
                </a:r>
                <a:r>
                  <a:rPr kumimoji="1" lang="en-US" altLang="ja-JP" sz="1200">
                    <a:latin typeface="BIZ UDPゴシック" panose="020B0400000000000000" pitchFamily="50" charset="-128"/>
                    <a:ea typeface="BIZ UDPゴシック" panose="020B0400000000000000" pitchFamily="50" charset="-128"/>
                  </a:rPr>
                  <a:t>SKU</a:t>
                </a:r>
                <a:r>
                  <a:rPr kumimoji="1" lang="ja-JP" altLang="en-US" sz="1100">
                    <a:latin typeface="BIZ UDPゴシック" panose="020B0400000000000000" pitchFamily="50" charset="-128"/>
                    <a:ea typeface="BIZ UDPゴシック" panose="020B0400000000000000" pitchFamily="50" charset="-128"/>
                  </a:rPr>
                  <a:t>の変更による増加運転資金か？</a:t>
                </a:r>
                <a:r>
                  <a:rPr lang="ja-JP" altLang="en-US" sz="1100">
                    <a:latin typeface="BIZ UDP明朝 Medium" panose="02020500000000000000" pitchFamily="18" charset="-128"/>
                    <a:ea typeface="BIZ UDP明朝 Medium" panose="02020500000000000000" pitchFamily="18" charset="-128"/>
                  </a:rPr>
                  <a:t>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P27,28</a:t>
                </a:r>
                <a:r>
                  <a:rPr lang="ja-JP" altLang="en-US" sz="800">
                    <a:latin typeface="BIZ UDP明朝 Medium" panose="02020500000000000000" pitchFamily="18" charset="-128"/>
                    <a:ea typeface="BIZ UDP明朝 Medium" panose="02020500000000000000" pitchFamily="18" charset="-128"/>
                  </a:rPr>
                  <a:t>）</a:t>
                </a:r>
                <a:endParaRPr lang="en-US" altLang="ja-JP" sz="1050">
                  <a:latin typeface="BIZ UDP明朝 Medium" panose="02020500000000000000" pitchFamily="18" charset="-128"/>
                  <a:ea typeface="BIZ UDP明朝 Medium" panose="02020500000000000000" pitchFamily="18" charset="-128"/>
                </a:endParaRPr>
              </a:p>
            </p:txBody>
          </p:sp>
          <p:sp>
            <p:nvSpPr>
              <p:cNvPr id="77" name="テキスト ボックス 76">
                <a:extLst>
                  <a:ext uri="{FF2B5EF4-FFF2-40B4-BE49-F238E27FC236}">
                    <a16:creationId xmlns:a16="http://schemas.microsoft.com/office/drawing/2014/main" id="{7E576E20-79B7-2B1D-0588-5E7E370C850A}"/>
                  </a:ext>
                </a:extLst>
              </p:cNvPr>
              <p:cNvSpPr txBox="1"/>
              <p:nvPr/>
            </p:nvSpPr>
            <p:spPr>
              <a:xfrm>
                <a:off x="3259146" y="2586587"/>
                <a:ext cx="5136114" cy="553998"/>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 </a:t>
                </a:r>
                <a:r>
                  <a:rPr kumimoji="1" lang="ja-JP" altLang="en-US" sz="1000">
                    <a:latin typeface="BIZ UDPゴシック" panose="020B0400000000000000" pitchFamily="50" charset="-128"/>
                    <a:ea typeface="BIZ UDPゴシック" panose="020B0400000000000000" pitchFamily="50" charset="-128"/>
                  </a:rPr>
                  <a:t>（発注単位の増加によるメリットを享受しているか</a:t>
                </a:r>
                <a:r>
                  <a:rPr kumimoji="1" lang="en-US" altLang="ja-JP" sz="1000">
                    <a:latin typeface="BIZ UDPゴシック" panose="020B0400000000000000" pitchFamily="50" charset="-128"/>
                    <a:ea typeface="BIZ UDPゴシック" panose="020B0400000000000000" pitchFamily="50" charset="-128"/>
                  </a:rPr>
                  <a:t>)</a:t>
                </a:r>
              </a:p>
              <a:p>
                <a:r>
                  <a:rPr kumimoji="1" lang="ja-JP" altLang="en-US" sz="1000">
                    <a:latin typeface="BIZ UDPゴシック" panose="020B0400000000000000" pitchFamily="50" charset="-128"/>
                    <a:ea typeface="BIZ UDPゴシック" panose="020B0400000000000000" pitchFamily="50" charset="-128"/>
                  </a:rPr>
                  <a:t>・一括仕入・仕入の早期化 → 仕入価格の低減 ≒ 損益の改善</a:t>
                </a:r>
                <a:endParaRPr kumimoji="1" lang="en-US" altLang="ja-JP" sz="1000">
                  <a:latin typeface="BIZ UDPゴシック" panose="020B0400000000000000" pitchFamily="50" charset="-128"/>
                  <a:ea typeface="BIZ UDPゴシック" panose="020B0400000000000000" pitchFamily="50" charset="-128"/>
                </a:endParaRPr>
              </a:p>
              <a:p>
                <a:r>
                  <a:rPr kumimoji="1" lang="ja-JP" altLang="en-US" sz="1000">
                    <a:latin typeface="BIZ UDPゴシック" panose="020B0400000000000000" pitchFamily="50" charset="-128"/>
                    <a:ea typeface="BIZ UDPゴシック" panose="020B0400000000000000" pitchFamily="50" charset="-128"/>
                  </a:rPr>
                  <a:t>・一括仕入・仕入の早期化 → 多頻度少量配送 ≒ 在庫負担の軽減</a:t>
                </a:r>
              </a:p>
            </p:txBody>
          </p:sp>
          <p:cxnSp>
            <p:nvCxnSpPr>
              <p:cNvPr id="31" name="直線矢印コネクタ 30">
                <a:extLst>
                  <a:ext uri="{FF2B5EF4-FFF2-40B4-BE49-F238E27FC236}">
                    <a16:creationId xmlns:a16="http://schemas.microsoft.com/office/drawing/2014/main" id="{11BD7F77-7E83-100E-8EE4-803F71E2C5D2}"/>
                  </a:ext>
                </a:extLst>
              </p:cNvPr>
              <p:cNvCxnSpPr>
                <a:cxnSpLocks/>
              </p:cNvCxnSpPr>
              <p:nvPr/>
            </p:nvCxnSpPr>
            <p:spPr>
              <a:xfrm>
                <a:off x="2939049" y="2483493"/>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32" name="テキスト ボックス 31">
                <a:extLst>
                  <a:ext uri="{FF2B5EF4-FFF2-40B4-BE49-F238E27FC236}">
                    <a16:creationId xmlns:a16="http://schemas.microsoft.com/office/drawing/2014/main" id="{C4A4D53F-98ED-9EAF-35CF-1B3D6FA1C289}"/>
                  </a:ext>
                </a:extLst>
              </p:cNvPr>
              <p:cNvSpPr txBox="1"/>
              <p:nvPr/>
            </p:nvSpPr>
            <p:spPr>
              <a:xfrm>
                <a:off x="2162927" y="2260571"/>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3</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grpSp>
      <p:sp>
        <p:nvSpPr>
          <p:cNvPr id="47" name="スライド番号プレースホルダー 3">
            <a:extLst>
              <a:ext uri="{FF2B5EF4-FFF2-40B4-BE49-F238E27FC236}">
                <a16:creationId xmlns:a16="http://schemas.microsoft.com/office/drawing/2014/main" id="{12EC3C43-6BEB-C555-32BB-6411B7773F13}"/>
              </a:ext>
            </a:extLst>
          </p:cNvPr>
          <p:cNvSpPr>
            <a:spLocks noGrp="1"/>
          </p:cNvSpPr>
          <p:nvPr>
            <p:ph type="sldNum" sz="quarter" idx="12"/>
          </p:nvPr>
        </p:nvSpPr>
        <p:spPr>
          <a:xfrm>
            <a:off x="9032475" y="6356355"/>
            <a:ext cx="705803" cy="365125"/>
          </a:xfrm>
        </p:spPr>
        <p:txBody>
          <a:bodyPr/>
          <a:lstStyle/>
          <a:p>
            <a:fld id="{83CB6158-B501-4E3A-BAB6-5BA58145ABEC}" type="slidenum">
              <a:rPr kumimoji="1" lang="ja-JP" altLang="en-US" smtClean="0"/>
              <a:t>6</a:t>
            </a:fld>
            <a:endParaRPr kumimoji="1" lang="ja-JP" altLang="en-US"/>
          </a:p>
        </p:txBody>
      </p:sp>
    </p:spTree>
    <p:extLst>
      <p:ext uri="{BB962C8B-B14F-4D97-AF65-F5344CB8AC3E}">
        <p14:creationId xmlns:p14="http://schemas.microsoft.com/office/powerpoint/2010/main" val="1975327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1F644-6BE8-78D6-B4EE-4CBA44A96BCF}"/>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FA2C88C4-D0F5-B18A-8BD0-2159F89609C8}"/>
              </a:ext>
            </a:extLst>
          </p:cNvPr>
          <p:cNvSpPr>
            <a:spLocks noGrp="1"/>
          </p:cNvSpPr>
          <p:nvPr>
            <p:ph type="sldNum" sz="quarter" idx="12"/>
          </p:nvPr>
        </p:nvSpPr>
        <p:spPr/>
        <p:txBody>
          <a:bodyPr/>
          <a:lstStyle/>
          <a:p>
            <a:fld id="{83CB6158-B501-4E3A-BAB6-5BA58145ABEC}" type="slidenum">
              <a:rPr kumimoji="1" lang="ja-JP" altLang="en-US" smtClean="0"/>
              <a:t>7</a:t>
            </a:fld>
            <a:endParaRPr kumimoji="1" lang="ja-JP" altLang="en-US"/>
          </a:p>
        </p:txBody>
      </p:sp>
      <p:sp>
        <p:nvSpPr>
          <p:cNvPr id="2" name="タイトル 1">
            <a:extLst>
              <a:ext uri="{FF2B5EF4-FFF2-40B4-BE49-F238E27FC236}">
                <a16:creationId xmlns:a16="http://schemas.microsoft.com/office/drawing/2014/main" id="{C8AF74FA-A0AC-3EE0-C157-4DEE095D6D51}"/>
              </a:ext>
            </a:extLst>
          </p:cNvPr>
          <p:cNvSpPr>
            <a:spLocks noGrp="1"/>
          </p:cNvSpPr>
          <p:nvPr>
            <p:ph type="title"/>
          </p:nvPr>
        </p:nvSpPr>
        <p:spPr/>
        <p:txBody>
          <a:bodyPr/>
          <a:lstStyle/>
          <a:p>
            <a:r>
              <a:rPr kumimoji="1" lang="ja-JP" altLang="en-US" b="1">
                <a:solidFill>
                  <a:schemeClr val="tx1">
                    <a:lumMod val="65000"/>
                    <a:lumOff val="35000"/>
                  </a:schemeClr>
                </a:solidFill>
              </a:rPr>
              <a:t>３．運転資金</a:t>
            </a:r>
            <a:r>
              <a:rPr lang="ja-JP" altLang="en-US" b="1">
                <a:solidFill>
                  <a:schemeClr val="tx1">
                    <a:lumMod val="65000"/>
                    <a:lumOff val="35000"/>
                  </a:schemeClr>
                </a:solidFill>
              </a:rPr>
              <a:t>（</a:t>
            </a:r>
            <a:r>
              <a:rPr kumimoji="1" lang="ja-JP" altLang="en-US" b="1">
                <a:solidFill>
                  <a:schemeClr val="tx1">
                    <a:lumMod val="65000"/>
                    <a:lumOff val="35000"/>
                  </a:schemeClr>
                </a:solidFill>
              </a:rPr>
              <a:t>業種別③）</a:t>
            </a:r>
          </a:p>
        </p:txBody>
      </p:sp>
      <p:grpSp>
        <p:nvGrpSpPr>
          <p:cNvPr id="96" name="グループ化 95">
            <a:extLst>
              <a:ext uri="{FF2B5EF4-FFF2-40B4-BE49-F238E27FC236}">
                <a16:creationId xmlns:a16="http://schemas.microsoft.com/office/drawing/2014/main" id="{1B65790E-338C-7FA0-C91C-CFEB10C91ECD}"/>
              </a:ext>
            </a:extLst>
          </p:cNvPr>
          <p:cNvGrpSpPr/>
          <p:nvPr/>
        </p:nvGrpSpPr>
        <p:grpSpPr>
          <a:xfrm>
            <a:off x="2341258" y="4660219"/>
            <a:ext cx="6928154" cy="1280160"/>
            <a:chOff x="1960258" y="4660219"/>
            <a:chExt cx="6928154" cy="1280160"/>
          </a:xfrm>
        </p:grpSpPr>
        <p:sp>
          <p:nvSpPr>
            <p:cNvPr id="22" name="テキスト ボックス 21">
              <a:extLst>
                <a:ext uri="{FF2B5EF4-FFF2-40B4-BE49-F238E27FC236}">
                  <a16:creationId xmlns:a16="http://schemas.microsoft.com/office/drawing/2014/main" id="{8239B200-22FD-D90C-D37E-D4FC8DC6D1FC}"/>
                </a:ext>
              </a:extLst>
            </p:cNvPr>
            <p:cNvSpPr txBox="1"/>
            <p:nvPr/>
          </p:nvSpPr>
          <p:spPr>
            <a:xfrm>
              <a:off x="2804566" y="4711327"/>
              <a:ext cx="2286723" cy="461665"/>
            </a:xfrm>
            <a:prstGeom prst="rect">
              <a:avLst/>
            </a:prstGeom>
            <a:noFill/>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材料費率高く、</a:t>
              </a:r>
              <a:endParaRPr kumimoji="1" lang="en-US" altLang="ja-JP" sz="1200">
                <a:latin typeface="BIZ UDPゴシック" panose="020B0400000000000000" pitchFamily="50" charset="-128"/>
                <a:ea typeface="BIZ UDPゴシック" panose="020B0400000000000000" pitchFamily="50" charset="-128"/>
              </a:endParaRPr>
            </a:p>
            <a:p>
              <a:r>
                <a:rPr kumimoji="1" lang="ja-JP" altLang="en-US" sz="1200">
                  <a:latin typeface="BIZ UDPゴシック" panose="020B0400000000000000" pitchFamily="50" charset="-128"/>
                  <a:ea typeface="BIZ UDPゴシック" panose="020B0400000000000000" pitchFamily="50" charset="-128"/>
                </a:rPr>
                <a:t>材料が現場に先行して搬入</a:t>
              </a:r>
              <a:endParaRPr kumimoji="1" lang="en-US" altLang="ja-JP" sz="1200">
                <a:latin typeface="BIZ UDPゴシック" panose="020B0400000000000000" pitchFamily="50" charset="-128"/>
                <a:ea typeface="BIZ UDPゴシック" panose="020B0400000000000000" pitchFamily="50" charset="-128"/>
              </a:endParaRPr>
            </a:p>
          </p:txBody>
        </p:sp>
        <p:sp>
          <p:nvSpPr>
            <p:cNvPr id="27" name="正方形/長方形 26">
              <a:extLst>
                <a:ext uri="{FF2B5EF4-FFF2-40B4-BE49-F238E27FC236}">
                  <a16:creationId xmlns:a16="http://schemas.microsoft.com/office/drawing/2014/main" id="{1433016A-B176-BB1B-2166-DBD2B878462B}"/>
                </a:ext>
              </a:extLst>
            </p:cNvPr>
            <p:cNvSpPr/>
            <p:nvPr/>
          </p:nvSpPr>
          <p:spPr>
            <a:xfrm>
              <a:off x="2679086" y="5363054"/>
              <a:ext cx="2543545" cy="577325"/>
            </a:xfrm>
            <a:prstGeom prst="rect">
              <a:avLst/>
            </a:prstGeom>
            <a:noFill/>
            <a:ln w="34925" cmpd="sng">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a:extLst>
                <a:ext uri="{FF2B5EF4-FFF2-40B4-BE49-F238E27FC236}">
                  <a16:creationId xmlns:a16="http://schemas.microsoft.com/office/drawing/2014/main" id="{9040E9BC-6084-916F-15F9-B267E2014118}"/>
                </a:ext>
              </a:extLst>
            </p:cNvPr>
            <p:cNvSpPr txBox="1"/>
            <p:nvPr/>
          </p:nvSpPr>
          <p:spPr>
            <a:xfrm>
              <a:off x="2822373" y="5406081"/>
              <a:ext cx="2177527" cy="461665"/>
            </a:xfrm>
            <a:prstGeom prst="rect">
              <a:avLst/>
            </a:prstGeom>
            <a:noFill/>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労務費率高く、</a:t>
              </a:r>
              <a:endParaRPr kumimoji="1" lang="en-US" altLang="ja-JP" sz="1200">
                <a:latin typeface="BIZ UDPゴシック" panose="020B0400000000000000" pitchFamily="50" charset="-128"/>
                <a:ea typeface="BIZ UDPゴシック" panose="020B0400000000000000" pitchFamily="50" charset="-128"/>
              </a:endParaRPr>
            </a:p>
            <a:p>
              <a:r>
                <a:rPr kumimoji="1" lang="ja-JP" altLang="en-US" sz="1200">
                  <a:latin typeface="BIZ UDPゴシック" panose="020B0400000000000000" pitchFamily="50" charset="-128"/>
                  <a:ea typeface="BIZ UDPゴシック" panose="020B0400000000000000" pitchFamily="50" charset="-128"/>
                </a:rPr>
                <a:t>多くの作業員が従事する工事</a:t>
              </a:r>
              <a:endParaRPr kumimoji="1" lang="en-US" altLang="ja-JP" sz="1200">
                <a:latin typeface="BIZ UDPゴシック" panose="020B0400000000000000" pitchFamily="50" charset="-128"/>
                <a:ea typeface="BIZ UDPゴシック" panose="020B0400000000000000" pitchFamily="50" charset="-128"/>
              </a:endParaRPr>
            </a:p>
          </p:txBody>
        </p:sp>
        <p:sp>
          <p:nvSpPr>
            <p:cNvPr id="24" name="テキスト ボックス 23">
              <a:extLst>
                <a:ext uri="{FF2B5EF4-FFF2-40B4-BE49-F238E27FC236}">
                  <a16:creationId xmlns:a16="http://schemas.microsoft.com/office/drawing/2014/main" id="{993753AB-E161-DE2A-78C6-309FAC99218C}"/>
                </a:ext>
              </a:extLst>
            </p:cNvPr>
            <p:cNvSpPr txBox="1"/>
            <p:nvPr/>
          </p:nvSpPr>
          <p:spPr>
            <a:xfrm>
              <a:off x="5864417" y="4692650"/>
              <a:ext cx="3023995" cy="492443"/>
            </a:xfrm>
            <a:prstGeom prst="rect">
              <a:avLst/>
            </a:prstGeom>
            <a:noFill/>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工事着工直後や</a:t>
              </a:r>
              <a:endParaRPr kumimoji="1" lang="en-US" altLang="ja-JP" sz="1200">
                <a:latin typeface="BIZ UDPゴシック" panose="020B0400000000000000" pitchFamily="50" charset="-128"/>
                <a:ea typeface="BIZ UDPゴシック" panose="020B0400000000000000" pitchFamily="50" charset="-128"/>
              </a:endParaRPr>
            </a:p>
            <a:p>
              <a:r>
                <a:rPr kumimoji="1" lang="ja-JP" altLang="en-US" sz="1200">
                  <a:latin typeface="BIZ UDPゴシック" panose="020B0400000000000000" pitchFamily="50" charset="-128"/>
                  <a:ea typeface="BIZ UDPゴシック" panose="020B0400000000000000" pitchFamily="50" charset="-128"/>
                </a:rPr>
                <a:t>工事の早い段階で</a:t>
              </a:r>
              <a:r>
                <a:rPr kumimoji="1" lang="ja-JP" altLang="en-US" sz="1400" b="1">
                  <a:latin typeface="BIZ UDPゴシック" panose="020B0400000000000000" pitchFamily="50" charset="-128"/>
                  <a:ea typeface="BIZ UDPゴシック" panose="020B0400000000000000" pitchFamily="50" charset="-128"/>
                </a:rPr>
                <a:t>運転資金が増加</a:t>
              </a:r>
              <a:endParaRPr kumimoji="1" lang="en-US" altLang="ja-JP" sz="1400" b="1">
                <a:latin typeface="BIZ UDPゴシック" panose="020B0400000000000000" pitchFamily="50" charset="-128"/>
                <a:ea typeface="BIZ UDPゴシック" panose="020B0400000000000000" pitchFamily="50" charset="-128"/>
              </a:endParaRPr>
            </a:p>
          </p:txBody>
        </p:sp>
        <p:sp>
          <p:nvSpPr>
            <p:cNvPr id="25" name="テキスト ボックス 24">
              <a:extLst>
                <a:ext uri="{FF2B5EF4-FFF2-40B4-BE49-F238E27FC236}">
                  <a16:creationId xmlns:a16="http://schemas.microsoft.com/office/drawing/2014/main" id="{F533FA0E-C394-9487-BCB9-07087AEB6204}"/>
                </a:ext>
              </a:extLst>
            </p:cNvPr>
            <p:cNvSpPr txBox="1"/>
            <p:nvPr/>
          </p:nvSpPr>
          <p:spPr>
            <a:xfrm>
              <a:off x="5869253" y="5495121"/>
              <a:ext cx="2886127" cy="307777"/>
            </a:xfrm>
            <a:prstGeom prst="rect">
              <a:avLst/>
            </a:prstGeom>
            <a:noFill/>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毎月平準的な</a:t>
              </a:r>
              <a:r>
                <a:rPr kumimoji="1" lang="ja-JP" altLang="en-US" sz="1400" b="1">
                  <a:latin typeface="BIZ UDPゴシック" panose="020B0400000000000000" pitchFamily="50" charset="-128"/>
                  <a:ea typeface="BIZ UDPゴシック" panose="020B0400000000000000" pitchFamily="50" charset="-128"/>
                </a:rPr>
                <a:t>運転資金が必要</a:t>
              </a:r>
              <a:endParaRPr kumimoji="1" lang="en-US" altLang="ja-JP" sz="1400" b="1">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D1A16B53-0DC5-5860-B93F-6365DF8E6133}"/>
                </a:ext>
              </a:extLst>
            </p:cNvPr>
            <p:cNvSpPr/>
            <p:nvPr/>
          </p:nvSpPr>
          <p:spPr>
            <a:xfrm>
              <a:off x="2676155" y="4660219"/>
              <a:ext cx="2543545" cy="563880"/>
            </a:xfrm>
            <a:prstGeom prst="rect">
              <a:avLst/>
            </a:prstGeom>
            <a:noFill/>
            <a:ln w="34925" cmpd="sng">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9" name="直線矢印コネクタ 28">
              <a:extLst>
                <a:ext uri="{FF2B5EF4-FFF2-40B4-BE49-F238E27FC236}">
                  <a16:creationId xmlns:a16="http://schemas.microsoft.com/office/drawing/2014/main" id="{465A670C-60A2-C7AB-1D4D-65F892BABAE6}"/>
                </a:ext>
              </a:extLst>
            </p:cNvPr>
            <p:cNvCxnSpPr>
              <a:cxnSpLocks/>
              <a:stCxn id="26" idx="3"/>
              <a:endCxn id="24" idx="1"/>
            </p:cNvCxnSpPr>
            <p:nvPr/>
          </p:nvCxnSpPr>
          <p:spPr>
            <a:xfrm flipV="1">
              <a:off x="5219700" y="4938872"/>
              <a:ext cx="644717" cy="3287"/>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30" name="直線矢印コネクタ 29">
              <a:extLst>
                <a:ext uri="{FF2B5EF4-FFF2-40B4-BE49-F238E27FC236}">
                  <a16:creationId xmlns:a16="http://schemas.microsoft.com/office/drawing/2014/main" id="{3B6B2BBC-EF56-43A9-5112-A99C982DE93C}"/>
                </a:ext>
              </a:extLst>
            </p:cNvPr>
            <p:cNvCxnSpPr>
              <a:cxnSpLocks/>
              <a:stCxn id="27" idx="3"/>
              <a:endCxn id="25" idx="1"/>
            </p:cNvCxnSpPr>
            <p:nvPr/>
          </p:nvCxnSpPr>
          <p:spPr>
            <a:xfrm flipV="1">
              <a:off x="5222631" y="5649010"/>
              <a:ext cx="646622" cy="2707"/>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33" name="テキスト ボックス 32">
              <a:extLst>
                <a:ext uri="{FF2B5EF4-FFF2-40B4-BE49-F238E27FC236}">
                  <a16:creationId xmlns:a16="http://schemas.microsoft.com/office/drawing/2014/main" id="{75CD22FC-AB77-6F94-C85A-3E07D0813265}"/>
                </a:ext>
              </a:extLst>
            </p:cNvPr>
            <p:cNvSpPr txBox="1"/>
            <p:nvPr/>
          </p:nvSpPr>
          <p:spPr>
            <a:xfrm>
              <a:off x="1960258" y="5076117"/>
              <a:ext cx="513862" cy="276999"/>
            </a:xfrm>
            <a:prstGeom prst="rect">
              <a:avLst/>
            </a:prstGeom>
            <a:noFill/>
            <a:ln w="19050">
              <a:noFill/>
            </a:ln>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（例）</a:t>
              </a:r>
              <a:endParaRPr kumimoji="1" lang="en-US" altLang="ja-JP" sz="1200">
                <a:latin typeface="BIZ UDPゴシック" panose="020B0400000000000000" pitchFamily="50" charset="-128"/>
                <a:ea typeface="BIZ UDPゴシック" panose="020B0400000000000000" pitchFamily="50" charset="-128"/>
              </a:endParaRPr>
            </a:p>
          </p:txBody>
        </p:sp>
      </p:grpSp>
      <p:grpSp>
        <p:nvGrpSpPr>
          <p:cNvPr id="10" name="グループ化 9">
            <a:extLst>
              <a:ext uri="{FF2B5EF4-FFF2-40B4-BE49-F238E27FC236}">
                <a16:creationId xmlns:a16="http://schemas.microsoft.com/office/drawing/2014/main" id="{91FA1E77-5BE3-1A42-95EA-A2EF9B77151C}"/>
              </a:ext>
            </a:extLst>
          </p:cNvPr>
          <p:cNvGrpSpPr/>
          <p:nvPr/>
        </p:nvGrpSpPr>
        <p:grpSpPr>
          <a:xfrm>
            <a:off x="850902" y="3511246"/>
            <a:ext cx="1383941" cy="783592"/>
            <a:chOff x="431800" y="1245866"/>
            <a:chExt cx="1383941" cy="949168"/>
          </a:xfrm>
        </p:grpSpPr>
        <p:grpSp>
          <p:nvGrpSpPr>
            <p:cNvPr id="11" name="グループ化 10">
              <a:extLst>
                <a:ext uri="{FF2B5EF4-FFF2-40B4-BE49-F238E27FC236}">
                  <a16:creationId xmlns:a16="http://schemas.microsoft.com/office/drawing/2014/main" id="{00F3575F-7466-BB0F-D8DA-EC304CDFB931}"/>
                </a:ext>
              </a:extLst>
            </p:cNvPr>
            <p:cNvGrpSpPr/>
            <p:nvPr/>
          </p:nvGrpSpPr>
          <p:grpSpPr>
            <a:xfrm>
              <a:off x="431800" y="1245866"/>
              <a:ext cx="1383941" cy="949168"/>
              <a:chOff x="419100" y="1511135"/>
              <a:chExt cx="2228850" cy="1807887"/>
            </a:xfrm>
          </p:grpSpPr>
          <p:sp>
            <p:nvSpPr>
              <p:cNvPr id="14" name="四角形: 角を丸くする 13">
                <a:extLst>
                  <a:ext uri="{FF2B5EF4-FFF2-40B4-BE49-F238E27FC236}">
                    <a16:creationId xmlns:a16="http://schemas.microsoft.com/office/drawing/2014/main" id="{9171D311-B123-EFC1-7AEC-D4DC616E4D40}"/>
                  </a:ext>
                </a:extLst>
              </p:cNvPr>
              <p:cNvSpPr/>
              <p:nvPr/>
            </p:nvSpPr>
            <p:spPr>
              <a:xfrm>
                <a:off x="419100" y="1511135"/>
                <a:ext cx="2228850" cy="1807887"/>
              </a:xfrm>
              <a:prstGeom prst="roundRect">
                <a:avLst>
                  <a:gd name="adj" fmla="val 0"/>
                </a:avLst>
              </a:prstGeom>
              <a:solidFill>
                <a:srgbClr val="F6FAFD">
                  <a:alpha val="60000"/>
                </a:srgbClr>
              </a:solidFill>
              <a:ln w="47625" cmpd="sng">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48A52C3F-4F52-0A50-4D22-3287C053E671}"/>
                  </a:ext>
                </a:extLst>
              </p:cNvPr>
              <p:cNvSpPr txBox="1"/>
              <p:nvPr/>
            </p:nvSpPr>
            <p:spPr>
              <a:xfrm>
                <a:off x="627476" y="2569507"/>
                <a:ext cx="1857375" cy="639086"/>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運転資金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12" name="直線コネクタ 11">
              <a:extLst>
                <a:ext uri="{FF2B5EF4-FFF2-40B4-BE49-F238E27FC236}">
                  <a16:creationId xmlns:a16="http://schemas.microsoft.com/office/drawing/2014/main" id="{E40E7045-E02D-E90E-8E78-9409A8EED45E}"/>
                </a:ext>
              </a:extLst>
            </p:cNvPr>
            <p:cNvCxnSpPr/>
            <p:nvPr/>
          </p:nvCxnSpPr>
          <p:spPr>
            <a:xfrm>
              <a:off x="596947" y="1770153"/>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13" name="テキスト ボックス 12">
              <a:extLst>
                <a:ext uri="{FF2B5EF4-FFF2-40B4-BE49-F238E27FC236}">
                  <a16:creationId xmlns:a16="http://schemas.microsoft.com/office/drawing/2014/main" id="{DC6569A5-165A-0D3A-183B-939606CE7C83}"/>
                </a:ext>
              </a:extLst>
            </p:cNvPr>
            <p:cNvSpPr txBox="1"/>
            <p:nvPr/>
          </p:nvSpPr>
          <p:spPr>
            <a:xfrm>
              <a:off x="551660" y="1247340"/>
              <a:ext cx="1153284" cy="484655"/>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建設業</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17" name="テキスト ボックス 16">
            <a:extLst>
              <a:ext uri="{FF2B5EF4-FFF2-40B4-BE49-F238E27FC236}">
                <a16:creationId xmlns:a16="http://schemas.microsoft.com/office/drawing/2014/main" id="{5BB8ACE6-7BD7-9321-0740-644837BE79C9}"/>
              </a:ext>
            </a:extLst>
          </p:cNvPr>
          <p:cNvSpPr txBox="1"/>
          <p:nvPr/>
        </p:nvSpPr>
        <p:spPr>
          <a:xfrm>
            <a:off x="663613" y="2001906"/>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P33</a:t>
            </a:r>
            <a:r>
              <a:rPr lang="ja-JP" altLang="en-US" sz="800">
                <a:latin typeface="BIZ UDP明朝 Medium" panose="02020500000000000000" pitchFamily="18" charset="-128"/>
                <a:ea typeface="BIZ UDP明朝 Medium"/>
              </a:rPr>
              <a:t>～）</a:t>
            </a:r>
            <a:endParaRPr lang="ja-JP" altLang="en-US" sz="800">
              <a:ea typeface="BIZ UDP明朝 Medium"/>
            </a:endParaRPr>
          </a:p>
        </p:txBody>
      </p:sp>
      <p:sp>
        <p:nvSpPr>
          <p:cNvPr id="19" name="テキスト ボックス 18">
            <a:extLst>
              <a:ext uri="{FF2B5EF4-FFF2-40B4-BE49-F238E27FC236}">
                <a16:creationId xmlns:a16="http://schemas.microsoft.com/office/drawing/2014/main" id="{C9218DBC-734D-6C5E-E05E-7EB3D55F8420}"/>
              </a:ext>
            </a:extLst>
          </p:cNvPr>
          <p:cNvSpPr txBox="1"/>
          <p:nvPr/>
        </p:nvSpPr>
        <p:spPr>
          <a:xfrm>
            <a:off x="698500" y="4326705"/>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P40</a:t>
            </a:r>
            <a:r>
              <a:rPr lang="ja-JP" altLang="en-US" sz="800">
                <a:latin typeface="BIZ UDP明朝 Medium" panose="02020500000000000000" pitchFamily="18" charset="-128"/>
                <a:ea typeface="BIZ UDP明朝 Medium"/>
              </a:rPr>
              <a:t>～）</a:t>
            </a:r>
            <a:endParaRPr lang="ja-JP" altLang="en-US" sz="800">
              <a:ea typeface="BIZ UDP明朝 Medium"/>
            </a:endParaRPr>
          </a:p>
        </p:txBody>
      </p:sp>
      <p:grpSp>
        <p:nvGrpSpPr>
          <p:cNvPr id="68" name="グループ化 67">
            <a:extLst>
              <a:ext uri="{FF2B5EF4-FFF2-40B4-BE49-F238E27FC236}">
                <a16:creationId xmlns:a16="http://schemas.microsoft.com/office/drawing/2014/main" id="{D62C8546-9A9E-971C-9A45-A274C73C1D5B}"/>
              </a:ext>
            </a:extLst>
          </p:cNvPr>
          <p:cNvGrpSpPr/>
          <p:nvPr/>
        </p:nvGrpSpPr>
        <p:grpSpPr>
          <a:xfrm>
            <a:off x="833296" y="1178990"/>
            <a:ext cx="1383941" cy="783592"/>
            <a:chOff x="469900" y="1231312"/>
            <a:chExt cx="1383941" cy="783592"/>
          </a:xfrm>
        </p:grpSpPr>
        <p:grpSp>
          <p:nvGrpSpPr>
            <p:cNvPr id="3" name="グループ化 2">
              <a:extLst>
                <a:ext uri="{FF2B5EF4-FFF2-40B4-BE49-F238E27FC236}">
                  <a16:creationId xmlns:a16="http://schemas.microsoft.com/office/drawing/2014/main" id="{9CB16D8D-D5E4-5372-E139-9E45E5FA0864}"/>
                </a:ext>
              </a:extLst>
            </p:cNvPr>
            <p:cNvGrpSpPr/>
            <p:nvPr/>
          </p:nvGrpSpPr>
          <p:grpSpPr>
            <a:xfrm>
              <a:off x="469900" y="1231312"/>
              <a:ext cx="1383941" cy="783592"/>
              <a:chOff x="431800" y="1245866"/>
              <a:chExt cx="1383941" cy="949168"/>
            </a:xfrm>
          </p:grpSpPr>
          <p:grpSp>
            <p:nvGrpSpPr>
              <p:cNvPr id="5" name="グループ化 4">
                <a:extLst>
                  <a:ext uri="{FF2B5EF4-FFF2-40B4-BE49-F238E27FC236}">
                    <a16:creationId xmlns:a16="http://schemas.microsoft.com/office/drawing/2014/main" id="{C19753DF-30E6-6377-835C-3FC87D770032}"/>
                  </a:ext>
                </a:extLst>
              </p:cNvPr>
              <p:cNvGrpSpPr/>
              <p:nvPr/>
            </p:nvGrpSpPr>
            <p:grpSpPr>
              <a:xfrm>
                <a:off x="431800" y="1245866"/>
                <a:ext cx="1383941" cy="949168"/>
                <a:chOff x="419100" y="1511135"/>
                <a:chExt cx="2228850" cy="1807887"/>
              </a:xfrm>
            </p:grpSpPr>
            <p:sp>
              <p:nvSpPr>
                <p:cNvPr id="8" name="四角形: 角を丸くする 7">
                  <a:extLst>
                    <a:ext uri="{FF2B5EF4-FFF2-40B4-BE49-F238E27FC236}">
                      <a16:creationId xmlns:a16="http://schemas.microsoft.com/office/drawing/2014/main" id="{8C10495D-480A-6274-0335-C61704836F57}"/>
                    </a:ext>
                  </a:extLst>
                </p:cNvPr>
                <p:cNvSpPr/>
                <p:nvPr/>
              </p:nvSpPr>
              <p:spPr>
                <a:xfrm>
                  <a:off x="419100" y="1511135"/>
                  <a:ext cx="2228850" cy="1807887"/>
                </a:xfrm>
                <a:prstGeom prst="roundRect">
                  <a:avLst>
                    <a:gd name="adj" fmla="val 0"/>
                  </a:avLst>
                </a:prstGeom>
                <a:solidFill>
                  <a:srgbClr val="F6FAFD">
                    <a:alpha val="60000"/>
                  </a:srgbClr>
                </a:solidFill>
                <a:ln w="47625" cmpd="sng">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535F8A8D-721E-B229-8FAE-2CAB6BE2DD7C}"/>
                    </a:ext>
                  </a:extLst>
                </p:cNvPr>
                <p:cNvSpPr txBox="1"/>
                <p:nvPr/>
              </p:nvSpPr>
              <p:spPr>
                <a:xfrm>
                  <a:off x="627476" y="2569507"/>
                  <a:ext cx="1857375" cy="639086"/>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運転資金</a:t>
                  </a:r>
                  <a:endParaRPr kumimoji="1" lang="ja-JP" altLang="en-US" sz="2800">
                    <a:latin typeface="BIZ UDPゴシック" panose="020B0400000000000000" pitchFamily="50" charset="-128"/>
                    <a:ea typeface="BIZ UDPゴシック" panose="020B0400000000000000" pitchFamily="50" charset="-128"/>
                  </a:endParaRPr>
                </a:p>
              </p:txBody>
            </p:sp>
          </p:grpSp>
          <p:sp>
            <p:nvSpPr>
              <p:cNvPr id="7" name="テキスト ボックス 6">
                <a:extLst>
                  <a:ext uri="{FF2B5EF4-FFF2-40B4-BE49-F238E27FC236}">
                    <a16:creationId xmlns:a16="http://schemas.microsoft.com/office/drawing/2014/main" id="{A82EB36D-E01E-6002-C298-393DB95B13B6}"/>
                  </a:ext>
                </a:extLst>
              </p:cNvPr>
              <p:cNvSpPr txBox="1"/>
              <p:nvPr/>
            </p:nvSpPr>
            <p:spPr>
              <a:xfrm>
                <a:off x="551660" y="1258878"/>
                <a:ext cx="1153284" cy="484655"/>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卸売業</a:t>
                </a:r>
                <a:endParaRPr kumimoji="1" lang="ja-JP" altLang="en-US" sz="4000">
                  <a:latin typeface="BIZ UDPゴシック" panose="020B0400000000000000" pitchFamily="50" charset="-128"/>
                  <a:ea typeface="BIZ UDPゴシック" panose="020B0400000000000000" pitchFamily="50" charset="-128"/>
                </a:endParaRPr>
              </a:p>
            </p:txBody>
          </p:sp>
        </p:grpSp>
        <p:cxnSp>
          <p:nvCxnSpPr>
            <p:cNvPr id="16" name="直線コネクタ 15">
              <a:extLst>
                <a:ext uri="{FF2B5EF4-FFF2-40B4-BE49-F238E27FC236}">
                  <a16:creationId xmlns:a16="http://schemas.microsoft.com/office/drawing/2014/main" id="{C83BE149-95E8-908E-DEDE-AF6411836C09}"/>
                </a:ext>
              </a:extLst>
            </p:cNvPr>
            <p:cNvCxnSpPr/>
            <p:nvPr/>
          </p:nvCxnSpPr>
          <p:spPr>
            <a:xfrm>
              <a:off x="654097" y="1671079"/>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grpSp>
      <p:grpSp>
        <p:nvGrpSpPr>
          <p:cNvPr id="91" name="グループ化 90">
            <a:extLst>
              <a:ext uri="{FF2B5EF4-FFF2-40B4-BE49-F238E27FC236}">
                <a16:creationId xmlns:a16="http://schemas.microsoft.com/office/drawing/2014/main" id="{68640722-6DC9-40AA-6FFF-C47D3F74A4C8}"/>
              </a:ext>
            </a:extLst>
          </p:cNvPr>
          <p:cNvGrpSpPr/>
          <p:nvPr/>
        </p:nvGrpSpPr>
        <p:grpSpPr>
          <a:xfrm>
            <a:off x="2555363" y="6042590"/>
            <a:ext cx="6814816" cy="565549"/>
            <a:chOff x="1940667" y="6042588"/>
            <a:chExt cx="6814816" cy="565549"/>
          </a:xfrm>
        </p:grpSpPr>
        <p:grpSp>
          <p:nvGrpSpPr>
            <p:cNvPr id="98" name="グループ化 97">
              <a:extLst>
                <a:ext uri="{FF2B5EF4-FFF2-40B4-BE49-F238E27FC236}">
                  <a16:creationId xmlns:a16="http://schemas.microsoft.com/office/drawing/2014/main" id="{B7121970-BD07-7B5C-F7EB-BACBE6E49322}"/>
                </a:ext>
              </a:extLst>
            </p:cNvPr>
            <p:cNvGrpSpPr/>
            <p:nvPr/>
          </p:nvGrpSpPr>
          <p:grpSpPr>
            <a:xfrm>
              <a:off x="2035603" y="6121227"/>
              <a:ext cx="6719880" cy="486910"/>
              <a:chOff x="2079906" y="1214268"/>
              <a:chExt cx="6719880" cy="486910"/>
            </a:xfrm>
          </p:grpSpPr>
          <p:cxnSp>
            <p:nvCxnSpPr>
              <p:cNvPr id="101" name="直線コネクタ 100">
                <a:extLst>
                  <a:ext uri="{FF2B5EF4-FFF2-40B4-BE49-F238E27FC236}">
                    <a16:creationId xmlns:a16="http://schemas.microsoft.com/office/drawing/2014/main" id="{C2B6722B-4DEF-84EE-312B-8A31F800C7B4}"/>
                  </a:ext>
                </a:extLst>
              </p:cNvPr>
              <p:cNvCxnSpPr>
                <a:cxnSpLocks/>
              </p:cNvCxnSpPr>
              <p:nvPr/>
            </p:nvCxnSpPr>
            <p:spPr>
              <a:xfrm>
                <a:off x="2079906" y="1478107"/>
                <a:ext cx="6468317" cy="10557"/>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02" name="テキスト ボックス 101">
                <a:extLst>
                  <a:ext uri="{FF2B5EF4-FFF2-40B4-BE49-F238E27FC236}">
                    <a16:creationId xmlns:a16="http://schemas.microsoft.com/office/drawing/2014/main" id="{1460AD7B-CF52-7285-4A50-5316B9D1996D}"/>
                  </a:ext>
                </a:extLst>
              </p:cNvPr>
              <p:cNvSpPr txBox="1"/>
              <p:nvPr/>
            </p:nvSpPr>
            <p:spPr>
              <a:xfrm>
                <a:off x="2989609" y="1214268"/>
                <a:ext cx="3908338" cy="261610"/>
              </a:xfrm>
              <a:prstGeom prst="rect">
                <a:avLst/>
              </a:prstGeom>
              <a:noFill/>
            </p:spPr>
            <p:txBody>
              <a:bodyPr wrap="square" rtlCol="0">
                <a:spAutoFit/>
              </a:bodyPr>
              <a:lstStyle/>
              <a:p>
                <a:r>
                  <a:rPr kumimoji="1" lang="ja-JP" altLang="en-US" sz="1100">
                    <a:latin typeface="BIZ UDPゴシック" panose="020B0400000000000000" pitchFamily="50" charset="-128"/>
                    <a:ea typeface="BIZ UDPゴシック" panose="020B0400000000000000" pitchFamily="50" charset="-128"/>
                  </a:rPr>
                  <a:t>上記例に該当しない運転資金は、</a:t>
                </a:r>
                <a:r>
                  <a:rPr kumimoji="1" lang="ja-JP" altLang="en-US" sz="1100" b="1">
                    <a:solidFill>
                      <a:srgbClr val="FF0000"/>
                    </a:solidFill>
                    <a:latin typeface="BIZ UDPゴシック" panose="020B0400000000000000" pitchFamily="50" charset="-128"/>
                    <a:ea typeface="BIZ UDPゴシック" panose="020B0400000000000000" pitchFamily="50" charset="-128"/>
                  </a:rPr>
                  <a:t>要注意</a:t>
                </a:r>
                <a:r>
                  <a:rPr kumimoji="1" lang="ja-JP" altLang="en-US" sz="1100">
                    <a:latin typeface="BIZ UDPゴシック" panose="020B0400000000000000" pitchFamily="50" charset="-128"/>
                    <a:ea typeface="BIZ UDPゴシック" panose="020B0400000000000000" pitchFamily="50" charset="-128"/>
                  </a:rPr>
                  <a:t>  </a:t>
                </a:r>
                <a:r>
                  <a:rPr kumimoji="1" lang="ja-JP" altLang="en-US" sz="800">
                    <a:latin typeface="BIZ UDP明朝 Medium" panose="02020500000000000000" pitchFamily="18" charset="-128"/>
                    <a:ea typeface="BIZ UDP明朝 Medium" panose="02020500000000000000" pitchFamily="18" charset="-128"/>
                  </a:rPr>
                  <a:t>（参照 ： </a:t>
                </a:r>
                <a:r>
                  <a:rPr kumimoji="1" lang="en-US" altLang="ja-JP" sz="800">
                    <a:latin typeface="BIZ UDP明朝 Medium" panose="02020500000000000000" pitchFamily="18" charset="-128"/>
                    <a:ea typeface="BIZ UDP明朝 Medium" panose="02020500000000000000" pitchFamily="18" charset="-128"/>
                  </a:rPr>
                  <a:t>P45</a:t>
                </a:r>
                <a:r>
                  <a:rPr kumimoji="1" lang="ja-JP" altLang="en-US" sz="800">
                    <a:latin typeface="BIZ UDP明朝 Medium" panose="02020500000000000000" pitchFamily="18" charset="-128"/>
                    <a:ea typeface="BIZ UDP明朝 Medium" panose="02020500000000000000" pitchFamily="18" charset="-128"/>
                  </a:rPr>
                  <a:t>）</a:t>
                </a:r>
              </a:p>
            </p:txBody>
          </p:sp>
          <p:sp>
            <p:nvSpPr>
              <p:cNvPr id="103" name="テキスト ボックス 102">
                <a:extLst>
                  <a:ext uri="{FF2B5EF4-FFF2-40B4-BE49-F238E27FC236}">
                    <a16:creationId xmlns:a16="http://schemas.microsoft.com/office/drawing/2014/main" id="{3934BB35-1C30-5065-320E-A7355952883A}"/>
                  </a:ext>
                </a:extLst>
              </p:cNvPr>
              <p:cNvSpPr txBox="1"/>
              <p:nvPr/>
            </p:nvSpPr>
            <p:spPr>
              <a:xfrm>
                <a:off x="3071885" y="1454957"/>
                <a:ext cx="5727901"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a:t>
                </a:r>
                <a:r>
                  <a:rPr kumimoji="1" lang="ja-JP" altLang="en-US" sz="1000">
                    <a:latin typeface="BIZ UDPゴシック" panose="020B0400000000000000" pitchFamily="50" charset="-128"/>
                    <a:ea typeface="BIZ UDPゴシック" panose="020B0400000000000000" pitchFamily="50" charset="-128"/>
                  </a:rPr>
                  <a:t> 進行工事・過去工事の大幅赤字の穴埋めや資金転用の場合もある</a:t>
                </a:r>
                <a:endParaRPr lang="en-US" altLang="ja-JP" sz="1000">
                  <a:latin typeface="BIZ UDPゴシック" panose="020B0400000000000000" pitchFamily="50" charset="-128"/>
                  <a:ea typeface="BIZ UDPゴシック" panose="020B0400000000000000" pitchFamily="50" charset="-128"/>
                </a:endParaRPr>
              </a:p>
            </p:txBody>
          </p:sp>
        </p:grpSp>
        <p:cxnSp>
          <p:nvCxnSpPr>
            <p:cNvPr id="28" name="直線矢印コネクタ 27">
              <a:extLst>
                <a:ext uri="{FF2B5EF4-FFF2-40B4-BE49-F238E27FC236}">
                  <a16:creationId xmlns:a16="http://schemas.microsoft.com/office/drawing/2014/main" id="{173F8760-28FA-BD54-5148-075C8CAC7992}"/>
                </a:ext>
              </a:extLst>
            </p:cNvPr>
            <p:cNvCxnSpPr>
              <a:cxnSpLocks/>
            </p:cNvCxnSpPr>
            <p:nvPr/>
          </p:nvCxnSpPr>
          <p:spPr>
            <a:xfrm>
              <a:off x="2708322" y="6257043"/>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34" name="テキスト ボックス 33">
              <a:extLst>
                <a:ext uri="{FF2B5EF4-FFF2-40B4-BE49-F238E27FC236}">
                  <a16:creationId xmlns:a16="http://schemas.microsoft.com/office/drawing/2014/main" id="{D3859024-7FAD-EFEE-4318-2764E4091602}"/>
                </a:ext>
              </a:extLst>
            </p:cNvPr>
            <p:cNvSpPr txBox="1"/>
            <p:nvPr/>
          </p:nvSpPr>
          <p:spPr>
            <a:xfrm>
              <a:off x="1940667" y="6042588"/>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3</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grpSp>
        <p:nvGrpSpPr>
          <p:cNvPr id="93" name="グループ化 92">
            <a:extLst>
              <a:ext uri="{FF2B5EF4-FFF2-40B4-BE49-F238E27FC236}">
                <a16:creationId xmlns:a16="http://schemas.microsoft.com/office/drawing/2014/main" id="{1AF05209-6D8F-7029-0D25-8BAB3DA5D805}"/>
              </a:ext>
            </a:extLst>
          </p:cNvPr>
          <p:cNvGrpSpPr/>
          <p:nvPr/>
        </p:nvGrpSpPr>
        <p:grpSpPr>
          <a:xfrm>
            <a:off x="2553096" y="3397691"/>
            <a:ext cx="6766984" cy="867218"/>
            <a:chOff x="2172096" y="3397691"/>
            <a:chExt cx="6766984" cy="867218"/>
          </a:xfrm>
        </p:grpSpPr>
        <p:grpSp>
          <p:nvGrpSpPr>
            <p:cNvPr id="55" name="グループ化 54">
              <a:extLst>
                <a:ext uri="{FF2B5EF4-FFF2-40B4-BE49-F238E27FC236}">
                  <a16:creationId xmlns:a16="http://schemas.microsoft.com/office/drawing/2014/main" id="{B0565C74-12CB-BA3B-4C2A-E93E5183F943}"/>
                </a:ext>
              </a:extLst>
            </p:cNvPr>
            <p:cNvGrpSpPr/>
            <p:nvPr/>
          </p:nvGrpSpPr>
          <p:grpSpPr>
            <a:xfrm>
              <a:off x="2172210" y="3699101"/>
              <a:ext cx="6766870" cy="565808"/>
              <a:chOff x="1944010" y="3699101"/>
              <a:chExt cx="6766870" cy="565808"/>
            </a:xfrm>
          </p:grpSpPr>
          <p:grpSp>
            <p:nvGrpSpPr>
              <p:cNvPr id="85" name="グループ化 84">
                <a:extLst>
                  <a:ext uri="{FF2B5EF4-FFF2-40B4-BE49-F238E27FC236}">
                    <a16:creationId xmlns:a16="http://schemas.microsoft.com/office/drawing/2014/main" id="{E99CDA60-9CEF-DE05-8DBB-BA31CA5E8504}"/>
                  </a:ext>
                </a:extLst>
              </p:cNvPr>
              <p:cNvGrpSpPr/>
              <p:nvPr/>
            </p:nvGrpSpPr>
            <p:grpSpPr>
              <a:xfrm>
                <a:off x="2035603" y="3762837"/>
                <a:ext cx="6675277" cy="502072"/>
                <a:chOff x="2079906" y="1195218"/>
                <a:chExt cx="6675277" cy="502072"/>
              </a:xfrm>
            </p:grpSpPr>
            <p:cxnSp>
              <p:nvCxnSpPr>
                <p:cNvPr id="88" name="直線コネクタ 87">
                  <a:extLst>
                    <a:ext uri="{FF2B5EF4-FFF2-40B4-BE49-F238E27FC236}">
                      <a16:creationId xmlns:a16="http://schemas.microsoft.com/office/drawing/2014/main" id="{6651C71C-C108-7736-D6DC-083C4A0EA64B}"/>
                    </a:ext>
                  </a:extLst>
                </p:cNvPr>
                <p:cNvCxnSpPr>
                  <a:cxnSpLocks/>
                </p:cNvCxnSpPr>
                <p:nvPr/>
              </p:nvCxnSpPr>
              <p:spPr>
                <a:xfrm>
                  <a:off x="2079906" y="1462867"/>
                  <a:ext cx="6468317"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89" name="テキスト ボックス 88">
                  <a:extLst>
                    <a:ext uri="{FF2B5EF4-FFF2-40B4-BE49-F238E27FC236}">
                      <a16:creationId xmlns:a16="http://schemas.microsoft.com/office/drawing/2014/main" id="{94CE56CB-64F0-8E7A-6301-D6A7DFD0A17F}"/>
                    </a:ext>
                  </a:extLst>
                </p:cNvPr>
                <p:cNvSpPr txBox="1"/>
                <p:nvPr/>
              </p:nvSpPr>
              <p:spPr>
                <a:xfrm>
                  <a:off x="3006543" y="1195218"/>
                  <a:ext cx="3908338" cy="276999"/>
                </a:xfrm>
                <a:prstGeom prst="rect">
                  <a:avLst/>
                </a:prstGeom>
                <a:noFill/>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“運転資金</a:t>
                  </a:r>
                  <a:r>
                    <a:rPr kumimoji="1" lang="ja-JP" altLang="en-US" sz="1200" b="1">
                      <a:latin typeface="BIZ UDPゴシック" panose="020B0400000000000000" pitchFamily="50" charset="-128"/>
                      <a:ea typeface="BIZ UDPゴシック" panose="020B0400000000000000" pitchFamily="50" charset="-128"/>
                    </a:rPr>
                    <a:t>需要</a:t>
                  </a:r>
                  <a:r>
                    <a:rPr kumimoji="1" lang="ja-JP" altLang="en-US" sz="1200">
                      <a:latin typeface="BIZ UDPゴシック" panose="020B0400000000000000" pitchFamily="50" charset="-128"/>
                      <a:ea typeface="BIZ UDPゴシック" panose="020B0400000000000000" pitchFamily="50" charset="-128"/>
                    </a:rPr>
                    <a:t>”</a:t>
                  </a:r>
                  <a:r>
                    <a:rPr kumimoji="1" lang="ja-JP" altLang="en-US" sz="1050" b="1">
                      <a:latin typeface="BIZ UDPゴシック" panose="020B0400000000000000" pitchFamily="50" charset="-128"/>
                      <a:ea typeface="BIZ UDPゴシック" panose="020B0400000000000000" pitchFamily="50" charset="-128"/>
                    </a:rPr>
                    <a:t>の</a:t>
                  </a:r>
                  <a:r>
                    <a:rPr kumimoji="1" lang="ja-JP" altLang="en-US" sz="1200" b="1">
                      <a:latin typeface="BIZ UDPゴシック" panose="020B0400000000000000" pitchFamily="50" charset="-128"/>
                      <a:ea typeface="BIZ UDPゴシック" panose="020B0400000000000000" pitchFamily="50" charset="-128"/>
                    </a:rPr>
                    <a:t>予測</a:t>
                  </a:r>
                  <a:endParaRPr lang="en-US" altLang="ja-JP" sz="1000" b="1">
                    <a:latin typeface="BIZ UDP明朝 Medium" panose="02020500000000000000" pitchFamily="18" charset="-128"/>
                    <a:ea typeface="BIZ UDP明朝 Medium" panose="02020500000000000000" pitchFamily="18" charset="-128"/>
                  </a:endParaRPr>
                </a:p>
              </p:txBody>
            </p:sp>
            <p:sp>
              <p:nvSpPr>
                <p:cNvPr id="90" name="テキスト ボックス 89">
                  <a:extLst>
                    <a:ext uri="{FF2B5EF4-FFF2-40B4-BE49-F238E27FC236}">
                      <a16:creationId xmlns:a16="http://schemas.microsoft.com/office/drawing/2014/main" id="{C06A94D4-7FCC-C406-8C9C-24BF55E18A57}"/>
                    </a:ext>
                  </a:extLst>
                </p:cNvPr>
                <p:cNvSpPr txBox="1"/>
                <p:nvPr/>
              </p:nvSpPr>
              <p:spPr>
                <a:xfrm>
                  <a:off x="3027282" y="1451069"/>
                  <a:ext cx="5727901"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a:t>
                  </a:r>
                  <a:r>
                    <a:rPr kumimoji="1" lang="ja-JP" altLang="en-US" sz="1000" b="1">
                      <a:solidFill>
                        <a:srgbClr val="FF0000"/>
                      </a:solidFill>
                      <a:latin typeface="BIZ UDPゴシック" panose="020B0400000000000000" pitchFamily="50" charset="-128"/>
                      <a:ea typeface="BIZ UDPゴシック" panose="020B0400000000000000" pitchFamily="50" charset="-128"/>
                    </a:rPr>
                    <a:t>実行予算（材料費や労務費の比率）・注文書（工期や支払条件）の確認</a:t>
                  </a:r>
                  <a:r>
                    <a:rPr kumimoji="1" lang="ja-JP" altLang="en-US" sz="1000">
                      <a:latin typeface="BIZ UDPゴシック" panose="020B0400000000000000" pitchFamily="50" charset="-128"/>
                      <a:ea typeface="BIZ UDPゴシック" panose="020B0400000000000000" pitchFamily="50" charset="-128"/>
                    </a:rPr>
                    <a:t>が必須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P41</a:t>
                  </a:r>
                  <a:r>
                    <a:rPr lang="ja-JP" altLang="en-US" sz="800">
                      <a:latin typeface="BIZ UDP明朝 Medium" panose="02020500000000000000" pitchFamily="18" charset="-128"/>
                      <a:ea typeface="BIZ UDP明朝 Medium" panose="02020500000000000000" pitchFamily="18" charset="-128"/>
                    </a:rPr>
                    <a:t>～</a:t>
                  </a:r>
                  <a:r>
                    <a:rPr lang="en-US" altLang="ja-JP" sz="800">
                      <a:latin typeface="BIZ UDP明朝 Medium" panose="02020500000000000000" pitchFamily="18" charset="-128"/>
                      <a:ea typeface="BIZ UDP明朝 Medium" panose="02020500000000000000" pitchFamily="18" charset="-128"/>
                    </a:rPr>
                    <a:t>43､45</a:t>
                  </a:r>
                  <a:r>
                    <a:rPr lang="ja-JP" altLang="en-US" sz="800">
                      <a:latin typeface="BIZ UDP明朝 Medium" panose="02020500000000000000" pitchFamily="18" charset="-128"/>
                      <a:ea typeface="BIZ UDP明朝 Medium" panose="02020500000000000000" pitchFamily="18" charset="-128"/>
                    </a:rPr>
                    <a:t>）</a:t>
                  </a:r>
                  <a:endParaRPr lang="en-US" altLang="ja-JP" sz="1000">
                    <a:latin typeface="BIZ UDPゴシック" panose="020B0400000000000000" pitchFamily="50" charset="-128"/>
                    <a:ea typeface="BIZ UDPゴシック" panose="020B0400000000000000" pitchFamily="50" charset="-128"/>
                  </a:endParaRPr>
                </a:p>
              </p:txBody>
            </p:sp>
          </p:grpSp>
          <p:sp>
            <p:nvSpPr>
              <p:cNvPr id="70" name="テキスト ボックス 69">
                <a:extLst>
                  <a:ext uri="{FF2B5EF4-FFF2-40B4-BE49-F238E27FC236}">
                    <a16:creationId xmlns:a16="http://schemas.microsoft.com/office/drawing/2014/main" id="{CEEFE3DE-96DA-F9ED-A703-7175A0E5EE41}"/>
                  </a:ext>
                </a:extLst>
              </p:cNvPr>
              <p:cNvSpPr txBox="1"/>
              <p:nvPr/>
            </p:nvSpPr>
            <p:spPr>
              <a:xfrm>
                <a:off x="1944010" y="3699101"/>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2</a:t>
                </a:r>
                <a:endParaRPr kumimoji="1" lang="ja-JP" altLang="en-US" sz="1400" b="1">
                  <a:solidFill>
                    <a:srgbClr val="00B0F0"/>
                  </a:solidFill>
                  <a:latin typeface="Arial Nova" panose="020B0504020202020204" pitchFamily="34" charset="0"/>
                  <a:ea typeface="HGS明朝B" panose="02020800000000000000" pitchFamily="18" charset="-128"/>
                </a:endParaRPr>
              </a:p>
            </p:txBody>
          </p:sp>
          <p:cxnSp>
            <p:nvCxnSpPr>
              <p:cNvPr id="71" name="直線矢印コネクタ 70">
                <a:extLst>
                  <a:ext uri="{FF2B5EF4-FFF2-40B4-BE49-F238E27FC236}">
                    <a16:creationId xmlns:a16="http://schemas.microsoft.com/office/drawing/2014/main" id="{ABE7E544-36D8-3A45-2B81-A25A8CC8D5DF}"/>
                  </a:ext>
                </a:extLst>
              </p:cNvPr>
              <p:cNvCxnSpPr>
                <a:cxnSpLocks/>
              </p:cNvCxnSpPr>
              <p:nvPr/>
            </p:nvCxnSpPr>
            <p:spPr>
              <a:xfrm>
                <a:off x="2721996" y="3915039"/>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grpSp>
        <p:grpSp>
          <p:nvGrpSpPr>
            <p:cNvPr id="51" name="グループ化 50">
              <a:extLst>
                <a:ext uri="{FF2B5EF4-FFF2-40B4-BE49-F238E27FC236}">
                  <a16:creationId xmlns:a16="http://schemas.microsoft.com/office/drawing/2014/main" id="{57EC76E2-5AC3-2781-05C7-450EF355F1A1}"/>
                </a:ext>
              </a:extLst>
            </p:cNvPr>
            <p:cNvGrpSpPr/>
            <p:nvPr/>
          </p:nvGrpSpPr>
          <p:grpSpPr>
            <a:xfrm>
              <a:off x="2172096" y="3397691"/>
              <a:ext cx="6560024" cy="400110"/>
              <a:chOff x="1943896" y="3397691"/>
              <a:chExt cx="6560024" cy="400110"/>
            </a:xfrm>
          </p:grpSpPr>
          <p:grpSp>
            <p:nvGrpSpPr>
              <p:cNvPr id="77" name="グループ化 76">
                <a:extLst>
                  <a:ext uri="{FF2B5EF4-FFF2-40B4-BE49-F238E27FC236}">
                    <a16:creationId xmlns:a16="http://schemas.microsoft.com/office/drawing/2014/main" id="{96C27CE1-C87B-1CCC-3954-1649E12A13A7}"/>
                  </a:ext>
                </a:extLst>
              </p:cNvPr>
              <p:cNvGrpSpPr/>
              <p:nvPr/>
            </p:nvGrpSpPr>
            <p:grpSpPr>
              <a:xfrm>
                <a:off x="2035603" y="3467273"/>
                <a:ext cx="6468317" cy="276999"/>
                <a:chOff x="2079906" y="1196834"/>
                <a:chExt cx="6468317" cy="276999"/>
              </a:xfrm>
            </p:grpSpPr>
            <p:cxnSp>
              <p:nvCxnSpPr>
                <p:cNvPr id="80" name="直線コネクタ 79">
                  <a:extLst>
                    <a:ext uri="{FF2B5EF4-FFF2-40B4-BE49-F238E27FC236}">
                      <a16:creationId xmlns:a16="http://schemas.microsoft.com/office/drawing/2014/main" id="{21A68C4C-3E44-892C-1D81-16CB84EFBE2A}"/>
                    </a:ext>
                  </a:extLst>
                </p:cNvPr>
                <p:cNvCxnSpPr>
                  <a:cxnSpLocks/>
                </p:cNvCxnSpPr>
                <p:nvPr/>
              </p:nvCxnSpPr>
              <p:spPr>
                <a:xfrm>
                  <a:off x="2079906" y="1460962"/>
                  <a:ext cx="6468317"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81" name="テキスト ボックス 80">
                  <a:extLst>
                    <a:ext uri="{FF2B5EF4-FFF2-40B4-BE49-F238E27FC236}">
                      <a16:creationId xmlns:a16="http://schemas.microsoft.com/office/drawing/2014/main" id="{CA562CA3-F95D-BC18-2521-DCBFFEABF521}"/>
                    </a:ext>
                  </a:extLst>
                </p:cNvPr>
                <p:cNvSpPr txBox="1"/>
                <p:nvPr/>
              </p:nvSpPr>
              <p:spPr>
                <a:xfrm>
                  <a:off x="2998923" y="1196834"/>
                  <a:ext cx="4476574"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完成払い</a:t>
                  </a:r>
                  <a:r>
                    <a:rPr lang="ja-JP" altLang="en-US" sz="1000">
                      <a:latin typeface="BIZ UDPゴシック" panose="020B0400000000000000" pitchFamily="50" charset="-128"/>
                      <a:ea typeface="BIZ UDPゴシック" panose="020B0400000000000000" pitchFamily="50" charset="-128"/>
                    </a:rPr>
                    <a:t>か</a:t>
                  </a:r>
                  <a:r>
                    <a:rPr lang="ja-JP" altLang="en-US" sz="1200">
                      <a:latin typeface="BIZ UDPゴシック" panose="020B0400000000000000" pitchFamily="50" charset="-128"/>
                      <a:ea typeface="BIZ UDPゴシック" panose="020B0400000000000000" pitchFamily="50" charset="-128"/>
                    </a:rPr>
                    <a:t>、出来高払い</a:t>
                  </a:r>
                  <a:r>
                    <a:rPr lang="ja-JP" altLang="en-US" sz="1000">
                      <a:latin typeface="BIZ UDPゴシック" panose="020B0400000000000000" pitchFamily="50" charset="-128"/>
                      <a:ea typeface="BIZ UDPゴシック" panose="020B0400000000000000" pitchFamily="50" charset="-128"/>
                    </a:rPr>
                    <a:t>かを</a:t>
                  </a:r>
                  <a:r>
                    <a:rPr lang="ja-JP" altLang="en-US" sz="1100">
                      <a:latin typeface="BIZ UDPゴシック" panose="020B0400000000000000" pitchFamily="50" charset="-128"/>
                      <a:ea typeface="BIZ UDPゴシック" panose="020B0400000000000000" pitchFamily="50" charset="-128"/>
                    </a:rPr>
                    <a:t>契約書</a:t>
                  </a:r>
                  <a:r>
                    <a:rPr lang="ja-JP" altLang="en-US" sz="1050">
                      <a:latin typeface="BIZ UDPゴシック" panose="020B0400000000000000" pitchFamily="50" charset="-128"/>
                      <a:ea typeface="BIZ UDPゴシック" panose="020B0400000000000000" pitchFamily="50" charset="-128"/>
                    </a:rPr>
                    <a:t>で確認したか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P42</a:t>
                  </a:r>
                  <a:r>
                    <a:rPr lang="ja-JP" altLang="en-US" sz="800">
                      <a:latin typeface="BIZ UDP明朝 Medium" panose="02020500000000000000" pitchFamily="18" charset="-128"/>
                      <a:ea typeface="BIZ UDP明朝 Medium" panose="02020500000000000000" pitchFamily="18" charset="-128"/>
                    </a:rPr>
                    <a:t>）</a:t>
                  </a:r>
                  <a:endParaRPr lang="en-US" altLang="ja-JP" sz="800">
                    <a:latin typeface="BIZ UDP明朝 Medium" panose="02020500000000000000" pitchFamily="18" charset="-128"/>
                    <a:ea typeface="BIZ UDP明朝 Medium" panose="02020500000000000000" pitchFamily="18" charset="-128"/>
                  </a:endParaRPr>
                </a:p>
              </p:txBody>
            </p:sp>
          </p:grpSp>
          <p:cxnSp>
            <p:nvCxnSpPr>
              <p:cNvPr id="72" name="直線矢印コネクタ 71">
                <a:extLst>
                  <a:ext uri="{FF2B5EF4-FFF2-40B4-BE49-F238E27FC236}">
                    <a16:creationId xmlns:a16="http://schemas.microsoft.com/office/drawing/2014/main" id="{85A43FB2-4AC0-2D57-2728-D47FD7344553}"/>
                  </a:ext>
                </a:extLst>
              </p:cNvPr>
              <p:cNvCxnSpPr>
                <a:cxnSpLocks/>
              </p:cNvCxnSpPr>
              <p:nvPr/>
            </p:nvCxnSpPr>
            <p:spPr>
              <a:xfrm>
                <a:off x="2720018" y="3598698"/>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73" name="テキスト ボックス 72">
                <a:extLst>
                  <a:ext uri="{FF2B5EF4-FFF2-40B4-BE49-F238E27FC236}">
                    <a16:creationId xmlns:a16="http://schemas.microsoft.com/office/drawing/2014/main" id="{C536B518-B70B-D588-132D-6DA46A4ABE5A}"/>
                  </a:ext>
                </a:extLst>
              </p:cNvPr>
              <p:cNvSpPr txBox="1"/>
              <p:nvPr/>
            </p:nvSpPr>
            <p:spPr>
              <a:xfrm>
                <a:off x="1943896" y="3397691"/>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1</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grpSp>
      <p:grpSp>
        <p:nvGrpSpPr>
          <p:cNvPr id="92" name="グループ化 91">
            <a:extLst>
              <a:ext uri="{FF2B5EF4-FFF2-40B4-BE49-F238E27FC236}">
                <a16:creationId xmlns:a16="http://schemas.microsoft.com/office/drawing/2014/main" id="{87A92704-64AB-2FF2-79EB-C1916B432E6F}"/>
              </a:ext>
            </a:extLst>
          </p:cNvPr>
          <p:cNvGrpSpPr/>
          <p:nvPr/>
        </p:nvGrpSpPr>
        <p:grpSpPr>
          <a:xfrm>
            <a:off x="2549140" y="1025023"/>
            <a:ext cx="6810328" cy="2264137"/>
            <a:chOff x="2168140" y="1025021"/>
            <a:chExt cx="6810328" cy="2264137"/>
          </a:xfrm>
        </p:grpSpPr>
        <p:grpSp>
          <p:nvGrpSpPr>
            <p:cNvPr id="47" name="グループ化 46">
              <a:extLst>
                <a:ext uri="{FF2B5EF4-FFF2-40B4-BE49-F238E27FC236}">
                  <a16:creationId xmlns:a16="http://schemas.microsoft.com/office/drawing/2014/main" id="{9A76555B-A21F-1659-B412-7602BD8FB0D0}"/>
                </a:ext>
              </a:extLst>
            </p:cNvPr>
            <p:cNvGrpSpPr/>
            <p:nvPr/>
          </p:nvGrpSpPr>
          <p:grpSpPr>
            <a:xfrm>
              <a:off x="2180742" y="2091231"/>
              <a:ext cx="6797726" cy="557071"/>
              <a:chOff x="1968191" y="2091231"/>
              <a:chExt cx="6797726" cy="557071"/>
            </a:xfrm>
          </p:grpSpPr>
          <p:grpSp>
            <p:nvGrpSpPr>
              <p:cNvPr id="49" name="グループ化 48">
                <a:extLst>
                  <a:ext uri="{FF2B5EF4-FFF2-40B4-BE49-F238E27FC236}">
                    <a16:creationId xmlns:a16="http://schemas.microsoft.com/office/drawing/2014/main" id="{5414A99F-7AB5-DB29-BB34-3A99C84904A5}"/>
                  </a:ext>
                </a:extLst>
              </p:cNvPr>
              <p:cNvGrpSpPr/>
              <p:nvPr/>
            </p:nvGrpSpPr>
            <p:grpSpPr>
              <a:xfrm>
                <a:off x="2052113" y="2149116"/>
                <a:ext cx="6713804" cy="499186"/>
                <a:chOff x="2079906" y="1149498"/>
                <a:chExt cx="6713804" cy="499186"/>
              </a:xfrm>
            </p:grpSpPr>
            <p:cxnSp>
              <p:nvCxnSpPr>
                <p:cNvPr id="52" name="直線コネクタ 51">
                  <a:extLst>
                    <a:ext uri="{FF2B5EF4-FFF2-40B4-BE49-F238E27FC236}">
                      <a16:creationId xmlns:a16="http://schemas.microsoft.com/office/drawing/2014/main" id="{CE30DF7B-8EB7-5CA8-FDBC-CA78DC08069D}"/>
                    </a:ext>
                  </a:extLst>
                </p:cNvPr>
                <p:cNvCxnSpPr>
                  <a:cxnSpLocks/>
                </p:cNvCxnSpPr>
                <p:nvPr/>
              </p:nvCxnSpPr>
              <p:spPr>
                <a:xfrm>
                  <a:off x="2079906" y="1430482"/>
                  <a:ext cx="6451807"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53" name="テキスト ボックス 52">
                  <a:extLst>
                    <a:ext uri="{FF2B5EF4-FFF2-40B4-BE49-F238E27FC236}">
                      <a16:creationId xmlns:a16="http://schemas.microsoft.com/office/drawing/2014/main" id="{6A7950AF-10A3-DE89-62C7-1E2F1460F90D}"/>
                    </a:ext>
                  </a:extLst>
                </p:cNvPr>
                <p:cNvSpPr txBox="1"/>
                <p:nvPr/>
              </p:nvSpPr>
              <p:spPr>
                <a:xfrm>
                  <a:off x="2981989" y="1149498"/>
                  <a:ext cx="5777054" cy="276999"/>
                </a:xfrm>
                <a:prstGeom prst="rect">
                  <a:avLst/>
                </a:prstGeom>
                <a:noFill/>
              </p:spPr>
              <p:txBody>
                <a:bodyPr wrap="square" rtlCol="0">
                  <a:spAutoFit/>
                </a:bodyPr>
                <a:lstStyle/>
                <a:p>
                  <a:r>
                    <a:rPr lang="ja-JP" altLang="en-US" sz="1100">
                      <a:latin typeface="BIZ UDPゴシック" panose="020B0400000000000000" pitchFamily="50" charset="-128"/>
                      <a:ea typeface="BIZ UDPゴシック" panose="020B0400000000000000" pitchFamily="50" charset="-128"/>
                    </a:rPr>
                    <a:t>メーカーからの</a:t>
                  </a:r>
                  <a:r>
                    <a:rPr lang="ja-JP" altLang="en-US" sz="1200">
                      <a:latin typeface="BIZ UDPゴシック" panose="020B0400000000000000" pitchFamily="50" charset="-128"/>
                      <a:ea typeface="BIZ UDPゴシック" panose="020B0400000000000000" pitchFamily="50" charset="-128"/>
                    </a:rPr>
                    <a:t>発注単位</a:t>
                  </a:r>
                  <a:r>
                    <a:rPr lang="ja-JP" altLang="en-US" sz="1100">
                      <a:latin typeface="BIZ UDPゴシック" panose="020B0400000000000000" pitchFamily="50" charset="-128"/>
                      <a:ea typeface="BIZ UDPゴシック" panose="020B0400000000000000" pitchFamily="50" charset="-128"/>
                    </a:rPr>
                    <a:t>や</a:t>
                  </a:r>
                  <a:r>
                    <a:rPr lang="en-US" altLang="ja-JP" sz="1200">
                      <a:latin typeface="BIZ UDPゴシック" panose="020B0400000000000000" pitchFamily="50" charset="-128"/>
                      <a:ea typeface="BIZ UDPゴシック" panose="020B0400000000000000" pitchFamily="50" charset="-128"/>
                    </a:rPr>
                    <a:t>SKU</a:t>
                  </a:r>
                  <a:r>
                    <a:rPr lang="ja-JP" altLang="en-US" sz="1100">
                      <a:latin typeface="BIZ UDPゴシック" panose="020B0400000000000000" pitchFamily="50" charset="-128"/>
                      <a:ea typeface="BIZ UDPゴシック" panose="020B0400000000000000" pitchFamily="50" charset="-128"/>
                    </a:rPr>
                    <a:t>に変化はあるか、否か？ </a:t>
                  </a:r>
                  <a:r>
                    <a:rPr lang="ja-JP" altLang="en-US" sz="800">
                      <a:latin typeface="BIZ UDP明朝 Medium" panose="02020500000000000000" pitchFamily="18" charset="-128"/>
                      <a:ea typeface="BIZ UDP明朝 Medium" panose="02020500000000000000" pitchFamily="18" charset="-128"/>
                    </a:rPr>
                    <a:t>（参照 ： </a:t>
                  </a:r>
                  <a:r>
                    <a:rPr lang="en-US" altLang="ja-JP" sz="800">
                      <a:latin typeface="BIZ UDP明朝 Medium" panose="02020500000000000000" pitchFamily="18" charset="-128"/>
                      <a:ea typeface="BIZ UDP明朝 Medium" panose="02020500000000000000" pitchFamily="18" charset="-128"/>
                    </a:rPr>
                    <a:t>P</a:t>
                  </a:r>
                  <a:r>
                    <a:rPr lang="ja-JP" altLang="en-US" sz="800">
                      <a:latin typeface="BIZ UDP明朝 Medium" panose="02020500000000000000" pitchFamily="18" charset="-128"/>
                      <a:ea typeface="BIZ UDP明朝 Medium" panose="02020500000000000000" pitchFamily="18" charset="-128"/>
                    </a:rPr>
                    <a:t>３６）</a:t>
                  </a:r>
                </a:p>
              </p:txBody>
            </p:sp>
            <p:sp>
              <p:nvSpPr>
                <p:cNvPr id="54" name="テキスト ボックス 53">
                  <a:extLst>
                    <a:ext uri="{FF2B5EF4-FFF2-40B4-BE49-F238E27FC236}">
                      <a16:creationId xmlns:a16="http://schemas.microsoft.com/office/drawing/2014/main" id="{56950EDF-15E5-517E-A620-C1ED835A769F}"/>
                    </a:ext>
                  </a:extLst>
                </p:cNvPr>
                <p:cNvSpPr txBox="1"/>
                <p:nvPr/>
              </p:nvSpPr>
              <p:spPr>
                <a:xfrm>
                  <a:off x="3065809" y="1402463"/>
                  <a:ext cx="5727901"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・大量仕入による仕入価格の低減を享受できているか ≒ 損益の改善</a:t>
                  </a:r>
                  <a:endParaRPr lang="en-US" altLang="ja-JP" sz="1000">
                    <a:latin typeface="BIZ UDPゴシック" panose="020B0400000000000000" pitchFamily="50" charset="-128"/>
                    <a:ea typeface="BIZ UDPゴシック" panose="020B0400000000000000" pitchFamily="50" charset="-128"/>
                  </a:endParaRPr>
                </a:p>
              </p:txBody>
            </p:sp>
          </p:grpSp>
          <p:cxnSp>
            <p:nvCxnSpPr>
              <p:cNvPr id="20" name="直線矢印コネクタ 19">
                <a:extLst>
                  <a:ext uri="{FF2B5EF4-FFF2-40B4-BE49-F238E27FC236}">
                    <a16:creationId xmlns:a16="http://schemas.microsoft.com/office/drawing/2014/main" id="{9E3EE0D3-1363-6BB4-87DB-5C1A9C03CC97}"/>
                  </a:ext>
                </a:extLst>
              </p:cNvPr>
              <p:cNvCxnSpPr>
                <a:cxnSpLocks/>
              </p:cNvCxnSpPr>
              <p:nvPr/>
            </p:nvCxnSpPr>
            <p:spPr>
              <a:xfrm>
                <a:off x="2744313" y="2305686"/>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21" name="テキスト ボックス 20">
                <a:extLst>
                  <a:ext uri="{FF2B5EF4-FFF2-40B4-BE49-F238E27FC236}">
                    <a16:creationId xmlns:a16="http://schemas.microsoft.com/office/drawing/2014/main" id="{2A31D173-CEED-6982-F2B5-414CB380C1D0}"/>
                  </a:ext>
                </a:extLst>
              </p:cNvPr>
              <p:cNvSpPr txBox="1"/>
              <p:nvPr/>
            </p:nvSpPr>
            <p:spPr>
              <a:xfrm>
                <a:off x="1968191" y="2091231"/>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3</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grpSp>
          <p:nvGrpSpPr>
            <p:cNvPr id="42" name="グループ化 41">
              <a:extLst>
                <a:ext uri="{FF2B5EF4-FFF2-40B4-BE49-F238E27FC236}">
                  <a16:creationId xmlns:a16="http://schemas.microsoft.com/office/drawing/2014/main" id="{0F37EEF5-3551-F8C6-4AEC-F9586512E6B4}"/>
                </a:ext>
              </a:extLst>
            </p:cNvPr>
            <p:cNvGrpSpPr/>
            <p:nvPr/>
          </p:nvGrpSpPr>
          <p:grpSpPr>
            <a:xfrm>
              <a:off x="2169278" y="1025021"/>
              <a:ext cx="6556276" cy="545161"/>
              <a:chOff x="1956727" y="1025021"/>
              <a:chExt cx="6556276" cy="545161"/>
            </a:xfrm>
          </p:grpSpPr>
          <p:grpSp>
            <p:nvGrpSpPr>
              <p:cNvPr id="6" name="グループ化 5">
                <a:extLst>
                  <a:ext uri="{FF2B5EF4-FFF2-40B4-BE49-F238E27FC236}">
                    <a16:creationId xmlns:a16="http://schemas.microsoft.com/office/drawing/2014/main" id="{B5351532-E8F6-0111-95E1-A077AFE87A65}"/>
                  </a:ext>
                </a:extLst>
              </p:cNvPr>
              <p:cNvGrpSpPr/>
              <p:nvPr/>
            </p:nvGrpSpPr>
            <p:grpSpPr>
              <a:xfrm>
                <a:off x="2033256" y="1077634"/>
                <a:ext cx="6479747" cy="492548"/>
                <a:chOff x="2079906" y="1197123"/>
                <a:chExt cx="6456887" cy="492548"/>
              </a:xfrm>
            </p:grpSpPr>
            <p:cxnSp>
              <p:nvCxnSpPr>
                <p:cNvPr id="36" name="直線コネクタ 35">
                  <a:extLst>
                    <a:ext uri="{FF2B5EF4-FFF2-40B4-BE49-F238E27FC236}">
                      <a16:creationId xmlns:a16="http://schemas.microsoft.com/office/drawing/2014/main" id="{3C6B8EBA-0A9C-1FFA-8065-5190BE632D84}"/>
                    </a:ext>
                  </a:extLst>
                </p:cNvPr>
                <p:cNvCxnSpPr>
                  <a:cxnSpLocks/>
                </p:cNvCxnSpPr>
                <p:nvPr/>
              </p:nvCxnSpPr>
              <p:spPr>
                <a:xfrm flipV="1">
                  <a:off x="2079906" y="1476325"/>
                  <a:ext cx="6456887" cy="11307"/>
                </a:xfrm>
                <a:prstGeom prst="line">
                  <a:avLst/>
                </a:prstGeom>
                <a:ln>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37" name="テキスト ボックス 36">
                  <a:extLst>
                    <a:ext uri="{FF2B5EF4-FFF2-40B4-BE49-F238E27FC236}">
                      <a16:creationId xmlns:a16="http://schemas.microsoft.com/office/drawing/2014/main" id="{097209FF-8536-6911-F43B-D9C925EEB65A}"/>
                    </a:ext>
                  </a:extLst>
                </p:cNvPr>
                <p:cNvSpPr txBox="1"/>
                <p:nvPr/>
              </p:nvSpPr>
              <p:spPr>
                <a:xfrm>
                  <a:off x="2990426" y="1197123"/>
                  <a:ext cx="3908338" cy="276999"/>
                </a:xfrm>
                <a:prstGeom prst="rect">
                  <a:avLst/>
                </a:prstGeom>
                <a:noFill/>
              </p:spPr>
              <p:txBody>
                <a:bodyPr wrap="square" rtlCol="0">
                  <a:spAutoFit/>
                </a:bodyPr>
                <a:lstStyle/>
                <a:p>
                  <a:r>
                    <a:rPr lang="ja-JP" altLang="en-US" sz="1200" b="1">
                      <a:latin typeface="BIZ UDPゴシック" panose="020B0400000000000000" pitchFamily="50" charset="-128"/>
                      <a:ea typeface="BIZ UDPゴシック" panose="020B0400000000000000" pitchFamily="50" charset="-128"/>
                    </a:rPr>
                    <a:t>販売先</a:t>
                  </a:r>
                  <a:r>
                    <a:rPr lang="ja-JP" altLang="en-US" sz="1000" b="1">
                      <a:latin typeface="BIZ UDPゴシック" panose="020B0400000000000000" pitchFamily="50" charset="-128"/>
                      <a:ea typeface="BIZ UDPゴシック" panose="020B0400000000000000" pitchFamily="50" charset="-128"/>
                    </a:rPr>
                    <a:t>の</a:t>
                  </a:r>
                  <a:r>
                    <a:rPr lang="ja-JP" altLang="en-US" sz="1200" b="1">
                      <a:latin typeface="BIZ UDPゴシック" panose="020B0400000000000000" pitchFamily="50" charset="-128"/>
                      <a:ea typeface="BIZ UDPゴシック" panose="020B0400000000000000" pitchFamily="50" charset="-128"/>
                    </a:rPr>
                    <a:t>状況</a:t>
                  </a:r>
                  <a:r>
                    <a:rPr lang="ja-JP" altLang="en-US" sz="1200">
                      <a:latin typeface="BIZ UDPゴシック" panose="020B0400000000000000" pitchFamily="50" charset="-128"/>
                      <a:ea typeface="BIZ UDPゴシック" panose="020B0400000000000000" pitchFamily="50" charset="-128"/>
                    </a:rPr>
                    <a:t>はどうか？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a:t>
                  </a:r>
                  <a:r>
                    <a:rPr lang="ja-JP" altLang="en-US" sz="800">
                      <a:latin typeface="BIZ UDP明朝 Medium" panose="02020500000000000000" pitchFamily="18" charset="-128"/>
                      <a:ea typeface="BIZ UDP明朝 Medium" panose="02020500000000000000" pitchFamily="18" charset="-128"/>
                    </a:rPr>
                    <a:t>３</a:t>
                  </a:r>
                  <a:r>
                    <a:rPr lang="en-US" altLang="ja-JP" sz="800">
                      <a:latin typeface="BIZ UDP明朝 Medium" panose="02020500000000000000" pitchFamily="18" charset="-128"/>
                      <a:ea typeface="BIZ UDP明朝 Medium" panose="02020500000000000000" pitchFamily="18" charset="-128"/>
                    </a:rPr>
                    <a:t>4</a:t>
                  </a:r>
                  <a:r>
                    <a:rPr lang="ja-JP" altLang="en-US" sz="800">
                      <a:latin typeface="BIZ UDP明朝 Medium" panose="02020500000000000000" pitchFamily="18" charset="-128"/>
                      <a:ea typeface="BIZ UDP明朝 Medium" panose="02020500000000000000" pitchFamily="18" charset="-128"/>
                    </a:rPr>
                    <a:t>、３６）</a:t>
                  </a:r>
                  <a:endParaRPr lang="en-US" altLang="ja-JP" sz="800">
                    <a:latin typeface="BIZ UDP明朝 Medium" panose="02020500000000000000" pitchFamily="18" charset="-128"/>
                    <a:ea typeface="BIZ UDP明朝 Medium" panose="02020500000000000000" pitchFamily="18" charset="-128"/>
                  </a:endParaRPr>
                </a:p>
              </p:txBody>
            </p:sp>
            <p:sp>
              <p:nvSpPr>
                <p:cNvPr id="38" name="テキスト ボックス 37">
                  <a:extLst>
                    <a:ext uri="{FF2B5EF4-FFF2-40B4-BE49-F238E27FC236}">
                      <a16:creationId xmlns:a16="http://schemas.microsoft.com/office/drawing/2014/main" id="{6EDE47BE-4C9C-4EDF-12F0-08EBED3ED28E}"/>
                    </a:ext>
                  </a:extLst>
                </p:cNvPr>
                <p:cNvSpPr txBox="1"/>
                <p:nvPr/>
              </p:nvSpPr>
              <p:spPr>
                <a:xfrm>
                  <a:off x="3076196" y="1443450"/>
                  <a:ext cx="4359508"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・売上債権の回収状況 ≒ 売掛金の増加、支払遅延先はないか？</a:t>
                  </a:r>
                </a:p>
              </p:txBody>
            </p:sp>
          </p:grpSp>
          <p:cxnSp>
            <p:nvCxnSpPr>
              <p:cNvPr id="44" name="直線矢印コネクタ 43">
                <a:extLst>
                  <a:ext uri="{FF2B5EF4-FFF2-40B4-BE49-F238E27FC236}">
                    <a16:creationId xmlns:a16="http://schemas.microsoft.com/office/drawing/2014/main" id="{F87D8103-E227-B06B-B2D3-8CE2E2D32D96}"/>
                  </a:ext>
                </a:extLst>
              </p:cNvPr>
              <p:cNvCxnSpPr>
                <a:cxnSpLocks/>
              </p:cNvCxnSpPr>
              <p:nvPr/>
            </p:nvCxnSpPr>
            <p:spPr>
              <a:xfrm>
                <a:off x="2732849" y="1239476"/>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59" name="テキスト ボックス 58">
                <a:extLst>
                  <a:ext uri="{FF2B5EF4-FFF2-40B4-BE49-F238E27FC236}">
                    <a16:creationId xmlns:a16="http://schemas.microsoft.com/office/drawing/2014/main" id="{69D4934A-8448-32A7-F9A2-88C7941D74D9}"/>
                  </a:ext>
                </a:extLst>
              </p:cNvPr>
              <p:cNvSpPr txBox="1"/>
              <p:nvPr/>
            </p:nvSpPr>
            <p:spPr>
              <a:xfrm>
                <a:off x="1956727" y="1025021"/>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1</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grpSp>
          <p:nvGrpSpPr>
            <p:cNvPr id="43" name="グループ化 42">
              <a:extLst>
                <a:ext uri="{FF2B5EF4-FFF2-40B4-BE49-F238E27FC236}">
                  <a16:creationId xmlns:a16="http://schemas.microsoft.com/office/drawing/2014/main" id="{07A7328C-370F-B71C-7B8C-833C61D8DA68}"/>
                </a:ext>
              </a:extLst>
            </p:cNvPr>
            <p:cNvGrpSpPr/>
            <p:nvPr/>
          </p:nvGrpSpPr>
          <p:grpSpPr>
            <a:xfrm>
              <a:off x="2168140" y="1480001"/>
              <a:ext cx="6809919" cy="717175"/>
              <a:chOff x="1955589" y="1480001"/>
              <a:chExt cx="6809919" cy="717175"/>
            </a:xfrm>
          </p:grpSpPr>
          <p:grpSp>
            <p:nvGrpSpPr>
              <p:cNvPr id="41" name="グループ化 40">
                <a:extLst>
                  <a:ext uri="{FF2B5EF4-FFF2-40B4-BE49-F238E27FC236}">
                    <a16:creationId xmlns:a16="http://schemas.microsoft.com/office/drawing/2014/main" id="{0C1CCAB0-F553-9EFE-6AC5-5A13C3542C95}"/>
                  </a:ext>
                </a:extLst>
              </p:cNvPr>
              <p:cNvGrpSpPr/>
              <p:nvPr/>
            </p:nvGrpSpPr>
            <p:grpSpPr>
              <a:xfrm>
                <a:off x="2960546" y="1549771"/>
                <a:ext cx="5804962" cy="647405"/>
                <a:chOff x="2981989" y="1194095"/>
                <a:chExt cx="5804962" cy="647405"/>
              </a:xfrm>
            </p:grpSpPr>
            <p:sp>
              <p:nvSpPr>
                <p:cNvPr id="45" name="テキスト ボックス 44">
                  <a:extLst>
                    <a:ext uri="{FF2B5EF4-FFF2-40B4-BE49-F238E27FC236}">
                      <a16:creationId xmlns:a16="http://schemas.microsoft.com/office/drawing/2014/main" id="{30253EAB-7CD3-96BD-22DE-E24CC258A1C2}"/>
                    </a:ext>
                  </a:extLst>
                </p:cNvPr>
                <p:cNvSpPr txBox="1"/>
                <p:nvPr/>
              </p:nvSpPr>
              <p:spPr>
                <a:xfrm>
                  <a:off x="2981989" y="1194095"/>
                  <a:ext cx="3908338" cy="276999"/>
                </a:xfrm>
                <a:prstGeom prst="rect">
                  <a:avLst/>
                </a:prstGeom>
                <a:noFill/>
              </p:spPr>
              <p:txBody>
                <a:bodyPr wrap="square" rtlCol="0">
                  <a:spAutoFit/>
                </a:bodyPr>
                <a:lstStyle/>
                <a:p>
                  <a:r>
                    <a:rPr lang="ja-JP" altLang="en-US" sz="1100">
                      <a:latin typeface="BIZ UDPゴシック" panose="020B0400000000000000" pitchFamily="50" charset="-128"/>
                      <a:ea typeface="BIZ UDPゴシック" panose="020B0400000000000000" pitchFamily="50" charset="-128"/>
                    </a:rPr>
                    <a:t>売上増加の要因は</a:t>
                  </a:r>
                  <a:r>
                    <a:rPr lang="ja-JP" altLang="en-US" sz="1200">
                      <a:latin typeface="BIZ UDPゴシック" panose="020B0400000000000000" pitchFamily="50" charset="-128"/>
                      <a:ea typeface="BIZ UDPゴシック" panose="020B0400000000000000" pitchFamily="50" charset="-128"/>
                    </a:rPr>
                    <a:t>既往先か、新規先か？</a:t>
                  </a:r>
                </a:p>
              </p:txBody>
            </p:sp>
            <p:sp>
              <p:nvSpPr>
                <p:cNvPr id="46" name="テキスト ボックス 45">
                  <a:extLst>
                    <a:ext uri="{FF2B5EF4-FFF2-40B4-BE49-F238E27FC236}">
                      <a16:creationId xmlns:a16="http://schemas.microsoft.com/office/drawing/2014/main" id="{967A0D0C-C986-7C23-BC23-D38CE8BC8943}"/>
                    </a:ext>
                  </a:extLst>
                </p:cNvPr>
                <p:cNvSpPr txBox="1"/>
                <p:nvPr/>
              </p:nvSpPr>
              <p:spPr>
                <a:xfrm>
                  <a:off x="3059050" y="1441390"/>
                  <a:ext cx="5727901" cy="400110"/>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・新規先→大手卸売業からの切替の場合→理由をヒアリングできているか？</a:t>
                  </a:r>
                </a:p>
                <a:p>
                  <a:r>
                    <a:rPr lang="ja-JP" altLang="en-US" sz="1000">
                      <a:latin typeface="BIZ UDPゴシック" panose="020B0400000000000000" pitchFamily="50" charset="-128"/>
                      <a:ea typeface="BIZ UDPゴシック" panose="020B0400000000000000" pitchFamily="50" charset="-128"/>
                    </a:rPr>
                    <a:t>・大手≒支払条件・積立保証金のハードルが高い→仕入先切替→財務棄損が激しい可能性あり</a:t>
                  </a:r>
                  <a:endParaRPr lang="en-US" altLang="ja-JP" sz="1000">
                    <a:latin typeface="BIZ UDPゴシック" panose="020B0400000000000000" pitchFamily="50" charset="-128"/>
                    <a:ea typeface="BIZ UDPゴシック" panose="020B0400000000000000" pitchFamily="50" charset="-128"/>
                  </a:endParaRPr>
                </a:p>
              </p:txBody>
            </p:sp>
          </p:grpSp>
          <p:cxnSp>
            <p:nvCxnSpPr>
              <p:cNvPr id="66" name="直線コネクタ 65">
                <a:extLst>
                  <a:ext uri="{FF2B5EF4-FFF2-40B4-BE49-F238E27FC236}">
                    <a16:creationId xmlns:a16="http://schemas.microsoft.com/office/drawing/2014/main" id="{EFB6FE6D-FD54-2C20-DB5F-519611B4D53D}"/>
                  </a:ext>
                </a:extLst>
              </p:cNvPr>
              <p:cNvCxnSpPr>
                <a:cxnSpLocks/>
              </p:cNvCxnSpPr>
              <p:nvPr/>
            </p:nvCxnSpPr>
            <p:spPr>
              <a:xfrm flipV="1">
                <a:off x="2035603" y="1821898"/>
                <a:ext cx="6479747" cy="8476"/>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67" name="テキスト ボックス 66">
                <a:extLst>
                  <a:ext uri="{FF2B5EF4-FFF2-40B4-BE49-F238E27FC236}">
                    <a16:creationId xmlns:a16="http://schemas.microsoft.com/office/drawing/2014/main" id="{41A48386-2920-3550-94E2-C9D6BF62C36A}"/>
                  </a:ext>
                </a:extLst>
              </p:cNvPr>
              <p:cNvSpPr txBox="1"/>
              <p:nvPr/>
            </p:nvSpPr>
            <p:spPr>
              <a:xfrm>
                <a:off x="1955589" y="1480001"/>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2</a:t>
                </a:r>
                <a:endParaRPr kumimoji="1" lang="ja-JP" altLang="en-US" sz="1400" b="1">
                  <a:solidFill>
                    <a:srgbClr val="00B0F0"/>
                  </a:solidFill>
                  <a:latin typeface="Arial Nova" panose="020B0504020202020204" pitchFamily="34" charset="0"/>
                  <a:ea typeface="HGS明朝B" panose="02020800000000000000" pitchFamily="18" charset="-128"/>
                </a:endParaRPr>
              </a:p>
            </p:txBody>
          </p:sp>
          <p:cxnSp>
            <p:nvCxnSpPr>
              <p:cNvPr id="69" name="直線矢印コネクタ 68">
                <a:extLst>
                  <a:ext uri="{FF2B5EF4-FFF2-40B4-BE49-F238E27FC236}">
                    <a16:creationId xmlns:a16="http://schemas.microsoft.com/office/drawing/2014/main" id="{8AF2861C-4655-80B8-DFA6-96421007630C}"/>
                  </a:ext>
                </a:extLst>
              </p:cNvPr>
              <p:cNvCxnSpPr>
                <a:cxnSpLocks/>
              </p:cNvCxnSpPr>
              <p:nvPr/>
            </p:nvCxnSpPr>
            <p:spPr>
              <a:xfrm>
                <a:off x="2733575" y="1704406"/>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grpSp>
        <p:grpSp>
          <p:nvGrpSpPr>
            <p:cNvPr id="48" name="グループ化 47">
              <a:extLst>
                <a:ext uri="{FF2B5EF4-FFF2-40B4-BE49-F238E27FC236}">
                  <a16:creationId xmlns:a16="http://schemas.microsoft.com/office/drawing/2014/main" id="{B5899D3B-9859-26B6-31BE-EC80A0C9C0FA}"/>
                </a:ext>
              </a:extLst>
            </p:cNvPr>
            <p:cNvGrpSpPr/>
            <p:nvPr/>
          </p:nvGrpSpPr>
          <p:grpSpPr>
            <a:xfrm>
              <a:off x="2180742" y="2575668"/>
              <a:ext cx="6709365" cy="713490"/>
              <a:chOff x="1968191" y="2575668"/>
              <a:chExt cx="6709365" cy="713490"/>
            </a:xfrm>
          </p:grpSpPr>
          <p:grpSp>
            <p:nvGrpSpPr>
              <p:cNvPr id="57" name="グループ化 56">
                <a:extLst>
                  <a:ext uri="{FF2B5EF4-FFF2-40B4-BE49-F238E27FC236}">
                    <a16:creationId xmlns:a16="http://schemas.microsoft.com/office/drawing/2014/main" id="{2378428D-FA07-F5B3-124F-5E6C0146F193}"/>
                  </a:ext>
                </a:extLst>
              </p:cNvPr>
              <p:cNvGrpSpPr/>
              <p:nvPr/>
            </p:nvGrpSpPr>
            <p:grpSpPr>
              <a:xfrm>
                <a:off x="2058463" y="2638713"/>
                <a:ext cx="6619093" cy="650445"/>
                <a:chOff x="2079906" y="1186443"/>
                <a:chExt cx="6619093" cy="650445"/>
              </a:xfrm>
            </p:grpSpPr>
            <p:cxnSp>
              <p:nvCxnSpPr>
                <p:cNvPr id="61" name="直線コネクタ 60">
                  <a:extLst>
                    <a:ext uri="{FF2B5EF4-FFF2-40B4-BE49-F238E27FC236}">
                      <a16:creationId xmlns:a16="http://schemas.microsoft.com/office/drawing/2014/main" id="{F99C2F93-CC7F-64C3-1962-B1CACFBC41C4}"/>
                    </a:ext>
                  </a:extLst>
                </p:cNvPr>
                <p:cNvCxnSpPr>
                  <a:cxnSpLocks/>
                </p:cNvCxnSpPr>
                <p:nvPr/>
              </p:nvCxnSpPr>
              <p:spPr>
                <a:xfrm>
                  <a:off x="2079906" y="1468582"/>
                  <a:ext cx="6445457"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62" name="テキスト ボックス 61">
                  <a:extLst>
                    <a:ext uri="{FF2B5EF4-FFF2-40B4-BE49-F238E27FC236}">
                      <a16:creationId xmlns:a16="http://schemas.microsoft.com/office/drawing/2014/main" id="{E529B0E8-E5A4-70E3-1D08-8E9F275089FF}"/>
                    </a:ext>
                  </a:extLst>
                </p:cNvPr>
                <p:cNvSpPr txBox="1"/>
                <p:nvPr/>
              </p:nvSpPr>
              <p:spPr>
                <a:xfrm>
                  <a:off x="2990936" y="1186443"/>
                  <a:ext cx="3908338" cy="276999"/>
                </a:xfrm>
                <a:prstGeom prst="rect">
                  <a:avLst/>
                </a:prstGeom>
                <a:noFill/>
              </p:spPr>
              <p:txBody>
                <a:bodyPr wrap="square" rtlCol="0">
                  <a:spAutoFit/>
                </a:bodyPr>
                <a:lstStyle/>
                <a:p>
                  <a:r>
                    <a:rPr lang="ja-JP" altLang="en-US" sz="1100">
                      <a:latin typeface="BIZ UDPゴシック" panose="020B0400000000000000" pitchFamily="50" charset="-128"/>
                      <a:ea typeface="BIZ UDPゴシック" panose="020B0400000000000000" pitchFamily="50" charset="-128"/>
                    </a:rPr>
                    <a:t>直近の</a:t>
                  </a:r>
                  <a:r>
                    <a:rPr lang="ja-JP" altLang="en-US" sz="1200">
                      <a:latin typeface="BIZ UDPゴシック" panose="020B0400000000000000" pitchFamily="50" charset="-128"/>
                      <a:ea typeface="BIZ UDPゴシック" panose="020B0400000000000000" pitchFamily="50" charset="-128"/>
                    </a:rPr>
                    <a:t>在庫回転日数の悪化</a:t>
                  </a:r>
                  <a:r>
                    <a:rPr lang="ja-JP" altLang="en-US" sz="1100">
                      <a:latin typeface="BIZ UDPゴシック" panose="020B0400000000000000" pitchFamily="50" charset="-128"/>
                      <a:ea typeface="BIZ UDPゴシック" panose="020B0400000000000000" pitchFamily="50" charset="-128"/>
                    </a:rPr>
                    <a:t>はないか？</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a:t>
                  </a:r>
                  <a:r>
                    <a:rPr lang="ja-JP" altLang="en-US" sz="800">
                      <a:latin typeface="BIZ UDP明朝 Medium" panose="02020500000000000000" pitchFamily="18" charset="-128"/>
                      <a:ea typeface="BIZ UDP明朝 Medium" panose="02020500000000000000" pitchFamily="18" charset="-128"/>
                    </a:rPr>
                    <a:t>３</a:t>
                  </a:r>
                  <a:r>
                    <a:rPr lang="en-US" altLang="ja-JP" sz="800">
                      <a:latin typeface="BIZ UDP明朝 Medium" panose="02020500000000000000" pitchFamily="18" charset="-128"/>
                      <a:ea typeface="BIZ UDP明朝 Medium" panose="02020500000000000000" pitchFamily="18" charset="-128"/>
                    </a:rPr>
                    <a:t>4</a:t>
                  </a:r>
                  <a:r>
                    <a:rPr lang="ja-JP" altLang="en-US" sz="800">
                      <a:latin typeface="BIZ UDP明朝 Medium" panose="02020500000000000000" pitchFamily="18" charset="-128"/>
                      <a:ea typeface="BIZ UDP明朝 Medium" panose="02020500000000000000" pitchFamily="18" charset="-128"/>
                    </a:rPr>
                    <a:t>）</a:t>
                  </a:r>
                  <a:endParaRPr lang="en-US" altLang="ja-JP" sz="900">
                    <a:latin typeface="BIZ UDP明朝 Medium" panose="02020500000000000000" pitchFamily="18" charset="-128"/>
                    <a:ea typeface="BIZ UDP明朝 Medium" panose="02020500000000000000" pitchFamily="18" charset="-128"/>
                  </a:endParaRPr>
                </a:p>
              </p:txBody>
            </p:sp>
            <p:sp>
              <p:nvSpPr>
                <p:cNvPr id="63" name="テキスト ボックス 62">
                  <a:extLst>
                    <a:ext uri="{FF2B5EF4-FFF2-40B4-BE49-F238E27FC236}">
                      <a16:creationId xmlns:a16="http://schemas.microsoft.com/office/drawing/2014/main" id="{C6CB7BB7-B1B2-E838-84D9-ED4E7E4CAEB8}"/>
                    </a:ext>
                  </a:extLst>
                </p:cNvPr>
                <p:cNvSpPr txBox="1"/>
                <p:nvPr/>
              </p:nvSpPr>
              <p:spPr>
                <a:xfrm>
                  <a:off x="2971098" y="1436778"/>
                  <a:ext cx="5727901" cy="400110"/>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　・売残り在庫の固定化→新商材の仕入資金需要→運転資金の一部根雪化</a:t>
                  </a:r>
                  <a:endParaRPr lang="en-US" altLang="ja-JP" sz="1000">
                    <a:latin typeface="BIZ UDPゴシック" panose="020B0400000000000000" pitchFamily="50" charset="-128"/>
                    <a:ea typeface="BIZ UDPゴシック" panose="020B0400000000000000" pitchFamily="50" charset="-128"/>
                  </a:endParaRPr>
                </a:p>
                <a:p>
                  <a:r>
                    <a:rPr lang="ja-JP" altLang="en-US" sz="1000">
                      <a:latin typeface="BIZ UDPゴシック" panose="020B0400000000000000" pitchFamily="50" charset="-128"/>
                      <a:ea typeface="BIZ UDPゴシック" panose="020B0400000000000000" pitchFamily="50" charset="-128"/>
                    </a:rPr>
                    <a:t>　・売残り在庫の資金化の可能性確認</a:t>
                  </a:r>
                  <a:endParaRPr lang="en-US" altLang="ja-JP" sz="1000">
                    <a:latin typeface="BIZ UDPゴシック" panose="020B0400000000000000" pitchFamily="50" charset="-128"/>
                    <a:ea typeface="BIZ UDPゴシック" panose="020B0400000000000000" pitchFamily="50" charset="-128"/>
                  </a:endParaRPr>
                </a:p>
              </p:txBody>
            </p:sp>
          </p:grpSp>
          <p:cxnSp>
            <p:nvCxnSpPr>
              <p:cNvPr id="74" name="直線矢印コネクタ 73">
                <a:extLst>
                  <a:ext uri="{FF2B5EF4-FFF2-40B4-BE49-F238E27FC236}">
                    <a16:creationId xmlns:a16="http://schemas.microsoft.com/office/drawing/2014/main" id="{DB556B69-F1A2-94CA-AC53-F55131B8EBCD}"/>
                  </a:ext>
                </a:extLst>
              </p:cNvPr>
              <p:cNvCxnSpPr>
                <a:cxnSpLocks/>
              </p:cNvCxnSpPr>
              <p:nvPr/>
            </p:nvCxnSpPr>
            <p:spPr>
              <a:xfrm>
                <a:off x="2744313" y="2798590"/>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75" name="テキスト ボックス 74">
                <a:extLst>
                  <a:ext uri="{FF2B5EF4-FFF2-40B4-BE49-F238E27FC236}">
                    <a16:creationId xmlns:a16="http://schemas.microsoft.com/office/drawing/2014/main" id="{689A1DCF-ED2B-EC00-E096-0D843CAE0C76}"/>
                  </a:ext>
                </a:extLst>
              </p:cNvPr>
              <p:cNvSpPr txBox="1"/>
              <p:nvPr/>
            </p:nvSpPr>
            <p:spPr>
              <a:xfrm>
                <a:off x="1968191" y="2575668"/>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4</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grpSp>
      <p:cxnSp>
        <p:nvCxnSpPr>
          <p:cNvPr id="50" name="直線コネクタ 49">
            <a:extLst>
              <a:ext uri="{FF2B5EF4-FFF2-40B4-BE49-F238E27FC236}">
                <a16:creationId xmlns:a16="http://schemas.microsoft.com/office/drawing/2014/main" id="{32E097AB-8D00-8EDA-8F82-17D79BC4952B}"/>
              </a:ext>
            </a:extLst>
          </p:cNvPr>
          <p:cNvCxnSpPr>
            <a:cxnSpLocks/>
          </p:cNvCxnSpPr>
          <p:nvPr/>
        </p:nvCxnSpPr>
        <p:spPr>
          <a:xfrm>
            <a:off x="724962" y="3364199"/>
            <a:ext cx="8456076" cy="0"/>
          </a:xfrm>
          <a:prstGeom prst="line">
            <a:avLst/>
          </a:prstGeom>
          <a:ln w="1587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grpSp>
        <p:nvGrpSpPr>
          <p:cNvPr id="94" name="グループ化 93">
            <a:extLst>
              <a:ext uri="{FF2B5EF4-FFF2-40B4-BE49-F238E27FC236}">
                <a16:creationId xmlns:a16="http://schemas.microsoft.com/office/drawing/2014/main" id="{0568C6B5-C4B8-D5EC-EADA-260DF02C47AA}"/>
              </a:ext>
            </a:extLst>
          </p:cNvPr>
          <p:cNvGrpSpPr/>
          <p:nvPr/>
        </p:nvGrpSpPr>
        <p:grpSpPr>
          <a:xfrm>
            <a:off x="2828924" y="4246013"/>
            <a:ext cx="4731356" cy="1405704"/>
            <a:chOff x="2447924" y="4246013"/>
            <a:chExt cx="4731356" cy="1405704"/>
          </a:xfrm>
        </p:grpSpPr>
        <p:cxnSp>
          <p:nvCxnSpPr>
            <p:cNvPr id="31" name="コネクタ: カギ線 30">
              <a:extLst>
                <a:ext uri="{FF2B5EF4-FFF2-40B4-BE49-F238E27FC236}">
                  <a16:creationId xmlns:a16="http://schemas.microsoft.com/office/drawing/2014/main" id="{E574A6B9-6F2F-666D-5927-422C6969D327}"/>
                </a:ext>
              </a:extLst>
            </p:cNvPr>
            <p:cNvCxnSpPr>
              <a:cxnSpLocks/>
            </p:cNvCxnSpPr>
            <p:nvPr/>
          </p:nvCxnSpPr>
          <p:spPr>
            <a:xfrm rot="16200000" flipH="1">
              <a:off x="2212060" y="5184691"/>
              <a:ext cx="702890" cy="231162"/>
            </a:xfrm>
            <a:prstGeom prst="bentConnector2">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18" name="直線コネクタ 17">
              <a:extLst>
                <a:ext uri="{FF2B5EF4-FFF2-40B4-BE49-F238E27FC236}">
                  <a16:creationId xmlns:a16="http://schemas.microsoft.com/office/drawing/2014/main" id="{7E4FA7C0-F324-EAF8-B855-66C0D20982DC}"/>
                </a:ext>
              </a:extLst>
            </p:cNvPr>
            <p:cNvCxnSpPr>
              <a:cxnSpLocks/>
            </p:cNvCxnSpPr>
            <p:nvPr/>
          </p:nvCxnSpPr>
          <p:spPr>
            <a:xfrm>
              <a:off x="3414162" y="4246013"/>
              <a:ext cx="3765118" cy="0"/>
            </a:xfrm>
            <a:prstGeom prst="line">
              <a:avLst/>
            </a:prstGeom>
            <a:ln w="34925" cmpd="dbl">
              <a:solidFill>
                <a:srgbClr val="FF0000"/>
              </a:solidFill>
            </a:ln>
          </p:spPr>
          <p:style>
            <a:lnRef idx="2">
              <a:schemeClr val="accent1"/>
            </a:lnRef>
            <a:fillRef idx="0">
              <a:schemeClr val="accent1"/>
            </a:fillRef>
            <a:effectRef idx="1">
              <a:schemeClr val="accent1"/>
            </a:effectRef>
            <a:fontRef idx="minor">
              <a:schemeClr val="tx1"/>
            </a:fontRef>
          </p:style>
        </p:cxnSp>
        <p:grpSp>
          <p:nvGrpSpPr>
            <p:cNvPr id="87" name="グループ化 86">
              <a:extLst>
                <a:ext uri="{FF2B5EF4-FFF2-40B4-BE49-F238E27FC236}">
                  <a16:creationId xmlns:a16="http://schemas.microsoft.com/office/drawing/2014/main" id="{6F1EFE58-CC34-60D0-FE64-86DB53215E3D}"/>
                </a:ext>
              </a:extLst>
            </p:cNvPr>
            <p:cNvGrpSpPr/>
            <p:nvPr/>
          </p:nvGrpSpPr>
          <p:grpSpPr>
            <a:xfrm>
              <a:off x="2676155" y="4265063"/>
              <a:ext cx="2608656" cy="677096"/>
              <a:chOff x="2676155" y="4265063"/>
              <a:chExt cx="2608656" cy="677096"/>
            </a:xfrm>
          </p:grpSpPr>
          <p:cxnSp>
            <p:nvCxnSpPr>
              <p:cNvPr id="32" name="コネクタ: カギ線 31">
                <a:extLst>
                  <a:ext uri="{FF2B5EF4-FFF2-40B4-BE49-F238E27FC236}">
                    <a16:creationId xmlns:a16="http://schemas.microsoft.com/office/drawing/2014/main" id="{AF1CCA81-92C6-5EE9-7746-2C6702AC05A5}"/>
                  </a:ext>
                </a:extLst>
              </p:cNvPr>
              <p:cNvCxnSpPr>
                <a:cxnSpLocks/>
              </p:cNvCxnSpPr>
              <p:nvPr/>
            </p:nvCxnSpPr>
            <p:spPr>
              <a:xfrm rot="10800000" flipV="1">
                <a:off x="2676155" y="4530617"/>
                <a:ext cx="2608656" cy="411542"/>
              </a:xfrm>
              <a:prstGeom prst="bentConnector3">
                <a:avLst>
                  <a:gd name="adj1" fmla="val 108763"/>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82" name="直線コネクタ 81">
                <a:extLst>
                  <a:ext uri="{FF2B5EF4-FFF2-40B4-BE49-F238E27FC236}">
                    <a16:creationId xmlns:a16="http://schemas.microsoft.com/office/drawing/2014/main" id="{6FEE24CF-7BEF-F748-80FD-16D1EFFA0799}"/>
                  </a:ext>
                </a:extLst>
              </p:cNvPr>
              <p:cNvCxnSpPr/>
              <p:nvPr/>
            </p:nvCxnSpPr>
            <p:spPr>
              <a:xfrm flipV="1">
                <a:off x="5275286" y="4265063"/>
                <a:ext cx="0" cy="259204"/>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grpSp>
      </p:grpSp>
    </p:spTree>
    <p:extLst>
      <p:ext uri="{BB962C8B-B14F-4D97-AF65-F5344CB8AC3E}">
        <p14:creationId xmlns:p14="http://schemas.microsoft.com/office/powerpoint/2010/main" val="3608699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05847-5F7D-F180-53AD-2D77F26F27B1}"/>
            </a:ext>
          </a:extLst>
        </p:cNvPr>
        <p:cNvGrpSpPr/>
        <p:nvPr/>
      </p:nvGrpSpPr>
      <p:grpSpPr>
        <a:xfrm>
          <a:off x="0" y="0"/>
          <a:ext cx="0" cy="0"/>
          <a:chOff x="0" y="0"/>
          <a:chExt cx="0" cy="0"/>
        </a:xfrm>
      </p:grpSpPr>
      <p:sp>
        <p:nvSpPr>
          <p:cNvPr id="86" name="スライド番号プレースホルダー 85">
            <a:extLst>
              <a:ext uri="{FF2B5EF4-FFF2-40B4-BE49-F238E27FC236}">
                <a16:creationId xmlns:a16="http://schemas.microsoft.com/office/drawing/2014/main" id="{6C434B79-25C6-9ED5-3A42-F1CF6243BA90}"/>
              </a:ext>
            </a:extLst>
          </p:cNvPr>
          <p:cNvSpPr>
            <a:spLocks noGrp="1"/>
          </p:cNvSpPr>
          <p:nvPr>
            <p:ph type="sldNum" sz="quarter" idx="12"/>
          </p:nvPr>
        </p:nvSpPr>
        <p:spPr/>
        <p:txBody>
          <a:bodyPr/>
          <a:lstStyle/>
          <a:p>
            <a:fld id="{83CB6158-B501-4E3A-BAB6-5BA58145ABEC}" type="slidenum">
              <a:rPr kumimoji="1" lang="ja-JP" altLang="en-US" smtClean="0"/>
              <a:t>8</a:t>
            </a:fld>
            <a:endParaRPr kumimoji="1" lang="ja-JP" altLang="en-US"/>
          </a:p>
        </p:txBody>
      </p:sp>
      <p:sp>
        <p:nvSpPr>
          <p:cNvPr id="2" name="タイトル 1">
            <a:extLst>
              <a:ext uri="{FF2B5EF4-FFF2-40B4-BE49-F238E27FC236}">
                <a16:creationId xmlns:a16="http://schemas.microsoft.com/office/drawing/2014/main" id="{78B263F5-9391-72DD-0927-A11BB7BF0526}"/>
              </a:ext>
            </a:extLst>
          </p:cNvPr>
          <p:cNvSpPr>
            <a:spLocks noGrp="1"/>
          </p:cNvSpPr>
          <p:nvPr>
            <p:ph type="title"/>
          </p:nvPr>
        </p:nvSpPr>
        <p:spPr/>
        <p:txBody>
          <a:bodyPr/>
          <a:lstStyle/>
          <a:p>
            <a:r>
              <a:rPr kumimoji="1" lang="ja-JP" altLang="en-US" b="1">
                <a:solidFill>
                  <a:schemeClr val="tx1">
                    <a:lumMod val="65000"/>
                    <a:lumOff val="35000"/>
                  </a:schemeClr>
                </a:solidFill>
              </a:rPr>
              <a:t>３．運転資金</a:t>
            </a:r>
            <a:r>
              <a:rPr lang="ja-JP" altLang="en-US" b="1">
                <a:solidFill>
                  <a:schemeClr val="tx1">
                    <a:lumMod val="65000"/>
                    <a:lumOff val="35000"/>
                  </a:schemeClr>
                </a:solidFill>
              </a:rPr>
              <a:t>（業種別④）</a:t>
            </a:r>
            <a:endParaRPr kumimoji="1" lang="ja-JP" altLang="en-US" b="1">
              <a:solidFill>
                <a:schemeClr val="tx1">
                  <a:lumMod val="65000"/>
                  <a:lumOff val="35000"/>
                </a:schemeClr>
              </a:solidFill>
            </a:endParaRPr>
          </a:p>
        </p:txBody>
      </p:sp>
      <p:sp>
        <p:nvSpPr>
          <p:cNvPr id="33" name="テキスト ボックス 32">
            <a:extLst>
              <a:ext uri="{FF2B5EF4-FFF2-40B4-BE49-F238E27FC236}">
                <a16:creationId xmlns:a16="http://schemas.microsoft.com/office/drawing/2014/main" id="{EBE6E935-3555-6159-2ADC-CCB9295ADDE1}"/>
              </a:ext>
            </a:extLst>
          </p:cNvPr>
          <p:cNvSpPr txBox="1"/>
          <p:nvPr/>
        </p:nvSpPr>
        <p:spPr>
          <a:xfrm>
            <a:off x="5029772" y="5374094"/>
            <a:ext cx="4088828" cy="738664"/>
          </a:xfrm>
          <a:prstGeom prst="rect">
            <a:avLst/>
          </a:prstGeom>
          <a:noFill/>
        </p:spPr>
        <p:txBody>
          <a:bodyPr wrap="square" rtlCol="0">
            <a:spAutoFit/>
          </a:bodyPr>
          <a:lstStyle/>
          <a:p>
            <a:r>
              <a:rPr lang="ja-JP" altLang="en-US" sz="1050">
                <a:latin typeface="BIZ UDPゴシック" panose="020B0400000000000000" pitchFamily="50" charset="-128"/>
                <a:ea typeface="BIZ UDPゴシック" panose="020B0400000000000000" pitchFamily="50" charset="-128"/>
              </a:rPr>
              <a:t>□ 在庫の多寡を財務諸表のみで判断しない</a:t>
            </a:r>
            <a:endParaRPr lang="en-US" altLang="ja-JP" sz="1050">
              <a:latin typeface="BIZ UDPゴシック" panose="020B0400000000000000" pitchFamily="50" charset="-128"/>
              <a:ea typeface="BIZ UDPゴシック" panose="020B0400000000000000" pitchFamily="50" charset="-128"/>
            </a:endParaRPr>
          </a:p>
          <a:p>
            <a:r>
              <a:rPr kumimoji="1" lang="ja-JP" altLang="en-US" sz="1050">
                <a:latin typeface="BIZ UDPゴシック" panose="020B0400000000000000" pitchFamily="50" charset="-128"/>
                <a:ea typeface="BIZ UDPゴシック" panose="020B0400000000000000" pitchFamily="50" charset="-128"/>
              </a:rPr>
              <a:t>　　（ビジネスモデルで決定することもある）</a:t>
            </a:r>
            <a:endParaRPr kumimoji="1" lang="en-US" altLang="ja-JP" sz="1050">
              <a:latin typeface="BIZ UDPゴシック" panose="020B0400000000000000" pitchFamily="50" charset="-128"/>
              <a:ea typeface="BIZ UDPゴシック" panose="020B0400000000000000" pitchFamily="50" charset="-128"/>
            </a:endParaRPr>
          </a:p>
          <a:p>
            <a:r>
              <a:rPr kumimoji="1" lang="ja-JP" altLang="en-US" sz="1050">
                <a:latin typeface="BIZ UDPゴシック" panose="020B0400000000000000" pitchFamily="50" charset="-128"/>
                <a:ea typeface="BIZ UDPゴシック" panose="020B0400000000000000" pitchFamily="50" charset="-128"/>
              </a:rPr>
              <a:t>□ 在庫の多寡を金額だけで判断しない（数量</a:t>
            </a:r>
            <a:r>
              <a:rPr kumimoji="1" lang="en-US" altLang="ja-JP" sz="1050">
                <a:latin typeface="BIZ UDPゴシック" panose="020B0400000000000000" pitchFamily="50" charset="-128"/>
                <a:ea typeface="BIZ UDPゴシック" panose="020B0400000000000000" pitchFamily="50" charset="-128"/>
              </a:rPr>
              <a:t>×</a:t>
            </a:r>
            <a:r>
              <a:rPr kumimoji="1" lang="ja-JP" altLang="en-US" sz="1050">
                <a:latin typeface="BIZ UDPゴシック" panose="020B0400000000000000" pitchFamily="50" charset="-128"/>
                <a:ea typeface="BIZ UDPゴシック" panose="020B0400000000000000" pitchFamily="50" charset="-128"/>
              </a:rPr>
              <a:t>単価）</a:t>
            </a:r>
            <a:endParaRPr kumimoji="1" lang="en-US" altLang="ja-JP" sz="1050">
              <a:latin typeface="BIZ UDPゴシック" panose="020B0400000000000000" pitchFamily="50" charset="-128"/>
              <a:ea typeface="BIZ UDPゴシック" panose="020B0400000000000000" pitchFamily="50" charset="-128"/>
            </a:endParaRPr>
          </a:p>
          <a:p>
            <a:r>
              <a:rPr kumimoji="1" lang="ja-JP" altLang="en-US" sz="1050">
                <a:latin typeface="BIZ UDPゴシック" panose="020B0400000000000000" pitchFamily="50" charset="-128"/>
                <a:ea typeface="BIZ UDPゴシック" panose="020B0400000000000000" pitchFamily="50" charset="-128"/>
              </a:rPr>
              <a:t>□ 数量が減少していても材料価格が高騰していることもある</a:t>
            </a:r>
            <a:endParaRPr kumimoji="1" lang="en-US" altLang="ja-JP" sz="1050">
              <a:latin typeface="BIZ UDPゴシック" panose="020B0400000000000000" pitchFamily="50" charset="-128"/>
              <a:ea typeface="BIZ UDPゴシック" panose="020B0400000000000000" pitchFamily="50" charset="-128"/>
            </a:endParaRPr>
          </a:p>
        </p:txBody>
      </p:sp>
      <p:grpSp>
        <p:nvGrpSpPr>
          <p:cNvPr id="35" name="グループ化 34">
            <a:extLst>
              <a:ext uri="{FF2B5EF4-FFF2-40B4-BE49-F238E27FC236}">
                <a16:creationId xmlns:a16="http://schemas.microsoft.com/office/drawing/2014/main" id="{2B33DEC8-FEAD-A2A0-2FF0-5D87CD805068}"/>
              </a:ext>
            </a:extLst>
          </p:cNvPr>
          <p:cNvGrpSpPr/>
          <p:nvPr/>
        </p:nvGrpSpPr>
        <p:grpSpPr>
          <a:xfrm>
            <a:off x="847092" y="1181066"/>
            <a:ext cx="1383941" cy="925537"/>
            <a:chOff x="431800" y="1245866"/>
            <a:chExt cx="1383941" cy="949168"/>
          </a:xfrm>
        </p:grpSpPr>
        <p:grpSp>
          <p:nvGrpSpPr>
            <p:cNvPr id="40" name="グループ化 39">
              <a:extLst>
                <a:ext uri="{FF2B5EF4-FFF2-40B4-BE49-F238E27FC236}">
                  <a16:creationId xmlns:a16="http://schemas.microsoft.com/office/drawing/2014/main" id="{A3074A9A-59F2-99D9-7DFF-922D77B1F2AB}"/>
                </a:ext>
              </a:extLst>
            </p:cNvPr>
            <p:cNvGrpSpPr/>
            <p:nvPr/>
          </p:nvGrpSpPr>
          <p:grpSpPr>
            <a:xfrm>
              <a:off x="431800" y="1245866"/>
              <a:ext cx="1383941" cy="949168"/>
              <a:chOff x="419100" y="1511135"/>
              <a:chExt cx="2228850" cy="1807887"/>
            </a:xfrm>
          </p:grpSpPr>
          <p:sp>
            <p:nvSpPr>
              <p:cNvPr id="43" name="四角形: 角を丸くする 42">
                <a:extLst>
                  <a:ext uri="{FF2B5EF4-FFF2-40B4-BE49-F238E27FC236}">
                    <a16:creationId xmlns:a16="http://schemas.microsoft.com/office/drawing/2014/main" id="{9089FF0E-3A20-535F-B2B2-742ABE4D84BF}"/>
                  </a:ext>
                </a:extLst>
              </p:cNvPr>
              <p:cNvSpPr/>
              <p:nvPr/>
            </p:nvSpPr>
            <p:spPr>
              <a:xfrm>
                <a:off x="419100" y="1511135"/>
                <a:ext cx="2228850" cy="1807887"/>
              </a:xfrm>
              <a:prstGeom prst="roundRect">
                <a:avLst>
                  <a:gd name="adj" fmla="val 0"/>
                </a:avLst>
              </a:prstGeom>
              <a:solidFill>
                <a:srgbClr val="F6FAFD">
                  <a:alpha val="60000"/>
                </a:srgbClr>
              </a:solidFill>
              <a:ln w="47625" cmpd="sng">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a:extLst>
                  <a:ext uri="{FF2B5EF4-FFF2-40B4-BE49-F238E27FC236}">
                    <a16:creationId xmlns:a16="http://schemas.microsoft.com/office/drawing/2014/main" id="{5627C532-3DF9-DF04-00CD-3F8D70983E0B}"/>
                  </a:ext>
                </a:extLst>
              </p:cNvPr>
              <p:cNvSpPr txBox="1"/>
              <p:nvPr/>
            </p:nvSpPr>
            <p:spPr>
              <a:xfrm>
                <a:off x="627476" y="2621028"/>
                <a:ext cx="1857375" cy="541073"/>
              </a:xfrm>
              <a:prstGeom prst="rect">
                <a:avLst/>
              </a:prstGeom>
              <a:noFill/>
            </p:spPr>
            <p:txBody>
              <a:bodyPr wrap="square" rtlCol="0">
                <a:spAutoFit/>
              </a:bodyPr>
              <a:lstStyle/>
              <a:p>
                <a:pPr algn="ctr"/>
                <a:r>
                  <a:rPr kumimoji="1" lang="ja-JP" altLang="en-US" sz="1200">
                    <a:latin typeface="BIZ UDPゴシック" panose="020B0400000000000000" pitchFamily="50" charset="-128"/>
                    <a:ea typeface="BIZ UDPゴシック" panose="020B0400000000000000" pitchFamily="50" charset="-128"/>
                  </a:rPr>
                  <a:t>運転資金</a:t>
                </a:r>
                <a:endParaRPr kumimoji="1" lang="ja-JP" altLang="en-US" sz="2800">
                  <a:latin typeface="BIZ UDPゴシック" panose="020B0400000000000000" pitchFamily="50" charset="-128"/>
                  <a:ea typeface="BIZ UDPゴシック" panose="020B0400000000000000" pitchFamily="50" charset="-128"/>
                </a:endParaRPr>
              </a:p>
            </p:txBody>
          </p:sp>
        </p:grpSp>
        <p:cxnSp>
          <p:nvCxnSpPr>
            <p:cNvPr id="41" name="直線コネクタ 40">
              <a:extLst>
                <a:ext uri="{FF2B5EF4-FFF2-40B4-BE49-F238E27FC236}">
                  <a16:creationId xmlns:a16="http://schemas.microsoft.com/office/drawing/2014/main" id="{D0478DD7-D7C1-AE20-3601-7F8A2933F7C3}"/>
                </a:ext>
              </a:extLst>
            </p:cNvPr>
            <p:cNvCxnSpPr/>
            <p:nvPr/>
          </p:nvCxnSpPr>
          <p:spPr>
            <a:xfrm>
              <a:off x="596947" y="1770153"/>
              <a:ext cx="1033673" cy="0"/>
            </a:xfrm>
            <a:prstGeom prst="line">
              <a:avLst/>
            </a:prstGeom>
            <a:ln w="82550" cmpd="thinThick">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42" name="テキスト ボックス 41">
              <a:extLst>
                <a:ext uri="{FF2B5EF4-FFF2-40B4-BE49-F238E27FC236}">
                  <a16:creationId xmlns:a16="http://schemas.microsoft.com/office/drawing/2014/main" id="{E993F79E-3473-C5E4-5EDA-412BBECB6C50}"/>
                </a:ext>
              </a:extLst>
            </p:cNvPr>
            <p:cNvSpPr txBox="1"/>
            <p:nvPr/>
          </p:nvSpPr>
          <p:spPr>
            <a:xfrm>
              <a:off x="551660" y="1316566"/>
              <a:ext cx="1153284" cy="410326"/>
            </a:xfrm>
            <a:prstGeom prst="rect">
              <a:avLst/>
            </a:prstGeom>
            <a:noFill/>
          </p:spPr>
          <p:txBody>
            <a:bodyPr wrap="square" rtlCol="0">
              <a:spAutoFit/>
            </a:bodyPr>
            <a:lstStyle/>
            <a:p>
              <a:pPr algn="ctr"/>
              <a:r>
                <a:rPr kumimoji="1" lang="ja-JP" altLang="en-US" sz="2000">
                  <a:latin typeface="BIZ UDPゴシック" panose="020B0400000000000000" pitchFamily="50" charset="-128"/>
                  <a:ea typeface="BIZ UDPゴシック" panose="020B0400000000000000" pitchFamily="50" charset="-128"/>
                </a:rPr>
                <a:t>製造業</a:t>
              </a:r>
              <a:endParaRPr kumimoji="1" lang="ja-JP" altLang="en-US" sz="4000">
                <a:latin typeface="BIZ UDPゴシック" panose="020B0400000000000000" pitchFamily="50" charset="-128"/>
                <a:ea typeface="BIZ UDPゴシック" panose="020B0400000000000000" pitchFamily="50" charset="-128"/>
              </a:endParaRPr>
            </a:p>
          </p:txBody>
        </p:sp>
      </p:grpSp>
      <p:sp>
        <p:nvSpPr>
          <p:cNvPr id="5" name="テキスト ボックス 4">
            <a:extLst>
              <a:ext uri="{FF2B5EF4-FFF2-40B4-BE49-F238E27FC236}">
                <a16:creationId xmlns:a16="http://schemas.microsoft.com/office/drawing/2014/main" id="{587EB355-E609-9482-0E14-FF33DDAEE0F3}"/>
              </a:ext>
            </a:extLst>
          </p:cNvPr>
          <p:cNvSpPr txBox="1"/>
          <p:nvPr/>
        </p:nvSpPr>
        <p:spPr>
          <a:xfrm>
            <a:off x="732444" y="2147818"/>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 </a:t>
            </a:r>
            <a:r>
              <a:rPr lang="en-US" altLang="ja-JP" sz="800">
                <a:latin typeface="BIZ UDP明朝 Medium" panose="02020500000000000000" pitchFamily="18" charset="-128"/>
                <a:ea typeface="BIZ UDP明朝 Medium"/>
              </a:rPr>
              <a:t>P50</a:t>
            </a:r>
            <a:r>
              <a:rPr lang="ja-JP" altLang="en-US" sz="800">
                <a:latin typeface="BIZ UDP明朝 Medium" panose="02020500000000000000" pitchFamily="18" charset="-128"/>
                <a:ea typeface="BIZ UDP明朝 Medium"/>
              </a:rPr>
              <a:t>～）</a:t>
            </a:r>
            <a:endParaRPr lang="ja-JP" altLang="en-US" sz="800">
              <a:ea typeface="BIZ UDP明朝 Medium"/>
            </a:endParaRPr>
          </a:p>
        </p:txBody>
      </p:sp>
      <p:sp>
        <p:nvSpPr>
          <p:cNvPr id="36" name="テキスト ボックス 35">
            <a:extLst>
              <a:ext uri="{FF2B5EF4-FFF2-40B4-BE49-F238E27FC236}">
                <a16:creationId xmlns:a16="http://schemas.microsoft.com/office/drawing/2014/main" id="{742F1698-AD79-3071-9251-CD4920567E2D}"/>
              </a:ext>
            </a:extLst>
          </p:cNvPr>
          <p:cNvSpPr txBox="1"/>
          <p:nvPr/>
        </p:nvSpPr>
        <p:spPr>
          <a:xfrm>
            <a:off x="5685544" y="4703916"/>
            <a:ext cx="1676400" cy="215444"/>
          </a:xfrm>
          <a:prstGeom prst="rect">
            <a:avLst/>
          </a:prstGeom>
          <a:noFill/>
        </p:spPr>
        <p:txBody>
          <a:bodyPr wrap="square" lIns="91440" tIns="45720" rIns="91440" bIns="45720" anchor="t">
            <a:spAutoFit/>
          </a:bodyPr>
          <a:lstStyle/>
          <a:p>
            <a:pPr algn="ctr"/>
            <a:r>
              <a:rPr lang="ja-JP" altLang="en-US" sz="800">
                <a:latin typeface="BIZ UDP明朝 Medium" panose="02020500000000000000" pitchFamily="18" charset="-128"/>
                <a:ea typeface="BIZ UDP明朝 Medium"/>
              </a:rPr>
              <a:t>（参照 </a:t>
            </a:r>
            <a:r>
              <a:rPr lang="en-US" altLang="ja-JP" sz="800">
                <a:latin typeface="BIZ UDP明朝 Medium" panose="02020500000000000000" pitchFamily="18" charset="-128"/>
                <a:ea typeface="BIZ UDP明朝 Medium"/>
              </a:rPr>
              <a:t>:</a:t>
            </a:r>
            <a:r>
              <a:rPr lang="ja-JP" altLang="en-US" sz="800">
                <a:latin typeface="BIZ UDP明朝 Medium" panose="02020500000000000000" pitchFamily="18" charset="-128"/>
                <a:ea typeface="BIZ UDP明朝 Medium"/>
              </a:rPr>
              <a:t> </a:t>
            </a:r>
            <a:r>
              <a:rPr lang="en-US" altLang="ja-JP" sz="800">
                <a:latin typeface="BIZ UDP明朝 Medium" panose="02020500000000000000" pitchFamily="18" charset="-128"/>
                <a:ea typeface="BIZ UDP明朝 Medium"/>
              </a:rPr>
              <a:t>P56</a:t>
            </a:r>
            <a:r>
              <a:rPr lang="ja-JP" altLang="en-US" sz="800">
                <a:latin typeface="BIZ UDP明朝 Medium" panose="02020500000000000000" pitchFamily="18" charset="-128"/>
                <a:ea typeface="BIZ UDP明朝 Medium"/>
              </a:rPr>
              <a:t>～５７）</a:t>
            </a:r>
            <a:endParaRPr lang="ja-JP" altLang="en-US" sz="800">
              <a:ea typeface="BIZ UDP明朝 Medium"/>
            </a:endParaRPr>
          </a:p>
        </p:txBody>
      </p:sp>
      <p:sp>
        <p:nvSpPr>
          <p:cNvPr id="10" name="テキスト ボックス 9">
            <a:extLst>
              <a:ext uri="{FF2B5EF4-FFF2-40B4-BE49-F238E27FC236}">
                <a16:creationId xmlns:a16="http://schemas.microsoft.com/office/drawing/2014/main" id="{EBADC93B-6A70-9BB7-AF75-09E0F507646D}"/>
              </a:ext>
            </a:extLst>
          </p:cNvPr>
          <p:cNvSpPr txBox="1"/>
          <p:nvPr/>
        </p:nvSpPr>
        <p:spPr>
          <a:xfrm>
            <a:off x="3697559" y="4590395"/>
            <a:ext cx="2603953" cy="338554"/>
          </a:xfrm>
          <a:prstGeom prst="rect">
            <a:avLst/>
          </a:prstGeom>
          <a:noFill/>
        </p:spPr>
        <p:txBody>
          <a:bodyPr wrap="square" rtlCol="0">
            <a:spAutoFit/>
          </a:bodyPr>
          <a:lstStyle/>
          <a:p>
            <a:pPr algn="ctr"/>
            <a:r>
              <a:rPr kumimoji="1" lang="ja-JP" altLang="en-US" sz="1600" b="1">
                <a:latin typeface="BIZ UDPゴシック" panose="020B0400000000000000" pitchFamily="50" charset="-128"/>
                <a:ea typeface="BIZ UDPゴシック" panose="020B0400000000000000" pitchFamily="50" charset="-128"/>
              </a:rPr>
              <a:t>生産形態と在庫の関係</a:t>
            </a:r>
            <a:endParaRPr kumimoji="1" lang="en-US" altLang="ja-JP" sz="1600" b="1">
              <a:latin typeface="BIZ UDPゴシック" panose="020B0400000000000000" pitchFamily="50" charset="-128"/>
              <a:ea typeface="BIZ UDPゴシック" panose="020B0400000000000000" pitchFamily="50" charset="-128"/>
            </a:endParaRPr>
          </a:p>
        </p:txBody>
      </p:sp>
      <p:pic>
        <p:nvPicPr>
          <p:cNvPr id="159" name="図 158">
            <a:extLst>
              <a:ext uri="{FF2B5EF4-FFF2-40B4-BE49-F238E27FC236}">
                <a16:creationId xmlns:a16="http://schemas.microsoft.com/office/drawing/2014/main" id="{64833A6E-59D0-3CBF-AD54-54A255466ADD}"/>
              </a:ext>
            </a:extLst>
          </p:cNvPr>
          <p:cNvPicPr>
            <a:picLocks noChangeAspect="1"/>
          </p:cNvPicPr>
          <p:nvPr/>
        </p:nvPicPr>
        <p:blipFill>
          <a:blip r:embed="rId2"/>
          <a:stretch>
            <a:fillRect/>
          </a:stretch>
        </p:blipFill>
        <p:spPr>
          <a:xfrm>
            <a:off x="849738" y="4962087"/>
            <a:ext cx="3916252" cy="1644368"/>
          </a:xfrm>
          <a:prstGeom prst="rect">
            <a:avLst/>
          </a:prstGeom>
        </p:spPr>
      </p:pic>
      <p:cxnSp>
        <p:nvCxnSpPr>
          <p:cNvPr id="184" name="直線コネクタ 183">
            <a:extLst>
              <a:ext uri="{FF2B5EF4-FFF2-40B4-BE49-F238E27FC236}">
                <a16:creationId xmlns:a16="http://schemas.microsoft.com/office/drawing/2014/main" id="{25B5599E-CBEA-0302-8D91-7DA615C87E5D}"/>
              </a:ext>
            </a:extLst>
          </p:cNvPr>
          <p:cNvCxnSpPr/>
          <p:nvPr/>
        </p:nvCxnSpPr>
        <p:spPr>
          <a:xfrm>
            <a:off x="660697" y="4565272"/>
            <a:ext cx="8521433" cy="0"/>
          </a:xfrm>
          <a:prstGeom prst="line">
            <a:avLst/>
          </a:prstGeom>
          <a:ln w="57150" cmpd="sng">
            <a:solidFill>
              <a:srgbClr val="00B0F0">
                <a:alpha val="50000"/>
              </a:srgbClr>
            </a:solidFill>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EDDA6BF7-6EB8-7C91-57A8-065DE62BD5E6}"/>
              </a:ext>
            </a:extLst>
          </p:cNvPr>
          <p:cNvGrpSpPr/>
          <p:nvPr/>
        </p:nvGrpSpPr>
        <p:grpSpPr>
          <a:xfrm>
            <a:off x="2666344" y="3275324"/>
            <a:ext cx="5570832" cy="1139622"/>
            <a:chOff x="2285344" y="3275324"/>
            <a:chExt cx="5570832" cy="1139622"/>
          </a:xfrm>
        </p:grpSpPr>
        <p:grpSp>
          <p:nvGrpSpPr>
            <p:cNvPr id="45" name="グループ化 44">
              <a:extLst>
                <a:ext uri="{FF2B5EF4-FFF2-40B4-BE49-F238E27FC236}">
                  <a16:creationId xmlns:a16="http://schemas.microsoft.com/office/drawing/2014/main" id="{5EE065BA-4EB8-79B4-0E43-530F80D5F161}"/>
                </a:ext>
              </a:extLst>
            </p:cNvPr>
            <p:cNvGrpSpPr/>
            <p:nvPr/>
          </p:nvGrpSpPr>
          <p:grpSpPr>
            <a:xfrm>
              <a:off x="2292271" y="4021734"/>
              <a:ext cx="5563905" cy="393212"/>
              <a:chOff x="2292271" y="4021734"/>
              <a:chExt cx="5563905" cy="393212"/>
            </a:xfrm>
          </p:grpSpPr>
          <p:sp>
            <p:nvSpPr>
              <p:cNvPr id="189" name="正方形/長方形 188">
                <a:extLst>
                  <a:ext uri="{FF2B5EF4-FFF2-40B4-BE49-F238E27FC236}">
                    <a16:creationId xmlns:a16="http://schemas.microsoft.com/office/drawing/2014/main" id="{C09FFE41-29F1-92DA-9FCA-68FF52AAD6F3}"/>
                  </a:ext>
                </a:extLst>
              </p:cNvPr>
              <p:cNvSpPr/>
              <p:nvPr/>
            </p:nvSpPr>
            <p:spPr>
              <a:xfrm>
                <a:off x="2292271" y="4088606"/>
                <a:ext cx="1357283" cy="326340"/>
              </a:xfrm>
              <a:prstGeom prst="rect">
                <a:avLst/>
              </a:prstGeom>
              <a:solidFill>
                <a:srgbClr val="00B0F0">
                  <a:alpha val="1882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テキスト ボックス 71">
                <a:extLst>
                  <a:ext uri="{FF2B5EF4-FFF2-40B4-BE49-F238E27FC236}">
                    <a16:creationId xmlns:a16="http://schemas.microsoft.com/office/drawing/2014/main" id="{3455C983-EE00-4CBC-E9D4-B8E266C6CDAF}"/>
                  </a:ext>
                </a:extLst>
              </p:cNvPr>
              <p:cNvSpPr txBox="1"/>
              <p:nvPr/>
            </p:nvSpPr>
            <p:spPr>
              <a:xfrm>
                <a:off x="3979501" y="4021734"/>
                <a:ext cx="3876675" cy="261610"/>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仕入価格に見合った</a:t>
                </a:r>
                <a:r>
                  <a:rPr lang="ja-JP" altLang="en-US" sz="1100" b="1">
                    <a:latin typeface="BIZ UDPゴシック" panose="020B0400000000000000" pitchFamily="50" charset="-128"/>
                    <a:ea typeface="BIZ UDPゴシック" panose="020B0400000000000000" pitchFamily="50" charset="-128"/>
                  </a:rPr>
                  <a:t>メリット</a:t>
                </a:r>
                <a:r>
                  <a:rPr lang="ja-JP" altLang="en-US" sz="1000">
                    <a:latin typeface="BIZ UDPゴシック" panose="020B0400000000000000" pitchFamily="50" charset="-128"/>
                    <a:ea typeface="BIZ UDPゴシック" panose="020B0400000000000000" pitchFamily="50" charset="-128"/>
                  </a:rPr>
                  <a:t>を享受できているか？</a:t>
                </a:r>
                <a:endParaRPr kumimoji="1" lang="en-US" altLang="ja-JP" sz="1000">
                  <a:latin typeface="BIZ UDPゴシック" panose="020B0400000000000000" pitchFamily="50" charset="-128"/>
                  <a:ea typeface="BIZ UDPゴシック" panose="020B0400000000000000" pitchFamily="50" charset="-128"/>
                </a:endParaRPr>
              </a:p>
            </p:txBody>
          </p:sp>
          <p:sp>
            <p:nvSpPr>
              <p:cNvPr id="183" name="テキスト ボックス 182">
                <a:extLst>
                  <a:ext uri="{FF2B5EF4-FFF2-40B4-BE49-F238E27FC236}">
                    <a16:creationId xmlns:a16="http://schemas.microsoft.com/office/drawing/2014/main" id="{E05C17F3-796B-C4FE-ECE6-69D7A17253D6}"/>
                  </a:ext>
                </a:extLst>
              </p:cNvPr>
              <p:cNvSpPr txBox="1"/>
              <p:nvPr/>
            </p:nvSpPr>
            <p:spPr>
              <a:xfrm>
                <a:off x="2392025" y="4070128"/>
                <a:ext cx="1157775" cy="338554"/>
              </a:xfrm>
              <a:prstGeom prst="rect">
                <a:avLst/>
              </a:prstGeom>
              <a:noFill/>
            </p:spPr>
            <p:txBody>
              <a:bodyPr wrap="square" rtlCol="0">
                <a:spAutoFit/>
              </a:bodyPr>
              <a:lstStyle/>
              <a:p>
                <a:pPr algn="ctr"/>
                <a:r>
                  <a:rPr kumimoji="1" lang="ja-JP" altLang="en-US" sz="1600">
                    <a:latin typeface="BIZ UDPゴシック" panose="020B0400000000000000" pitchFamily="50" charset="-128"/>
                    <a:ea typeface="BIZ UDPゴシック" panose="020B0400000000000000" pitchFamily="50" charset="-128"/>
                  </a:rPr>
                  <a:t>大量</a:t>
                </a:r>
                <a:r>
                  <a:rPr kumimoji="1" lang="ja-JP" altLang="en-US" sz="1200">
                    <a:latin typeface="BIZ UDPゴシック" panose="020B0400000000000000" pitchFamily="50" charset="-128"/>
                    <a:ea typeface="BIZ UDPゴシック" panose="020B0400000000000000" pitchFamily="50" charset="-128"/>
                  </a:rPr>
                  <a:t>仕入</a:t>
                </a:r>
                <a:endParaRPr kumimoji="1" lang="en-US" altLang="ja-JP" sz="1100">
                  <a:latin typeface="BIZ UDPゴシック" panose="020B0400000000000000" pitchFamily="50" charset="-128"/>
                  <a:ea typeface="BIZ UDPゴシック" panose="020B0400000000000000" pitchFamily="50" charset="-128"/>
                </a:endParaRPr>
              </a:p>
            </p:txBody>
          </p:sp>
          <p:cxnSp>
            <p:nvCxnSpPr>
              <p:cNvPr id="199" name="直線コネクタ 198">
                <a:extLst>
                  <a:ext uri="{FF2B5EF4-FFF2-40B4-BE49-F238E27FC236}">
                    <a16:creationId xmlns:a16="http://schemas.microsoft.com/office/drawing/2014/main" id="{29F0CBDA-A827-FCED-D14F-936B3F1BC653}"/>
                  </a:ext>
                </a:extLst>
              </p:cNvPr>
              <p:cNvCxnSpPr>
                <a:cxnSpLocks/>
              </p:cNvCxnSpPr>
              <p:nvPr/>
            </p:nvCxnSpPr>
            <p:spPr>
              <a:xfrm>
                <a:off x="3649083" y="4251519"/>
                <a:ext cx="318739" cy="0"/>
              </a:xfrm>
              <a:prstGeom prst="line">
                <a:avLst/>
              </a:prstGeom>
              <a:ln>
                <a:tailEnd type="stealth"/>
              </a:ln>
            </p:spPr>
            <p:style>
              <a:lnRef idx="2">
                <a:schemeClr val="accent1"/>
              </a:lnRef>
              <a:fillRef idx="0">
                <a:schemeClr val="accent1"/>
              </a:fillRef>
              <a:effectRef idx="1">
                <a:schemeClr val="accent1"/>
              </a:effectRef>
              <a:fontRef idx="minor">
                <a:schemeClr val="tx1"/>
              </a:fontRef>
            </p:style>
          </p:cxnSp>
          <p:cxnSp>
            <p:nvCxnSpPr>
              <p:cNvPr id="208" name="直線コネクタ 207">
                <a:extLst>
                  <a:ext uri="{FF2B5EF4-FFF2-40B4-BE49-F238E27FC236}">
                    <a16:creationId xmlns:a16="http://schemas.microsoft.com/office/drawing/2014/main" id="{535CA564-812A-710B-B068-839A0C42D42D}"/>
                  </a:ext>
                </a:extLst>
              </p:cNvPr>
              <p:cNvCxnSpPr/>
              <p:nvPr/>
            </p:nvCxnSpPr>
            <p:spPr>
              <a:xfrm>
                <a:off x="5175325" y="4230856"/>
                <a:ext cx="51883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09" name="直線コネクタ 208">
                <a:extLst>
                  <a:ext uri="{FF2B5EF4-FFF2-40B4-BE49-F238E27FC236}">
                    <a16:creationId xmlns:a16="http://schemas.microsoft.com/office/drawing/2014/main" id="{B65FE37E-BB19-F487-F04D-F88B81A96F84}"/>
                  </a:ext>
                </a:extLst>
              </p:cNvPr>
              <p:cNvCxnSpPr/>
              <p:nvPr/>
            </p:nvCxnSpPr>
            <p:spPr>
              <a:xfrm>
                <a:off x="6032547" y="4411486"/>
                <a:ext cx="292866" cy="0"/>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39" name="グループ化 38">
              <a:extLst>
                <a:ext uri="{FF2B5EF4-FFF2-40B4-BE49-F238E27FC236}">
                  <a16:creationId xmlns:a16="http://schemas.microsoft.com/office/drawing/2014/main" id="{19F65EFE-BA0F-A51D-3B2B-693E340BDCFB}"/>
                </a:ext>
              </a:extLst>
            </p:cNvPr>
            <p:cNvGrpSpPr/>
            <p:nvPr/>
          </p:nvGrpSpPr>
          <p:grpSpPr>
            <a:xfrm>
              <a:off x="2287653" y="3655326"/>
              <a:ext cx="5140927" cy="350192"/>
              <a:chOff x="2287653" y="3655326"/>
              <a:chExt cx="5140927" cy="350192"/>
            </a:xfrm>
          </p:grpSpPr>
          <p:sp>
            <p:nvSpPr>
              <p:cNvPr id="188" name="正方形/長方形 187">
                <a:extLst>
                  <a:ext uri="{FF2B5EF4-FFF2-40B4-BE49-F238E27FC236}">
                    <a16:creationId xmlns:a16="http://schemas.microsoft.com/office/drawing/2014/main" id="{85C01C3B-C44D-6B37-F39F-F1A962408F36}"/>
                  </a:ext>
                </a:extLst>
              </p:cNvPr>
              <p:cNvSpPr/>
              <p:nvPr/>
            </p:nvSpPr>
            <p:spPr>
              <a:xfrm>
                <a:off x="2287653" y="3681789"/>
                <a:ext cx="1357283" cy="323729"/>
              </a:xfrm>
              <a:prstGeom prst="rect">
                <a:avLst/>
              </a:prstGeom>
              <a:solidFill>
                <a:srgbClr val="00B0F0">
                  <a:alpha val="1882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テキスト ボックス 64">
                <a:extLst>
                  <a:ext uri="{FF2B5EF4-FFF2-40B4-BE49-F238E27FC236}">
                    <a16:creationId xmlns:a16="http://schemas.microsoft.com/office/drawing/2014/main" id="{FAC3A870-A548-CC27-4E1E-DDA25332F310}"/>
                  </a:ext>
                </a:extLst>
              </p:cNvPr>
              <p:cNvSpPr txBox="1"/>
              <p:nvPr/>
            </p:nvSpPr>
            <p:spPr>
              <a:xfrm>
                <a:off x="2387407" y="3655326"/>
                <a:ext cx="1157775" cy="338554"/>
              </a:xfrm>
              <a:prstGeom prst="rect">
                <a:avLst/>
              </a:prstGeom>
              <a:noFill/>
            </p:spPr>
            <p:txBody>
              <a:bodyPr wrap="square" rtlCol="0">
                <a:spAutoFit/>
              </a:bodyPr>
              <a:lstStyle/>
              <a:p>
                <a:pPr algn="ctr"/>
                <a:r>
                  <a:rPr kumimoji="1" lang="ja-JP" altLang="en-US" sz="1600">
                    <a:latin typeface="BIZ UDPゴシック" panose="020B0400000000000000" pitchFamily="50" charset="-128"/>
                    <a:ea typeface="BIZ UDPゴシック" panose="020B0400000000000000" pitchFamily="50" charset="-128"/>
                  </a:rPr>
                  <a:t>受注</a:t>
                </a:r>
                <a:r>
                  <a:rPr kumimoji="1" lang="ja-JP" altLang="en-US" sz="1200">
                    <a:latin typeface="BIZ UDPゴシック" panose="020B0400000000000000" pitchFamily="50" charset="-128"/>
                    <a:ea typeface="BIZ UDPゴシック" panose="020B0400000000000000" pitchFamily="50" charset="-128"/>
                  </a:rPr>
                  <a:t>生産</a:t>
                </a:r>
                <a:endParaRPr kumimoji="1" lang="en-US" altLang="ja-JP" sz="1100">
                  <a:latin typeface="BIZ UDPゴシック" panose="020B0400000000000000" pitchFamily="50" charset="-128"/>
                  <a:ea typeface="BIZ UDPゴシック" panose="020B0400000000000000" pitchFamily="50" charset="-128"/>
                </a:endParaRPr>
              </a:p>
            </p:txBody>
          </p:sp>
          <p:sp>
            <p:nvSpPr>
              <p:cNvPr id="67" name="テキスト ボックス 66">
                <a:extLst>
                  <a:ext uri="{FF2B5EF4-FFF2-40B4-BE49-F238E27FC236}">
                    <a16:creationId xmlns:a16="http://schemas.microsoft.com/office/drawing/2014/main" id="{04F02388-2C55-4540-21C0-CAB3D73282AC}"/>
                  </a:ext>
                </a:extLst>
              </p:cNvPr>
              <p:cNvSpPr txBox="1"/>
              <p:nvPr/>
            </p:nvSpPr>
            <p:spPr>
              <a:xfrm>
                <a:off x="3979501" y="3687834"/>
                <a:ext cx="3449079" cy="276999"/>
              </a:xfrm>
              <a:prstGeom prst="rect">
                <a:avLst/>
              </a:prstGeom>
              <a:noFill/>
            </p:spPr>
            <p:txBody>
              <a:bodyPr wrap="square" rtlCol="0">
                <a:spAutoFit/>
              </a:bodyPr>
              <a:lstStyle/>
              <a:p>
                <a:r>
                  <a:rPr kumimoji="1" lang="ja-JP" altLang="en-US" sz="1050">
                    <a:latin typeface="BIZ UDPゴシック" panose="020B0400000000000000" pitchFamily="50" charset="-128"/>
                    <a:ea typeface="BIZ UDPゴシック" panose="020B0400000000000000" pitchFamily="50" charset="-128"/>
                  </a:rPr>
                  <a:t>原材料の仕入は</a:t>
                </a:r>
                <a:r>
                  <a:rPr kumimoji="1" lang="ja-JP" altLang="en-US" sz="1200" b="1">
                    <a:latin typeface="BIZ UDPゴシック" panose="020B0400000000000000" pitchFamily="50" charset="-128"/>
                    <a:ea typeface="BIZ UDPゴシック" panose="020B0400000000000000" pitchFamily="50" charset="-128"/>
                  </a:rPr>
                  <a:t>受注バランス</a:t>
                </a:r>
                <a:r>
                  <a:rPr kumimoji="1" lang="ja-JP" altLang="en-US" sz="1050">
                    <a:latin typeface="BIZ UDPゴシック" panose="020B0400000000000000" pitchFamily="50" charset="-128"/>
                    <a:ea typeface="BIZ UDPゴシック" panose="020B0400000000000000" pitchFamily="50" charset="-128"/>
                  </a:rPr>
                  <a:t>にあっているか？</a:t>
                </a:r>
                <a:endParaRPr kumimoji="1" lang="en-US" altLang="ja-JP" sz="1100">
                  <a:latin typeface="BIZ UDPゴシック" panose="020B0400000000000000" pitchFamily="50" charset="-128"/>
                  <a:ea typeface="BIZ UDPゴシック" panose="020B0400000000000000" pitchFamily="50" charset="-128"/>
                </a:endParaRPr>
              </a:p>
            </p:txBody>
          </p:sp>
          <p:cxnSp>
            <p:nvCxnSpPr>
              <p:cNvPr id="207" name="直線コネクタ 206">
                <a:extLst>
                  <a:ext uri="{FF2B5EF4-FFF2-40B4-BE49-F238E27FC236}">
                    <a16:creationId xmlns:a16="http://schemas.microsoft.com/office/drawing/2014/main" id="{22774BCC-92F5-70EA-E5C2-57ABB00D8307}"/>
                  </a:ext>
                </a:extLst>
              </p:cNvPr>
              <p:cNvCxnSpPr/>
              <p:nvPr/>
            </p:nvCxnSpPr>
            <p:spPr>
              <a:xfrm>
                <a:off x="4979941" y="3910013"/>
                <a:ext cx="919138"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直線コネクタ 6">
                <a:extLst>
                  <a:ext uri="{FF2B5EF4-FFF2-40B4-BE49-F238E27FC236}">
                    <a16:creationId xmlns:a16="http://schemas.microsoft.com/office/drawing/2014/main" id="{4AB5D58E-5DC0-70DE-63E0-42179956B927}"/>
                  </a:ext>
                </a:extLst>
              </p:cNvPr>
              <p:cNvCxnSpPr>
                <a:cxnSpLocks/>
              </p:cNvCxnSpPr>
              <p:nvPr/>
            </p:nvCxnSpPr>
            <p:spPr>
              <a:xfrm>
                <a:off x="3644850" y="3858202"/>
                <a:ext cx="318739" cy="0"/>
              </a:xfrm>
              <a:prstGeom prst="line">
                <a:avLst/>
              </a:prstGeom>
              <a:ln>
                <a:tailEnd type="stealth"/>
              </a:ln>
            </p:spPr>
            <p:style>
              <a:lnRef idx="2">
                <a:schemeClr val="accent1"/>
              </a:lnRef>
              <a:fillRef idx="0">
                <a:schemeClr val="accent1"/>
              </a:fillRef>
              <a:effectRef idx="1">
                <a:schemeClr val="accent1"/>
              </a:effectRef>
              <a:fontRef idx="minor">
                <a:schemeClr val="tx1"/>
              </a:fontRef>
            </p:style>
          </p:cxnSp>
        </p:grpSp>
        <p:grpSp>
          <p:nvGrpSpPr>
            <p:cNvPr id="38" name="グループ化 37">
              <a:extLst>
                <a:ext uri="{FF2B5EF4-FFF2-40B4-BE49-F238E27FC236}">
                  <a16:creationId xmlns:a16="http://schemas.microsoft.com/office/drawing/2014/main" id="{00443EA2-553E-51F6-5E10-B45849735A19}"/>
                </a:ext>
              </a:extLst>
            </p:cNvPr>
            <p:cNvGrpSpPr/>
            <p:nvPr/>
          </p:nvGrpSpPr>
          <p:grpSpPr>
            <a:xfrm>
              <a:off x="2285344" y="3275324"/>
              <a:ext cx="5295636" cy="348079"/>
              <a:chOff x="2285344" y="3275324"/>
              <a:chExt cx="5295636" cy="348079"/>
            </a:xfrm>
          </p:grpSpPr>
          <p:sp>
            <p:nvSpPr>
              <p:cNvPr id="187" name="正方形/長方形 186">
                <a:extLst>
                  <a:ext uri="{FF2B5EF4-FFF2-40B4-BE49-F238E27FC236}">
                    <a16:creationId xmlns:a16="http://schemas.microsoft.com/office/drawing/2014/main" id="{5EF1830E-5731-FFDB-AE19-47652E5ADB7D}"/>
                  </a:ext>
                </a:extLst>
              </p:cNvPr>
              <p:cNvSpPr/>
              <p:nvPr/>
            </p:nvSpPr>
            <p:spPr>
              <a:xfrm>
                <a:off x="2285344" y="3299674"/>
                <a:ext cx="1357283" cy="323729"/>
              </a:xfrm>
              <a:prstGeom prst="rect">
                <a:avLst/>
              </a:prstGeom>
              <a:solidFill>
                <a:srgbClr val="00B0F0">
                  <a:alpha val="1882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CA0D8C8A-78FA-48C4-4D49-8CF6FE9D422A}"/>
                  </a:ext>
                </a:extLst>
              </p:cNvPr>
              <p:cNvSpPr txBox="1"/>
              <p:nvPr/>
            </p:nvSpPr>
            <p:spPr>
              <a:xfrm>
                <a:off x="2385098" y="3275324"/>
                <a:ext cx="1157775" cy="338554"/>
              </a:xfrm>
              <a:prstGeom prst="rect">
                <a:avLst/>
              </a:prstGeom>
              <a:noFill/>
            </p:spPr>
            <p:txBody>
              <a:bodyPr wrap="square" rtlCol="0">
                <a:spAutoFit/>
              </a:bodyPr>
              <a:lstStyle/>
              <a:p>
                <a:pPr algn="ctr"/>
                <a:r>
                  <a:rPr kumimoji="1" lang="ja-JP" altLang="en-US" sz="1600">
                    <a:latin typeface="BIZ UDPゴシック" panose="020B0400000000000000" pitchFamily="50" charset="-128"/>
                    <a:ea typeface="BIZ UDPゴシック" panose="020B0400000000000000" pitchFamily="50" charset="-128"/>
                  </a:rPr>
                  <a:t>見込</a:t>
                </a:r>
                <a:r>
                  <a:rPr kumimoji="1" lang="ja-JP" altLang="en-US" sz="1200">
                    <a:latin typeface="BIZ UDPゴシック" panose="020B0400000000000000" pitchFamily="50" charset="-128"/>
                    <a:ea typeface="BIZ UDPゴシック" panose="020B0400000000000000" pitchFamily="50" charset="-128"/>
                  </a:rPr>
                  <a:t>生産</a:t>
                </a:r>
                <a:endParaRPr kumimoji="1" lang="en-US" altLang="ja-JP" sz="1100">
                  <a:latin typeface="BIZ UDPゴシック" panose="020B0400000000000000" pitchFamily="50" charset="-128"/>
                  <a:ea typeface="BIZ UDPゴシック" panose="020B0400000000000000" pitchFamily="50" charset="-128"/>
                </a:endParaRPr>
              </a:p>
            </p:txBody>
          </p:sp>
          <p:sp>
            <p:nvSpPr>
              <p:cNvPr id="51" name="テキスト ボックス 50">
                <a:extLst>
                  <a:ext uri="{FF2B5EF4-FFF2-40B4-BE49-F238E27FC236}">
                    <a16:creationId xmlns:a16="http://schemas.microsoft.com/office/drawing/2014/main" id="{7A264420-9CE4-30FA-E997-1A1E1D4FCC05}"/>
                  </a:ext>
                </a:extLst>
              </p:cNvPr>
              <p:cNvSpPr txBox="1"/>
              <p:nvPr/>
            </p:nvSpPr>
            <p:spPr>
              <a:xfrm>
                <a:off x="3979501" y="3296630"/>
                <a:ext cx="3601479" cy="276999"/>
              </a:xfrm>
              <a:prstGeom prst="rect">
                <a:avLst/>
              </a:prstGeom>
              <a:noFill/>
            </p:spPr>
            <p:txBody>
              <a:bodyPr wrap="square" rtlCol="0">
                <a:spAutoFit/>
              </a:bodyPr>
              <a:lstStyle/>
              <a:p>
                <a:r>
                  <a:rPr kumimoji="1" lang="ja-JP" altLang="en-US" sz="1000">
                    <a:latin typeface="BIZ UDPゴシック" panose="020B0400000000000000" pitchFamily="50" charset="-128"/>
                    <a:ea typeface="BIZ UDPゴシック" panose="020B0400000000000000" pitchFamily="50" charset="-128"/>
                  </a:rPr>
                  <a:t>原材料の仕入は</a:t>
                </a:r>
                <a:r>
                  <a:rPr kumimoji="1" lang="ja-JP" altLang="en-US" sz="1200" b="1">
                    <a:latin typeface="BIZ UDPゴシック" panose="020B0400000000000000" pitchFamily="50" charset="-128"/>
                    <a:ea typeface="BIZ UDPゴシック" panose="020B0400000000000000" pitchFamily="50" charset="-128"/>
                  </a:rPr>
                  <a:t>需要予測</a:t>
                </a:r>
                <a:r>
                  <a:rPr kumimoji="1" lang="ja-JP" altLang="en-US" sz="1050">
                    <a:latin typeface="BIZ UDPゴシック" panose="020B0400000000000000" pitchFamily="50" charset="-128"/>
                    <a:ea typeface="BIZ UDPゴシック" panose="020B0400000000000000" pitchFamily="50" charset="-128"/>
                  </a:rPr>
                  <a:t>にあっているか？</a:t>
                </a:r>
                <a:endParaRPr kumimoji="1" lang="en-US" altLang="ja-JP" sz="1100">
                  <a:latin typeface="BIZ UDPゴシック" panose="020B0400000000000000" pitchFamily="50" charset="-128"/>
                  <a:ea typeface="BIZ UDPゴシック" panose="020B0400000000000000" pitchFamily="50" charset="-128"/>
                </a:endParaRPr>
              </a:p>
            </p:txBody>
          </p:sp>
          <p:cxnSp>
            <p:nvCxnSpPr>
              <p:cNvPr id="206" name="直線コネクタ 205">
                <a:extLst>
                  <a:ext uri="{FF2B5EF4-FFF2-40B4-BE49-F238E27FC236}">
                    <a16:creationId xmlns:a16="http://schemas.microsoft.com/office/drawing/2014/main" id="{35DE70B2-4F1A-45CF-D1D1-D8909478E2B1}"/>
                  </a:ext>
                </a:extLst>
              </p:cNvPr>
              <p:cNvCxnSpPr/>
              <p:nvPr/>
            </p:nvCxnSpPr>
            <p:spPr>
              <a:xfrm>
                <a:off x="4913252" y="3558602"/>
                <a:ext cx="690562"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直線コネクタ 10">
                <a:extLst>
                  <a:ext uri="{FF2B5EF4-FFF2-40B4-BE49-F238E27FC236}">
                    <a16:creationId xmlns:a16="http://schemas.microsoft.com/office/drawing/2014/main" id="{B62E26FB-F3B1-345B-90B0-CDDA7DFC7096}"/>
                  </a:ext>
                </a:extLst>
              </p:cNvPr>
              <p:cNvCxnSpPr>
                <a:cxnSpLocks/>
              </p:cNvCxnSpPr>
              <p:nvPr/>
            </p:nvCxnSpPr>
            <p:spPr>
              <a:xfrm>
                <a:off x="3638085" y="3460149"/>
                <a:ext cx="318739" cy="0"/>
              </a:xfrm>
              <a:prstGeom prst="line">
                <a:avLst/>
              </a:prstGeom>
              <a:ln>
                <a:tailEnd type="stealth"/>
              </a:ln>
            </p:spPr>
            <p:style>
              <a:lnRef idx="2">
                <a:schemeClr val="accent1"/>
              </a:lnRef>
              <a:fillRef idx="0">
                <a:schemeClr val="accent1"/>
              </a:fillRef>
              <a:effectRef idx="1">
                <a:schemeClr val="accent1"/>
              </a:effectRef>
              <a:fontRef idx="minor">
                <a:schemeClr val="tx1"/>
              </a:fontRef>
            </p:style>
          </p:cxnSp>
        </p:grpSp>
      </p:grpSp>
      <p:grpSp>
        <p:nvGrpSpPr>
          <p:cNvPr id="31" name="グループ化 30">
            <a:extLst>
              <a:ext uri="{FF2B5EF4-FFF2-40B4-BE49-F238E27FC236}">
                <a16:creationId xmlns:a16="http://schemas.microsoft.com/office/drawing/2014/main" id="{1AA15A1C-6B4E-D669-3BDB-00F990FBA591}"/>
              </a:ext>
            </a:extLst>
          </p:cNvPr>
          <p:cNvGrpSpPr/>
          <p:nvPr/>
        </p:nvGrpSpPr>
        <p:grpSpPr>
          <a:xfrm>
            <a:off x="2553021" y="1033488"/>
            <a:ext cx="6510294" cy="2136308"/>
            <a:chOff x="2172021" y="1033488"/>
            <a:chExt cx="6510294" cy="2136308"/>
          </a:xfrm>
        </p:grpSpPr>
        <p:grpSp>
          <p:nvGrpSpPr>
            <p:cNvPr id="30" name="グループ化 29">
              <a:extLst>
                <a:ext uri="{FF2B5EF4-FFF2-40B4-BE49-F238E27FC236}">
                  <a16:creationId xmlns:a16="http://schemas.microsoft.com/office/drawing/2014/main" id="{571D0FB9-AF68-C813-716D-099C01B9ECD7}"/>
                </a:ext>
              </a:extLst>
            </p:cNvPr>
            <p:cNvGrpSpPr/>
            <p:nvPr/>
          </p:nvGrpSpPr>
          <p:grpSpPr>
            <a:xfrm>
              <a:off x="2172021" y="1033488"/>
              <a:ext cx="6444511" cy="538520"/>
              <a:chOff x="2172846" y="1033488"/>
              <a:chExt cx="6444511" cy="538520"/>
            </a:xfrm>
          </p:grpSpPr>
          <p:grpSp>
            <p:nvGrpSpPr>
              <p:cNvPr id="4" name="グループ化 3">
                <a:extLst>
                  <a:ext uri="{FF2B5EF4-FFF2-40B4-BE49-F238E27FC236}">
                    <a16:creationId xmlns:a16="http://schemas.microsoft.com/office/drawing/2014/main" id="{FF34AABE-8F0E-AAD6-8659-9BC6F3CC1FF6}"/>
                  </a:ext>
                </a:extLst>
              </p:cNvPr>
              <p:cNvGrpSpPr/>
              <p:nvPr/>
            </p:nvGrpSpPr>
            <p:grpSpPr>
              <a:xfrm>
                <a:off x="2261493" y="1098104"/>
                <a:ext cx="6355864" cy="473904"/>
                <a:chOff x="2079906" y="1195679"/>
                <a:chExt cx="6355864" cy="473904"/>
              </a:xfrm>
            </p:grpSpPr>
            <p:cxnSp>
              <p:nvCxnSpPr>
                <p:cNvPr id="14" name="直線コネクタ 13">
                  <a:extLst>
                    <a:ext uri="{FF2B5EF4-FFF2-40B4-BE49-F238E27FC236}">
                      <a16:creationId xmlns:a16="http://schemas.microsoft.com/office/drawing/2014/main" id="{B5E35509-01BA-5E69-5121-FA21FD970F06}"/>
                    </a:ext>
                  </a:extLst>
                </p:cNvPr>
                <p:cNvCxnSpPr>
                  <a:cxnSpLocks/>
                </p:cNvCxnSpPr>
                <p:nvPr/>
              </p:nvCxnSpPr>
              <p:spPr>
                <a:xfrm>
                  <a:off x="2079906" y="1460115"/>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6" name="テキスト ボックス 15">
                  <a:extLst>
                    <a:ext uri="{FF2B5EF4-FFF2-40B4-BE49-F238E27FC236}">
                      <a16:creationId xmlns:a16="http://schemas.microsoft.com/office/drawing/2014/main" id="{447C3399-D389-FD85-2495-9001123609FD}"/>
                    </a:ext>
                  </a:extLst>
                </p:cNvPr>
                <p:cNvSpPr txBox="1"/>
                <p:nvPr/>
              </p:nvSpPr>
              <p:spPr>
                <a:xfrm>
                  <a:off x="2981989" y="1195679"/>
                  <a:ext cx="5250582"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売上や生産数量に変動はあるか？</a:t>
                  </a:r>
                  <a:r>
                    <a:rPr lang="en-US" altLang="ja-JP" sz="1200">
                      <a:latin typeface="BIZ UDPゴシック" panose="020B0400000000000000" pitchFamily="50" charset="-128"/>
                      <a:ea typeface="BIZ UDPゴシック" panose="020B0400000000000000" pitchFamily="50" charset="-128"/>
                    </a:rPr>
                    <a:t>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a:t>
                  </a:r>
                  <a:r>
                    <a:rPr lang="ja-JP" altLang="en-US" sz="800">
                      <a:latin typeface="BIZ UDP明朝 Medium" panose="02020500000000000000" pitchFamily="18" charset="-128"/>
                      <a:ea typeface="BIZ UDP明朝 Medium" panose="02020500000000000000" pitchFamily="18" charset="-128"/>
                    </a:rPr>
                    <a:t>５１，５６）　</a:t>
                  </a:r>
                  <a:endParaRPr lang="en-US" altLang="ja-JP" sz="900">
                    <a:latin typeface="BIZ UDP明朝 Medium" panose="02020500000000000000" pitchFamily="18" charset="-128"/>
                    <a:ea typeface="BIZ UDP明朝 Medium" panose="02020500000000000000" pitchFamily="18" charset="-128"/>
                  </a:endParaRPr>
                </a:p>
              </p:txBody>
            </p:sp>
            <p:sp>
              <p:nvSpPr>
                <p:cNvPr id="17" name="テキスト ボックス 16">
                  <a:extLst>
                    <a:ext uri="{FF2B5EF4-FFF2-40B4-BE49-F238E27FC236}">
                      <a16:creationId xmlns:a16="http://schemas.microsoft.com/office/drawing/2014/main" id="{07468782-D39A-2D78-6E3F-19FD2BE4284E}"/>
                    </a:ext>
                  </a:extLst>
                </p:cNvPr>
                <p:cNvSpPr txBox="1"/>
                <p:nvPr/>
              </p:nvSpPr>
              <p:spPr>
                <a:xfrm>
                  <a:off x="3081910" y="1423362"/>
                  <a:ext cx="5150661"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・在庫の増減→運転資金の増減</a:t>
                  </a:r>
                  <a:endParaRPr lang="en-US" altLang="ja-JP" sz="1000">
                    <a:latin typeface="BIZ UDPゴシック" panose="020B0400000000000000" pitchFamily="50" charset="-128"/>
                    <a:ea typeface="BIZ UDPゴシック" panose="020B0400000000000000" pitchFamily="50" charset="-128"/>
                  </a:endParaRPr>
                </a:p>
              </p:txBody>
            </p:sp>
          </p:grpSp>
          <p:cxnSp>
            <p:nvCxnSpPr>
              <p:cNvPr id="3" name="直線矢印コネクタ 2">
                <a:extLst>
                  <a:ext uri="{FF2B5EF4-FFF2-40B4-BE49-F238E27FC236}">
                    <a16:creationId xmlns:a16="http://schemas.microsoft.com/office/drawing/2014/main" id="{E929D62C-40DA-626F-6C38-5D998564F8F4}"/>
                  </a:ext>
                </a:extLst>
              </p:cNvPr>
              <p:cNvCxnSpPr>
                <a:cxnSpLocks/>
              </p:cNvCxnSpPr>
              <p:nvPr/>
            </p:nvCxnSpPr>
            <p:spPr>
              <a:xfrm>
                <a:off x="2948968" y="1247943"/>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6" name="テキスト ボックス 5">
                <a:extLst>
                  <a:ext uri="{FF2B5EF4-FFF2-40B4-BE49-F238E27FC236}">
                    <a16:creationId xmlns:a16="http://schemas.microsoft.com/office/drawing/2014/main" id="{8975F4DF-254A-9D18-6AA8-8DE68F796CDA}"/>
                  </a:ext>
                </a:extLst>
              </p:cNvPr>
              <p:cNvSpPr txBox="1"/>
              <p:nvPr/>
            </p:nvSpPr>
            <p:spPr>
              <a:xfrm>
                <a:off x="2172846" y="1033488"/>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1</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grpSp>
          <p:nvGrpSpPr>
            <p:cNvPr id="27" name="グループ化 26">
              <a:extLst>
                <a:ext uri="{FF2B5EF4-FFF2-40B4-BE49-F238E27FC236}">
                  <a16:creationId xmlns:a16="http://schemas.microsoft.com/office/drawing/2014/main" id="{FFAA14DE-79ED-CEB0-93FD-76C364331D39}"/>
                </a:ext>
              </a:extLst>
            </p:cNvPr>
            <p:cNvGrpSpPr/>
            <p:nvPr/>
          </p:nvGrpSpPr>
          <p:grpSpPr>
            <a:xfrm>
              <a:off x="2172021" y="1451629"/>
              <a:ext cx="6436093" cy="400110"/>
              <a:chOff x="2172028" y="1446919"/>
              <a:chExt cx="6436093" cy="400110"/>
            </a:xfrm>
          </p:grpSpPr>
          <p:grpSp>
            <p:nvGrpSpPr>
              <p:cNvPr id="20" name="グループ化 19">
                <a:extLst>
                  <a:ext uri="{FF2B5EF4-FFF2-40B4-BE49-F238E27FC236}">
                    <a16:creationId xmlns:a16="http://schemas.microsoft.com/office/drawing/2014/main" id="{59B91B9B-4073-3282-E5B7-44A604CFFB91}"/>
                  </a:ext>
                </a:extLst>
              </p:cNvPr>
              <p:cNvGrpSpPr/>
              <p:nvPr/>
            </p:nvGrpSpPr>
            <p:grpSpPr>
              <a:xfrm>
                <a:off x="2261493" y="1511834"/>
                <a:ext cx="6346628" cy="276999"/>
                <a:chOff x="2079906" y="1195101"/>
                <a:chExt cx="6346628" cy="276999"/>
              </a:xfrm>
            </p:grpSpPr>
            <p:cxnSp>
              <p:nvCxnSpPr>
                <p:cNvPr id="23" name="直線コネクタ 22">
                  <a:extLst>
                    <a:ext uri="{FF2B5EF4-FFF2-40B4-BE49-F238E27FC236}">
                      <a16:creationId xmlns:a16="http://schemas.microsoft.com/office/drawing/2014/main" id="{42BAC202-E26E-DB7E-15E7-F90E188B13DD}"/>
                    </a:ext>
                  </a:extLst>
                </p:cNvPr>
                <p:cNvCxnSpPr>
                  <a:cxnSpLocks/>
                </p:cNvCxnSpPr>
                <p:nvPr/>
              </p:nvCxnSpPr>
              <p:spPr>
                <a:xfrm>
                  <a:off x="2079906" y="1460115"/>
                  <a:ext cx="6346628"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24" name="テキスト ボックス 23">
                  <a:extLst>
                    <a:ext uri="{FF2B5EF4-FFF2-40B4-BE49-F238E27FC236}">
                      <a16:creationId xmlns:a16="http://schemas.microsoft.com/office/drawing/2014/main" id="{BF39F66F-0DFB-4CED-68C6-B5723B757C80}"/>
                    </a:ext>
                  </a:extLst>
                </p:cNvPr>
                <p:cNvSpPr txBox="1"/>
                <p:nvPr/>
              </p:nvSpPr>
              <p:spPr>
                <a:xfrm>
                  <a:off x="2981989" y="1195101"/>
                  <a:ext cx="5250582"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生産形態による在庫（</a:t>
                  </a:r>
                  <a:r>
                    <a:rPr lang="ja-JP" altLang="en-US" sz="1100">
                      <a:latin typeface="BIZ UDPゴシック" panose="020B0400000000000000" pitchFamily="50" charset="-128"/>
                      <a:ea typeface="BIZ UDPゴシック" panose="020B0400000000000000" pitchFamily="50" charset="-128"/>
                    </a:rPr>
                    <a:t>仕入</a:t>
                  </a:r>
                  <a:r>
                    <a:rPr lang="ja-JP" altLang="en-US" sz="1200">
                      <a:latin typeface="BIZ UDPゴシック" panose="020B0400000000000000" pitchFamily="50" charset="-128"/>
                      <a:ea typeface="BIZ UDPゴシック" panose="020B0400000000000000" pitchFamily="50" charset="-128"/>
                    </a:rPr>
                    <a:t>）との関係を確認したか？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a:t>
                  </a:r>
                  <a:r>
                    <a:rPr lang="ja-JP" altLang="en-US" sz="800">
                      <a:latin typeface="BIZ UDP明朝 Medium" panose="02020500000000000000" pitchFamily="18" charset="-128"/>
                      <a:ea typeface="BIZ UDP明朝 Medium" panose="02020500000000000000" pitchFamily="18" charset="-128"/>
                    </a:rPr>
                    <a:t>５</a:t>
                  </a:r>
                  <a:r>
                    <a:rPr lang="en-US" altLang="ja-JP" sz="800">
                      <a:latin typeface="BIZ UDP明朝 Medium" panose="02020500000000000000" pitchFamily="18" charset="-128"/>
                      <a:ea typeface="BIZ UDP明朝 Medium" panose="02020500000000000000" pitchFamily="18" charset="-128"/>
                    </a:rPr>
                    <a:t>4</a:t>
                  </a:r>
                  <a:r>
                    <a:rPr lang="ja-JP" altLang="en-US" sz="800">
                      <a:latin typeface="BIZ UDP明朝 Medium" panose="02020500000000000000" pitchFamily="18" charset="-128"/>
                      <a:ea typeface="BIZ UDP明朝 Medium" panose="02020500000000000000" pitchFamily="18" charset="-128"/>
                    </a:rPr>
                    <a:t>，５６）　</a:t>
                  </a:r>
                  <a:endParaRPr lang="en-US" altLang="ja-JP" sz="900">
                    <a:latin typeface="BIZ UDP明朝 Medium" panose="02020500000000000000" pitchFamily="18" charset="-128"/>
                    <a:ea typeface="BIZ UDP明朝 Medium" panose="02020500000000000000" pitchFamily="18" charset="-128"/>
                  </a:endParaRPr>
                </a:p>
              </p:txBody>
            </p:sp>
          </p:grpSp>
          <p:sp>
            <p:nvSpPr>
              <p:cNvPr id="12" name="テキスト ボックス 11">
                <a:extLst>
                  <a:ext uri="{FF2B5EF4-FFF2-40B4-BE49-F238E27FC236}">
                    <a16:creationId xmlns:a16="http://schemas.microsoft.com/office/drawing/2014/main" id="{80976EDB-B24A-28D5-D30A-88BFFB349272}"/>
                  </a:ext>
                </a:extLst>
              </p:cNvPr>
              <p:cNvSpPr txBox="1"/>
              <p:nvPr/>
            </p:nvSpPr>
            <p:spPr>
              <a:xfrm>
                <a:off x="2172028" y="1446919"/>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2</a:t>
                </a:r>
                <a:endParaRPr kumimoji="1" lang="ja-JP" altLang="en-US" sz="1400" b="1">
                  <a:solidFill>
                    <a:srgbClr val="00B0F0"/>
                  </a:solidFill>
                  <a:latin typeface="Arial Nova" panose="020B0504020202020204" pitchFamily="34" charset="0"/>
                  <a:ea typeface="HGS明朝B" panose="02020800000000000000" pitchFamily="18" charset="-128"/>
                </a:endParaRPr>
              </a:p>
            </p:txBody>
          </p:sp>
          <p:cxnSp>
            <p:nvCxnSpPr>
              <p:cNvPr id="13" name="直線矢印コネクタ 12">
                <a:extLst>
                  <a:ext uri="{FF2B5EF4-FFF2-40B4-BE49-F238E27FC236}">
                    <a16:creationId xmlns:a16="http://schemas.microsoft.com/office/drawing/2014/main" id="{D0D1D3B5-9C1E-51ED-C4C3-FEB3DF796450}"/>
                  </a:ext>
                </a:extLst>
              </p:cNvPr>
              <p:cNvCxnSpPr>
                <a:cxnSpLocks/>
              </p:cNvCxnSpPr>
              <p:nvPr/>
            </p:nvCxnSpPr>
            <p:spPr>
              <a:xfrm>
                <a:off x="2950014" y="1671324"/>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grpSp>
        <p:grpSp>
          <p:nvGrpSpPr>
            <p:cNvPr id="22" name="グループ化 21">
              <a:extLst>
                <a:ext uri="{FF2B5EF4-FFF2-40B4-BE49-F238E27FC236}">
                  <a16:creationId xmlns:a16="http://schemas.microsoft.com/office/drawing/2014/main" id="{F8B9E3EF-EBEF-0029-29E2-AED60B30E745}"/>
                </a:ext>
              </a:extLst>
            </p:cNvPr>
            <p:cNvGrpSpPr/>
            <p:nvPr/>
          </p:nvGrpSpPr>
          <p:grpSpPr>
            <a:xfrm>
              <a:off x="2172021" y="1731360"/>
              <a:ext cx="6445330" cy="400110"/>
              <a:chOff x="2172027" y="1726881"/>
              <a:chExt cx="6445330" cy="400110"/>
            </a:xfrm>
          </p:grpSpPr>
          <p:grpSp>
            <p:nvGrpSpPr>
              <p:cNvPr id="29" name="グループ化 28">
                <a:extLst>
                  <a:ext uri="{FF2B5EF4-FFF2-40B4-BE49-F238E27FC236}">
                    <a16:creationId xmlns:a16="http://schemas.microsoft.com/office/drawing/2014/main" id="{FB392B4D-5503-AFC0-FC8F-0233C290402E}"/>
                  </a:ext>
                </a:extLst>
              </p:cNvPr>
              <p:cNvGrpSpPr/>
              <p:nvPr/>
            </p:nvGrpSpPr>
            <p:grpSpPr>
              <a:xfrm>
                <a:off x="2261493" y="1793760"/>
                <a:ext cx="6355864" cy="276999"/>
                <a:chOff x="2079906" y="1205204"/>
                <a:chExt cx="6355864" cy="276999"/>
              </a:xfrm>
            </p:grpSpPr>
            <p:cxnSp>
              <p:nvCxnSpPr>
                <p:cNvPr id="32" name="直線コネクタ 31">
                  <a:extLst>
                    <a:ext uri="{FF2B5EF4-FFF2-40B4-BE49-F238E27FC236}">
                      <a16:creationId xmlns:a16="http://schemas.microsoft.com/office/drawing/2014/main" id="{9B1AFBF6-9088-43A3-6B63-746D0D52EBA9}"/>
                    </a:ext>
                  </a:extLst>
                </p:cNvPr>
                <p:cNvCxnSpPr>
                  <a:cxnSpLocks/>
                </p:cNvCxnSpPr>
                <p:nvPr/>
              </p:nvCxnSpPr>
              <p:spPr>
                <a:xfrm>
                  <a:off x="2079906" y="1478107"/>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37" name="テキスト ボックス 36">
                  <a:extLst>
                    <a:ext uri="{FF2B5EF4-FFF2-40B4-BE49-F238E27FC236}">
                      <a16:creationId xmlns:a16="http://schemas.microsoft.com/office/drawing/2014/main" id="{681706F9-1F9F-7F22-AFD6-322E64F755FC}"/>
                    </a:ext>
                  </a:extLst>
                </p:cNvPr>
                <p:cNvSpPr txBox="1"/>
                <p:nvPr/>
              </p:nvSpPr>
              <p:spPr>
                <a:xfrm>
                  <a:off x="2981989" y="1205204"/>
                  <a:ext cx="5250582"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受注見込の対応か、受注確定か？</a:t>
                  </a:r>
                  <a:r>
                    <a:rPr lang="ja-JP" altLang="en-US" sz="800">
                      <a:latin typeface="BIZ UDP明朝 Medium" panose="02020500000000000000" pitchFamily="18" charset="-128"/>
                      <a:ea typeface="BIZ UDP明朝 Medium" panose="02020500000000000000" pitchFamily="18" charset="-128"/>
                    </a:rPr>
                    <a:t>　</a:t>
                  </a:r>
                  <a:endParaRPr lang="en-US" altLang="ja-JP" sz="900">
                    <a:latin typeface="BIZ UDP明朝 Medium" panose="02020500000000000000" pitchFamily="18" charset="-128"/>
                    <a:ea typeface="BIZ UDP明朝 Medium" panose="02020500000000000000" pitchFamily="18" charset="-128"/>
                  </a:endParaRPr>
                </a:p>
              </p:txBody>
            </p:sp>
          </p:grpSp>
          <p:sp>
            <p:nvSpPr>
              <p:cNvPr id="25" name="テキスト ボックス 24">
                <a:extLst>
                  <a:ext uri="{FF2B5EF4-FFF2-40B4-BE49-F238E27FC236}">
                    <a16:creationId xmlns:a16="http://schemas.microsoft.com/office/drawing/2014/main" id="{5EAD10A8-36E3-8E01-98E5-6E012EBF9A9C}"/>
                  </a:ext>
                </a:extLst>
              </p:cNvPr>
              <p:cNvSpPr txBox="1"/>
              <p:nvPr/>
            </p:nvSpPr>
            <p:spPr>
              <a:xfrm>
                <a:off x="2172027" y="1726881"/>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3</a:t>
                </a:r>
                <a:endParaRPr kumimoji="1" lang="ja-JP" altLang="en-US" sz="1400" b="1">
                  <a:solidFill>
                    <a:srgbClr val="00B0F0"/>
                  </a:solidFill>
                  <a:latin typeface="Arial Nova" panose="020B0504020202020204" pitchFamily="34" charset="0"/>
                  <a:ea typeface="HGS明朝B" panose="02020800000000000000" pitchFamily="18" charset="-128"/>
                </a:endParaRPr>
              </a:p>
            </p:txBody>
          </p:sp>
          <p:cxnSp>
            <p:nvCxnSpPr>
              <p:cNvPr id="15" name="直線矢印コネクタ 14">
                <a:extLst>
                  <a:ext uri="{FF2B5EF4-FFF2-40B4-BE49-F238E27FC236}">
                    <a16:creationId xmlns:a16="http://schemas.microsoft.com/office/drawing/2014/main" id="{C2BB09EB-084B-9D22-859A-BB93990486F3}"/>
                  </a:ext>
                </a:extLst>
              </p:cNvPr>
              <p:cNvCxnSpPr>
                <a:cxnSpLocks/>
              </p:cNvCxnSpPr>
              <p:nvPr/>
            </p:nvCxnSpPr>
            <p:spPr>
              <a:xfrm>
                <a:off x="2948149" y="1947813"/>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grpSp>
        <p:grpSp>
          <p:nvGrpSpPr>
            <p:cNvPr id="26" name="グループ化 25">
              <a:extLst>
                <a:ext uri="{FF2B5EF4-FFF2-40B4-BE49-F238E27FC236}">
                  <a16:creationId xmlns:a16="http://schemas.microsoft.com/office/drawing/2014/main" id="{4DE29FFA-796B-C079-0FAD-F78D59DF8A2F}"/>
                </a:ext>
              </a:extLst>
            </p:cNvPr>
            <p:cNvGrpSpPr/>
            <p:nvPr/>
          </p:nvGrpSpPr>
          <p:grpSpPr>
            <a:xfrm>
              <a:off x="2172021" y="2011091"/>
              <a:ext cx="6510294" cy="400110"/>
              <a:chOff x="2172026" y="2088643"/>
              <a:chExt cx="6510294" cy="400110"/>
            </a:xfrm>
          </p:grpSpPr>
          <p:sp>
            <p:nvSpPr>
              <p:cNvPr id="49" name="テキスト ボックス 48">
                <a:extLst>
                  <a:ext uri="{FF2B5EF4-FFF2-40B4-BE49-F238E27FC236}">
                    <a16:creationId xmlns:a16="http://schemas.microsoft.com/office/drawing/2014/main" id="{8F82EF98-070C-C821-6635-E88C52CA1373}"/>
                  </a:ext>
                </a:extLst>
              </p:cNvPr>
              <p:cNvSpPr txBox="1"/>
              <p:nvPr/>
            </p:nvSpPr>
            <p:spPr>
              <a:xfrm>
                <a:off x="3169030" y="2153805"/>
                <a:ext cx="5513290" cy="276999"/>
              </a:xfrm>
              <a:prstGeom prst="rect">
                <a:avLst/>
              </a:prstGeom>
              <a:noFill/>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仕様書・注文書などで支払条件や案件の売上規模などを確認したか？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a:t>
                </a:r>
                <a:r>
                  <a:rPr lang="ja-JP" altLang="en-US" sz="800">
                    <a:latin typeface="BIZ UDP明朝 Medium" panose="02020500000000000000" pitchFamily="18" charset="-128"/>
                    <a:ea typeface="BIZ UDP明朝 Medium" panose="02020500000000000000" pitchFamily="18" charset="-128"/>
                  </a:rPr>
                  <a:t>５</a:t>
                </a:r>
                <a:r>
                  <a:rPr lang="en-US" altLang="ja-JP" sz="800">
                    <a:latin typeface="BIZ UDP明朝 Medium" panose="02020500000000000000" pitchFamily="18" charset="-128"/>
                    <a:ea typeface="BIZ UDP明朝 Medium" panose="02020500000000000000" pitchFamily="18" charset="-128"/>
                  </a:rPr>
                  <a:t>4</a:t>
                </a:r>
                <a:r>
                  <a:rPr lang="ja-JP" altLang="en-US" sz="800">
                    <a:latin typeface="BIZ UDP明朝 Medium" panose="02020500000000000000" pitchFamily="18" charset="-128"/>
                    <a:ea typeface="BIZ UDP明朝 Medium" panose="02020500000000000000" pitchFamily="18" charset="-128"/>
                  </a:rPr>
                  <a:t>）　</a:t>
                </a:r>
                <a:endParaRPr kumimoji="1" lang="en-US" altLang="ja-JP" sz="800">
                  <a:latin typeface="BIZ UDPゴシック" panose="020B0400000000000000" pitchFamily="50" charset="-128"/>
                  <a:ea typeface="BIZ UDPゴシック" panose="020B0400000000000000" pitchFamily="50" charset="-128"/>
                </a:endParaRPr>
              </a:p>
            </p:txBody>
          </p:sp>
          <p:cxnSp>
            <p:nvCxnSpPr>
              <p:cNvPr id="28" name="直線矢印コネクタ 27">
                <a:extLst>
                  <a:ext uri="{FF2B5EF4-FFF2-40B4-BE49-F238E27FC236}">
                    <a16:creationId xmlns:a16="http://schemas.microsoft.com/office/drawing/2014/main" id="{EBD0048D-95BD-1014-8D23-B0D5CB9775E8}"/>
                  </a:ext>
                </a:extLst>
              </p:cNvPr>
              <p:cNvCxnSpPr>
                <a:cxnSpLocks/>
              </p:cNvCxnSpPr>
              <p:nvPr/>
            </p:nvCxnSpPr>
            <p:spPr>
              <a:xfrm>
                <a:off x="2948148" y="2303098"/>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63" name="テキスト ボックス 62">
                <a:extLst>
                  <a:ext uri="{FF2B5EF4-FFF2-40B4-BE49-F238E27FC236}">
                    <a16:creationId xmlns:a16="http://schemas.microsoft.com/office/drawing/2014/main" id="{79B88FE7-9B25-8B12-6B30-AA1BAD50E1D5}"/>
                  </a:ext>
                </a:extLst>
              </p:cNvPr>
              <p:cNvSpPr txBox="1"/>
              <p:nvPr/>
            </p:nvSpPr>
            <p:spPr>
              <a:xfrm>
                <a:off x="2172026" y="2088643"/>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4</a:t>
                </a:r>
                <a:endParaRPr kumimoji="1" lang="ja-JP" altLang="en-US" sz="1400" b="1">
                  <a:solidFill>
                    <a:srgbClr val="00B0F0"/>
                  </a:solidFill>
                  <a:latin typeface="Arial Nova" panose="020B0504020202020204" pitchFamily="34" charset="0"/>
                  <a:ea typeface="HGS明朝B" panose="02020800000000000000" pitchFamily="18" charset="-128"/>
                </a:endParaRPr>
              </a:p>
            </p:txBody>
          </p:sp>
          <p:cxnSp>
            <p:nvCxnSpPr>
              <p:cNvPr id="68" name="直線コネクタ 67">
                <a:extLst>
                  <a:ext uri="{FF2B5EF4-FFF2-40B4-BE49-F238E27FC236}">
                    <a16:creationId xmlns:a16="http://schemas.microsoft.com/office/drawing/2014/main" id="{A9A12C69-454E-BC80-8348-A9C88CD1F449}"/>
                  </a:ext>
                </a:extLst>
              </p:cNvPr>
              <p:cNvCxnSpPr>
                <a:cxnSpLocks/>
              </p:cNvCxnSpPr>
              <p:nvPr/>
            </p:nvCxnSpPr>
            <p:spPr>
              <a:xfrm>
                <a:off x="2269958" y="2433968"/>
                <a:ext cx="6355864"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grpSp>
        <p:grpSp>
          <p:nvGrpSpPr>
            <p:cNvPr id="19" name="グループ化 18">
              <a:extLst>
                <a:ext uri="{FF2B5EF4-FFF2-40B4-BE49-F238E27FC236}">
                  <a16:creationId xmlns:a16="http://schemas.microsoft.com/office/drawing/2014/main" id="{ECF32B5D-C076-55F1-1054-5FED85EC4BAF}"/>
                </a:ext>
              </a:extLst>
            </p:cNvPr>
            <p:cNvGrpSpPr/>
            <p:nvPr/>
          </p:nvGrpSpPr>
          <p:grpSpPr>
            <a:xfrm>
              <a:off x="2172021" y="2337512"/>
              <a:ext cx="6454570" cy="555120"/>
              <a:chOff x="2172023" y="2304166"/>
              <a:chExt cx="6454570" cy="555120"/>
            </a:xfrm>
          </p:grpSpPr>
          <p:grpSp>
            <p:nvGrpSpPr>
              <p:cNvPr id="60" name="グループ化 59">
                <a:extLst>
                  <a:ext uri="{FF2B5EF4-FFF2-40B4-BE49-F238E27FC236}">
                    <a16:creationId xmlns:a16="http://schemas.microsoft.com/office/drawing/2014/main" id="{6423EB59-8EA8-ACC2-0195-D4C27B2B5C64}"/>
                  </a:ext>
                </a:extLst>
              </p:cNvPr>
              <p:cNvGrpSpPr/>
              <p:nvPr/>
            </p:nvGrpSpPr>
            <p:grpSpPr>
              <a:xfrm>
                <a:off x="2261493" y="2362998"/>
                <a:ext cx="6365100" cy="496288"/>
                <a:chOff x="2079906" y="1212324"/>
                <a:chExt cx="6365100" cy="496288"/>
              </a:xfrm>
            </p:grpSpPr>
            <p:cxnSp>
              <p:nvCxnSpPr>
                <p:cNvPr id="66" name="直線コネクタ 65">
                  <a:extLst>
                    <a:ext uri="{FF2B5EF4-FFF2-40B4-BE49-F238E27FC236}">
                      <a16:creationId xmlns:a16="http://schemas.microsoft.com/office/drawing/2014/main" id="{5F58C63E-688C-5AD7-9645-B0F3024E3761}"/>
                    </a:ext>
                  </a:extLst>
                </p:cNvPr>
                <p:cNvCxnSpPr>
                  <a:cxnSpLocks/>
                </p:cNvCxnSpPr>
                <p:nvPr/>
              </p:nvCxnSpPr>
              <p:spPr>
                <a:xfrm>
                  <a:off x="2079906" y="1494272"/>
                  <a:ext cx="6365100"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69" name="テキスト ボックス 68">
                  <a:extLst>
                    <a:ext uri="{FF2B5EF4-FFF2-40B4-BE49-F238E27FC236}">
                      <a16:creationId xmlns:a16="http://schemas.microsoft.com/office/drawing/2014/main" id="{0B02961D-2E5C-487E-2680-E804F991A2E9}"/>
                    </a:ext>
                  </a:extLst>
                </p:cNvPr>
                <p:cNvSpPr txBox="1"/>
                <p:nvPr/>
              </p:nvSpPr>
              <p:spPr>
                <a:xfrm>
                  <a:off x="2990456" y="1212324"/>
                  <a:ext cx="5250582" cy="276999"/>
                </a:xfrm>
                <a:prstGeom prst="rect">
                  <a:avLst/>
                </a:prstGeom>
                <a:noFill/>
              </p:spPr>
              <p:txBody>
                <a:bodyPr wrap="square" rtlCol="0">
                  <a:spAutoFit/>
                </a:bodyPr>
                <a:lstStyle/>
                <a:p>
                  <a:r>
                    <a:rPr lang="ja-JP" altLang="en-US" sz="1200">
                      <a:latin typeface="BIZ UDPゴシック" panose="020B0400000000000000" pitchFamily="50" charset="-128"/>
                      <a:ea typeface="BIZ UDPゴシック" panose="020B0400000000000000" pitchFamily="50" charset="-128"/>
                    </a:rPr>
                    <a:t>恒常的に必要な資金なのか？ </a:t>
                  </a:r>
                  <a:r>
                    <a:rPr lang="ja-JP" altLang="en-US" sz="800">
                      <a:latin typeface="BIZ UDP明朝 Medium" panose="02020500000000000000" pitchFamily="18" charset="-128"/>
                      <a:ea typeface="BIZ UDP明朝 Medium" panose="02020500000000000000" pitchFamily="18" charset="-128"/>
                    </a:rPr>
                    <a:t>（参照 ：</a:t>
                  </a:r>
                  <a:r>
                    <a:rPr lang="en-US" altLang="ja-JP" sz="800">
                      <a:latin typeface="BIZ UDP明朝 Medium" panose="02020500000000000000" pitchFamily="18" charset="-128"/>
                      <a:ea typeface="BIZ UDP明朝 Medium" panose="02020500000000000000" pitchFamily="18" charset="-128"/>
                    </a:rPr>
                    <a:t> P</a:t>
                  </a:r>
                  <a:r>
                    <a:rPr lang="ja-JP" altLang="en-US" sz="800">
                      <a:latin typeface="BIZ UDP明朝 Medium" panose="02020500000000000000" pitchFamily="18" charset="-128"/>
                      <a:ea typeface="BIZ UDP明朝 Medium" panose="02020500000000000000" pitchFamily="18" charset="-128"/>
                    </a:rPr>
                    <a:t>５</a:t>
                  </a:r>
                  <a:r>
                    <a:rPr lang="en-US" altLang="ja-JP" sz="800">
                      <a:latin typeface="BIZ UDP明朝 Medium" panose="02020500000000000000" pitchFamily="18" charset="-128"/>
                      <a:ea typeface="BIZ UDP明朝 Medium" panose="02020500000000000000" pitchFamily="18" charset="-128"/>
                    </a:rPr>
                    <a:t>4</a:t>
                  </a:r>
                  <a:r>
                    <a:rPr lang="ja-JP" altLang="en-US" sz="800">
                      <a:latin typeface="BIZ UDP明朝 Medium" panose="02020500000000000000" pitchFamily="18" charset="-128"/>
                      <a:ea typeface="BIZ UDP明朝 Medium" panose="02020500000000000000" pitchFamily="18" charset="-128"/>
                    </a:rPr>
                    <a:t>～５６）　</a:t>
                  </a:r>
                  <a:endParaRPr lang="en-US" altLang="ja-JP" sz="800">
                    <a:latin typeface="BIZ UDPゴシック" panose="020B0400000000000000" pitchFamily="50" charset="-128"/>
                    <a:ea typeface="BIZ UDPゴシック" panose="020B0400000000000000" pitchFamily="50" charset="-128"/>
                  </a:endParaRPr>
                </a:p>
              </p:txBody>
            </p:sp>
            <p:sp>
              <p:nvSpPr>
                <p:cNvPr id="70" name="テキスト ボックス 69">
                  <a:extLst>
                    <a:ext uri="{FF2B5EF4-FFF2-40B4-BE49-F238E27FC236}">
                      <a16:creationId xmlns:a16="http://schemas.microsoft.com/office/drawing/2014/main" id="{295384D1-18E5-19A7-C489-81D1998BFA5D}"/>
                    </a:ext>
                  </a:extLst>
                </p:cNvPr>
                <p:cNvSpPr txBox="1"/>
                <p:nvPr/>
              </p:nvSpPr>
              <p:spPr>
                <a:xfrm>
                  <a:off x="3095015" y="1462391"/>
                  <a:ext cx="3932710" cy="246221"/>
                </a:xfrm>
                <a:prstGeom prst="rect">
                  <a:avLst/>
                </a:prstGeom>
                <a:noFill/>
              </p:spPr>
              <p:txBody>
                <a:bodyPr wrap="square" rtlCol="0">
                  <a:spAutoFit/>
                </a:bodyPr>
                <a:lstStyle/>
                <a:p>
                  <a:r>
                    <a:rPr lang="ja-JP" altLang="en-US" sz="1000">
                      <a:latin typeface="BIZ UDPゴシック" panose="020B0400000000000000" pitchFamily="50" charset="-128"/>
                      <a:ea typeface="BIZ UDPゴシック" panose="020B0400000000000000" pitchFamily="50" charset="-128"/>
                    </a:rPr>
                    <a:t>・試作品や特注品なら一時的、契約期間の確認</a:t>
                  </a:r>
                  <a:endParaRPr lang="en-US" altLang="ja-JP" sz="1000">
                    <a:latin typeface="BIZ UDPゴシック" panose="020B0400000000000000" pitchFamily="50" charset="-128"/>
                    <a:ea typeface="BIZ UDPゴシック" panose="020B0400000000000000" pitchFamily="50" charset="-128"/>
                  </a:endParaRPr>
                </a:p>
              </p:txBody>
            </p:sp>
          </p:grpSp>
          <p:cxnSp>
            <p:nvCxnSpPr>
              <p:cNvPr id="74" name="直線矢印コネクタ 73">
                <a:extLst>
                  <a:ext uri="{FF2B5EF4-FFF2-40B4-BE49-F238E27FC236}">
                    <a16:creationId xmlns:a16="http://schemas.microsoft.com/office/drawing/2014/main" id="{60D66531-8BAF-39F7-6CA1-6899B5F419FC}"/>
                  </a:ext>
                </a:extLst>
              </p:cNvPr>
              <p:cNvCxnSpPr>
                <a:cxnSpLocks/>
              </p:cNvCxnSpPr>
              <p:nvPr/>
            </p:nvCxnSpPr>
            <p:spPr>
              <a:xfrm>
                <a:off x="2939678" y="2510154"/>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75" name="テキスト ボックス 74">
                <a:extLst>
                  <a:ext uri="{FF2B5EF4-FFF2-40B4-BE49-F238E27FC236}">
                    <a16:creationId xmlns:a16="http://schemas.microsoft.com/office/drawing/2014/main" id="{219EA0A2-7C98-22E9-BE1C-86C2641FBD5C}"/>
                  </a:ext>
                </a:extLst>
              </p:cNvPr>
              <p:cNvSpPr txBox="1"/>
              <p:nvPr/>
            </p:nvSpPr>
            <p:spPr>
              <a:xfrm>
                <a:off x="2172023" y="2304166"/>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5</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grpSp>
          <p:nvGrpSpPr>
            <p:cNvPr id="18" name="グループ化 17">
              <a:extLst>
                <a:ext uri="{FF2B5EF4-FFF2-40B4-BE49-F238E27FC236}">
                  <a16:creationId xmlns:a16="http://schemas.microsoft.com/office/drawing/2014/main" id="{8A13FB26-B82A-02BD-79D4-A0021A0820D4}"/>
                </a:ext>
              </a:extLst>
            </p:cNvPr>
            <p:cNvGrpSpPr/>
            <p:nvPr/>
          </p:nvGrpSpPr>
          <p:grpSpPr>
            <a:xfrm>
              <a:off x="2172021" y="2769686"/>
              <a:ext cx="6436100" cy="400110"/>
              <a:chOff x="2172021" y="2685173"/>
              <a:chExt cx="6436100" cy="400110"/>
            </a:xfrm>
          </p:grpSpPr>
          <p:grpSp>
            <p:nvGrpSpPr>
              <p:cNvPr id="53" name="グループ化 52">
                <a:extLst>
                  <a:ext uri="{FF2B5EF4-FFF2-40B4-BE49-F238E27FC236}">
                    <a16:creationId xmlns:a16="http://schemas.microsoft.com/office/drawing/2014/main" id="{0C90FBD9-1F43-F8DB-2BA1-2A58EE6370D0}"/>
                  </a:ext>
                </a:extLst>
              </p:cNvPr>
              <p:cNvGrpSpPr/>
              <p:nvPr/>
            </p:nvGrpSpPr>
            <p:grpSpPr>
              <a:xfrm>
                <a:off x="2261493" y="2769891"/>
                <a:ext cx="6346628" cy="276999"/>
                <a:chOff x="2079906" y="1195679"/>
                <a:chExt cx="6346628" cy="276999"/>
              </a:xfrm>
            </p:grpSpPr>
            <p:cxnSp>
              <p:nvCxnSpPr>
                <p:cNvPr id="56" name="直線コネクタ 55">
                  <a:extLst>
                    <a:ext uri="{FF2B5EF4-FFF2-40B4-BE49-F238E27FC236}">
                      <a16:creationId xmlns:a16="http://schemas.microsoft.com/office/drawing/2014/main" id="{5E75DA28-361A-D6D1-1011-5214C8918F35}"/>
                    </a:ext>
                  </a:extLst>
                </p:cNvPr>
                <p:cNvCxnSpPr>
                  <a:cxnSpLocks/>
                </p:cNvCxnSpPr>
                <p:nvPr/>
              </p:nvCxnSpPr>
              <p:spPr>
                <a:xfrm>
                  <a:off x="2079906" y="1468582"/>
                  <a:ext cx="6346628" cy="0"/>
                </a:xfrm>
                <a:prstGeom prst="line">
                  <a:avLst/>
                </a:prstGeom>
                <a:ln>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57" name="テキスト ボックス 56">
                  <a:extLst>
                    <a:ext uri="{FF2B5EF4-FFF2-40B4-BE49-F238E27FC236}">
                      <a16:creationId xmlns:a16="http://schemas.microsoft.com/office/drawing/2014/main" id="{3205BFAF-4914-DCE9-F0E4-FB9000B8D98F}"/>
                    </a:ext>
                  </a:extLst>
                </p:cNvPr>
                <p:cNvSpPr txBox="1"/>
                <p:nvPr/>
              </p:nvSpPr>
              <p:spPr>
                <a:xfrm>
                  <a:off x="2981989" y="1195679"/>
                  <a:ext cx="5250582" cy="276999"/>
                </a:xfrm>
                <a:prstGeom prst="rect">
                  <a:avLst/>
                </a:prstGeom>
                <a:noFill/>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製造販売の企業は“販売・流通に対する準備や体制”は整っているか？</a:t>
                  </a:r>
                  <a:endParaRPr lang="en-US" altLang="ja-JP" sz="900">
                    <a:latin typeface="BIZ UDP明朝 Medium" panose="02020500000000000000" pitchFamily="18" charset="-128"/>
                    <a:ea typeface="BIZ UDP明朝 Medium" panose="02020500000000000000" pitchFamily="18" charset="-128"/>
                  </a:endParaRPr>
                </a:p>
              </p:txBody>
            </p:sp>
          </p:grpSp>
          <p:cxnSp>
            <p:nvCxnSpPr>
              <p:cNvPr id="76" name="直線矢印コネクタ 75">
                <a:extLst>
                  <a:ext uri="{FF2B5EF4-FFF2-40B4-BE49-F238E27FC236}">
                    <a16:creationId xmlns:a16="http://schemas.microsoft.com/office/drawing/2014/main" id="{0D0126CC-A407-E7EA-8ECD-84D3550EC313}"/>
                  </a:ext>
                </a:extLst>
              </p:cNvPr>
              <p:cNvCxnSpPr>
                <a:cxnSpLocks/>
              </p:cNvCxnSpPr>
              <p:nvPr/>
            </p:nvCxnSpPr>
            <p:spPr>
              <a:xfrm>
                <a:off x="2948143" y="2899628"/>
                <a:ext cx="258077" cy="0"/>
              </a:xfrm>
              <a:prstGeom prst="straightConnector1">
                <a:avLst/>
              </a:prstGeom>
              <a:ln w="31750">
                <a:solidFill>
                  <a:srgbClr val="00B0F0">
                    <a:alpha val="50196"/>
                  </a:srgbClr>
                </a:solidFill>
                <a:tailEnd type="triangle"/>
              </a:ln>
            </p:spPr>
            <p:style>
              <a:lnRef idx="2">
                <a:schemeClr val="accent4"/>
              </a:lnRef>
              <a:fillRef idx="0">
                <a:schemeClr val="accent4"/>
              </a:fillRef>
              <a:effectRef idx="1">
                <a:schemeClr val="accent4"/>
              </a:effectRef>
              <a:fontRef idx="minor">
                <a:schemeClr val="tx1"/>
              </a:fontRef>
            </p:style>
          </p:cxnSp>
          <p:sp>
            <p:nvSpPr>
              <p:cNvPr id="77" name="テキスト ボックス 76">
                <a:extLst>
                  <a:ext uri="{FF2B5EF4-FFF2-40B4-BE49-F238E27FC236}">
                    <a16:creationId xmlns:a16="http://schemas.microsoft.com/office/drawing/2014/main" id="{DB7EAF97-1D16-791B-9B10-92A9F43FE576}"/>
                  </a:ext>
                </a:extLst>
              </p:cNvPr>
              <p:cNvSpPr txBox="1"/>
              <p:nvPr/>
            </p:nvSpPr>
            <p:spPr>
              <a:xfrm>
                <a:off x="2172021" y="2685173"/>
                <a:ext cx="848096" cy="400110"/>
              </a:xfrm>
              <a:prstGeom prst="rect">
                <a:avLst/>
              </a:prstGeom>
              <a:noFill/>
            </p:spPr>
            <p:txBody>
              <a:bodyPr wrap="square">
                <a:spAutoFit/>
              </a:bodyPr>
              <a:lstStyle/>
              <a:p>
                <a:r>
                  <a:rPr kumimoji="1" lang="en-US" altLang="ja-JP" sz="1400">
                    <a:solidFill>
                      <a:srgbClr val="00B0F0"/>
                    </a:solidFill>
                    <a:latin typeface="Arial Rounded MT Bold" panose="020F0704030504030204" pitchFamily="34" charset="0"/>
                    <a:ea typeface="HGS明朝B" panose="02020800000000000000" pitchFamily="18" charset="-128"/>
                  </a:rPr>
                  <a:t>Point </a:t>
                </a:r>
                <a:r>
                  <a:rPr kumimoji="1" lang="en-US" altLang="ja-JP" sz="2000" b="1">
                    <a:solidFill>
                      <a:srgbClr val="00B0F0"/>
                    </a:solidFill>
                    <a:latin typeface="Arial Nova" panose="020B0504020202020204" pitchFamily="34" charset="0"/>
                    <a:ea typeface="HGS明朝B" panose="02020800000000000000" pitchFamily="18" charset="-128"/>
                  </a:rPr>
                  <a:t>6</a:t>
                </a:r>
                <a:endParaRPr kumimoji="1" lang="ja-JP" altLang="en-US" sz="1400" b="1">
                  <a:solidFill>
                    <a:srgbClr val="00B0F0"/>
                  </a:solidFill>
                  <a:latin typeface="Arial Nova" panose="020B0504020202020204" pitchFamily="34" charset="0"/>
                  <a:ea typeface="HGS明朝B" panose="02020800000000000000" pitchFamily="18" charset="-128"/>
                </a:endParaRPr>
              </a:p>
            </p:txBody>
          </p:sp>
        </p:grpSp>
      </p:grpSp>
      <p:sp>
        <p:nvSpPr>
          <p:cNvPr id="8" name="テキスト ボックス 7">
            <a:extLst>
              <a:ext uri="{FF2B5EF4-FFF2-40B4-BE49-F238E27FC236}">
                <a16:creationId xmlns:a16="http://schemas.microsoft.com/office/drawing/2014/main" id="{7ED94B2F-2923-0FF2-9981-A9DC4D19C5BB}"/>
              </a:ext>
            </a:extLst>
          </p:cNvPr>
          <p:cNvSpPr txBox="1"/>
          <p:nvPr/>
        </p:nvSpPr>
        <p:spPr>
          <a:xfrm>
            <a:off x="4356876" y="4215147"/>
            <a:ext cx="3876675" cy="261610"/>
          </a:xfrm>
          <a:prstGeom prst="rect">
            <a:avLst/>
          </a:prstGeom>
          <a:noFill/>
        </p:spPr>
        <p:txBody>
          <a:bodyPr wrap="square" rtlCol="0">
            <a:spAutoFit/>
          </a:bodyPr>
          <a:lstStyle/>
          <a:p>
            <a:r>
              <a:rPr kumimoji="1" lang="ja-JP" altLang="en-US" sz="1000">
                <a:latin typeface="BIZ UDPゴシック" panose="020B0400000000000000" pitchFamily="50" charset="-128"/>
                <a:ea typeface="BIZ UDPゴシック" panose="020B0400000000000000" pitchFamily="50" charset="-128"/>
              </a:rPr>
              <a:t>安価でも過剰量の場合、一定期間で</a:t>
            </a:r>
            <a:r>
              <a:rPr kumimoji="1" lang="ja-JP" altLang="en-US" sz="1100" b="1">
                <a:latin typeface="BIZ UDPゴシック" panose="020B0400000000000000" pitchFamily="50" charset="-128"/>
                <a:ea typeface="BIZ UDPゴシック" panose="020B0400000000000000" pitchFamily="50" charset="-128"/>
              </a:rPr>
              <a:t>消化</a:t>
            </a:r>
            <a:r>
              <a:rPr kumimoji="1" lang="ja-JP" altLang="en-US" sz="1000">
                <a:latin typeface="BIZ UDPゴシック" panose="020B0400000000000000" pitchFamily="50" charset="-128"/>
                <a:ea typeface="BIZ UDPゴシック" panose="020B0400000000000000" pitchFamily="50" charset="-128"/>
              </a:rPr>
              <a:t>できるか？</a:t>
            </a:r>
            <a:endParaRPr kumimoji="1" lang="en-US" altLang="ja-JP" sz="100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48539335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6679</Words>
  <Application>Microsoft Office PowerPoint</Application>
  <PresentationFormat>A4 210 x 297 mm</PresentationFormat>
  <Paragraphs>906</Paragraphs>
  <Slides>24</Slides>
  <Notes>8</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24</vt:i4>
      </vt:variant>
    </vt:vector>
  </HeadingPairs>
  <TitlesOfParts>
    <vt:vector size="38" baseType="lpstr">
      <vt:lpstr>BIZ UDPゴシック</vt:lpstr>
      <vt:lpstr>BIZ UDP明朝 Medium</vt:lpstr>
      <vt:lpstr>HGP創英角ｺﾞｼｯｸUB</vt:lpstr>
      <vt:lpstr>HGS創英角ｺﾞｼｯｸUB</vt:lpstr>
      <vt:lpstr>HGS明朝B</vt:lpstr>
      <vt:lpstr>游ゴシック</vt:lpstr>
      <vt:lpstr>Aptos</vt:lpstr>
      <vt:lpstr>Aptos Black</vt:lpstr>
      <vt:lpstr>Aptos Display</vt:lpstr>
      <vt:lpstr>Arial</vt:lpstr>
      <vt:lpstr>Arial Nova</vt:lpstr>
      <vt:lpstr>Arial Rounded MT Bold</vt:lpstr>
      <vt:lpstr>Cascadia Mono</vt:lpstr>
      <vt:lpstr>Office テーマ</vt:lpstr>
      <vt:lpstr>「業種別支援の着眼点」 ～事業性の理解と経営改善の視点～   別冊 逆引き着眼点  融資相談時の資金別・業種別ポイント 「着眼点」を“逆引き”活用</vt:lpstr>
      <vt:lpstr>０．コンセプト・目次</vt:lpstr>
      <vt:lpstr>１．活用イメージ</vt:lpstr>
      <vt:lpstr>２．資金の関係性のイメージ　</vt:lpstr>
      <vt:lpstr>３．運転資金（全業種共通）</vt:lpstr>
      <vt:lpstr>３．運転資金（業種別①）</vt:lpstr>
      <vt:lpstr>３．運転資金（業種別②）</vt:lpstr>
      <vt:lpstr>３．運転資金（業種別③）</vt:lpstr>
      <vt:lpstr>３．運転資金（業種別④）</vt:lpstr>
      <vt:lpstr>３．運転資金（業種別⑤）</vt:lpstr>
      <vt:lpstr>３．運転資金（業種別⑥）</vt:lpstr>
      <vt:lpstr>４．一時資金（全業種共通、業種別①）</vt:lpstr>
      <vt:lpstr>４．一時資金（業種別②）</vt:lpstr>
      <vt:lpstr>４．一時資金（業種別③）</vt:lpstr>
      <vt:lpstr>５．設備資金（全業種共通）</vt:lpstr>
      <vt:lpstr>５．設備資金（業種別①）</vt:lpstr>
      <vt:lpstr>５．設備資金（業種別②）</vt:lpstr>
      <vt:lpstr>５．設備資金（業種別③） 　</vt:lpstr>
      <vt:lpstr>５．設備資金（業種別④） 　</vt:lpstr>
      <vt:lpstr>６．赤字補填資金（全業種共通）</vt:lpstr>
      <vt:lpstr>６．赤字補填資金（業種別①）</vt:lpstr>
      <vt:lpstr>６．赤字補填資金（業種別②）</vt:lpstr>
      <vt:lpstr>MEMO</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2026-03-19T00:40:41Z</dcterms:created>
  <dcterms:modified xsi:type="dcterms:W3CDTF">2026-03-19T00:40:47Z</dcterms:modified>
</cp:coreProperties>
</file>