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60" r:id="rId1"/>
    <p:sldMasterId id="2147483684" r:id="rId2"/>
  </p:sldMasterIdLst>
  <p:notesMasterIdLst>
    <p:notesMasterId r:id="rId29"/>
  </p:notesMasterIdLst>
  <p:handoutMasterIdLst>
    <p:handoutMasterId r:id="rId30"/>
  </p:handoutMasterIdLst>
  <p:sldIdLst>
    <p:sldId id="365" r:id="rId3"/>
    <p:sldId id="433"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6"/>
    <a:srgbClr val="EBEBEB"/>
    <a:srgbClr val="FDFAFF"/>
    <a:srgbClr val="00A0E9"/>
    <a:srgbClr val="44546A"/>
    <a:srgbClr val="3386BF"/>
    <a:srgbClr val="0BD0D9"/>
    <a:srgbClr val="0C2036"/>
    <a:srgbClr val="D7D7D7"/>
    <a:srgbClr val="1A6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2E637-AA0B-4D16-B12E-F00CD0DD46FD}" v="3" dt="2026-03-16T09:34:30.33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0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CA61A10-BDA2-4992-E91A-73E0B52E94BE}"/>
              </a:ext>
            </a:extLst>
          </p:cNvPr>
          <p:cNvSpPr>
            <a:spLocks noGrp="1"/>
          </p:cNvSpPr>
          <p:nvPr>
            <p:ph type="hdr" sz="quarter"/>
          </p:nvPr>
        </p:nvSpPr>
        <p:spPr>
          <a:xfrm>
            <a:off x="0" y="0"/>
            <a:ext cx="2945660" cy="498056"/>
          </a:xfrm>
          <a:prstGeom prst="rect">
            <a:avLst/>
          </a:prstGeom>
        </p:spPr>
        <p:txBody>
          <a:bodyPr vert="horz" lIns="92065" tIns="46033" rIns="92065" bIns="4603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C279BB5-5352-D2E3-8F73-F420134814C3}"/>
              </a:ext>
            </a:extLst>
          </p:cNvPr>
          <p:cNvSpPr>
            <a:spLocks noGrp="1"/>
          </p:cNvSpPr>
          <p:nvPr>
            <p:ph type="dt" sz="quarter" idx="1"/>
          </p:nvPr>
        </p:nvSpPr>
        <p:spPr>
          <a:xfrm>
            <a:off x="3850442" y="0"/>
            <a:ext cx="2945660" cy="498056"/>
          </a:xfrm>
          <a:prstGeom prst="rect">
            <a:avLst/>
          </a:prstGeom>
        </p:spPr>
        <p:txBody>
          <a:bodyPr vert="horz" lIns="92065" tIns="46033" rIns="92065" bIns="46033" rtlCol="0"/>
          <a:lstStyle>
            <a:lvl1pPr algn="r">
              <a:defRPr sz="1200"/>
            </a:lvl1pPr>
          </a:lstStyle>
          <a:p>
            <a:fld id="{5225101C-AF87-45E2-B8E3-DD96C7BFD00B}" type="datetimeFigureOut">
              <a:rPr kumimoji="1" lang="ja-JP" altLang="en-US" smtClean="0"/>
              <a:t>2026/3/16</a:t>
            </a:fld>
            <a:endParaRPr kumimoji="1" lang="ja-JP" altLang="en-US"/>
          </a:p>
        </p:txBody>
      </p:sp>
      <p:sp>
        <p:nvSpPr>
          <p:cNvPr id="4" name="フッター プレースホルダー 3">
            <a:extLst>
              <a:ext uri="{FF2B5EF4-FFF2-40B4-BE49-F238E27FC236}">
                <a16:creationId xmlns:a16="http://schemas.microsoft.com/office/drawing/2014/main" id="{A7554E0F-B6C6-B1DB-018E-FE1C51551F7B}"/>
              </a:ext>
            </a:extLst>
          </p:cNvPr>
          <p:cNvSpPr>
            <a:spLocks noGrp="1"/>
          </p:cNvSpPr>
          <p:nvPr>
            <p:ph type="ftr" sz="quarter" idx="2"/>
          </p:nvPr>
        </p:nvSpPr>
        <p:spPr>
          <a:xfrm>
            <a:off x="0" y="9428584"/>
            <a:ext cx="2945660" cy="498055"/>
          </a:xfrm>
          <a:prstGeom prst="rect">
            <a:avLst/>
          </a:prstGeom>
        </p:spPr>
        <p:txBody>
          <a:bodyPr vert="horz" lIns="92065" tIns="46033" rIns="92065" bIns="4603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3F25BF-D30B-0EDA-A6F0-5769765E82A3}"/>
              </a:ext>
            </a:extLst>
          </p:cNvPr>
          <p:cNvSpPr>
            <a:spLocks noGrp="1"/>
          </p:cNvSpPr>
          <p:nvPr>
            <p:ph type="sldNum" sz="quarter" idx="3"/>
          </p:nvPr>
        </p:nvSpPr>
        <p:spPr>
          <a:xfrm>
            <a:off x="3850442" y="9428584"/>
            <a:ext cx="2945660" cy="498055"/>
          </a:xfrm>
          <a:prstGeom prst="rect">
            <a:avLst/>
          </a:prstGeom>
        </p:spPr>
        <p:txBody>
          <a:bodyPr vert="horz" lIns="92065" tIns="46033" rIns="92065" bIns="46033" rtlCol="0" anchor="b"/>
          <a:lstStyle>
            <a:lvl1pPr algn="r">
              <a:defRPr sz="1200"/>
            </a:lvl1pPr>
          </a:lstStyle>
          <a:p>
            <a:fld id="{877CF6E2-174F-4906-8147-C91300C1ED6B}" type="slidenum">
              <a:rPr kumimoji="1" lang="ja-JP" altLang="en-US" smtClean="0"/>
              <a:t>‹#›</a:t>
            </a:fld>
            <a:endParaRPr kumimoji="1" lang="ja-JP" altLang="en-US"/>
          </a:p>
        </p:txBody>
      </p:sp>
    </p:spTree>
    <p:extLst>
      <p:ext uri="{BB962C8B-B14F-4D97-AF65-F5344CB8AC3E}">
        <p14:creationId xmlns:p14="http://schemas.microsoft.com/office/powerpoint/2010/main" val="31833947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065" tIns="46033" rIns="92065" bIns="460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065" tIns="46033" rIns="92065" bIns="46033" rtlCol="0"/>
          <a:lstStyle>
            <a:lvl1pPr algn="r">
              <a:defRPr sz="1200"/>
            </a:lvl1pPr>
          </a:lstStyle>
          <a:p>
            <a:fld id="{28B68B60-DE62-4B6D-A5EB-777CC27C7E6E}" type="datetimeFigureOut">
              <a:rPr kumimoji="1" lang="ja-JP" altLang="en-US" smtClean="0"/>
              <a:t>2026/3/16</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065" tIns="46033" rIns="92065" bIns="46033" rtlCol="0" anchor="ctr"/>
          <a:lstStyle/>
          <a:p>
            <a:endParaRPr lang="ja-JP" altLang="en-US"/>
          </a:p>
        </p:txBody>
      </p:sp>
      <p:sp>
        <p:nvSpPr>
          <p:cNvPr id="5" name="ノート プレースホルダー 4"/>
          <p:cNvSpPr>
            <a:spLocks noGrp="1"/>
          </p:cNvSpPr>
          <p:nvPr>
            <p:ph type="body" sz="quarter" idx="3"/>
          </p:nvPr>
        </p:nvSpPr>
        <p:spPr>
          <a:xfrm>
            <a:off x="679768" y="4777198"/>
            <a:ext cx="5438140" cy="3908614"/>
          </a:xfrm>
          <a:prstGeom prst="rect">
            <a:avLst/>
          </a:prstGeom>
        </p:spPr>
        <p:txBody>
          <a:bodyPr vert="horz" lIns="92065" tIns="46033" rIns="92065" bIns="460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065" tIns="46033" rIns="92065" bIns="460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065" tIns="46033" rIns="92065" bIns="46033" rtlCol="0" anchor="b"/>
          <a:lstStyle>
            <a:lvl1pPr algn="r">
              <a:defRPr sz="1200"/>
            </a:lvl1pPr>
          </a:lstStyle>
          <a:p>
            <a:fld id="{595AFD2D-B08F-4499-BD24-66D498821CCB}" type="slidenum">
              <a:rPr kumimoji="1" lang="ja-JP" altLang="en-US" smtClean="0"/>
              <a:t>‹#›</a:t>
            </a:fld>
            <a:endParaRPr kumimoji="1" lang="ja-JP" altLang="en-US"/>
          </a:p>
        </p:txBody>
      </p:sp>
    </p:spTree>
    <p:extLst>
      <p:ext uri="{BB962C8B-B14F-4D97-AF65-F5344CB8AC3E}">
        <p14:creationId xmlns:p14="http://schemas.microsoft.com/office/powerpoint/2010/main" val="2870865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5F1EBA-882D-AB47-7628-D8E82061E11B}"/>
              </a:ext>
            </a:extLst>
          </p:cNvPr>
          <p:cNvPicPr>
            <a:picLocks noChangeAspect="1"/>
          </p:cNvPicPr>
          <p:nvPr userDrawn="1"/>
        </p:nvPicPr>
        <p:blipFill>
          <a:blip r:embed="rId2"/>
          <a:srcRect l="11980"/>
          <a:stretch>
            <a:fillRect/>
          </a:stretch>
        </p:blipFill>
        <p:spPr>
          <a:xfrm>
            <a:off x="0" y="0"/>
            <a:ext cx="4953000" cy="6858000"/>
          </a:xfrm>
          <a:prstGeom prst="rect">
            <a:avLst/>
          </a:prstGeom>
          <a:ln>
            <a:noFill/>
          </a:ln>
        </p:spPr>
      </p:pic>
      <p:sp>
        <p:nvSpPr>
          <p:cNvPr id="8" name="タイトル 1">
            <a:extLst>
              <a:ext uri="{FF2B5EF4-FFF2-40B4-BE49-F238E27FC236}">
                <a16:creationId xmlns:a16="http://schemas.microsoft.com/office/drawing/2014/main" id="{18DFB5E9-DB82-790F-B8AB-250808D99531}"/>
              </a:ext>
            </a:extLst>
          </p:cNvPr>
          <p:cNvSpPr>
            <a:spLocks noGrp="1"/>
          </p:cNvSpPr>
          <p:nvPr>
            <p:ph type="ctrTitle" hasCustomPrompt="1"/>
          </p:nvPr>
        </p:nvSpPr>
        <p:spPr>
          <a:xfrm>
            <a:off x="3657600" y="2430780"/>
            <a:ext cx="5903913" cy="998220"/>
          </a:xfrm>
        </p:spPr>
        <p:txBody>
          <a:bodyPr anchor="ctr">
            <a:noAutofit/>
          </a:bodyPr>
          <a:lstStyle>
            <a:lvl1pPr algn="ctr">
              <a:defRPr>
                <a:solidFill>
                  <a:schemeClr val="tx1"/>
                </a:solidFill>
              </a:defRPr>
            </a:lvl1pPr>
          </a:lstStyle>
          <a:p>
            <a:pPr algn="l">
              <a:lnSpc>
                <a:spcPct val="110000"/>
              </a:lnSpc>
            </a:pPr>
            <a:r>
              <a:rPr kumimoji="1" lang="ja-JP" altLang="en-US" sz="3200" b="1">
                <a:solidFill>
                  <a:srgbClr val="15267E"/>
                </a:solidFill>
                <a:latin typeface="游ゴシック" panose="020B0400000000000000" pitchFamily="50" charset="-128"/>
                <a:ea typeface="游ゴシック" panose="020B0400000000000000" pitchFamily="50" charset="-128"/>
              </a:rPr>
              <a:t>スライドタイトル</a:t>
            </a:r>
          </a:p>
        </p:txBody>
      </p:sp>
      <p:sp>
        <p:nvSpPr>
          <p:cNvPr id="2" name="テキスト プレースホルダー 14">
            <a:extLst>
              <a:ext uri="{FF2B5EF4-FFF2-40B4-BE49-F238E27FC236}">
                <a16:creationId xmlns:a16="http://schemas.microsoft.com/office/drawing/2014/main" id="{9CBA0240-9E92-F21E-B04F-72288A63B819}"/>
              </a:ext>
            </a:extLst>
          </p:cNvPr>
          <p:cNvSpPr>
            <a:spLocks noGrp="1"/>
          </p:cNvSpPr>
          <p:nvPr>
            <p:ph type="body" sz="quarter" idx="13" hasCustomPrompt="1"/>
          </p:nvPr>
        </p:nvSpPr>
        <p:spPr>
          <a:xfrm>
            <a:off x="3950562" y="3839236"/>
            <a:ext cx="5610949" cy="291600"/>
          </a:xfrm>
          <a:noFill/>
        </p:spPr>
        <p:txBody>
          <a:bodyPr vert="horz" wrap="square" lIns="90000" tIns="46800" rIns="90000" bIns="46800" rtlCol="0" anchor="ctr" anchorCtr="0">
            <a:normAutofit/>
          </a:bodyPr>
          <a:lstStyle>
            <a:lvl1pPr algn="r">
              <a:defRPr lang="ja-JP" altLang="en-US" sz="2000" b="1" dirty="0">
                <a:solidFill>
                  <a:schemeClr val="tx1"/>
                </a:solidFill>
              </a:defRPr>
            </a:lvl1pPr>
          </a:lstStyle>
          <a:p>
            <a:pPr marL="0" lvl="0" indent="0">
              <a:lnSpc>
                <a:spcPct val="60000"/>
              </a:lnSpc>
              <a:buNone/>
            </a:pPr>
            <a:r>
              <a:rPr kumimoji="1" lang="ja-JP" altLang="en-US"/>
              <a:t>組織名　講師名</a:t>
            </a:r>
          </a:p>
        </p:txBody>
      </p:sp>
      <p:pic>
        <p:nvPicPr>
          <p:cNvPr id="3" name="Picture 2" descr="業種別支援の着眼点">
            <a:extLst>
              <a:ext uri="{FF2B5EF4-FFF2-40B4-BE49-F238E27FC236}">
                <a16:creationId xmlns:a16="http://schemas.microsoft.com/office/drawing/2014/main" id="{DB91E0BD-FC1A-55B9-2F0A-090CF8C5313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a:fillRect/>
          </a:stretch>
        </p:blipFill>
        <p:spPr bwMode="auto">
          <a:xfrm>
            <a:off x="344487" y="225425"/>
            <a:ext cx="1603134" cy="102688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プレースホルダー 14">
            <a:extLst>
              <a:ext uri="{FF2B5EF4-FFF2-40B4-BE49-F238E27FC236}">
                <a16:creationId xmlns:a16="http://schemas.microsoft.com/office/drawing/2014/main" id="{F9E9CB1E-0818-AFE4-C7D6-E2284B09EE57}"/>
              </a:ext>
            </a:extLst>
          </p:cNvPr>
          <p:cNvSpPr>
            <a:spLocks noGrp="1"/>
          </p:cNvSpPr>
          <p:nvPr>
            <p:ph type="body" sz="quarter" idx="14" hasCustomPrompt="1"/>
          </p:nvPr>
        </p:nvSpPr>
        <p:spPr>
          <a:xfrm>
            <a:off x="7809310" y="4541072"/>
            <a:ext cx="1752203" cy="450850"/>
          </a:xfrm>
          <a:noFill/>
        </p:spPr>
        <p:txBody>
          <a:bodyPr vert="horz" wrap="square" lIns="90000" tIns="46800" rIns="90000" bIns="46800" rtlCol="0" anchor="ctr" anchorCtr="0">
            <a:normAutofit/>
          </a:bodyPr>
          <a:lstStyle>
            <a:lvl1pPr algn="r">
              <a:defRPr lang="ja-JP" altLang="en-US" sz="1200" b="1" dirty="0">
                <a:solidFill>
                  <a:schemeClr val="tx1">
                    <a:lumMod val="85000"/>
                    <a:lumOff val="15000"/>
                  </a:schemeClr>
                </a:solidFill>
              </a:defRPr>
            </a:lvl1pPr>
          </a:lstStyle>
          <a:p>
            <a:pPr marL="0" lvl="0" indent="0">
              <a:lnSpc>
                <a:spcPct val="60000"/>
              </a:lnSpc>
              <a:buNone/>
            </a:pPr>
            <a:r>
              <a:rPr kumimoji="1" lang="en-US" altLang="ja-JP" err="1"/>
              <a:t>yyyy</a:t>
            </a:r>
            <a:r>
              <a:rPr kumimoji="1" lang="ja-JP" altLang="en-US"/>
              <a:t>年</a:t>
            </a:r>
            <a:r>
              <a:rPr kumimoji="1" lang="en-US" altLang="ja-JP"/>
              <a:t>mm</a:t>
            </a:r>
            <a:r>
              <a:rPr kumimoji="1" lang="ja-JP" altLang="en-US"/>
              <a:t>月</a:t>
            </a:r>
            <a:r>
              <a:rPr kumimoji="1" lang="en-US" altLang="ja-JP"/>
              <a:t>dd</a:t>
            </a:r>
            <a:r>
              <a:rPr kumimoji="1" lang="ja-JP" altLang="en-US"/>
              <a:t>日</a:t>
            </a:r>
          </a:p>
        </p:txBody>
      </p:sp>
    </p:spTree>
    <p:extLst>
      <p:ext uri="{BB962C8B-B14F-4D97-AF65-F5344CB8AC3E}">
        <p14:creationId xmlns:p14="http://schemas.microsoft.com/office/powerpoint/2010/main" val="2349069585"/>
      </p:ext>
    </p:extLst>
  </p:cSld>
  <p:clrMapOvr>
    <a:masterClrMapping/>
  </p:clrMapOvr>
  <p:extLst>
    <p:ext uri="{DCECCB84-F9BA-43D5-87BE-67443E8EF086}">
      <p15:sldGuideLst xmlns:p15="http://schemas.microsoft.com/office/powerpoint/2012/main">
        <p15:guide id="2" pos="3120">
          <p15:clr>
            <a:srgbClr val="FBAE40"/>
          </p15:clr>
        </p15:guide>
        <p15:guide id="3" orient="horz" pos="2160"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2532875" y="1505823"/>
            <a:ext cx="6912000" cy="4420999"/>
          </a:xfrm>
          <a:solidFill>
            <a:srgbClr val="004196"/>
          </a:solidFill>
        </p:spPr>
        <p:txBody>
          <a:bodyPr rtlCol="0" anchor="t">
            <a:normAutofit/>
          </a:bodyPr>
          <a:lstStyle>
            <a:lvl1pPr>
              <a:defRPr lang="en-US" sz="2800" b="1" kern="1200" cap="all" baseline="0" smtClean="0">
                <a:solidFill>
                  <a:schemeClr val="bg1">
                    <a:lumMod val="95000"/>
                  </a:schemeClr>
                </a:solidFill>
                <a:latin typeface="+mn-ea"/>
                <a:ea typeface="+mn-ea"/>
                <a:cs typeface="+mj-cs"/>
              </a:defRPr>
            </a:lvl1pPr>
          </a:lstStyle>
          <a:p>
            <a:pPr rtl="0"/>
            <a:r>
              <a:rPr lang="ja-JP" altLang="en-US" noProof="0"/>
              <a:t>マスター タイトルの書式設定</a:t>
            </a:r>
          </a:p>
        </p:txBody>
      </p:sp>
      <p:sp>
        <p:nvSpPr>
          <p:cNvPr id="10"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a:t>2022.12.15</a:t>
            </a:r>
            <a:r>
              <a:rPr kumimoji="1" lang="ja-JP" altLang="en-US"/>
              <a:t>版</a:t>
            </a:r>
          </a:p>
        </p:txBody>
      </p:sp>
    </p:spTree>
    <p:extLst>
      <p:ext uri="{BB962C8B-B14F-4D97-AF65-F5344CB8AC3E}">
        <p14:creationId xmlns:p14="http://schemas.microsoft.com/office/powerpoint/2010/main" val="32780348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p:cNvSpPr/>
          <p:nvPr userDrawn="1"/>
        </p:nvSpPr>
        <p:spPr>
          <a:xfrm>
            <a:off x="396765" y="2574401"/>
            <a:ext cx="9112469" cy="902836"/>
          </a:xfrm>
          <a:prstGeom prst="rect">
            <a:avLst/>
          </a:prstGeom>
          <a:solidFill>
            <a:srgbClr val="00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20DE157-5EE1-4EA0-81F6-327024E6EEFE}"/>
              </a:ext>
            </a:extLst>
          </p:cNvPr>
          <p:cNvSpPr>
            <a:spLocks noGrp="1"/>
          </p:cNvSpPr>
          <p:nvPr>
            <p:ph type="title" hasCustomPrompt="1"/>
          </p:nvPr>
        </p:nvSpPr>
        <p:spPr>
          <a:xfrm>
            <a:off x="638133" y="2696049"/>
            <a:ext cx="8648480" cy="654338"/>
          </a:xfrm>
        </p:spPr>
        <p:txBody>
          <a:bodyPr anchor="ctr">
            <a:normAutofit/>
          </a:bodyPr>
          <a:lstStyle>
            <a:lvl1pPr algn="ctr">
              <a:defRPr sz="3200" b="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a:t>資料名称</a:t>
            </a:r>
          </a:p>
        </p:txBody>
      </p: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175592"/>
            <a:ext cx="8648480" cy="398809"/>
          </a:xfrm>
        </p:spPr>
        <p:txBody>
          <a:bodyPr anchor="ctr">
            <a:noAutofit/>
          </a:bodyPr>
          <a:lstStyle>
            <a:lvl1pPr marL="0" indent="0">
              <a:buNone/>
              <a:defRPr sz="2400">
                <a:solidFill>
                  <a:schemeClr val="bg1"/>
                </a:solidFill>
                <a:latin typeface="ＭＳ ゴシック" panose="020B0609070205080204" pitchFamily="49" charset="-128"/>
                <a:ea typeface="ＭＳ ゴシック" panose="020B0609070205080204" pitchFamily="49" charset="-128"/>
              </a:defRPr>
            </a:lvl1pPr>
          </a:lstStyle>
          <a:p>
            <a:pPr lvl="0"/>
            <a:r>
              <a:rPr kumimoji="1" lang="ja-JP" altLang="en-US"/>
              <a:t>業務名称</a:t>
            </a:r>
            <a:endParaRPr kumimoji="1" lang="en-US" altLang="ja-JP"/>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32760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ED4A916-229F-4D68-B1CA-918B9E6F994E}"/>
              </a:ext>
            </a:extLst>
          </p:cNvPr>
          <p:cNvCxnSpPr>
            <a:cxnSpLocks/>
          </p:cNvCxnSpPr>
          <p:nvPr userDrawn="1"/>
        </p:nvCxnSpPr>
        <p:spPr>
          <a:xfrm>
            <a:off x="638133" y="3377420"/>
            <a:ext cx="8648480" cy="346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853612"/>
            <a:ext cx="8648480" cy="398809"/>
          </a:xfrm>
        </p:spPr>
        <p:txBody>
          <a:bodyPr anchor="ctr">
            <a:noAutofit/>
          </a:bodyPr>
          <a:lstStyle>
            <a:lvl1pPr marL="0" indent="0">
              <a:buNone/>
              <a:defRPr sz="2400">
                <a:solidFill>
                  <a:schemeClr val="tx1"/>
                </a:solidFill>
                <a:latin typeface="ＭＳ ゴシック" panose="020B0609070205080204" pitchFamily="49" charset="-128"/>
                <a:ea typeface="ＭＳ ゴシック" panose="020B0609070205080204" pitchFamily="49" charset="-128"/>
              </a:defRPr>
            </a:lvl1pPr>
          </a:lstStyle>
          <a:p>
            <a:pPr lvl="0"/>
            <a:r>
              <a:rPr kumimoji="1" lang="ja-JP" altLang="en-US"/>
              <a:t>章の名称</a:t>
            </a:r>
            <a:endParaRPr kumimoji="1" lang="en-US" altLang="ja-JP"/>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11875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DEC90F-B50A-4FD3-84C7-6DF53D8C0224}"/>
              </a:ext>
            </a:extLst>
          </p:cNvPr>
          <p:cNvCxnSpPr/>
          <p:nvPr userDrawn="1"/>
        </p:nvCxnSpPr>
        <p:spPr>
          <a:xfrm>
            <a:off x="0" y="639101"/>
            <a:ext cx="990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2">
            <a:extLst>
              <a:ext uri="{FF2B5EF4-FFF2-40B4-BE49-F238E27FC236}">
                <a16:creationId xmlns:a16="http://schemas.microsoft.com/office/drawing/2014/main" id="{745834F0-E8CA-4508-B8C9-62DF02512FEC}"/>
              </a:ext>
            </a:extLst>
          </p:cNvPr>
          <p:cNvSpPr>
            <a:spLocks noGrp="1"/>
          </p:cNvSpPr>
          <p:nvPr>
            <p:ph type="body" sz="quarter" idx="16" hasCustomPrompt="1"/>
          </p:nvPr>
        </p:nvSpPr>
        <p:spPr>
          <a:xfrm>
            <a:off x="109057" y="155279"/>
            <a:ext cx="9722841" cy="360000"/>
          </a:xfrm>
        </p:spPr>
        <p:txBody>
          <a:bodyPr lIns="72000" tIns="36000" rIns="72000" bIns="36000" anchor="ctr">
            <a:noAutofit/>
          </a:bodyPr>
          <a:lstStyle>
            <a:lvl1pPr marL="0" indent="0">
              <a:buNone/>
              <a:defRPr sz="2400" b="1">
                <a:solidFill>
                  <a:schemeClr val="accent1"/>
                </a:solidFill>
                <a:latin typeface="ＭＳ ゴシック" panose="020B0609070205080204" pitchFamily="49" charset="-128"/>
                <a:ea typeface="ＭＳ ゴシック" panose="020B0609070205080204" pitchFamily="49" charset="-128"/>
              </a:defRPr>
            </a:lvl1pPr>
          </a:lstStyle>
          <a:p>
            <a:pPr lvl="0"/>
            <a:r>
              <a:rPr kumimoji="1" lang="en-US" altLang="ja-JP"/>
              <a:t>T2</a:t>
            </a:r>
          </a:p>
        </p:txBody>
      </p:sp>
      <p:sp>
        <p:nvSpPr>
          <p:cNvPr id="13"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91166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8704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3708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35881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11" name="正方形/長方形 2">
            <a:extLst>
              <a:ext uri="{FF2B5EF4-FFF2-40B4-BE49-F238E27FC236}">
                <a16:creationId xmlns:a16="http://schemas.microsoft.com/office/drawing/2014/main" id="{8CB9CD21-DCCB-46F2-BC14-940BDE9F2927}"/>
              </a:ext>
            </a:extLst>
          </p:cNvPr>
          <p:cNvSpPr/>
          <p:nvPr userDrawn="1"/>
        </p:nvSpPr>
        <p:spPr>
          <a:xfrm>
            <a:off x="2630557" y="0"/>
            <a:ext cx="7275443" cy="6880302"/>
          </a:xfrm>
          <a:custGeom>
            <a:avLst/>
            <a:gdLst>
              <a:gd name="connsiteX0" fmla="*/ 0 w 7196254"/>
              <a:gd name="connsiteY0" fmla="*/ 0 h 6858000"/>
              <a:gd name="connsiteX1" fmla="*/ 7196254 w 7196254"/>
              <a:gd name="connsiteY1" fmla="*/ 0 h 6858000"/>
              <a:gd name="connsiteX2" fmla="*/ 7196254 w 7196254"/>
              <a:gd name="connsiteY2" fmla="*/ 6858000 h 6858000"/>
              <a:gd name="connsiteX3" fmla="*/ 0 w 7196254"/>
              <a:gd name="connsiteY3" fmla="*/ 6858000 h 6858000"/>
              <a:gd name="connsiteX4" fmla="*/ 0 w 7196254"/>
              <a:gd name="connsiteY4" fmla="*/ 0 h 6858000"/>
              <a:gd name="connsiteX0" fmla="*/ 4304371 w 11500625"/>
              <a:gd name="connsiteY0" fmla="*/ 0 h 6880302"/>
              <a:gd name="connsiteX1" fmla="*/ 11500625 w 11500625"/>
              <a:gd name="connsiteY1" fmla="*/ 0 h 6880302"/>
              <a:gd name="connsiteX2" fmla="*/ 11500625 w 11500625"/>
              <a:gd name="connsiteY2" fmla="*/ 6858000 h 6880302"/>
              <a:gd name="connsiteX3" fmla="*/ 0 w 11500625"/>
              <a:gd name="connsiteY3" fmla="*/ 6880302 h 6880302"/>
              <a:gd name="connsiteX4" fmla="*/ 4304371 w 11500625"/>
              <a:gd name="connsiteY4" fmla="*/ 0 h 688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0625" h="6880302">
                <a:moveTo>
                  <a:pt x="4304371" y="0"/>
                </a:moveTo>
                <a:lnTo>
                  <a:pt x="11500625" y="0"/>
                </a:lnTo>
                <a:lnTo>
                  <a:pt x="11500625" y="6858000"/>
                </a:lnTo>
                <a:lnTo>
                  <a:pt x="0" y="6880302"/>
                </a:lnTo>
                <a:lnTo>
                  <a:pt x="4304371" y="0"/>
                </a:lnTo>
                <a:close/>
              </a:path>
            </a:pathLst>
          </a:custGeom>
          <a:solidFill>
            <a:schemeClr val="bg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5"/>
          <p:cNvSpPr>
            <a:spLocks noGrp="1"/>
          </p:cNvSpPr>
          <p:nvPr>
            <p:ph type="sldNum" sz="quarter" idx="12"/>
          </p:nvPr>
        </p:nvSpPr>
        <p:spPr/>
        <p:txBody>
          <a:bodyPr/>
          <a:lstStyle/>
          <a:p>
            <a:fld id="{5C9A63FF-BE70-4BB1-A43D-89AE062FB4F4}" type="slidenum">
              <a:rPr kumimoji="1" lang="ja-JP" altLang="en-US" smtClean="0"/>
              <a:t>‹#›</a:t>
            </a:fld>
            <a:endParaRPr kumimoji="1" lang="ja-JP" altLang="en-US"/>
          </a:p>
        </p:txBody>
      </p:sp>
      <p:sp>
        <p:nvSpPr>
          <p:cNvPr id="3" name="テキスト プレースホルダー 2">
            <a:extLst>
              <a:ext uri="{FF2B5EF4-FFF2-40B4-BE49-F238E27FC236}">
                <a16:creationId xmlns:a16="http://schemas.microsoft.com/office/drawing/2014/main" id="{FA61D30F-1C91-7DB4-3124-E370FE3AF80E}"/>
              </a:ext>
            </a:extLst>
          </p:cNvPr>
          <p:cNvSpPr>
            <a:spLocks noGrp="1"/>
          </p:cNvSpPr>
          <p:nvPr>
            <p:ph type="body" sz="quarter" idx="13"/>
          </p:nvPr>
        </p:nvSpPr>
        <p:spPr>
          <a:xfrm>
            <a:off x="1546789" y="1076446"/>
            <a:ext cx="6819544" cy="4803493"/>
          </a:xfrm>
          <a:noFill/>
        </p:spPr>
        <p:txBody>
          <a:bodyPr anchor="ctr" anchorCtr="0">
            <a:noAutofit/>
          </a:bodyPr>
          <a:lstStyle>
            <a:lvl1pPr marL="342900" indent="-342900">
              <a:lnSpc>
                <a:spcPct val="120000"/>
              </a:lnSpc>
              <a:buClr>
                <a:srgbClr val="0053A6"/>
              </a:buClr>
              <a:buFont typeface="+mj-lt"/>
              <a:buAutoNum type="arabicPeriod"/>
              <a:defRPr sz="2400" b="1"/>
            </a:lvl1pPr>
            <a:lvl2pPr marL="800100" indent="-342900">
              <a:lnSpc>
                <a:spcPct val="120000"/>
              </a:lnSpc>
              <a:buClr>
                <a:srgbClr val="0053A6"/>
              </a:buClr>
              <a:buFont typeface="+mj-lt"/>
              <a:buAutoNum type="arabicPeriod"/>
              <a:defRPr sz="2400" b="1"/>
            </a:lvl2pPr>
            <a:lvl3pPr marL="1257300" indent="-342900">
              <a:lnSpc>
                <a:spcPct val="120000"/>
              </a:lnSpc>
              <a:buClr>
                <a:srgbClr val="0053A6"/>
              </a:buClr>
              <a:buFont typeface="+mj-lt"/>
              <a:buAutoNum type="arabicPeriod"/>
              <a:defRPr sz="2400" b="1"/>
            </a:lvl3pPr>
            <a:lvl4pPr marL="1714500" indent="-342900">
              <a:buFont typeface="+mj-lt"/>
              <a:buAutoNum type="arabicPeriod"/>
              <a:defRPr sz="1400"/>
            </a:lvl4pPr>
            <a:lvl5pPr marL="2171700" indent="-342900">
              <a:buFont typeface="+mj-lt"/>
              <a:buAutoNum type="arabicPeriod"/>
              <a:defRPr sz="1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7" name="テキスト ボックス 6">
            <a:extLst>
              <a:ext uri="{FF2B5EF4-FFF2-40B4-BE49-F238E27FC236}">
                <a16:creationId xmlns:a16="http://schemas.microsoft.com/office/drawing/2014/main" id="{60816F42-755A-4247-931F-A1844C493ED8}"/>
              </a:ext>
            </a:extLst>
          </p:cNvPr>
          <p:cNvSpPr txBox="1"/>
          <p:nvPr userDrawn="1"/>
        </p:nvSpPr>
        <p:spPr>
          <a:xfrm>
            <a:off x="498416" y="321117"/>
            <a:ext cx="1410964" cy="523220"/>
          </a:xfrm>
          <a:prstGeom prst="rect">
            <a:avLst/>
          </a:prstGeom>
          <a:noFill/>
        </p:spPr>
        <p:txBody>
          <a:bodyPr wrap="none" rtlCol="0">
            <a:spAutoFit/>
          </a:bodyPr>
          <a:lstStyle/>
          <a:p>
            <a:r>
              <a:rPr kumimoji="1" lang="en-US" altLang="ja-JP" sz="2800" b="1">
                <a:solidFill>
                  <a:srgbClr val="0053A6"/>
                </a:solidFill>
              </a:rPr>
              <a:t>Agenda</a:t>
            </a:r>
            <a:endParaRPr kumimoji="1" lang="ja-JP" altLang="en-US" sz="2800" b="1">
              <a:solidFill>
                <a:srgbClr val="0053A6"/>
              </a:solidFill>
            </a:endParaRPr>
          </a:p>
        </p:txBody>
      </p:sp>
      <p:cxnSp>
        <p:nvCxnSpPr>
          <p:cNvPr id="8" name="直線コネクタ 7">
            <a:extLst>
              <a:ext uri="{FF2B5EF4-FFF2-40B4-BE49-F238E27FC236}">
                <a16:creationId xmlns:a16="http://schemas.microsoft.com/office/drawing/2014/main" id="{B7AB02BB-BF27-4E77-935F-20F0FDCBDCC9}"/>
              </a:ext>
            </a:extLst>
          </p:cNvPr>
          <p:cNvCxnSpPr>
            <a:cxnSpLocks/>
          </p:cNvCxnSpPr>
          <p:nvPr userDrawn="1"/>
        </p:nvCxnSpPr>
        <p:spPr>
          <a:xfrm>
            <a:off x="-16329" y="879756"/>
            <a:ext cx="1883229" cy="0"/>
          </a:xfrm>
          <a:prstGeom prst="line">
            <a:avLst/>
          </a:prstGeom>
          <a:ln w="38100">
            <a:solidFill>
              <a:srgbClr val="005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29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大見出し">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0800CE0-AB85-3A24-7064-6DD76421B440}"/>
              </a:ext>
            </a:extLst>
          </p:cNvPr>
          <p:cNvSpPr/>
          <p:nvPr userDrawn="1"/>
        </p:nvSpPr>
        <p:spPr>
          <a:xfrm>
            <a:off x="0" y="628649"/>
            <a:ext cx="9559930" cy="5683247"/>
          </a:xfrm>
          <a:prstGeom prst="rect">
            <a:avLst/>
          </a:prstGeom>
          <a:solidFill>
            <a:srgbClr val="EBEBE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7B58A751-AB59-556B-B898-6CD9F28B16CD}"/>
              </a:ext>
            </a:extLst>
          </p:cNvPr>
          <p:cNvSpPr>
            <a:spLocks noGrp="1"/>
          </p:cNvSpPr>
          <p:nvPr>
            <p:ph type="sldNum" sz="quarter" idx="10"/>
          </p:nvPr>
        </p:nvSpPr>
        <p:spPr/>
        <p:txBody>
          <a:bodyPr/>
          <a:lstStyle/>
          <a:p>
            <a:fld id="{BA18EA89-7F65-48E9-A5FC-FE0249DB9018}" type="slidenum">
              <a:rPr kumimoji="1" lang="ja-JP" altLang="en-US" smtClean="0"/>
              <a:pPr/>
              <a:t>‹#›</a:t>
            </a:fld>
            <a:endParaRPr kumimoji="1" lang="ja-JP" altLang="en-US"/>
          </a:p>
        </p:txBody>
      </p:sp>
      <p:sp>
        <p:nvSpPr>
          <p:cNvPr id="10" name="正方形/長方形 9">
            <a:extLst>
              <a:ext uri="{FF2B5EF4-FFF2-40B4-BE49-F238E27FC236}">
                <a16:creationId xmlns:a16="http://schemas.microsoft.com/office/drawing/2014/main" id="{5070BD30-B724-F1B2-8B3D-AD76AED5A07C}"/>
              </a:ext>
            </a:extLst>
          </p:cNvPr>
          <p:cNvSpPr/>
          <p:nvPr userDrawn="1"/>
        </p:nvSpPr>
        <p:spPr>
          <a:xfrm>
            <a:off x="8718682" y="2708999"/>
            <a:ext cx="96822"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a:extLst>
              <a:ext uri="{FF2B5EF4-FFF2-40B4-BE49-F238E27FC236}">
                <a16:creationId xmlns:a16="http://schemas.microsoft.com/office/drawing/2014/main" id="{89402F42-97FE-3C98-2310-48BAAF1E385E}"/>
              </a:ext>
            </a:extLst>
          </p:cNvPr>
          <p:cNvSpPr>
            <a:spLocks noGrp="1"/>
          </p:cNvSpPr>
          <p:nvPr userDrawn="1">
            <p:ph type="body" sz="quarter" idx="11" hasCustomPrompt="1"/>
          </p:nvPr>
        </p:nvSpPr>
        <p:spPr>
          <a:xfrm>
            <a:off x="2198320" y="2708999"/>
            <a:ext cx="6456730" cy="1440000"/>
          </a:xfrm>
          <a:solidFill>
            <a:schemeClr val="bg1"/>
          </a:solidFill>
        </p:spPr>
        <p:txBody>
          <a:bodyPr tIns="72000">
            <a:noAutofit/>
          </a:bodyPr>
          <a:lstStyle>
            <a:lvl1pPr marL="0" indent="0" algn="ctr">
              <a:buNone/>
              <a:defRPr kumimoji="1" lang="ja-JP" altLang="en-US" sz="3200" b="1" kern="1200" dirty="0">
                <a:solidFill>
                  <a:schemeClr val="tx1"/>
                </a:solidFill>
                <a:latin typeface="+mn-ea"/>
                <a:ea typeface="+mn-ea"/>
                <a:cs typeface="+mn-cs"/>
              </a:defRPr>
            </a:lvl1pPr>
          </a:lstStyle>
          <a:p>
            <a:pPr lvl="0"/>
            <a:r>
              <a:rPr kumimoji="1" lang="ja-JP" altLang="en-US"/>
              <a:t>大見出し</a:t>
            </a:r>
          </a:p>
        </p:txBody>
      </p:sp>
      <p:sp>
        <p:nvSpPr>
          <p:cNvPr id="12" name="テキスト プレースホルダー 13">
            <a:extLst>
              <a:ext uri="{FF2B5EF4-FFF2-40B4-BE49-F238E27FC236}">
                <a16:creationId xmlns:a16="http://schemas.microsoft.com/office/drawing/2014/main" id="{C76D0E0A-6F8F-77CE-AADE-1D2A941A3177}"/>
              </a:ext>
            </a:extLst>
          </p:cNvPr>
          <p:cNvSpPr>
            <a:spLocks noGrp="1"/>
          </p:cNvSpPr>
          <p:nvPr>
            <p:ph type="body" sz="quarter" idx="12" hasCustomPrompt="1"/>
          </p:nvPr>
        </p:nvSpPr>
        <p:spPr>
          <a:xfrm>
            <a:off x="620264" y="2708999"/>
            <a:ext cx="1578056" cy="1440000"/>
          </a:xfrm>
          <a:solidFill>
            <a:srgbClr val="0053A6"/>
          </a:solidFill>
        </p:spPr>
        <p:txBody>
          <a:bodyPr tIns="0">
            <a:noAutofit/>
          </a:bodyPr>
          <a:lstStyle>
            <a:lvl1pPr marL="0" indent="0" algn="ctr">
              <a:buNone/>
              <a:defRPr kumimoji="1" lang="ja-JP" altLang="en-US" sz="6600" b="1" i="0" kern="1200" dirty="0">
                <a:solidFill>
                  <a:schemeClr val="bg1"/>
                </a:solidFill>
                <a:latin typeface="+mn-lt"/>
                <a:ea typeface="+mn-ea"/>
                <a:cs typeface="+mn-cs"/>
              </a:defRPr>
            </a:lvl1pPr>
          </a:lstStyle>
          <a:p>
            <a:pPr lvl="0"/>
            <a:r>
              <a:rPr kumimoji="1" lang="en-US" altLang="ja-JP"/>
              <a:t>NO</a:t>
            </a:r>
            <a:endParaRPr kumimoji="1" lang="ja-JP" altLang="en-US"/>
          </a:p>
        </p:txBody>
      </p:sp>
      <p:pic>
        <p:nvPicPr>
          <p:cNvPr id="15" name="Picture 2" descr="業種別支援の着眼点">
            <a:extLst>
              <a:ext uri="{FF2B5EF4-FFF2-40B4-BE49-F238E27FC236}">
                <a16:creationId xmlns:a16="http://schemas.microsoft.com/office/drawing/2014/main" id="{352F93A1-8D3C-C2CD-3F2E-3E3D98A215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a:stretch>
            <a:fillRect/>
          </a:stretch>
        </p:blipFill>
        <p:spPr bwMode="auto">
          <a:xfrm>
            <a:off x="8952686" y="145576"/>
            <a:ext cx="607244" cy="38366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a:extLst>
              <a:ext uri="{FF2B5EF4-FFF2-40B4-BE49-F238E27FC236}">
                <a16:creationId xmlns:a16="http://schemas.microsoft.com/office/drawing/2014/main" id="{23E945F3-281C-47C0-A195-00422B2E820F}"/>
              </a:ext>
            </a:extLst>
          </p:cNvPr>
          <p:cNvCxnSpPr>
            <a:cxnSpLocks/>
          </p:cNvCxnSpPr>
          <p:nvPr userDrawn="1"/>
        </p:nvCxnSpPr>
        <p:spPr>
          <a:xfrm>
            <a:off x="0" y="628650"/>
            <a:ext cx="9906000" cy="0"/>
          </a:xfrm>
          <a:prstGeom prst="line">
            <a:avLst/>
          </a:prstGeom>
          <a:ln w="28575">
            <a:solidFill>
              <a:srgbClr val="0053A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600A28A-F51E-415D-887A-21122DB6F410}"/>
              </a:ext>
            </a:extLst>
          </p:cNvPr>
          <p:cNvCxnSpPr>
            <a:cxnSpLocks/>
          </p:cNvCxnSpPr>
          <p:nvPr userDrawn="1"/>
        </p:nvCxnSpPr>
        <p:spPr>
          <a:xfrm>
            <a:off x="0" y="6311898"/>
            <a:ext cx="9906000" cy="0"/>
          </a:xfrm>
          <a:prstGeom prst="line">
            <a:avLst/>
          </a:prstGeom>
          <a:ln w="28575">
            <a:solidFill>
              <a:srgbClr val="005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見出し">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B58A751-AB59-556B-B898-6CD9F28B16CD}"/>
              </a:ext>
            </a:extLst>
          </p:cNvPr>
          <p:cNvSpPr>
            <a:spLocks noGrp="1"/>
          </p:cNvSpPr>
          <p:nvPr>
            <p:ph type="sldNum" sz="quarter" idx="10"/>
          </p:nvPr>
        </p:nvSpPr>
        <p:spPr/>
        <p:txBody>
          <a:bodyPr/>
          <a:lstStyle/>
          <a:p>
            <a:fld id="{BA18EA89-7F65-48E9-A5FC-FE0249DB9018}" type="slidenum">
              <a:rPr kumimoji="1" lang="ja-JP" altLang="en-US" smtClean="0"/>
              <a:pPr/>
              <a:t>‹#›</a:t>
            </a:fld>
            <a:endParaRPr kumimoji="1" lang="ja-JP" altLang="en-US"/>
          </a:p>
        </p:txBody>
      </p:sp>
      <p:sp>
        <p:nvSpPr>
          <p:cNvPr id="14" name="テキスト プレースホルダー 13">
            <a:extLst>
              <a:ext uri="{FF2B5EF4-FFF2-40B4-BE49-F238E27FC236}">
                <a16:creationId xmlns:a16="http://schemas.microsoft.com/office/drawing/2014/main" id="{89402F42-97FE-3C98-2310-48BAAF1E385E}"/>
              </a:ext>
            </a:extLst>
          </p:cNvPr>
          <p:cNvSpPr>
            <a:spLocks noGrp="1"/>
          </p:cNvSpPr>
          <p:nvPr>
            <p:ph type="body" sz="quarter" idx="11" hasCustomPrompt="1"/>
          </p:nvPr>
        </p:nvSpPr>
        <p:spPr>
          <a:xfrm>
            <a:off x="1311942" y="3169286"/>
            <a:ext cx="7282116" cy="519428"/>
          </a:xfrm>
        </p:spPr>
        <p:txBody>
          <a:bodyPr tIns="72000">
            <a:noAutofit/>
          </a:bodyPr>
          <a:lstStyle>
            <a:lvl1pPr marL="0" indent="0" algn="ctr">
              <a:buNone/>
              <a:defRPr kumimoji="1" lang="ja-JP" altLang="en-US" sz="3200" b="1" kern="1200" dirty="0">
                <a:solidFill>
                  <a:srgbClr val="0053A6"/>
                </a:solidFill>
                <a:latin typeface="+mn-ea"/>
                <a:ea typeface="+mn-ea"/>
                <a:cs typeface="+mn-cs"/>
              </a:defRPr>
            </a:lvl1pPr>
          </a:lstStyle>
          <a:p>
            <a:pPr lvl="0"/>
            <a:r>
              <a:rPr kumimoji="1" lang="ja-JP" altLang="en-US"/>
              <a:t>中見出し</a:t>
            </a:r>
          </a:p>
        </p:txBody>
      </p:sp>
      <p:sp>
        <p:nvSpPr>
          <p:cNvPr id="7" name="正方形/長方形 6">
            <a:extLst>
              <a:ext uri="{FF2B5EF4-FFF2-40B4-BE49-F238E27FC236}">
                <a16:creationId xmlns:a16="http://schemas.microsoft.com/office/drawing/2014/main" id="{2115B696-6B04-8CB9-F182-D5655F74AB66}"/>
              </a:ext>
            </a:extLst>
          </p:cNvPr>
          <p:cNvSpPr/>
          <p:nvPr userDrawn="1"/>
        </p:nvSpPr>
        <p:spPr>
          <a:xfrm>
            <a:off x="344488" y="252086"/>
            <a:ext cx="45719" cy="305335"/>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ndParaRPr>
          </a:p>
        </p:txBody>
      </p:sp>
      <p:sp>
        <p:nvSpPr>
          <p:cNvPr id="11" name="テキスト プレースホルダー 13">
            <a:extLst>
              <a:ext uri="{FF2B5EF4-FFF2-40B4-BE49-F238E27FC236}">
                <a16:creationId xmlns:a16="http://schemas.microsoft.com/office/drawing/2014/main" id="{C2487940-4A0A-B7AC-3E70-38E580D9E53A}"/>
              </a:ext>
            </a:extLst>
          </p:cNvPr>
          <p:cNvSpPr>
            <a:spLocks noGrp="1"/>
          </p:cNvSpPr>
          <p:nvPr>
            <p:ph type="body" sz="quarter" idx="12" hasCustomPrompt="1"/>
          </p:nvPr>
        </p:nvSpPr>
        <p:spPr>
          <a:xfrm>
            <a:off x="458408" y="252085"/>
            <a:ext cx="8470799" cy="305335"/>
          </a:xfrm>
        </p:spPr>
        <p:txBody>
          <a:bodyPr tIns="72000">
            <a:noAutofit/>
          </a:bodyPr>
          <a:lstStyle>
            <a:lvl1pPr marL="0" indent="0" algn="l">
              <a:buNone/>
              <a:defRPr kumimoji="1" lang="ja-JP" altLang="en-US" sz="1800" b="1" kern="1200" dirty="0">
                <a:solidFill>
                  <a:srgbClr val="0053A6"/>
                </a:solidFill>
                <a:latin typeface="+mn-ea"/>
                <a:ea typeface="+mn-ea"/>
                <a:cs typeface="+mn-cs"/>
              </a:defRPr>
            </a:lvl1pPr>
          </a:lstStyle>
          <a:p>
            <a:pPr lvl="0"/>
            <a:r>
              <a:rPr kumimoji="1" lang="ja-JP" altLang="en-US"/>
              <a:t>大見出し</a:t>
            </a:r>
          </a:p>
        </p:txBody>
      </p:sp>
    </p:spTree>
    <p:extLst>
      <p:ext uri="{BB962C8B-B14F-4D97-AF65-F5344CB8AC3E}">
        <p14:creationId xmlns:p14="http://schemas.microsoft.com/office/powerpoint/2010/main" val="416579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D8D1A29-85F5-83F1-9D2C-0C9276EF2044}"/>
              </a:ext>
            </a:extLst>
          </p:cNvPr>
          <p:cNvSpPr/>
          <p:nvPr userDrawn="1"/>
        </p:nvSpPr>
        <p:spPr>
          <a:xfrm>
            <a:off x="-7495" y="628653"/>
            <a:ext cx="9898506" cy="5718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ndParaRPr>
          </a:p>
        </p:txBody>
      </p:sp>
      <p:sp>
        <p:nvSpPr>
          <p:cNvPr id="6" name="Slide Number Placeholder 5"/>
          <p:cNvSpPr>
            <a:spLocks noGrp="1"/>
          </p:cNvSpPr>
          <p:nvPr>
            <p:ph type="sldNum" sz="quarter" idx="12"/>
          </p:nvPr>
        </p:nvSpPr>
        <p:spPr/>
        <p:txBody>
          <a:bodyPr/>
          <a:lstStyle/>
          <a:p>
            <a:fld id="{5C9A63FF-BE70-4BB1-A43D-89AE062FB4F4}" type="slidenum">
              <a:rPr kumimoji="1" lang="ja-JP" altLang="en-US" smtClean="0"/>
              <a:t>‹#›</a:t>
            </a:fld>
            <a:endParaRPr kumimoji="1" lang="ja-JP" altLang="en-US"/>
          </a:p>
        </p:txBody>
      </p:sp>
      <p:cxnSp>
        <p:nvCxnSpPr>
          <p:cNvPr id="7" name="直線コネクタ 6">
            <a:extLst>
              <a:ext uri="{FF2B5EF4-FFF2-40B4-BE49-F238E27FC236}">
                <a16:creationId xmlns:a16="http://schemas.microsoft.com/office/drawing/2014/main" id="{ABED0158-82BD-C115-E628-EC2923AD7896}"/>
              </a:ext>
            </a:extLst>
          </p:cNvPr>
          <p:cNvCxnSpPr>
            <a:cxnSpLocks/>
          </p:cNvCxnSpPr>
          <p:nvPr userDrawn="1"/>
        </p:nvCxnSpPr>
        <p:spPr>
          <a:xfrm>
            <a:off x="0" y="628650"/>
            <a:ext cx="9906000" cy="0"/>
          </a:xfrm>
          <a:prstGeom prst="line">
            <a:avLst/>
          </a:prstGeom>
          <a:ln w="28575">
            <a:solidFill>
              <a:srgbClr val="15267E"/>
            </a:solidFill>
          </a:ln>
        </p:spPr>
        <p:style>
          <a:lnRef idx="1">
            <a:schemeClr val="accent1"/>
          </a:lnRef>
          <a:fillRef idx="0">
            <a:schemeClr val="accent1"/>
          </a:fillRef>
          <a:effectRef idx="0">
            <a:schemeClr val="accent1"/>
          </a:effectRef>
          <a:fontRef idx="minor">
            <a:schemeClr val="tx1"/>
          </a:fontRef>
        </p:style>
      </p:cxnSp>
      <p:sp>
        <p:nvSpPr>
          <p:cNvPr id="5" name="コンテンツ プレースホルダー 4">
            <a:extLst>
              <a:ext uri="{FF2B5EF4-FFF2-40B4-BE49-F238E27FC236}">
                <a16:creationId xmlns:a16="http://schemas.microsoft.com/office/drawing/2014/main" id="{E1C193B8-ADD9-64FD-6101-B7C5ACD8289F}"/>
              </a:ext>
            </a:extLst>
          </p:cNvPr>
          <p:cNvSpPr>
            <a:spLocks noGrp="1"/>
          </p:cNvSpPr>
          <p:nvPr>
            <p:ph sz="quarter" idx="13" hasCustomPrompt="1"/>
          </p:nvPr>
        </p:nvSpPr>
        <p:spPr>
          <a:xfrm>
            <a:off x="-7495" y="628647"/>
            <a:ext cx="9906000" cy="535303"/>
          </a:xfrm>
          <a:solidFill>
            <a:srgbClr val="0053A6">
              <a:alpha val="4706"/>
            </a:srgbClr>
          </a:solidFill>
          <a:ln w="3175">
            <a:noFill/>
          </a:ln>
        </p:spPr>
        <p:txBody>
          <a:bodyPr wrap="square" lIns="432000" tIns="144000" rIns="324000" bIns="144000" anchor="t" anchorCtr="0">
            <a:spAutoFit/>
          </a:bodyPr>
          <a:lstStyle>
            <a:lvl1pPr marL="171450" indent="-171450">
              <a:lnSpc>
                <a:spcPct val="120000"/>
              </a:lnSpc>
              <a:spcBef>
                <a:spcPts val="0"/>
              </a:spcBef>
              <a:buFont typeface="Arial" panose="020B0604020202020204" pitchFamily="34" charset="0"/>
              <a:buChar char="•"/>
              <a:defRPr sz="1400" b="0" spc="10" baseline="0"/>
            </a:lvl1pPr>
          </a:lstStyle>
          <a:p>
            <a:pPr lvl="0"/>
            <a:r>
              <a:rPr kumimoji="1" lang="ja-JP" altLang="en-US"/>
              <a:t>テキストコンテンツ</a:t>
            </a:r>
          </a:p>
        </p:txBody>
      </p:sp>
      <p:sp>
        <p:nvSpPr>
          <p:cNvPr id="2" name="正方形/長方形 1">
            <a:extLst>
              <a:ext uri="{FF2B5EF4-FFF2-40B4-BE49-F238E27FC236}">
                <a16:creationId xmlns:a16="http://schemas.microsoft.com/office/drawing/2014/main" id="{C9D3F50D-05C1-4514-F694-77F2F43DA7E5}"/>
              </a:ext>
            </a:extLst>
          </p:cNvPr>
          <p:cNvSpPr/>
          <p:nvPr userDrawn="1"/>
        </p:nvSpPr>
        <p:spPr>
          <a:xfrm>
            <a:off x="344488" y="252086"/>
            <a:ext cx="45719" cy="305335"/>
          </a:xfrm>
          <a:prstGeom prst="rect">
            <a:avLst/>
          </a:prstGeom>
          <a:solidFill>
            <a:srgbClr val="005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ndParaRPr>
          </a:p>
        </p:txBody>
      </p:sp>
      <p:sp>
        <p:nvSpPr>
          <p:cNvPr id="4" name="テキスト プレースホルダー 13">
            <a:extLst>
              <a:ext uri="{FF2B5EF4-FFF2-40B4-BE49-F238E27FC236}">
                <a16:creationId xmlns:a16="http://schemas.microsoft.com/office/drawing/2014/main" id="{D1E6D0D1-7379-CF00-045B-09FC19F299D2}"/>
              </a:ext>
            </a:extLst>
          </p:cNvPr>
          <p:cNvSpPr>
            <a:spLocks noGrp="1"/>
          </p:cNvSpPr>
          <p:nvPr>
            <p:ph type="body" sz="quarter" idx="14" hasCustomPrompt="1"/>
          </p:nvPr>
        </p:nvSpPr>
        <p:spPr>
          <a:xfrm>
            <a:off x="458408" y="252085"/>
            <a:ext cx="8470799" cy="305335"/>
          </a:xfrm>
        </p:spPr>
        <p:txBody>
          <a:bodyPr tIns="72000">
            <a:noAutofit/>
          </a:bodyPr>
          <a:lstStyle>
            <a:lvl1pPr marL="0" indent="0" algn="l">
              <a:buNone/>
              <a:defRPr kumimoji="1" lang="ja-JP" altLang="en-US" sz="1600" b="1" kern="1200" dirty="0">
                <a:solidFill>
                  <a:schemeClr val="tx1"/>
                </a:solidFill>
                <a:latin typeface="+mn-ea"/>
                <a:ea typeface="+mn-ea"/>
                <a:cs typeface="+mn-cs"/>
              </a:defRPr>
            </a:lvl1pPr>
          </a:lstStyle>
          <a:p>
            <a:pPr lvl="0"/>
            <a:r>
              <a:rPr kumimoji="1" lang="ja-JP" altLang="en-US"/>
              <a:t>スライドタイトル</a:t>
            </a:r>
          </a:p>
        </p:txBody>
      </p:sp>
      <p:sp>
        <p:nvSpPr>
          <p:cNvPr id="8" name="テキスト プレースホルダー 13">
            <a:extLst>
              <a:ext uri="{FF2B5EF4-FFF2-40B4-BE49-F238E27FC236}">
                <a16:creationId xmlns:a16="http://schemas.microsoft.com/office/drawing/2014/main" id="{5D370A70-50CC-429C-8153-2909B38BD2C6}"/>
              </a:ext>
            </a:extLst>
          </p:cNvPr>
          <p:cNvSpPr>
            <a:spLocks noGrp="1"/>
          </p:cNvSpPr>
          <p:nvPr>
            <p:ph type="body" sz="quarter" idx="15" hasCustomPrompt="1"/>
          </p:nvPr>
        </p:nvSpPr>
        <p:spPr>
          <a:xfrm>
            <a:off x="458407" y="63805"/>
            <a:ext cx="8470799" cy="199718"/>
          </a:xfrm>
        </p:spPr>
        <p:txBody>
          <a:bodyPr tIns="72000">
            <a:noAutofit/>
          </a:bodyPr>
          <a:lstStyle>
            <a:lvl1pPr marL="0" indent="0" algn="l">
              <a:buNone/>
              <a:defRPr kumimoji="1" lang="ja-JP" altLang="en-US" sz="1200" b="1" kern="1200" dirty="0">
                <a:solidFill>
                  <a:srgbClr val="0053A6"/>
                </a:solidFill>
                <a:latin typeface="+mn-ea"/>
                <a:ea typeface="+mn-ea"/>
                <a:cs typeface="+mn-cs"/>
              </a:defRPr>
            </a:lvl1pPr>
          </a:lstStyle>
          <a:p>
            <a:pPr lvl="0"/>
            <a:r>
              <a:rPr kumimoji="1" lang="ja-JP" altLang="en-US"/>
              <a:t>見出し</a:t>
            </a:r>
          </a:p>
        </p:txBody>
      </p:sp>
    </p:spTree>
    <p:extLst>
      <p:ext uri="{BB962C8B-B14F-4D97-AF65-F5344CB8AC3E}">
        <p14:creationId xmlns:p14="http://schemas.microsoft.com/office/powerpoint/2010/main" val="87828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裏表紙">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32DEACA-AFC4-4EB5-8923-97DEED9ABF1E}"/>
              </a:ext>
            </a:extLst>
          </p:cNvPr>
          <p:cNvPicPr>
            <a:picLocks noChangeAspect="1"/>
          </p:cNvPicPr>
          <p:nvPr userDrawn="1"/>
        </p:nvPicPr>
        <p:blipFill>
          <a:blip r:embed="rId2"/>
          <a:srcRect l="11980"/>
          <a:stretch>
            <a:fillRect/>
          </a:stretch>
        </p:blipFill>
        <p:spPr>
          <a:xfrm>
            <a:off x="0" y="0"/>
            <a:ext cx="4953000" cy="6858000"/>
          </a:xfrm>
          <a:prstGeom prst="rect">
            <a:avLst/>
          </a:prstGeom>
        </p:spPr>
      </p:pic>
      <p:pic>
        <p:nvPicPr>
          <p:cNvPr id="4" name="Picture 2" descr="業種別支援の着眼点">
            <a:extLst>
              <a:ext uri="{FF2B5EF4-FFF2-40B4-BE49-F238E27FC236}">
                <a16:creationId xmlns:a16="http://schemas.microsoft.com/office/drawing/2014/main" id="{A87361EE-D4D8-71BF-15ED-D42D2AD0057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a:stretch/>
        </p:blipFill>
        <p:spPr bwMode="auto">
          <a:xfrm>
            <a:off x="8214928" y="5853035"/>
            <a:ext cx="1344867" cy="86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94F3E8A4-9CD2-EB4F-BE3C-1750334D64D7}"/>
              </a:ext>
            </a:extLst>
          </p:cNvPr>
          <p:cNvPicPr>
            <a:picLocks noChangeAspect="1"/>
          </p:cNvPicPr>
          <p:nvPr userDrawn="1"/>
        </p:nvPicPr>
        <p:blipFill>
          <a:blip r:embed="rId2"/>
          <a:srcRect l="11980"/>
          <a:stretch>
            <a:fillRect/>
          </a:stretch>
        </p:blipFill>
        <p:spPr>
          <a:xfrm>
            <a:off x="0" y="0"/>
            <a:ext cx="4953000" cy="6858000"/>
          </a:xfrm>
          <a:prstGeom prst="rect">
            <a:avLst/>
          </a:prstGeom>
          <a:ln>
            <a:noFill/>
          </a:ln>
        </p:spPr>
      </p:pic>
    </p:spTree>
    <p:extLst>
      <p:ext uri="{BB962C8B-B14F-4D97-AF65-F5344CB8AC3E}">
        <p14:creationId xmlns:p14="http://schemas.microsoft.com/office/powerpoint/2010/main" val="1598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pic>
        <p:nvPicPr>
          <p:cNvPr id="2" name="図 1">
            <a:extLst>
              <a:ext uri="{FF2B5EF4-FFF2-40B4-BE49-F238E27FC236}">
                <a16:creationId xmlns:a16="http://schemas.microsoft.com/office/drawing/2014/main" id="{215A708C-2044-E4BA-4E27-1E8349AA93C8}"/>
              </a:ext>
            </a:extLst>
          </p:cNvPr>
          <p:cNvPicPr>
            <a:picLocks noChangeAspect="1"/>
          </p:cNvPicPr>
          <p:nvPr userDrawn="1"/>
        </p:nvPicPr>
        <p:blipFill>
          <a:blip r:embed="rId2"/>
          <a:srcRect l="11980"/>
          <a:stretch>
            <a:fillRect/>
          </a:stretch>
        </p:blipFill>
        <p:spPr>
          <a:xfrm>
            <a:off x="0" y="0"/>
            <a:ext cx="4953000" cy="6858000"/>
          </a:xfrm>
          <a:prstGeom prst="rect">
            <a:avLst/>
          </a:prstGeom>
          <a:ln>
            <a:noFill/>
          </a:ln>
        </p:spPr>
      </p:pic>
    </p:spTree>
    <p:extLst>
      <p:ext uri="{BB962C8B-B14F-4D97-AF65-F5344CB8AC3E}">
        <p14:creationId xmlns:p14="http://schemas.microsoft.com/office/powerpoint/2010/main" val="260215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88311E1-D944-8748-7D28-2940B3598954}"/>
              </a:ext>
            </a:extLst>
          </p:cNvPr>
          <p:cNvPicPr>
            <a:picLocks noChangeAspect="1"/>
          </p:cNvPicPr>
          <p:nvPr userDrawn="1"/>
        </p:nvPicPr>
        <p:blipFill>
          <a:blip r:embed="rId2"/>
          <a:srcRect l="11980"/>
          <a:stretch>
            <a:fillRect/>
          </a:stretch>
        </p:blipFill>
        <p:spPr>
          <a:xfrm>
            <a:off x="16232" y="3338889"/>
            <a:ext cx="2536861" cy="3512577"/>
          </a:xfrm>
          <a:prstGeom prst="rect">
            <a:avLst/>
          </a:prstGeom>
          <a:ln>
            <a:noFill/>
          </a:ln>
        </p:spPr>
      </p:pic>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a:p>
        </p:txBody>
      </p:sp>
      <p:sp>
        <p:nvSpPr>
          <p:cNvPr id="19" name="長方形 18">
            <a:extLst>
              <a:ext uri="{FF2B5EF4-FFF2-40B4-BE49-F238E27FC236}">
                <a16:creationId xmlns:a16="http://schemas.microsoft.com/office/drawing/2014/main" id="{9A55704E-D515-4774-90C6-5F887DDAE55E}"/>
              </a:ext>
            </a:extLst>
          </p:cNvPr>
          <p:cNvSpPr/>
          <p:nvPr userDrawn="1"/>
        </p:nvSpPr>
        <p:spPr>
          <a:xfrm>
            <a:off x="368514" y="2428608"/>
            <a:ext cx="6912000"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368515" y="1770073"/>
            <a:ext cx="6912000" cy="658535"/>
          </a:xfrm>
        </p:spPr>
        <p:txBody>
          <a:bodyPr rtlCol="0">
            <a:normAutofit/>
          </a:bodyPr>
          <a:lstStyle>
            <a:lvl1pPr>
              <a:defRPr lang="en-US" sz="2800" b="1" kern="1200" cap="all" baseline="0" smtClean="0">
                <a:solidFill>
                  <a:srgbClr val="004196"/>
                </a:solidFill>
                <a:latin typeface="+mn-ea"/>
                <a:ea typeface="+mn-ea"/>
                <a:cs typeface="+mj-cs"/>
              </a:defRPr>
            </a:lvl1pPr>
          </a:lstStyle>
          <a:p>
            <a:pPr rtl="0"/>
            <a:r>
              <a:rPr lang="ja-JP" altLang="en-US" noProof="0"/>
              <a:t>マスター タイトルの書式設定</a:t>
            </a:r>
          </a:p>
        </p:txBody>
      </p:sp>
      <p:sp>
        <p:nvSpPr>
          <p:cNvPr id="9"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a:t>2022.12.15</a:t>
            </a:r>
            <a:r>
              <a:rPr kumimoji="1" lang="ja-JP" altLang="en-US"/>
              <a:t>版</a:t>
            </a:r>
          </a:p>
        </p:txBody>
      </p:sp>
    </p:spTree>
    <p:extLst>
      <p:ext uri="{BB962C8B-B14F-4D97-AF65-F5344CB8AC3E}">
        <p14:creationId xmlns:p14="http://schemas.microsoft.com/office/powerpoint/2010/main" val="7965951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C990EDED-0082-7409-7CB5-B326A215FA78}"/>
              </a:ext>
            </a:extLst>
          </p:cNvPr>
          <p:cNvSpPr/>
          <p:nvPr userDrawn="1"/>
        </p:nvSpPr>
        <p:spPr>
          <a:xfrm>
            <a:off x="0" y="-12702"/>
            <a:ext cx="9906000" cy="621785"/>
          </a:xfrm>
          <a:prstGeom prst="rect">
            <a:avLst/>
          </a:prstGeom>
          <a:solidFill>
            <a:srgbClr val="EBEBE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765131F-054F-7969-E9B6-EF48C069CD53}"/>
              </a:ext>
            </a:extLst>
          </p:cNvPr>
          <p:cNvSpPr/>
          <p:nvPr userDrawn="1"/>
        </p:nvSpPr>
        <p:spPr>
          <a:xfrm>
            <a:off x="0" y="6311898"/>
            <a:ext cx="9906000" cy="546102"/>
          </a:xfrm>
          <a:prstGeom prst="rect">
            <a:avLst/>
          </a:prstGeom>
          <a:solidFill>
            <a:srgbClr val="EBEBE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681038" y="365127"/>
            <a:ext cx="8543925" cy="1325563"/>
          </a:xfrm>
          <a:prstGeom prst="rect">
            <a:avLst/>
          </a:prstGeom>
          <a:ln>
            <a:noFill/>
          </a:ln>
        </p:spPr>
        <p:txBody>
          <a:bodyPr vert="horz" lIns="91440" tIns="45720" rIns="91440" bIns="45720" rtlCol="0" anchor="ctr">
            <a:noAutofit/>
          </a:bodyPr>
          <a:lstStyle/>
          <a:p>
            <a:pPr lvl="0">
              <a:lnSpc>
                <a:spcPct val="110000"/>
              </a:lnSpc>
            </a:pPr>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a:noFill/>
          <a:ln>
            <a:noFill/>
          </a:ln>
        </p:spPr>
        <p:txBody>
          <a:bodyPr vert="horz" wrap="square" lIns="0" tIns="0" rIns="0" bIns="0" rtlCol="0" anchor="ctr" anchorCtr="0">
            <a:normAutofit/>
          </a:bodyPr>
          <a:lstStyle/>
          <a:p>
            <a:pPr marL="0" lvl="0" indent="0">
              <a:lnSpc>
                <a:spcPct val="60000"/>
              </a:lnSpc>
              <a:buNone/>
            </a:pPr>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4"/>
          </p:nvPr>
        </p:nvSpPr>
        <p:spPr>
          <a:xfrm>
            <a:off x="7331080" y="6347299"/>
            <a:ext cx="2228850" cy="365125"/>
          </a:xfrm>
          <a:prstGeom prst="rect">
            <a:avLst/>
          </a:prstGeom>
        </p:spPr>
        <p:txBody>
          <a:bodyPr vert="horz" lIns="91440" tIns="45720" rIns="91440" bIns="45720" rtlCol="0" anchor="ctr"/>
          <a:lstStyle>
            <a:lvl1pPr algn="r">
              <a:defRPr sz="1200">
                <a:solidFill>
                  <a:schemeClr val="tx1"/>
                </a:solidFill>
                <a:latin typeface="游ゴシック" panose="020B0400000000000000" pitchFamily="50" charset="-128"/>
              </a:defRPr>
            </a:lvl1pPr>
          </a:lstStyle>
          <a:p>
            <a:fld id="{BA18EA89-7F65-48E9-A5FC-FE0249DB9018}" type="slidenum">
              <a:rPr kumimoji="1" lang="ja-JP" altLang="en-US" smtClean="0"/>
              <a:pPr/>
              <a:t>‹#›</a:t>
            </a:fld>
            <a:endParaRPr kumimoji="1" lang="ja-JP" altLang="en-US"/>
          </a:p>
        </p:txBody>
      </p:sp>
      <p:pic>
        <p:nvPicPr>
          <p:cNvPr id="11" name="Picture 2" descr="業種別支援の着眼点">
            <a:extLst>
              <a:ext uri="{FF2B5EF4-FFF2-40B4-BE49-F238E27FC236}">
                <a16:creationId xmlns:a16="http://schemas.microsoft.com/office/drawing/2014/main" id="{879A38A4-4600-24E7-9D9F-2B0FEC5961C9}"/>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a:fillRect/>
          </a:stretch>
        </p:blipFill>
        <p:spPr bwMode="auto">
          <a:xfrm>
            <a:off x="8958237" y="99413"/>
            <a:ext cx="607244" cy="38366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コネクタ 13">
            <a:extLst>
              <a:ext uri="{FF2B5EF4-FFF2-40B4-BE49-F238E27FC236}">
                <a16:creationId xmlns:a16="http://schemas.microsoft.com/office/drawing/2014/main" id="{C0CBFDDF-2F6A-7475-C536-AF023EBC8E3D}"/>
              </a:ext>
            </a:extLst>
          </p:cNvPr>
          <p:cNvCxnSpPr>
            <a:cxnSpLocks/>
          </p:cNvCxnSpPr>
          <p:nvPr userDrawn="1"/>
        </p:nvCxnSpPr>
        <p:spPr>
          <a:xfrm>
            <a:off x="0" y="628650"/>
            <a:ext cx="9906000" cy="0"/>
          </a:xfrm>
          <a:prstGeom prst="line">
            <a:avLst/>
          </a:prstGeom>
          <a:ln w="28575">
            <a:solidFill>
              <a:srgbClr val="0053A6"/>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B4A597A-B493-460B-B1E2-C5EB8ADB0D8A}"/>
              </a:ext>
            </a:extLst>
          </p:cNvPr>
          <p:cNvCxnSpPr>
            <a:cxnSpLocks/>
          </p:cNvCxnSpPr>
          <p:nvPr userDrawn="1"/>
        </p:nvCxnSpPr>
        <p:spPr>
          <a:xfrm>
            <a:off x="0" y="6311898"/>
            <a:ext cx="9906000" cy="0"/>
          </a:xfrm>
          <a:prstGeom prst="line">
            <a:avLst/>
          </a:prstGeom>
          <a:ln w="28575">
            <a:solidFill>
              <a:srgbClr val="005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217139"/>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68" r:id="rId3"/>
    <p:sldLayoutId id="2147483677" r:id="rId4"/>
    <p:sldLayoutId id="2147483669" r:id="rId5"/>
    <p:sldLayoutId id="2147483681" r:id="rId6"/>
  </p:sldLayoutIdLst>
  <p:hf hdr="0" ftr="0"/>
  <p:txStyles>
    <p:titleStyle>
      <a:lvl1pPr algn="l" defTabSz="914400" rtl="0" eaLnBrk="1" latinLnBrk="0" hangingPunct="1">
        <a:lnSpc>
          <a:spcPct val="120000"/>
        </a:lnSpc>
        <a:spcBef>
          <a:spcPct val="0"/>
        </a:spcBef>
        <a:buNone/>
        <a:defRPr kumimoji="1" lang="en-US" altLang="en-US" sz="3200" b="1" kern="1200" dirty="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p15:clr>
            <a:srgbClr val="F26B43"/>
          </p15:clr>
        </p15:guide>
        <p15:guide id="2" pos="217">
          <p15:clr>
            <a:srgbClr val="F26B43"/>
          </p15:clr>
        </p15:guide>
        <p15:guide id="3" pos="6023">
          <p15:clr>
            <a:srgbClr val="F26B43"/>
          </p15:clr>
        </p15:guide>
        <p15:guide id="4" orient="horz" pos="4156">
          <p15:clr>
            <a:srgbClr val="F26B43"/>
          </p15:clr>
        </p15:guide>
        <p15:guide id="5" pos="3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8779089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8" indent="-228597" algn="l" defTabSz="91438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0" indent="-228597" algn="l" defTabSz="91438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72"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64"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56"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40"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384" rtl="0" eaLnBrk="1" fontAlgn="auto" latinLnBrk="0" hangingPunct="1">
              <a:lnSpc>
                <a:spcPts val="4000"/>
              </a:lnSpc>
              <a:spcBef>
                <a:spcPct val="0"/>
              </a:spcBef>
              <a:spcAft>
                <a:spcPts val="0"/>
              </a:spcAft>
              <a:buClrTx/>
              <a:buSzTx/>
              <a:buFontTx/>
              <a:buNone/>
              <a:tabLst/>
              <a:defRPr/>
            </a:pPr>
            <a:r>
              <a:rPr kumimoji="1" lang="ja-JP" altLang="en-US" sz="2000" b="1" i="0" u="none" strike="noStrike" kern="1200" cap="none" spc="0" normalizeH="0" baseline="0" noProof="0">
                <a:ln>
                  <a:noFill/>
                </a:ln>
                <a:solidFill>
                  <a:srgbClr val="004196"/>
                </a:solidFill>
                <a:effectLst/>
                <a:uLnTx/>
                <a:uFillTx/>
                <a:latin typeface="游ゴシック" panose="020B0400000000000000" pitchFamily="50" charset="-128"/>
                <a:ea typeface="游ゴシック" panose="020B0400000000000000" pitchFamily="50" charset="-128"/>
                <a:cs typeface="+mj-cs"/>
              </a:rPr>
              <a:t>　</a:t>
            </a:r>
            <a:endParaRPr kumimoji="1" lang="ja-JP" altLang="en-US" sz="2400" b="1" i="0" u="none" strike="noStrike" kern="1200" cap="none" spc="0" normalizeH="0" baseline="0" noProof="0">
              <a:ln>
                <a:noFill/>
              </a:ln>
              <a:solidFill>
                <a:srgbClr val="004196"/>
              </a:solidFill>
              <a:effectLst/>
              <a:uLnTx/>
              <a:uFillTx/>
              <a:latin typeface="游ゴシック" panose="020B0400000000000000" pitchFamily="50" charset="-128"/>
              <a:ea typeface="游ゴシック" panose="020B0400000000000000" pitchFamily="50" charset="-128"/>
              <a:cs typeface="+mj-cs"/>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384" rtl="0" eaLnBrk="1" fontAlgn="auto" latinLnBrk="0" hangingPunct="1">
              <a:lnSpc>
                <a:spcPts val="4000"/>
              </a:lnSpc>
              <a:spcBef>
                <a:spcPct val="0"/>
              </a:spcBef>
              <a:spcAft>
                <a:spcPts val="0"/>
              </a:spcAft>
              <a:buClrTx/>
              <a:buSzTx/>
              <a:buFontTx/>
              <a:buNone/>
              <a:tabLst/>
              <a:defRPr/>
            </a:pPr>
            <a:endParaRPr kumimoji="1" lang="ja-JP" altLang="en-US" sz="2400" b="1" i="0" u="none" strike="noStrike" kern="1200" cap="none" spc="0" normalizeH="0" baseline="0" noProof="0">
              <a:ln>
                <a:noFill/>
              </a:ln>
              <a:solidFill>
                <a:srgbClr val="004196"/>
              </a:solidFill>
              <a:effectLst/>
              <a:uLnTx/>
              <a:uFillTx/>
              <a:latin typeface="游ゴシック" panose="020B0400000000000000" pitchFamily="50" charset="-128"/>
              <a:ea typeface="游ゴシック" panose="020B0400000000000000" pitchFamily="50" charset="-128"/>
              <a:cs typeface="+mj-cs"/>
            </a:endParaRPr>
          </a:p>
        </p:txBody>
      </p:sp>
      <p:sp>
        <p:nvSpPr>
          <p:cNvPr id="5" name="テキスト ボックス 4">
            <a:extLst>
              <a:ext uri="{FF2B5EF4-FFF2-40B4-BE49-F238E27FC236}">
                <a16:creationId xmlns:a16="http://schemas.microsoft.com/office/drawing/2014/main" id="{AFF49BAF-7A66-99B1-9AFA-293132DA9EDD}"/>
              </a:ext>
            </a:extLst>
          </p:cNvPr>
          <p:cNvSpPr txBox="1"/>
          <p:nvPr/>
        </p:nvSpPr>
        <p:spPr>
          <a:xfrm>
            <a:off x="4088829" y="2456302"/>
            <a:ext cx="5426964" cy="461665"/>
          </a:xfrm>
          <a:prstGeom prst="rect">
            <a:avLst/>
          </a:prstGeom>
          <a:noFill/>
        </p:spPr>
        <p:txBody>
          <a:bodyPr wrap="square">
            <a:spAutoFit/>
          </a:bodyPr>
          <a:lstStyle/>
          <a:p>
            <a:pPr algn="ctr"/>
            <a:r>
              <a:rPr kumimoji="1" lang="ja-JP" altLang="en-US" sz="2400" b="1" i="0" u="none" strike="noStrike" kern="1200" cap="none" spc="0" normalizeH="0" baseline="0" noProof="0">
                <a:ln>
                  <a:noFill/>
                </a:ln>
                <a:solidFill>
                  <a:srgbClr val="15267E"/>
                </a:solidFill>
                <a:effectLst/>
                <a:uLnTx/>
                <a:uFillTx/>
                <a:latin typeface="BIZ UDPゴシック" panose="020B0400000000000000" pitchFamily="50" charset="-128"/>
                <a:ea typeface="BIZ UDPゴシック" panose="020B0400000000000000" pitchFamily="50" charset="-128"/>
                <a:cs typeface="+mj-cs"/>
              </a:rPr>
              <a:t>ケーススタディ・ティーチングブック</a:t>
            </a:r>
            <a:endParaRPr lang="en-US" altLang="ja-JP" sz="2400" b="1">
              <a:solidFill>
                <a:schemeClr val="accent5">
                  <a:lumMod val="50000"/>
                </a:schemeClr>
              </a:solidFill>
              <a:latin typeface="BIZ UDPゴシック" panose="020B0400000000000000" pitchFamily="50" charset="-128"/>
              <a:ea typeface="BIZ UDPゴシック" panose="020B0400000000000000" pitchFamily="50" charset="-128"/>
            </a:endParaRPr>
          </a:p>
        </p:txBody>
      </p:sp>
      <p:sp>
        <p:nvSpPr>
          <p:cNvPr id="14" name="テキスト プレースホルダー 2">
            <a:extLst>
              <a:ext uri="{FF2B5EF4-FFF2-40B4-BE49-F238E27FC236}">
                <a16:creationId xmlns:a16="http://schemas.microsoft.com/office/drawing/2014/main" id="{00B25FB7-CE1A-1559-60F7-C1C4C1756DF5}"/>
              </a:ext>
            </a:extLst>
          </p:cNvPr>
          <p:cNvSpPr txBox="1">
            <a:spLocks/>
          </p:cNvSpPr>
          <p:nvPr/>
        </p:nvSpPr>
        <p:spPr>
          <a:xfrm>
            <a:off x="5665040" y="3032445"/>
            <a:ext cx="2265398" cy="38703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00" b="1">
                <a:solidFill>
                  <a:schemeClr val="tx1"/>
                </a:solidFill>
                <a:latin typeface="BIZ UDPゴシック" panose="020B0400000000000000" pitchFamily="50" charset="-128"/>
                <a:ea typeface="BIZ UDPゴシック" panose="020B0400000000000000" pitchFamily="50" charset="-128"/>
              </a:rPr>
              <a:t>２０２６（令和８）</a:t>
            </a:r>
            <a:r>
              <a:rPr kumimoji="1" lang="ja-JP" altLang="en-US" sz="1600" b="1">
                <a:solidFill>
                  <a:schemeClr val="tx1"/>
                </a:solidFill>
                <a:latin typeface="BIZ UDPゴシック" panose="020B0400000000000000" pitchFamily="50" charset="-128"/>
                <a:ea typeface="BIZ UDPゴシック" panose="020B0400000000000000" pitchFamily="50" charset="-128"/>
              </a:rPr>
              <a:t>年３月</a:t>
            </a:r>
          </a:p>
        </p:txBody>
      </p:sp>
      <p:sp>
        <p:nvSpPr>
          <p:cNvPr id="15" name="タイトル 4">
            <a:extLst>
              <a:ext uri="{FF2B5EF4-FFF2-40B4-BE49-F238E27FC236}">
                <a16:creationId xmlns:a16="http://schemas.microsoft.com/office/drawing/2014/main" id="{0B55F4C5-6613-49DE-F3E2-6EFC932271D0}"/>
              </a:ext>
            </a:extLst>
          </p:cNvPr>
          <p:cNvSpPr txBox="1">
            <a:spLocks/>
          </p:cNvSpPr>
          <p:nvPr/>
        </p:nvSpPr>
        <p:spPr>
          <a:xfrm>
            <a:off x="4213444" y="6099008"/>
            <a:ext cx="5527964" cy="608874"/>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2000"/>
              </a:lnSpc>
            </a:pPr>
            <a:r>
              <a:rPr kumimoji="1" lang="ja-JP" altLang="en-US" sz="1100" b="1" i="0" u="none" strike="noStrike" kern="1200" cap="none" spc="0" normalizeH="0" baseline="0" noProof="0">
                <a:ln>
                  <a:noFill/>
                </a:ln>
                <a:solidFill>
                  <a:srgbClr val="15267E"/>
                </a:solidFill>
                <a:effectLst/>
                <a:uLnTx/>
                <a:uFillTx/>
                <a:latin typeface="+mn-ea"/>
                <a:ea typeface="+mn-ea"/>
                <a:cs typeface="+mn-cs"/>
              </a:rPr>
              <a:t>本資料は、金融庁の委託事業</a:t>
            </a:r>
            <a:r>
              <a:rPr kumimoji="1" lang="en-US" altLang="ja-JP" sz="1100" b="1" i="0" u="none" strike="noStrike" kern="1200" cap="none" spc="0" normalizeH="0" baseline="0" noProof="0">
                <a:ln>
                  <a:noFill/>
                </a:ln>
                <a:solidFill>
                  <a:srgbClr val="15267E"/>
                </a:solidFill>
                <a:effectLst/>
                <a:uLnTx/>
                <a:uFillTx/>
                <a:latin typeface="+mn-ea"/>
                <a:ea typeface="+mn-ea"/>
                <a:cs typeface="+mn-cs"/>
              </a:rPr>
              <a:t>『</a:t>
            </a:r>
            <a:r>
              <a:rPr kumimoji="1" lang="ja-JP" altLang="en-US" sz="1100" b="1" i="0" u="none" strike="noStrike" kern="1200" cap="none" spc="0" normalizeH="0" baseline="0" noProof="0">
                <a:ln>
                  <a:noFill/>
                </a:ln>
                <a:solidFill>
                  <a:srgbClr val="15267E"/>
                </a:solidFill>
                <a:effectLst/>
                <a:uLnTx/>
                <a:uFillTx/>
                <a:latin typeface="+mn-ea"/>
                <a:ea typeface="+mn-ea"/>
                <a:cs typeface="+mn-cs"/>
              </a:rPr>
              <a:t>令和７年度「業種別支援の着眼点の拡張や普及促進に向けた</a:t>
            </a:r>
            <a:r>
              <a:rPr lang="ja-JP" altLang="en-US" sz="1100" b="1">
                <a:solidFill>
                  <a:srgbClr val="15267E"/>
                </a:solidFill>
                <a:latin typeface="+mn-ea"/>
                <a:ea typeface="+mn-ea"/>
                <a:cs typeface="+mn-cs"/>
              </a:rPr>
              <a:t>委託事業」</a:t>
            </a:r>
            <a:r>
              <a:rPr lang="en-US" altLang="ja-JP" sz="1100" b="1">
                <a:solidFill>
                  <a:srgbClr val="15267E"/>
                </a:solidFill>
                <a:latin typeface="+mn-ea"/>
                <a:ea typeface="+mn-ea"/>
                <a:cs typeface="+mn-cs"/>
              </a:rPr>
              <a:t>』</a:t>
            </a:r>
            <a:r>
              <a:rPr lang="ja-JP" altLang="en-US" sz="1100" b="1">
                <a:solidFill>
                  <a:srgbClr val="15267E"/>
                </a:solidFill>
                <a:latin typeface="+mn-ea"/>
                <a:ea typeface="+mn-ea"/>
                <a:cs typeface="+mn-cs"/>
              </a:rPr>
              <a:t>において、株式会社帝国データバンクが作成しています。</a:t>
            </a:r>
            <a:endParaRPr lang="en-US" altLang="ja-JP" sz="1100" b="1">
              <a:solidFill>
                <a:schemeClr val="accent1">
                  <a:lumMod val="50000"/>
                </a:schemeClr>
              </a:solidFill>
              <a:latin typeface="+mn-ea"/>
              <a:ea typeface="+mn-ea"/>
            </a:endParaRPr>
          </a:p>
        </p:txBody>
      </p:sp>
      <p:sp>
        <p:nvSpPr>
          <p:cNvPr id="17" name="テキスト ボックス 16">
            <a:extLst>
              <a:ext uri="{FF2B5EF4-FFF2-40B4-BE49-F238E27FC236}">
                <a16:creationId xmlns:a16="http://schemas.microsoft.com/office/drawing/2014/main" id="{F010537A-CD55-6F03-F832-5B1FE657B105}"/>
              </a:ext>
            </a:extLst>
          </p:cNvPr>
          <p:cNvSpPr txBox="1"/>
          <p:nvPr/>
        </p:nvSpPr>
        <p:spPr>
          <a:xfrm>
            <a:off x="4547142" y="3627034"/>
            <a:ext cx="472068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100" b="1">
                <a:latin typeface="+mn-ea"/>
              </a:rPr>
              <a:t>　本資料は、ワークショップ形式にて議論できるケーススタディと</a:t>
            </a:r>
            <a:endParaRPr kumimoji="1" lang="en-US" altLang="ja-JP" sz="1100" b="1">
              <a:latin typeface="+mn-ea"/>
            </a:endParaRPr>
          </a:p>
          <a:p>
            <a:r>
              <a:rPr kumimoji="1" lang="ja-JP" altLang="en-US" sz="1100" b="1">
                <a:latin typeface="+mn-ea"/>
              </a:rPr>
              <a:t>解説例を示したティーチングブック（教本）を取りまとめたものです。</a:t>
            </a:r>
            <a:endParaRPr kumimoji="1" lang="en-US" altLang="ja-JP" sz="1100" b="1">
              <a:latin typeface="+mn-ea"/>
            </a:endParaRPr>
          </a:p>
        </p:txBody>
      </p:sp>
    </p:spTree>
    <p:extLst>
      <p:ext uri="{BB962C8B-B14F-4D97-AF65-F5344CB8AC3E}">
        <p14:creationId xmlns:p14="http://schemas.microsoft.com/office/powerpoint/2010/main" val="6842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3704-493A-CA6D-7542-FF0481E92288}"/>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3402F65-E5BB-1032-03BC-6211938688A7}"/>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208F79A1-935E-0198-A1C4-8C26BA02C234}"/>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9</a:t>
            </a:fld>
            <a:endParaRPr kumimoji="1" lang="ja-JP" altLang="en-US"/>
          </a:p>
        </p:txBody>
      </p:sp>
      <p:sp>
        <p:nvSpPr>
          <p:cNvPr id="43" name="テキスト プレースホルダー 4">
            <a:extLst>
              <a:ext uri="{FF2B5EF4-FFF2-40B4-BE49-F238E27FC236}">
                <a16:creationId xmlns:a16="http://schemas.microsoft.com/office/drawing/2014/main" id="{BD835735-B646-A269-76D9-9395D1FCF22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C </a:t>
            </a:r>
            <a:r>
              <a:rPr lang="ja-JP" altLang="en-US"/>
              <a:t>｜小売業・製造小売業｜</a:t>
            </a:r>
          </a:p>
        </p:txBody>
      </p:sp>
      <p:sp>
        <p:nvSpPr>
          <p:cNvPr id="2" name="テキスト ボックス 1">
            <a:extLst>
              <a:ext uri="{FF2B5EF4-FFF2-40B4-BE49-F238E27FC236}">
                <a16:creationId xmlns:a16="http://schemas.microsoft.com/office/drawing/2014/main" id="{B865CF60-C3C5-F17F-CBFA-FFBBA37EAC9D}"/>
              </a:ext>
            </a:extLst>
          </p:cNvPr>
          <p:cNvSpPr txBox="1"/>
          <p:nvPr/>
        </p:nvSpPr>
        <p:spPr>
          <a:xfrm>
            <a:off x="748919" y="736555"/>
            <a:ext cx="5350130" cy="338554"/>
          </a:xfrm>
          <a:prstGeom prst="rect">
            <a:avLst/>
          </a:prstGeom>
          <a:noFill/>
        </p:spPr>
        <p:txBody>
          <a:bodyPr wrap="square" rtlCol="0">
            <a:spAutoFit/>
          </a:bodyPr>
          <a:lstStyle/>
          <a:p>
            <a:r>
              <a:rPr kumimoji="1" lang="en-US" altLang="ja-JP" sz="1600" b="1"/>
              <a:t>C</a:t>
            </a:r>
            <a:r>
              <a:rPr kumimoji="1" lang="ja-JP" altLang="en-US" sz="1600" b="1"/>
              <a:t>社と</a:t>
            </a:r>
            <a:r>
              <a:rPr kumimoji="1" lang="en-US" altLang="ja-JP" sz="1600" b="1"/>
              <a:t>D</a:t>
            </a:r>
            <a:r>
              <a:rPr kumimoji="1" lang="ja-JP" altLang="en-US" sz="1600" b="1"/>
              <a:t>社の着眼したポイントを考えてみましょう。</a:t>
            </a:r>
          </a:p>
        </p:txBody>
      </p:sp>
      <p:pic>
        <p:nvPicPr>
          <p:cNvPr id="3" name="table">
            <a:extLst>
              <a:ext uri="{FF2B5EF4-FFF2-40B4-BE49-F238E27FC236}">
                <a16:creationId xmlns:a16="http://schemas.microsoft.com/office/drawing/2014/main" id="{C3D34CD1-B023-40DC-FE89-2E6291B8792E}"/>
              </a:ext>
            </a:extLst>
          </p:cNvPr>
          <p:cNvPicPr>
            <a:picLocks noChangeAspect="1"/>
          </p:cNvPicPr>
          <p:nvPr/>
        </p:nvPicPr>
        <p:blipFill>
          <a:blip r:embed="rId2"/>
          <a:stretch>
            <a:fillRect/>
          </a:stretch>
        </p:blipFill>
        <p:spPr>
          <a:xfrm>
            <a:off x="840122" y="1114320"/>
            <a:ext cx="8154353" cy="4636005"/>
          </a:xfrm>
          <a:prstGeom prst="rect">
            <a:avLst/>
          </a:prstGeom>
        </p:spPr>
      </p:pic>
      <p:sp>
        <p:nvSpPr>
          <p:cNvPr id="5" name="正方形/長方形 4">
            <a:extLst>
              <a:ext uri="{FF2B5EF4-FFF2-40B4-BE49-F238E27FC236}">
                <a16:creationId xmlns:a16="http://schemas.microsoft.com/office/drawing/2014/main" id="{18887AE8-8AC2-8755-AE07-8257DFA777DD}"/>
              </a:ext>
            </a:extLst>
          </p:cNvPr>
          <p:cNvSpPr/>
          <p:nvPr/>
        </p:nvSpPr>
        <p:spPr>
          <a:xfrm>
            <a:off x="850529" y="5855308"/>
            <a:ext cx="8143946" cy="291170"/>
          </a:xfrm>
          <a:prstGeom prst="rect">
            <a:avLst/>
          </a:prstGeom>
          <a:solidFill>
            <a:srgbClr val="E7E6E6"/>
          </a:solidFill>
          <a:ln w="38100">
            <a:solidFill>
              <a:schemeClr val="accent1">
                <a:lumMod val="40000"/>
                <a:lumOff val="6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ja-JP" altLang="en-US" sz="1108" b="1" spc="-42">
                <a:latin typeface="游ゴシック" panose="020B0400000000000000" pitchFamily="50" charset="-128"/>
                <a:ea typeface="游ゴシック" panose="020B0400000000000000" pitchFamily="50" charset="-128"/>
              </a:rPr>
              <a:t>　</a:t>
            </a:r>
            <a:r>
              <a:rPr lang="ja-JP" altLang="en-US" sz="1292" b="1" spc="-42">
                <a:latin typeface="游ゴシック" panose="020B0400000000000000" pitchFamily="50" charset="-128"/>
                <a:ea typeface="游ゴシック" panose="020B0400000000000000" pitchFamily="50" charset="-128"/>
              </a:rPr>
              <a:t>① 気づき、② 懸念ポイントや課題、③ 解決策（提案）について、発表してください。</a:t>
            </a:r>
            <a:endParaRPr lang="en-US" altLang="ja-JP" sz="1846" b="1" spc="-42">
              <a:latin typeface="游ゴシック" panose="020B0400000000000000" pitchFamily="50" charset="-128"/>
              <a:ea typeface="游ゴシック" panose="020B0400000000000000" pitchFamily="50" charset="-128"/>
            </a:endParaRPr>
          </a:p>
        </p:txBody>
      </p:sp>
      <p:sp>
        <p:nvSpPr>
          <p:cNvPr id="6" name="二等辺三角形 5">
            <a:extLst>
              <a:ext uri="{FF2B5EF4-FFF2-40B4-BE49-F238E27FC236}">
                <a16:creationId xmlns:a16="http://schemas.microsoft.com/office/drawing/2014/main" id="{3FAFE8B1-26C8-AD49-A6B8-5167D83F1913}"/>
              </a:ext>
            </a:extLst>
          </p:cNvPr>
          <p:cNvSpPr/>
          <p:nvPr/>
        </p:nvSpPr>
        <p:spPr>
          <a:xfrm rot="10800000">
            <a:off x="3708852" y="3833319"/>
            <a:ext cx="2488294" cy="306931"/>
          </a:xfrm>
          <a:prstGeom prst="triangle">
            <a:avLst/>
          </a:prstGeom>
          <a:solidFill>
            <a:srgbClr val="FF00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Tree>
    <p:extLst>
      <p:ext uri="{BB962C8B-B14F-4D97-AF65-F5344CB8AC3E}">
        <p14:creationId xmlns:p14="http://schemas.microsoft.com/office/powerpoint/2010/main" val="345245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A5256-021D-F04A-90CE-AE3FCA9B9C50}"/>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D005B79-BC0A-E1E6-775A-40DCF7023DBE}"/>
              </a:ext>
            </a:extLst>
          </p:cNvPr>
          <p:cNvSpPr>
            <a:spLocks noGrp="1"/>
          </p:cNvSpPr>
          <p:nvPr>
            <p:ph type="body" sz="quarter" idx="14"/>
          </p:nvPr>
        </p:nvSpPr>
        <p:spPr/>
        <p:txBody>
          <a:bodyPr/>
          <a:lstStyle/>
          <a:p>
            <a:r>
              <a:rPr lang="ja-JP" altLang="en-US"/>
              <a:t>ティーチングブック</a:t>
            </a:r>
          </a:p>
        </p:txBody>
      </p:sp>
      <p:sp>
        <p:nvSpPr>
          <p:cNvPr id="8" name="スライド番号プレースホルダー 1">
            <a:extLst>
              <a:ext uri="{FF2B5EF4-FFF2-40B4-BE49-F238E27FC236}">
                <a16:creationId xmlns:a16="http://schemas.microsoft.com/office/drawing/2014/main" id="{26EB421A-2A1A-E1F5-49B4-1CC076197FF7}"/>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10</a:t>
            </a:fld>
            <a:endParaRPr kumimoji="1" lang="ja-JP" altLang="en-US"/>
          </a:p>
        </p:txBody>
      </p:sp>
      <p:sp>
        <p:nvSpPr>
          <p:cNvPr id="43" name="テキスト プレースホルダー 4">
            <a:extLst>
              <a:ext uri="{FF2B5EF4-FFF2-40B4-BE49-F238E27FC236}">
                <a16:creationId xmlns:a16="http://schemas.microsoft.com/office/drawing/2014/main" id="{F8C58A40-9887-1D57-DCD1-7BAA345E0233}"/>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C </a:t>
            </a:r>
            <a:r>
              <a:rPr lang="ja-JP" altLang="en-US"/>
              <a:t>｜小売業・製造小売業｜</a:t>
            </a:r>
          </a:p>
        </p:txBody>
      </p:sp>
      <p:sp>
        <p:nvSpPr>
          <p:cNvPr id="13" name="テキスト ボックス 12">
            <a:extLst>
              <a:ext uri="{FF2B5EF4-FFF2-40B4-BE49-F238E27FC236}">
                <a16:creationId xmlns:a16="http://schemas.microsoft.com/office/drawing/2014/main" id="{614B44F0-CE61-8373-94E1-D778109FEA0E}"/>
              </a:ext>
            </a:extLst>
          </p:cNvPr>
          <p:cNvSpPr txBox="1"/>
          <p:nvPr/>
        </p:nvSpPr>
        <p:spPr>
          <a:xfrm>
            <a:off x="272264" y="766444"/>
            <a:ext cx="9456950" cy="361766"/>
          </a:xfrm>
          <a:prstGeom prst="rect">
            <a:avLst/>
          </a:prstGeom>
          <a:noFill/>
        </p:spPr>
        <p:txBody>
          <a:bodyPr wrap="square">
            <a:spAutoFit/>
          </a:bodyPr>
          <a:lstStyle/>
          <a:p>
            <a:pPr>
              <a:lnSpc>
                <a:spcPct val="115000"/>
              </a:lnSpc>
              <a:spcAft>
                <a:spcPts val="800"/>
              </a:spcAft>
              <a:buNone/>
            </a:pPr>
            <a:r>
              <a:rPr lang="ja-JP" altLang="en-US" sz="1600" b="1" kern="100">
                <a:effectLst/>
                <a:latin typeface="+mn-ea"/>
                <a:cs typeface="Times New Roman" panose="02020603050405020304" pitchFamily="18" charset="0"/>
              </a:rPr>
              <a:t>● </a:t>
            </a:r>
            <a:r>
              <a:rPr lang="ja-JP" altLang="ja-JP" sz="1600" b="1" kern="100">
                <a:effectLst/>
                <a:latin typeface="+mn-ea"/>
                <a:cs typeface="Times New Roman" panose="02020603050405020304" pitchFamily="18" charset="0"/>
              </a:rPr>
              <a:t>同じ靴を取り扱うビジネスでも、ビジネスモデルの違いによって商売のポイントは大きく異な</a:t>
            </a:r>
            <a:r>
              <a:rPr lang="ja-JP" altLang="en-US" sz="1600" b="1" kern="100">
                <a:effectLst/>
                <a:latin typeface="+mn-ea"/>
                <a:cs typeface="Times New Roman" panose="02020603050405020304" pitchFamily="18" charset="0"/>
              </a:rPr>
              <a:t>る</a:t>
            </a:r>
            <a:r>
              <a:rPr lang="ja-JP" altLang="ja-JP" sz="1600" b="1" kern="100">
                <a:effectLst/>
                <a:latin typeface="+mn-ea"/>
                <a:cs typeface="Times New Roman" panose="02020603050405020304" pitchFamily="18" charset="0"/>
              </a:rPr>
              <a:t>。</a:t>
            </a:r>
            <a:r>
              <a:rPr lang="ja-JP" altLang="en-US" sz="1600" b="1" kern="100">
                <a:latin typeface="+mn-ea"/>
                <a:cs typeface="Times New Roman" panose="02020603050405020304" pitchFamily="18" charset="0"/>
              </a:rPr>
              <a:t>　　　　　　</a:t>
            </a:r>
            <a:r>
              <a:rPr lang="ja-JP" altLang="en-US" sz="1600" b="1" kern="100">
                <a:latin typeface="+mj-ea"/>
                <a:ea typeface="+mj-ea"/>
                <a:cs typeface="Times New Roman" panose="02020603050405020304" pitchFamily="18" charset="0"/>
              </a:rPr>
              <a:t>　　</a:t>
            </a:r>
            <a:endParaRPr lang="ja-JP" altLang="ja-JP" sz="1600" b="1" kern="100">
              <a:effectLst/>
              <a:latin typeface="+mj-ea"/>
              <a:ea typeface="+mj-ea"/>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04D0B16C-D213-BD32-F75C-80B9D6FF5AE9}"/>
              </a:ext>
            </a:extLst>
          </p:cNvPr>
          <p:cNvSpPr txBox="1"/>
          <p:nvPr/>
        </p:nvSpPr>
        <p:spPr>
          <a:xfrm>
            <a:off x="-11268" y="2285549"/>
            <a:ext cx="1228113" cy="553998"/>
          </a:xfrm>
          <a:prstGeom prst="rect">
            <a:avLst/>
          </a:prstGeom>
          <a:noFill/>
        </p:spPr>
        <p:txBody>
          <a:bodyPr wrap="square" rtlCol="0">
            <a:spAutoFit/>
          </a:bodyPr>
          <a:lstStyle/>
          <a:p>
            <a:pPr algn="ctr"/>
            <a:r>
              <a:rPr lang="ja-JP" altLang="ja-JP" sz="1500" b="1">
                <a:latin typeface="+mn-ea"/>
              </a:rPr>
              <a:t>靴小売業</a:t>
            </a:r>
          </a:p>
          <a:p>
            <a:pPr algn="ctr"/>
            <a:endParaRPr lang="ja-JP" altLang="en-US" sz="1500" b="1">
              <a:latin typeface="+mn-ea"/>
            </a:endParaRPr>
          </a:p>
        </p:txBody>
      </p:sp>
      <p:sp>
        <p:nvSpPr>
          <p:cNvPr id="15" name="矢印: ストライプ 14">
            <a:extLst>
              <a:ext uri="{FF2B5EF4-FFF2-40B4-BE49-F238E27FC236}">
                <a16:creationId xmlns:a16="http://schemas.microsoft.com/office/drawing/2014/main" id="{709A3A0F-3A51-8273-2F1E-F73817242831}"/>
              </a:ext>
            </a:extLst>
          </p:cNvPr>
          <p:cNvSpPr/>
          <p:nvPr/>
        </p:nvSpPr>
        <p:spPr>
          <a:xfrm>
            <a:off x="217400" y="1956825"/>
            <a:ext cx="783782" cy="946593"/>
          </a:xfrm>
          <a:prstGeom prst="stripedRightArrow">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600">
              <a:solidFill>
                <a:schemeClr val="tx1"/>
              </a:solidFill>
              <a:latin typeface="HGP創英角ｺﾞｼｯｸUB" panose="020B0900000000000000" pitchFamily="50" charset="-128"/>
              <a:ea typeface="HGP創英角ｺﾞｼｯｸUB" panose="020B0900000000000000" pitchFamily="50" charset="-128"/>
            </a:endParaRPr>
          </a:p>
          <a:p>
            <a:pPr algn="ctr"/>
            <a:endParaRPr kumimoji="1" lang="ja-JP" altLang="en-US" sz="160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矢印: ストライプ 15">
            <a:extLst>
              <a:ext uri="{FF2B5EF4-FFF2-40B4-BE49-F238E27FC236}">
                <a16:creationId xmlns:a16="http://schemas.microsoft.com/office/drawing/2014/main" id="{B40928BA-156C-3A20-627A-07F1FE701B77}"/>
              </a:ext>
            </a:extLst>
          </p:cNvPr>
          <p:cNvSpPr/>
          <p:nvPr/>
        </p:nvSpPr>
        <p:spPr>
          <a:xfrm>
            <a:off x="200997" y="4562209"/>
            <a:ext cx="800185" cy="878999"/>
          </a:xfrm>
          <a:prstGeom prst="stripedRightArrow">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444A6F92-DD13-C58B-5176-7AAC16AD5F6C}"/>
              </a:ext>
            </a:extLst>
          </p:cNvPr>
          <p:cNvSpPr txBox="1"/>
          <p:nvPr/>
        </p:nvSpPr>
        <p:spPr>
          <a:xfrm>
            <a:off x="-69489" y="4743801"/>
            <a:ext cx="1228113" cy="784830"/>
          </a:xfrm>
          <a:prstGeom prst="rect">
            <a:avLst/>
          </a:prstGeom>
          <a:noFill/>
        </p:spPr>
        <p:txBody>
          <a:bodyPr wrap="square" rtlCol="0">
            <a:spAutoFit/>
          </a:bodyPr>
          <a:lstStyle/>
          <a:p>
            <a:pPr algn="ctr"/>
            <a:r>
              <a:rPr lang="ja-JP" altLang="ja-JP" sz="1450" b="1">
                <a:latin typeface="+mn-ea"/>
              </a:rPr>
              <a:t>靴</a:t>
            </a:r>
            <a:r>
              <a:rPr lang="ja-JP" altLang="en-US" sz="1450" b="1">
                <a:latin typeface="+mn-ea"/>
              </a:rPr>
              <a:t>製造</a:t>
            </a:r>
            <a:endParaRPr lang="en-US" altLang="ja-JP" sz="1450" b="1">
              <a:latin typeface="+mn-ea"/>
            </a:endParaRPr>
          </a:p>
          <a:p>
            <a:pPr algn="ctr"/>
            <a:r>
              <a:rPr lang="ja-JP" altLang="en-US" sz="1450" b="1">
                <a:latin typeface="+mn-ea"/>
              </a:rPr>
              <a:t>販売</a:t>
            </a:r>
            <a:r>
              <a:rPr lang="ja-JP" altLang="ja-JP" sz="1450" b="1">
                <a:latin typeface="+mn-ea"/>
              </a:rPr>
              <a:t>業</a:t>
            </a:r>
          </a:p>
          <a:p>
            <a:pPr algn="ctr"/>
            <a:endParaRPr lang="ja-JP" altLang="en-US" sz="1450" b="1">
              <a:latin typeface="BIZ UDP明朝 Medium" panose="02020500000000000000" pitchFamily="18" charset="-128"/>
              <a:ea typeface="BIZ UDP明朝 Medium" panose="02020500000000000000" pitchFamily="18" charset="-128"/>
            </a:endParaRPr>
          </a:p>
        </p:txBody>
      </p:sp>
      <p:sp>
        <p:nvSpPr>
          <p:cNvPr id="18" name="テキスト ボックス 17">
            <a:extLst>
              <a:ext uri="{FF2B5EF4-FFF2-40B4-BE49-F238E27FC236}">
                <a16:creationId xmlns:a16="http://schemas.microsoft.com/office/drawing/2014/main" id="{23FC2508-E239-0A98-22E1-70D2A0CE05DE}"/>
              </a:ext>
            </a:extLst>
          </p:cNvPr>
          <p:cNvSpPr txBox="1"/>
          <p:nvPr/>
        </p:nvSpPr>
        <p:spPr>
          <a:xfrm>
            <a:off x="1202347" y="1360666"/>
            <a:ext cx="8678277" cy="2380716"/>
          </a:xfrm>
          <a:prstGeom prst="rect">
            <a:avLst/>
          </a:prstGeom>
          <a:noFill/>
          <a:ln>
            <a:noFill/>
          </a:ln>
        </p:spPr>
        <p:txBody>
          <a:bodyPr wrap="square">
            <a:spAutoFit/>
          </a:bodyPr>
          <a:lstStyle/>
          <a:p>
            <a:pPr marL="285750" indent="-285750">
              <a:lnSpc>
                <a:spcPts val="1400"/>
              </a:lnSpc>
              <a:spcAft>
                <a:spcPts val="800"/>
              </a:spcAft>
              <a:buFont typeface="Wingdings" panose="05000000000000000000" pitchFamily="2" charset="2"/>
              <a:buChar char="p"/>
            </a:pPr>
            <a:r>
              <a:rPr lang="ja-JP" altLang="ja-JP" sz="1400" kern="100">
                <a:effectLst/>
                <a:latin typeface="+mn-ea"/>
                <a:cs typeface="Times New Roman" panose="02020603050405020304" pitchFamily="18" charset="0"/>
              </a:rPr>
              <a:t>地方都市にある老舗の靴小売店は、仕入れた商品を地元顧客に販売するビジネスモデルを採用。</a:t>
            </a:r>
            <a:r>
              <a:rPr lang="ja-JP" altLang="en-US" sz="1400" kern="100">
                <a:latin typeface="+mn-ea"/>
                <a:cs typeface="Times New Roman" panose="02020603050405020304" pitchFamily="18" charset="0"/>
              </a:rPr>
              <a:t>　　　　　　　　　　　　　　　　　　　　　　</a:t>
            </a:r>
            <a:r>
              <a:rPr lang="ja-JP" altLang="ja-JP" sz="1400" kern="100">
                <a:effectLst/>
                <a:latin typeface="+mn-ea"/>
                <a:cs typeface="Times New Roman" panose="02020603050405020304" pitchFamily="18" charset="0"/>
              </a:rPr>
              <a:t>高齢者向けのメディカルシューズの品揃えが充実している点が</a:t>
            </a:r>
            <a:r>
              <a:rPr lang="ja-JP" altLang="en-US" sz="1400" kern="100">
                <a:latin typeface="+mn-ea"/>
                <a:cs typeface="Times New Roman" panose="02020603050405020304" pitchFamily="18" charset="0"/>
              </a:rPr>
              <a:t>、</a:t>
            </a:r>
            <a:r>
              <a:rPr lang="ja-JP" altLang="ja-JP" sz="1400" kern="100">
                <a:latin typeface="+mn-ea"/>
                <a:cs typeface="Times New Roman" panose="02020603050405020304" pitchFamily="18" charset="0"/>
              </a:rPr>
              <a:t>特徴として</a:t>
            </a:r>
            <a:r>
              <a:rPr lang="ja-JP" altLang="ja-JP" sz="1400" kern="100">
                <a:effectLst/>
                <a:latin typeface="+mn-ea"/>
                <a:cs typeface="Times New Roman" panose="02020603050405020304" pitchFamily="18" charset="0"/>
              </a:rPr>
              <a:t>挙げられ</a:t>
            </a:r>
            <a:r>
              <a:rPr lang="ja-JP" altLang="en-US" sz="1400" kern="100">
                <a:effectLst/>
                <a:latin typeface="+mn-ea"/>
                <a:cs typeface="Times New Roman" panose="02020603050405020304" pitchFamily="18" charset="0"/>
              </a:rPr>
              <a:t>る</a:t>
            </a:r>
            <a:r>
              <a:rPr lang="ja-JP" altLang="ja-JP" sz="1400" kern="100">
                <a:effectLst/>
                <a:latin typeface="+mn-ea"/>
                <a:cs typeface="Times New Roman" panose="02020603050405020304" pitchFamily="18" charset="0"/>
              </a:rPr>
              <a:t>。</a:t>
            </a:r>
            <a:r>
              <a:rPr lang="ja-JP" altLang="en-US" sz="1400" kern="100">
                <a:latin typeface="+mn-ea"/>
                <a:cs typeface="Times New Roman" panose="02020603050405020304" pitchFamily="18" charset="0"/>
              </a:rPr>
              <a:t>　　　　　　　　　　　　　　　　　　　　　　　　</a:t>
            </a:r>
            <a:endParaRPr lang="en-US" altLang="ja-JP" sz="1400" kern="100">
              <a:latin typeface="+mn-ea"/>
              <a:cs typeface="Times New Roman" panose="02020603050405020304" pitchFamily="18" charset="0"/>
            </a:endParaRPr>
          </a:p>
          <a:p>
            <a:pPr marL="285750" indent="-285750">
              <a:lnSpc>
                <a:spcPts val="1400"/>
              </a:lnSpc>
              <a:spcAft>
                <a:spcPts val="800"/>
              </a:spcAft>
              <a:buFont typeface="Wingdings" panose="05000000000000000000" pitchFamily="2" charset="2"/>
              <a:buChar char="p"/>
            </a:pPr>
            <a:r>
              <a:rPr lang="ja-JP" altLang="en-US" sz="1400" kern="100">
                <a:latin typeface="+mn-ea"/>
                <a:cs typeface="Times New Roman" panose="02020603050405020304" pitchFamily="18" charset="0"/>
              </a:rPr>
              <a:t>メディカルシューズの</a:t>
            </a:r>
            <a:r>
              <a:rPr kumimoji="1" lang="ja-JP" altLang="en-US" sz="1400"/>
              <a:t>主要顧客である高齢層には、消費者心理として</a:t>
            </a:r>
            <a:r>
              <a:rPr kumimoji="1" lang="en-US" altLang="ja-JP" sz="1400"/>
              <a:t>｢</a:t>
            </a:r>
            <a:r>
              <a:rPr kumimoji="1" lang="ja-JP" altLang="en-US" sz="1400"/>
              <a:t>多少高くても、履きやすい　　　商品を選びたい</a:t>
            </a:r>
            <a:r>
              <a:rPr kumimoji="1" lang="en-US" altLang="ja-JP" sz="1400"/>
              <a:t>｣</a:t>
            </a:r>
            <a:r>
              <a:rPr kumimoji="1" lang="ja-JP" altLang="en-US" sz="1400"/>
              <a:t>という傾向がある。</a:t>
            </a:r>
            <a:r>
              <a:rPr lang="ja-JP" altLang="en-US" sz="1400" kern="100">
                <a:effectLst/>
                <a:latin typeface="+mn-ea"/>
                <a:cs typeface="Times New Roman" panose="02020603050405020304" pitchFamily="18" charset="0"/>
              </a:rPr>
              <a:t>　　　　　　　　　　　　　　　　　　　　　　　　　　　　　　　　　　　　　　　　　　　　　　　　　　　　　　　　　　　　　　　　　　　　　　　　　　　</a:t>
            </a:r>
            <a:endParaRPr lang="en-US" altLang="ja-JP" sz="1400" kern="100">
              <a:effectLst/>
              <a:latin typeface="+mn-ea"/>
              <a:cs typeface="Times New Roman" panose="02020603050405020304" pitchFamily="18" charset="0"/>
            </a:endParaRPr>
          </a:p>
          <a:p>
            <a:pPr marL="285750" indent="-285750">
              <a:lnSpc>
                <a:spcPts val="1400"/>
              </a:lnSpc>
              <a:spcAft>
                <a:spcPts val="800"/>
              </a:spcAft>
              <a:buFont typeface="Wingdings" panose="05000000000000000000" pitchFamily="2" charset="2"/>
              <a:buChar char="p"/>
            </a:pPr>
            <a:r>
              <a:rPr kumimoji="1" lang="ja-JP" altLang="en-US" sz="1400"/>
              <a:t>そのため、購入頻度も高くないことから、割引による安価な商品販売よりも、豊富な品揃えで　　　</a:t>
            </a:r>
            <a:r>
              <a:rPr kumimoji="1" lang="en-US" altLang="ja-JP" sz="1400"/>
              <a:t>｢</a:t>
            </a:r>
            <a:r>
              <a:rPr kumimoji="1" lang="ja-JP" altLang="en-US" sz="1400"/>
              <a:t>他店より選択肢が多い</a:t>
            </a:r>
            <a:r>
              <a:rPr kumimoji="1" lang="en-US" altLang="ja-JP" sz="1400"/>
              <a:t>｣</a:t>
            </a:r>
            <a:r>
              <a:rPr kumimoji="1" lang="ja-JP" altLang="en-US" sz="1400"/>
              <a:t>強みを打ち出し、来店数の増加を狙っているものの、種類の豊富さは　　　　在庫増や消化率にも直結し、財務への影響も出てくる。</a:t>
            </a:r>
            <a:endParaRPr kumimoji="1" lang="en-US" altLang="ja-JP" sz="1400"/>
          </a:p>
          <a:p>
            <a:pPr marL="285750" indent="-285750">
              <a:lnSpc>
                <a:spcPts val="1400"/>
              </a:lnSpc>
              <a:spcAft>
                <a:spcPts val="800"/>
              </a:spcAft>
              <a:buFont typeface="Wingdings" panose="05000000000000000000" pitchFamily="2" charset="2"/>
              <a:buChar char="p"/>
            </a:pPr>
            <a:r>
              <a:rPr lang="ja-JP" altLang="ja-JP" sz="1400" kern="100">
                <a:latin typeface="+mn-ea"/>
                <a:cs typeface="Times New Roman" panose="02020603050405020304" pitchFamily="18" charset="0"/>
              </a:rPr>
              <a:t>小売業は</a:t>
            </a:r>
            <a:r>
              <a:rPr lang="en-US" altLang="ja-JP" sz="1400" kern="100">
                <a:latin typeface="+mn-ea"/>
                <a:cs typeface="Times New Roman" panose="02020603050405020304" pitchFamily="18" charset="0"/>
              </a:rPr>
              <a:t>｢</a:t>
            </a:r>
            <a:r>
              <a:rPr lang="ja-JP" altLang="ja-JP" sz="1400" kern="100">
                <a:latin typeface="+mn-ea"/>
                <a:cs typeface="Times New Roman" panose="02020603050405020304" pitchFamily="18" charset="0"/>
              </a:rPr>
              <a:t>安く仕入れ</a:t>
            </a:r>
            <a:r>
              <a:rPr lang="ja-JP" altLang="en-US" sz="1400" kern="100">
                <a:latin typeface="+mn-ea"/>
                <a:cs typeface="Times New Roman" panose="02020603050405020304" pitchFamily="18" charset="0"/>
              </a:rPr>
              <a:t>る</a:t>
            </a:r>
            <a:r>
              <a:rPr lang="en-US" altLang="ja-JP" sz="1400" kern="100">
                <a:latin typeface="+mn-ea"/>
                <a:cs typeface="Times New Roman" panose="02020603050405020304" pitchFamily="18" charset="0"/>
              </a:rPr>
              <a:t>｣</a:t>
            </a:r>
            <a:r>
              <a:rPr lang="ja-JP" altLang="ja-JP" sz="1400" kern="100">
                <a:latin typeface="+mn-ea"/>
                <a:cs typeface="Times New Roman" panose="02020603050405020304" pitchFamily="18" charset="0"/>
              </a:rPr>
              <a:t>以外に</a:t>
            </a:r>
            <a:r>
              <a:rPr lang="ja-JP" altLang="en-US" sz="1400" kern="100">
                <a:latin typeface="+mn-ea"/>
                <a:cs typeface="Times New Roman" panose="02020603050405020304" pitchFamily="18" charset="0"/>
              </a:rPr>
              <a:t>収益確保</a:t>
            </a:r>
            <a:r>
              <a:rPr lang="ja-JP" altLang="ja-JP" sz="1400" kern="100">
                <a:latin typeface="+mn-ea"/>
                <a:cs typeface="Times New Roman" panose="02020603050405020304" pitchFamily="18" charset="0"/>
              </a:rPr>
              <a:t>の余地が</a:t>
            </a:r>
            <a:r>
              <a:rPr lang="ja-JP" altLang="en-US" sz="1400" kern="100">
                <a:latin typeface="+mn-ea"/>
                <a:cs typeface="Times New Roman" panose="02020603050405020304" pitchFamily="18" charset="0"/>
              </a:rPr>
              <a:t>なく、</a:t>
            </a:r>
            <a:r>
              <a:rPr lang="en-US" altLang="ja-JP" sz="1400" kern="100">
                <a:latin typeface="+mn-ea"/>
                <a:cs typeface="Times New Roman" panose="02020603050405020304" pitchFamily="18" charset="0"/>
              </a:rPr>
              <a:t>｢</a:t>
            </a:r>
            <a:r>
              <a:rPr lang="ja-JP" altLang="en-US" sz="1400" kern="100">
                <a:latin typeface="+mn-ea"/>
                <a:cs typeface="Times New Roman" panose="02020603050405020304" pitchFamily="18" charset="0"/>
              </a:rPr>
              <a:t>たくさん売る</a:t>
            </a:r>
            <a:r>
              <a:rPr lang="en-US" altLang="ja-JP" sz="1400" kern="100">
                <a:latin typeface="+mn-ea"/>
                <a:cs typeface="Times New Roman" panose="02020603050405020304" pitchFamily="18" charset="0"/>
              </a:rPr>
              <a:t>(</a:t>
            </a:r>
            <a:r>
              <a:rPr lang="ja-JP" altLang="en-US" sz="1400" kern="100">
                <a:latin typeface="+mn-ea"/>
                <a:cs typeface="Times New Roman" panose="02020603050405020304" pitchFamily="18" charset="0"/>
              </a:rPr>
              <a:t>総資本回転率を高める</a:t>
            </a:r>
            <a:r>
              <a:rPr lang="en-US" altLang="ja-JP" sz="1400" kern="100">
                <a:latin typeface="+mn-ea"/>
                <a:cs typeface="Times New Roman" panose="02020603050405020304" pitchFamily="18" charset="0"/>
              </a:rPr>
              <a:t>)｣</a:t>
            </a:r>
            <a:r>
              <a:rPr lang="ja-JP" altLang="en-US" sz="1400" kern="100">
                <a:latin typeface="+mn-ea"/>
                <a:cs typeface="Times New Roman" panose="02020603050405020304" pitchFamily="18" charset="0"/>
              </a:rPr>
              <a:t>　　　ことが基本的な路線になる。商品（在庫）がなければ、売上を確保できないものの、売れ残りは　　　原価計算書に計上されることなく、デッドストックとなるので、そのバランスは難しい。</a:t>
            </a:r>
            <a:r>
              <a:rPr lang="ja-JP" altLang="ja-JP" sz="1400" kern="100">
                <a:latin typeface="+mn-ea"/>
                <a:cs typeface="Times New Roman" panose="02020603050405020304" pitchFamily="18" charset="0"/>
              </a:rPr>
              <a:t>在庫を</a:t>
            </a:r>
            <a:r>
              <a:rPr lang="ja-JP" altLang="en-US" sz="1400" kern="100">
                <a:latin typeface="+mn-ea"/>
                <a:cs typeface="Times New Roman" panose="02020603050405020304" pitchFamily="18" charset="0"/>
              </a:rPr>
              <a:t>　　　　</a:t>
            </a:r>
            <a:r>
              <a:rPr lang="ja-JP" altLang="ja-JP" sz="1400" kern="100">
                <a:latin typeface="+mn-ea"/>
                <a:cs typeface="Times New Roman" panose="02020603050405020304" pitchFamily="18" charset="0"/>
              </a:rPr>
              <a:t>ど</a:t>
            </a:r>
            <a:r>
              <a:rPr lang="ja-JP" altLang="en-US" sz="1400" kern="100">
                <a:latin typeface="+mn-ea"/>
                <a:cs typeface="Times New Roman" panose="02020603050405020304" pitchFamily="18" charset="0"/>
              </a:rPr>
              <a:t>のように</a:t>
            </a:r>
            <a:r>
              <a:rPr lang="ja-JP" altLang="ja-JP" sz="1400" kern="100">
                <a:latin typeface="+mn-ea"/>
                <a:cs typeface="Times New Roman" panose="02020603050405020304" pitchFamily="18" charset="0"/>
              </a:rPr>
              <a:t>消化</a:t>
            </a:r>
            <a:r>
              <a:rPr lang="ja-JP" altLang="en-US" sz="1400" kern="100">
                <a:latin typeface="+mn-ea"/>
                <a:cs typeface="Times New Roman" panose="02020603050405020304" pitchFamily="18" charset="0"/>
              </a:rPr>
              <a:t>させ</a:t>
            </a:r>
            <a:r>
              <a:rPr lang="en-US" altLang="ja-JP" sz="1400" kern="100">
                <a:latin typeface="+mn-ea"/>
                <a:cs typeface="Times New Roman" panose="02020603050405020304" pitchFamily="18" charset="0"/>
              </a:rPr>
              <a:t>(</a:t>
            </a:r>
            <a:r>
              <a:rPr lang="ja-JP" altLang="en-US" sz="1400" kern="100">
                <a:latin typeface="+mn-ea"/>
                <a:cs typeface="Times New Roman" panose="02020603050405020304" pitchFamily="18" charset="0"/>
              </a:rPr>
              <a:t>セールなど</a:t>
            </a:r>
            <a:r>
              <a:rPr lang="en-US" altLang="ja-JP" sz="1400" kern="100">
                <a:latin typeface="+mn-ea"/>
                <a:cs typeface="Times New Roman" panose="02020603050405020304" pitchFamily="18" charset="0"/>
              </a:rPr>
              <a:t>)</a:t>
            </a:r>
            <a:r>
              <a:rPr lang="ja-JP" altLang="en-US" sz="1400" kern="100">
                <a:latin typeface="+mn-ea"/>
                <a:cs typeface="Times New Roman" panose="02020603050405020304" pitchFamily="18" charset="0"/>
              </a:rPr>
              <a:t>、客数を増やしていくのかにも注視したい。</a:t>
            </a:r>
            <a:r>
              <a:rPr lang="ja-JP" altLang="en-US" sz="1400" kern="100">
                <a:effectLst/>
                <a:latin typeface="+mn-ea"/>
                <a:cs typeface="Times New Roman" panose="02020603050405020304" pitchFamily="18" charset="0"/>
              </a:rPr>
              <a:t>　</a:t>
            </a:r>
            <a:endParaRPr lang="ja-JP" altLang="ja-JP" sz="1400" kern="100">
              <a:effectLst/>
              <a:latin typeface="+mn-ea"/>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625ED2ED-20D8-58B2-C15F-B51DCFEEC71A}"/>
              </a:ext>
            </a:extLst>
          </p:cNvPr>
          <p:cNvSpPr txBox="1"/>
          <p:nvPr/>
        </p:nvSpPr>
        <p:spPr>
          <a:xfrm>
            <a:off x="1202349" y="4017825"/>
            <a:ext cx="8295334" cy="2098588"/>
          </a:xfrm>
          <a:prstGeom prst="rect">
            <a:avLst/>
          </a:prstGeom>
          <a:noFill/>
        </p:spPr>
        <p:txBody>
          <a:bodyPr wrap="square">
            <a:spAutoFit/>
          </a:bodyPr>
          <a:lstStyle/>
          <a:p>
            <a:pPr marL="285750" indent="-285750">
              <a:lnSpc>
                <a:spcPts val="1400"/>
              </a:lnSpc>
              <a:spcAft>
                <a:spcPts val="800"/>
              </a:spcAft>
              <a:buFont typeface="Wingdings" panose="05000000000000000000" pitchFamily="2" charset="2"/>
              <a:buChar char="p"/>
            </a:pPr>
            <a:r>
              <a:rPr lang="ja-JP" altLang="ja-JP" sz="1400" kern="100">
                <a:effectLst/>
                <a:latin typeface="+mn-ea"/>
                <a:cs typeface="Times New Roman" panose="02020603050405020304" pitchFamily="18" charset="0"/>
              </a:rPr>
              <a:t>靴製造販売業は、自社で商品企画し、外部に生産委託したオリジナル商品を中心に、ネット販売</a:t>
            </a:r>
            <a:r>
              <a:rPr lang="ja-JP" altLang="en-US" sz="1400" kern="100">
                <a:effectLst/>
                <a:latin typeface="+mn-ea"/>
                <a:cs typeface="Times New Roman" panose="02020603050405020304" pitchFamily="18" charset="0"/>
              </a:rPr>
              <a:t>　する</a:t>
            </a:r>
            <a:r>
              <a:rPr lang="ja-JP" altLang="ja-JP" sz="1400" kern="100">
                <a:effectLst/>
                <a:latin typeface="+mn-ea"/>
                <a:cs typeface="Times New Roman" panose="02020603050405020304" pitchFamily="18" charset="0"/>
              </a:rPr>
              <a:t>ビジネスモデル。このモデルは、材料調達から製造</a:t>
            </a:r>
            <a:r>
              <a:rPr lang="ja-JP" altLang="en-US" sz="1400" kern="100">
                <a:effectLst/>
                <a:latin typeface="+mn-ea"/>
                <a:cs typeface="Times New Roman" panose="02020603050405020304" pitchFamily="18" charset="0"/>
              </a:rPr>
              <a:t>･</a:t>
            </a:r>
            <a:r>
              <a:rPr lang="ja-JP" altLang="ja-JP" sz="1400" kern="100">
                <a:effectLst/>
                <a:latin typeface="+mn-ea"/>
                <a:cs typeface="Times New Roman" panose="02020603050405020304" pitchFamily="18" charset="0"/>
              </a:rPr>
              <a:t>販売までの費用が先行し、消費者が購入</a:t>
            </a:r>
            <a:r>
              <a:rPr lang="ja-JP" altLang="en-US" sz="1400" kern="100">
                <a:effectLst/>
                <a:latin typeface="+mn-ea"/>
                <a:cs typeface="Times New Roman" panose="02020603050405020304" pitchFamily="18" charset="0"/>
              </a:rPr>
              <a:t>　　</a:t>
            </a:r>
            <a:r>
              <a:rPr lang="ja-JP" altLang="ja-JP" sz="1400" kern="100">
                <a:effectLst/>
                <a:latin typeface="+mn-ea"/>
                <a:cs typeface="Times New Roman" panose="02020603050405020304" pitchFamily="18" charset="0"/>
              </a:rPr>
              <a:t>して初めて現金化されるため、リードタイムが長く、運転資金の確保が重要な課題とな</a:t>
            </a:r>
            <a:r>
              <a:rPr lang="ja-JP" altLang="en-US" sz="1400" kern="100">
                <a:effectLst/>
                <a:latin typeface="+mn-ea"/>
                <a:cs typeface="Times New Roman" panose="02020603050405020304" pitchFamily="18" charset="0"/>
              </a:rPr>
              <a:t>る</a:t>
            </a:r>
            <a:r>
              <a:rPr lang="ja-JP" altLang="ja-JP" sz="1400" kern="100">
                <a:effectLst/>
                <a:latin typeface="+mn-ea"/>
                <a:cs typeface="Times New Roman" panose="02020603050405020304" pitchFamily="18" charset="0"/>
              </a:rPr>
              <a:t>。</a:t>
            </a:r>
            <a:endParaRPr lang="en-US" altLang="ja-JP" sz="1400" kern="100">
              <a:effectLst/>
              <a:latin typeface="+mn-ea"/>
              <a:cs typeface="Times New Roman" panose="02020603050405020304" pitchFamily="18" charset="0"/>
            </a:endParaRPr>
          </a:p>
          <a:p>
            <a:pPr marL="285750" indent="-285750">
              <a:lnSpc>
                <a:spcPts val="1400"/>
              </a:lnSpc>
              <a:spcAft>
                <a:spcPts val="800"/>
              </a:spcAft>
              <a:buFont typeface="Wingdings" panose="05000000000000000000" pitchFamily="2" charset="2"/>
              <a:buChar char="p"/>
            </a:pPr>
            <a:r>
              <a:rPr lang="ja-JP" altLang="ja-JP" sz="1400" kern="100">
                <a:effectLst/>
                <a:latin typeface="+mn-ea"/>
                <a:cs typeface="Times New Roman" panose="02020603050405020304" pitchFamily="18" charset="0"/>
              </a:rPr>
              <a:t>中小企業にとって</a:t>
            </a:r>
            <a:r>
              <a:rPr lang="en-US" altLang="ja-JP" sz="1400" kern="100">
                <a:effectLst/>
                <a:latin typeface="+mn-ea"/>
                <a:cs typeface="Times New Roman" panose="02020603050405020304" pitchFamily="18" charset="0"/>
              </a:rPr>
              <a:t>｢</a:t>
            </a:r>
            <a:r>
              <a:rPr lang="ja-JP" altLang="ja-JP" sz="1400" kern="100">
                <a:effectLst/>
                <a:latin typeface="+mn-ea"/>
                <a:cs typeface="Times New Roman" panose="02020603050405020304" pitchFamily="18" charset="0"/>
              </a:rPr>
              <a:t>ブランド化</a:t>
            </a:r>
            <a:r>
              <a:rPr lang="en-US" altLang="ja-JP" sz="1400" kern="100">
                <a:effectLst/>
                <a:latin typeface="+mn-ea"/>
                <a:cs typeface="Times New Roman" panose="02020603050405020304" pitchFamily="18" charset="0"/>
              </a:rPr>
              <a:t>｣</a:t>
            </a:r>
            <a:r>
              <a:rPr lang="ja-JP" altLang="en-US" sz="1400" kern="100">
                <a:effectLst/>
                <a:latin typeface="+mn-ea"/>
                <a:cs typeface="Times New Roman" panose="02020603050405020304" pitchFamily="18" charset="0"/>
              </a:rPr>
              <a:t>は難しい</a:t>
            </a:r>
            <a:r>
              <a:rPr lang="ja-JP" altLang="ja-JP" sz="1400" kern="100">
                <a:effectLst/>
                <a:latin typeface="+mn-ea"/>
                <a:cs typeface="Times New Roman" panose="02020603050405020304" pitchFamily="18" charset="0"/>
              </a:rPr>
              <a:t>。ブランドを作ったからといってすぐ売れるわけではなく</a:t>
            </a:r>
            <a:r>
              <a:rPr lang="ja-JP" altLang="en-US" sz="1400" kern="100">
                <a:effectLst/>
                <a:latin typeface="+mn-ea"/>
                <a:cs typeface="Times New Roman" panose="02020603050405020304" pitchFamily="18" charset="0"/>
              </a:rPr>
              <a:t>　</a:t>
            </a:r>
            <a:r>
              <a:rPr lang="ja-JP" altLang="ja-JP" sz="1400" kern="100">
                <a:effectLst/>
                <a:latin typeface="+mn-ea"/>
                <a:cs typeface="Times New Roman" panose="02020603050405020304" pitchFamily="18" charset="0"/>
              </a:rPr>
              <a:t>売れて初めてブランドとして認知され</a:t>
            </a:r>
            <a:r>
              <a:rPr lang="ja-JP" altLang="en-US" sz="1400" kern="100">
                <a:effectLst/>
                <a:latin typeface="+mn-ea"/>
                <a:cs typeface="Times New Roman" panose="02020603050405020304" pitchFamily="18" charset="0"/>
              </a:rPr>
              <a:t>る</a:t>
            </a:r>
            <a:r>
              <a:rPr lang="ja-JP" altLang="ja-JP" sz="1400" kern="100">
                <a:effectLst/>
                <a:latin typeface="+mn-ea"/>
                <a:cs typeface="Times New Roman" panose="02020603050405020304" pitchFamily="18" charset="0"/>
              </a:rPr>
              <a:t>。現代はモノ余りの時代であり、作れば売れるという状況では</a:t>
            </a:r>
            <a:r>
              <a:rPr lang="ja-JP" altLang="en-US" sz="1400" kern="100">
                <a:effectLst/>
                <a:latin typeface="+mn-ea"/>
                <a:cs typeface="Times New Roman" panose="02020603050405020304" pitchFamily="18" charset="0"/>
              </a:rPr>
              <a:t>ない</a:t>
            </a:r>
            <a:r>
              <a:rPr lang="ja-JP" altLang="ja-JP" sz="1400" kern="100">
                <a:effectLst/>
                <a:latin typeface="+mn-ea"/>
                <a:cs typeface="Times New Roman" panose="02020603050405020304" pitchFamily="18" charset="0"/>
              </a:rPr>
              <a:t>。商売は努力の積み重ねであり、毎日、毎月、毎年、売り続ける必要があ</a:t>
            </a:r>
            <a:r>
              <a:rPr lang="ja-JP" altLang="en-US" sz="1400" kern="100">
                <a:effectLst/>
                <a:latin typeface="+mn-ea"/>
                <a:cs typeface="Times New Roman" panose="02020603050405020304" pitchFamily="18" charset="0"/>
              </a:rPr>
              <a:t>る</a:t>
            </a:r>
            <a:r>
              <a:rPr lang="ja-JP" altLang="ja-JP" sz="1400" kern="100">
                <a:effectLst/>
                <a:latin typeface="+mn-ea"/>
                <a:cs typeface="Times New Roman" panose="02020603050405020304" pitchFamily="18" charset="0"/>
              </a:rPr>
              <a:t>。</a:t>
            </a:r>
            <a:r>
              <a:rPr lang="ja-JP" altLang="en-US" sz="1400" kern="100">
                <a:effectLst/>
                <a:latin typeface="+mn-ea"/>
                <a:cs typeface="Times New Roman" panose="02020603050405020304" pitchFamily="18" charset="0"/>
              </a:rPr>
              <a:t>更に</a:t>
            </a:r>
            <a:r>
              <a:rPr lang="ja-JP" altLang="ja-JP" sz="1400" kern="100">
                <a:effectLst/>
                <a:latin typeface="+mn-ea"/>
                <a:cs typeface="Times New Roman" panose="02020603050405020304" pitchFamily="18" charset="0"/>
              </a:rPr>
              <a:t>現在は革の価格が上昇し、良質な材料の確保が難しくなってい</a:t>
            </a:r>
            <a:r>
              <a:rPr lang="ja-JP" altLang="en-US" sz="1400" kern="100">
                <a:effectLst/>
                <a:latin typeface="+mn-ea"/>
                <a:cs typeface="Times New Roman" panose="02020603050405020304" pitchFamily="18" charset="0"/>
              </a:rPr>
              <a:t>る</a:t>
            </a:r>
            <a:r>
              <a:rPr lang="ja-JP" altLang="ja-JP" sz="1400" kern="100">
                <a:effectLst/>
                <a:latin typeface="+mn-ea"/>
                <a:cs typeface="Times New Roman" panose="02020603050405020304" pitchFamily="18" charset="0"/>
              </a:rPr>
              <a:t>。</a:t>
            </a:r>
            <a:endParaRPr lang="en-US" altLang="ja-JP" sz="1400" kern="100">
              <a:effectLst/>
              <a:latin typeface="+mn-ea"/>
              <a:cs typeface="Times New Roman" panose="02020603050405020304" pitchFamily="18" charset="0"/>
            </a:endParaRPr>
          </a:p>
          <a:p>
            <a:pPr marL="285750" indent="-285750">
              <a:lnSpc>
                <a:spcPts val="1400"/>
              </a:lnSpc>
              <a:spcAft>
                <a:spcPts val="800"/>
              </a:spcAft>
              <a:buFont typeface="Wingdings" panose="05000000000000000000" pitchFamily="2" charset="2"/>
              <a:buChar char="p"/>
            </a:pPr>
            <a:r>
              <a:rPr lang="ja-JP" altLang="ja-JP" sz="1400" kern="100">
                <a:effectLst/>
                <a:latin typeface="+mn-ea"/>
                <a:cs typeface="Times New Roman" panose="02020603050405020304" pitchFamily="18" charset="0"/>
              </a:rPr>
              <a:t>安価な販売を実現するには製造ロットを一定数確保する必要があり、在庫と販売のバランス、価格と利益の調整が重要。商品企画と積極的な販売を継続するには、こうした課題を乗り越える戦略が求められ</a:t>
            </a:r>
            <a:r>
              <a:rPr lang="ja-JP" altLang="en-US" sz="1400" kern="100">
                <a:effectLst/>
                <a:latin typeface="+mn-ea"/>
                <a:cs typeface="Times New Roman" panose="02020603050405020304" pitchFamily="18" charset="0"/>
              </a:rPr>
              <a:t>る</a:t>
            </a:r>
            <a:r>
              <a:rPr lang="ja-JP" altLang="ja-JP" sz="1400" kern="100">
                <a:effectLst/>
                <a:latin typeface="+mn-ea"/>
                <a:cs typeface="Times New Roman" panose="02020603050405020304" pitchFamily="18" charset="0"/>
              </a:rPr>
              <a:t>。</a:t>
            </a:r>
          </a:p>
        </p:txBody>
      </p:sp>
      <p:sp>
        <p:nvSpPr>
          <p:cNvPr id="20" name="正方形/長方形 19">
            <a:extLst>
              <a:ext uri="{FF2B5EF4-FFF2-40B4-BE49-F238E27FC236}">
                <a16:creationId xmlns:a16="http://schemas.microsoft.com/office/drawing/2014/main" id="{2C38E61F-DBB5-7CE6-6E09-8FB049BF388F}"/>
              </a:ext>
            </a:extLst>
          </p:cNvPr>
          <p:cNvSpPr/>
          <p:nvPr/>
        </p:nvSpPr>
        <p:spPr>
          <a:xfrm>
            <a:off x="1193206" y="1257221"/>
            <a:ext cx="8368307" cy="2502449"/>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620B6B5-B805-F1C1-94F8-8235E97BEC3A}"/>
              </a:ext>
            </a:extLst>
          </p:cNvPr>
          <p:cNvSpPr/>
          <p:nvPr/>
        </p:nvSpPr>
        <p:spPr>
          <a:xfrm>
            <a:off x="1193206" y="3902744"/>
            <a:ext cx="8368307" cy="2231957"/>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156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3704-493A-CA6D-7542-FF0481E92288}"/>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3402F65-E5BB-1032-03BC-6211938688A7}"/>
              </a:ext>
            </a:extLst>
          </p:cNvPr>
          <p:cNvSpPr>
            <a:spLocks noGrp="1"/>
          </p:cNvSpPr>
          <p:nvPr>
            <p:ph type="body" sz="quarter" idx="14"/>
          </p:nvPr>
        </p:nvSpPr>
        <p:spPr/>
        <p:txBody>
          <a:bodyPr/>
          <a:lstStyle/>
          <a:p>
            <a:r>
              <a:rPr lang="ja-JP" altLang="en-US"/>
              <a:t>ケース（業態を類推する）</a:t>
            </a:r>
          </a:p>
        </p:txBody>
      </p:sp>
      <p:sp>
        <p:nvSpPr>
          <p:cNvPr id="8" name="スライド番号プレースホルダー 1">
            <a:extLst>
              <a:ext uri="{FF2B5EF4-FFF2-40B4-BE49-F238E27FC236}">
                <a16:creationId xmlns:a16="http://schemas.microsoft.com/office/drawing/2014/main" id="{208F79A1-935E-0198-A1C4-8C26BA02C234}"/>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11</a:t>
            </a:fld>
            <a:endParaRPr kumimoji="1" lang="ja-JP" altLang="en-US"/>
          </a:p>
        </p:txBody>
      </p:sp>
      <p:sp>
        <p:nvSpPr>
          <p:cNvPr id="43" name="テキスト プレースホルダー 4">
            <a:extLst>
              <a:ext uri="{FF2B5EF4-FFF2-40B4-BE49-F238E27FC236}">
                <a16:creationId xmlns:a16="http://schemas.microsoft.com/office/drawing/2014/main" id="{BD835735-B646-A269-76D9-9395D1FCF22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D </a:t>
            </a:r>
            <a:r>
              <a:rPr lang="ja-JP" altLang="en-US"/>
              <a:t>｜建設業｜</a:t>
            </a:r>
          </a:p>
        </p:txBody>
      </p:sp>
      <p:sp>
        <p:nvSpPr>
          <p:cNvPr id="2" name="正方形/長方形 1">
            <a:extLst>
              <a:ext uri="{FF2B5EF4-FFF2-40B4-BE49-F238E27FC236}">
                <a16:creationId xmlns:a16="http://schemas.microsoft.com/office/drawing/2014/main" id="{1B420B5D-37B6-E10D-EA4B-6CE12166DB28}"/>
              </a:ext>
            </a:extLst>
          </p:cNvPr>
          <p:cNvSpPr/>
          <p:nvPr/>
        </p:nvSpPr>
        <p:spPr>
          <a:xfrm>
            <a:off x="366216" y="793586"/>
            <a:ext cx="2808000" cy="36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a:latin typeface="+mn-ea"/>
              </a:rPr>
              <a:t>建設業のケース</a:t>
            </a:r>
          </a:p>
        </p:txBody>
      </p:sp>
      <p:sp>
        <p:nvSpPr>
          <p:cNvPr id="3" name="楕円 2">
            <a:extLst>
              <a:ext uri="{FF2B5EF4-FFF2-40B4-BE49-F238E27FC236}">
                <a16:creationId xmlns:a16="http://schemas.microsoft.com/office/drawing/2014/main" id="{7EF919F8-D091-D1A8-A0BB-D7C8A4EC7A7B}"/>
              </a:ext>
            </a:extLst>
          </p:cNvPr>
          <p:cNvSpPr>
            <a:spLocks noChangeAspect="1"/>
          </p:cNvSpPr>
          <p:nvPr/>
        </p:nvSpPr>
        <p:spPr>
          <a:xfrm>
            <a:off x="4299157" y="4856590"/>
            <a:ext cx="1296000" cy="1296000"/>
          </a:xfrm>
          <a:prstGeom prst="ellipse">
            <a:avLst/>
          </a:prstGeom>
          <a:noFill/>
          <a:ln w="190500">
            <a:solidFill>
              <a:srgbClr val="799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楕円 4">
            <a:extLst>
              <a:ext uri="{FF2B5EF4-FFF2-40B4-BE49-F238E27FC236}">
                <a16:creationId xmlns:a16="http://schemas.microsoft.com/office/drawing/2014/main" id="{DD1CBEA2-47FB-ECF8-9C21-E708F34C4107}"/>
              </a:ext>
            </a:extLst>
          </p:cNvPr>
          <p:cNvSpPr>
            <a:spLocks noChangeAspect="1"/>
          </p:cNvSpPr>
          <p:nvPr/>
        </p:nvSpPr>
        <p:spPr>
          <a:xfrm>
            <a:off x="6649919" y="4859854"/>
            <a:ext cx="1296000" cy="1296000"/>
          </a:xfrm>
          <a:prstGeom prst="ellipse">
            <a:avLst/>
          </a:prstGeom>
          <a:noFill/>
          <a:ln w="190500">
            <a:solidFill>
              <a:srgbClr val="799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6" name="タイトル 2">
            <a:extLst>
              <a:ext uri="{FF2B5EF4-FFF2-40B4-BE49-F238E27FC236}">
                <a16:creationId xmlns:a16="http://schemas.microsoft.com/office/drawing/2014/main" id="{0E0A7B4C-B5C0-063B-F73C-599F4F2AA39A}"/>
              </a:ext>
            </a:extLst>
          </p:cNvPr>
          <p:cNvSpPr txBox="1">
            <a:spLocks noChangeAspect="1"/>
          </p:cNvSpPr>
          <p:nvPr/>
        </p:nvSpPr>
        <p:spPr>
          <a:xfrm>
            <a:off x="4383188" y="5056418"/>
            <a:ext cx="1146226" cy="1041308"/>
          </a:xfrm>
          <a:prstGeom prst="rect">
            <a:avLst/>
          </a:prstGeom>
        </p:spPr>
        <p:txBody>
          <a:bodyPr rtlCol="0">
            <a:normAutofit fontScale="82500" lnSpcReduction="10000"/>
          </a:bodyPr>
          <a:lstStyle>
            <a:defPPr>
              <a:defRPr lang="en-US"/>
            </a:defPPr>
            <a:lvl1pPr marL="0" algn="l" defTabSz="914377" rtl="0" eaLnBrk="1" latinLnBrk="0" hangingPunct="1">
              <a:lnSpc>
                <a:spcPct val="90000"/>
              </a:lnSpc>
              <a:spcBef>
                <a:spcPct val="0"/>
              </a:spcBef>
              <a:buNone/>
              <a:defRPr kumimoji="1" sz="4400" b="1" i="0" kern="1200" spc="100" baseline="0">
                <a:solidFill>
                  <a:schemeClr val="bg1"/>
                </a:solidFill>
                <a:latin typeface="Meiryo UI" panose="020B0604030504040204" pitchFamily="50" charset="-128"/>
                <a:ea typeface="Meiryo UI" panose="020B0604030504040204" pitchFamily="50" charset="-128"/>
                <a:cs typeface="+mj-cs"/>
              </a:defRPr>
            </a:lvl1pPr>
            <a:lvl2pPr marL="457200" algn="l" defTabSz="457200" rtl="0" eaLnBrk="1" latinLnBrk="0" hangingPunct="1">
              <a:defRPr kumimoji="1" sz="1800" kern="1200">
                <a:solidFill>
                  <a:schemeClr val="tx2"/>
                </a:solidFill>
                <a:latin typeface="+mn-lt"/>
                <a:ea typeface="+mn-ea"/>
                <a:cs typeface="+mn-cs"/>
              </a:defRPr>
            </a:lvl2pPr>
            <a:lvl3pPr marL="914400" algn="l" defTabSz="457200" rtl="0" eaLnBrk="1" latinLnBrk="0" hangingPunct="1">
              <a:defRPr kumimoji="1" sz="1800" kern="1200">
                <a:solidFill>
                  <a:schemeClr val="tx2"/>
                </a:solidFill>
                <a:latin typeface="+mn-lt"/>
                <a:ea typeface="+mn-ea"/>
                <a:cs typeface="+mn-cs"/>
              </a:defRPr>
            </a:lvl3pPr>
            <a:lvl4pPr marL="1371600" algn="l" defTabSz="457200" rtl="0" eaLnBrk="1" latinLnBrk="0" hangingPunct="1">
              <a:defRPr kumimoji="1" sz="1800" kern="1200">
                <a:solidFill>
                  <a:schemeClr val="tx2"/>
                </a:solidFill>
                <a:latin typeface="+mn-lt"/>
                <a:ea typeface="+mn-ea"/>
                <a:cs typeface="+mn-cs"/>
              </a:defRPr>
            </a:lvl4pPr>
            <a:lvl5pPr marL="1828800" algn="l" defTabSz="457200" rtl="0" eaLnBrk="1" latinLnBrk="0" hangingPunct="1">
              <a:defRPr kumimoji="1" sz="1800" kern="1200">
                <a:solidFill>
                  <a:schemeClr val="tx2"/>
                </a:solidFill>
                <a:latin typeface="+mn-lt"/>
                <a:ea typeface="+mn-ea"/>
                <a:cs typeface="+mn-cs"/>
              </a:defRPr>
            </a:lvl5pPr>
            <a:lvl6pPr marL="2286000" algn="l" defTabSz="457200" rtl="0" eaLnBrk="1" latinLnBrk="0" hangingPunct="1">
              <a:defRPr kumimoji="1" sz="1800" kern="1200">
                <a:solidFill>
                  <a:schemeClr val="tx2"/>
                </a:solidFill>
                <a:latin typeface="+mn-lt"/>
                <a:ea typeface="+mn-ea"/>
                <a:cs typeface="+mn-cs"/>
              </a:defRPr>
            </a:lvl6pPr>
            <a:lvl7pPr marL="2743200" algn="l" defTabSz="457200" rtl="0" eaLnBrk="1" latinLnBrk="0" hangingPunct="1">
              <a:defRPr kumimoji="1" sz="1800" kern="1200">
                <a:solidFill>
                  <a:schemeClr val="tx2"/>
                </a:solidFill>
                <a:latin typeface="+mn-lt"/>
                <a:ea typeface="+mn-ea"/>
                <a:cs typeface="+mn-cs"/>
              </a:defRPr>
            </a:lvl7pPr>
            <a:lvl8pPr marL="3200400" algn="l" defTabSz="457200" rtl="0" eaLnBrk="1" latinLnBrk="0" hangingPunct="1">
              <a:defRPr kumimoji="1" sz="1800" kern="1200">
                <a:solidFill>
                  <a:schemeClr val="tx2"/>
                </a:solidFill>
                <a:latin typeface="+mn-lt"/>
                <a:ea typeface="+mn-ea"/>
                <a:cs typeface="+mn-cs"/>
              </a:defRPr>
            </a:lvl8pPr>
            <a:lvl9pPr marL="3657600" algn="l" defTabSz="457200" rtl="0" eaLnBrk="1" latinLnBrk="0" hangingPunct="1">
              <a:defRPr kumimoji="1" sz="1800" kern="1200">
                <a:solidFill>
                  <a:schemeClr val="tx2"/>
                </a:solidFill>
                <a:latin typeface="+mn-lt"/>
                <a:ea typeface="+mn-ea"/>
                <a:cs typeface="+mn-cs"/>
              </a:defRPr>
            </a:lvl9pPr>
          </a:lstStyle>
          <a:p>
            <a:pPr algn="ctr">
              <a:lnSpc>
                <a:spcPct val="120000"/>
              </a:lnSpc>
            </a:pPr>
            <a:r>
              <a:rPr lang="ja-JP" altLang="en-US" sz="28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総合</a:t>
            </a:r>
            <a:endParaRPr lang="en-US" altLang="ja-JP" sz="28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a:p>
            <a:pPr algn="ctr">
              <a:lnSpc>
                <a:spcPct val="120000"/>
              </a:lnSpc>
            </a:pPr>
            <a:r>
              <a:rPr lang="ja-JP" altLang="en-US" sz="28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建設業</a:t>
            </a:r>
          </a:p>
        </p:txBody>
      </p:sp>
      <p:sp>
        <p:nvSpPr>
          <p:cNvPr id="7" name="タイトル 2">
            <a:extLst>
              <a:ext uri="{FF2B5EF4-FFF2-40B4-BE49-F238E27FC236}">
                <a16:creationId xmlns:a16="http://schemas.microsoft.com/office/drawing/2014/main" id="{AB36F84B-69FF-AD32-4704-A0D568369729}"/>
              </a:ext>
            </a:extLst>
          </p:cNvPr>
          <p:cNvSpPr txBox="1">
            <a:spLocks noChangeAspect="1"/>
          </p:cNvSpPr>
          <p:nvPr/>
        </p:nvSpPr>
        <p:spPr>
          <a:xfrm>
            <a:off x="6681249" y="5234376"/>
            <a:ext cx="1252588" cy="587312"/>
          </a:xfrm>
          <a:prstGeom prst="rect">
            <a:avLst/>
          </a:prstGeom>
        </p:spPr>
        <p:txBody>
          <a:bodyPr rtlCol="0">
            <a:normAutofit fontScale="97500"/>
          </a:bodyPr>
          <a:lstStyle>
            <a:defPPr>
              <a:defRPr lang="en-US"/>
            </a:defPPr>
            <a:lvl1pPr marL="0" algn="l" defTabSz="914377" rtl="0" eaLnBrk="1" latinLnBrk="0" hangingPunct="1">
              <a:lnSpc>
                <a:spcPct val="90000"/>
              </a:lnSpc>
              <a:spcBef>
                <a:spcPct val="0"/>
              </a:spcBef>
              <a:buNone/>
              <a:defRPr kumimoji="1" sz="4400" b="1" i="0" kern="1200" spc="100" baseline="0">
                <a:solidFill>
                  <a:schemeClr val="bg1"/>
                </a:solidFill>
                <a:latin typeface="Meiryo UI" panose="020B0604030504040204" pitchFamily="50" charset="-128"/>
                <a:ea typeface="Meiryo UI" panose="020B0604030504040204" pitchFamily="50" charset="-128"/>
                <a:cs typeface="+mj-cs"/>
              </a:defRPr>
            </a:lvl1pPr>
            <a:lvl2pPr marL="457200" algn="l" defTabSz="457200" rtl="0" eaLnBrk="1" latinLnBrk="0" hangingPunct="1">
              <a:defRPr kumimoji="1" sz="1800" kern="1200">
                <a:solidFill>
                  <a:schemeClr val="tx2"/>
                </a:solidFill>
                <a:latin typeface="+mn-lt"/>
                <a:ea typeface="+mn-ea"/>
                <a:cs typeface="+mn-cs"/>
              </a:defRPr>
            </a:lvl2pPr>
            <a:lvl3pPr marL="914400" algn="l" defTabSz="457200" rtl="0" eaLnBrk="1" latinLnBrk="0" hangingPunct="1">
              <a:defRPr kumimoji="1" sz="1800" kern="1200">
                <a:solidFill>
                  <a:schemeClr val="tx2"/>
                </a:solidFill>
                <a:latin typeface="+mn-lt"/>
                <a:ea typeface="+mn-ea"/>
                <a:cs typeface="+mn-cs"/>
              </a:defRPr>
            </a:lvl3pPr>
            <a:lvl4pPr marL="1371600" algn="l" defTabSz="457200" rtl="0" eaLnBrk="1" latinLnBrk="0" hangingPunct="1">
              <a:defRPr kumimoji="1" sz="1800" kern="1200">
                <a:solidFill>
                  <a:schemeClr val="tx2"/>
                </a:solidFill>
                <a:latin typeface="+mn-lt"/>
                <a:ea typeface="+mn-ea"/>
                <a:cs typeface="+mn-cs"/>
              </a:defRPr>
            </a:lvl4pPr>
            <a:lvl5pPr marL="1828800" algn="l" defTabSz="457200" rtl="0" eaLnBrk="1" latinLnBrk="0" hangingPunct="1">
              <a:defRPr kumimoji="1" sz="1800" kern="1200">
                <a:solidFill>
                  <a:schemeClr val="tx2"/>
                </a:solidFill>
                <a:latin typeface="+mn-lt"/>
                <a:ea typeface="+mn-ea"/>
                <a:cs typeface="+mn-cs"/>
              </a:defRPr>
            </a:lvl5pPr>
            <a:lvl6pPr marL="2286000" algn="l" defTabSz="457200" rtl="0" eaLnBrk="1" latinLnBrk="0" hangingPunct="1">
              <a:defRPr kumimoji="1" sz="1800" kern="1200">
                <a:solidFill>
                  <a:schemeClr val="tx2"/>
                </a:solidFill>
                <a:latin typeface="+mn-lt"/>
                <a:ea typeface="+mn-ea"/>
                <a:cs typeface="+mn-cs"/>
              </a:defRPr>
            </a:lvl6pPr>
            <a:lvl7pPr marL="2743200" algn="l" defTabSz="457200" rtl="0" eaLnBrk="1" latinLnBrk="0" hangingPunct="1">
              <a:defRPr kumimoji="1" sz="1800" kern="1200">
                <a:solidFill>
                  <a:schemeClr val="tx2"/>
                </a:solidFill>
                <a:latin typeface="+mn-lt"/>
                <a:ea typeface="+mn-ea"/>
                <a:cs typeface="+mn-cs"/>
              </a:defRPr>
            </a:lvl7pPr>
            <a:lvl8pPr marL="3200400" algn="l" defTabSz="457200" rtl="0" eaLnBrk="1" latinLnBrk="0" hangingPunct="1">
              <a:defRPr kumimoji="1" sz="1800" kern="1200">
                <a:solidFill>
                  <a:schemeClr val="tx2"/>
                </a:solidFill>
                <a:latin typeface="+mn-lt"/>
                <a:ea typeface="+mn-ea"/>
                <a:cs typeface="+mn-cs"/>
              </a:defRPr>
            </a:lvl8pPr>
            <a:lvl9pPr marL="3657600" algn="l" defTabSz="457200" rtl="0" eaLnBrk="1" latinLnBrk="0" hangingPunct="1">
              <a:defRPr kumimoji="1" sz="1800" kern="1200">
                <a:solidFill>
                  <a:schemeClr val="tx2"/>
                </a:solidFill>
                <a:latin typeface="+mn-lt"/>
                <a:ea typeface="+mn-ea"/>
                <a:cs typeface="+mn-cs"/>
              </a:defRPr>
            </a:lvl9pPr>
          </a:lstStyle>
          <a:p>
            <a:pPr algn="ctr">
              <a:lnSpc>
                <a:spcPct val="120000"/>
              </a:lnSpc>
            </a:pPr>
            <a:r>
              <a:rPr lang="ja-JP" altLang="en-US" sz="26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造園業</a:t>
            </a:r>
            <a:endParaRPr lang="en-US" altLang="ja-JP" sz="26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a:p>
            <a:pPr algn="ctr">
              <a:lnSpc>
                <a:spcPct val="120000"/>
              </a:lnSpc>
            </a:pPr>
            <a:endParaRPr lang="en-US" altLang="ja-JP" sz="2800" b="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2">
            <a:extLst>
              <a:ext uri="{FF2B5EF4-FFF2-40B4-BE49-F238E27FC236}">
                <a16:creationId xmlns:a16="http://schemas.microsoft.com/office/drawing/2014/main" id="{FD85FDDF-9B21-0AC7-2D44-796D947CC482}"/>
              </a:ext>
            </a:extLst>
          </p:cNvPr>
          <p:cNvSpPr txBox="1">
            <a:spLocks noChangeAspect="1"/>
          </p:cNvSpPr>
          <p:nvPr/>
        </p:nvSpPr>
        <p:spPr>
          <a:xfrm>
            <a:off x="1983341" y="5213807"/>
            <a:ext cx="1198249" cy="920495"/>
          </a:xfrm>
          <a:prstGeom prst="rect">
            <a:avLst/>
          </a:prstGeom>
        </p:spPr>
        <p:txBody>
          <a:bodyPr rtlCol="0">
            <a:normAutofit fontScale="90000"/>
          </a:bodyPr>
          <a:lstStyle>
            <a:defPPr>
              <a:defRPr lang="en-US"/>
            </a:defPPr>
            <a:lvl1pPr marL="0" algn="l" defTabSz="914377" rtl="0" eaLnBrk="1" latinLnBrk="0" hangingPunct="1">
              <a:lnSpc>
                <a:spcPct val="90000"/>
              </a:lnSpc>
              <a:spcBef>
                <a:spcPct val="0"/>
              </a:spcBef>
              <a:buNone/>
              <a:defRPr kumimoji="1" sz="4400" b="1" i="0" kern="1200" spc="100" baseline="0">
                <a:solidFill>
                  <a:schemeClr val="bg1"/>
                </a:solidFill>
                <a:latin typeface="Meiryo UI" panose="020B0604030504040204" pitchFamily="50" charset="-128"/>
                <a:ea typeface="Meiryo UI" panose="020B0604030504040204" pitchFamily="50" charset="-128"/>
                <a:cs typeface="+mj-cs"/>
              </a:defRPr>
            </a:lvl1pPr>
            <a:lvl2pPr marL="457200" algn="l" defTabSz="457200" rtl="0" eaLnBrk="1" latinLnBrk="0" hangingPunct="1">
              <a:defRPr kumimoji="1" sz="1800" kern="1200">
                <a:solidFill>
                  <a:schemeClr val="tx2"/>
                </a:solidFill>
                <a:latin typeface="+mn-lt"/>
                <a:ea typeface="+mn-ea"/>
                <a:cs typeface="+mn-cs"/>
              </a:defRPr>
            </a:lvl2pPr>
            <a:lvl3pPr marL="914400" algn="l" defTabSz="457200" rtl="0" eaLnBrk="1" latinLnBrk="0" hangingPunct="1">
              <a:defRPr kumimoji="1" sz="1800" kern="1200">
                <a:solidFill>
                  <a:schemeClr val="tx2"/>
                </a:solidFill>
                <a:latin typeface="+mn-lt"/>
                <a:ea typeface="+mn-ea"/>
                <a:cs typeface="+mn-cs"/>
              </a:defRPr>
            </a:lvl3pPr>
            <a:lvl4pPr marL="1371600" algn="l" defTabSz="457200" rtl="0" eaLnBrk="1" latinLnBrk="0" hangingPunct="1">
              <a:defRPr kumimoji="1" sz="1800" kern="1200">
                <a:solidFill>
                  <a:schemeClr val="tx2"/>
                </a:solidFill>
                <a:latin typeface="+mn-lt"/>
                <a:ea typeface="+mn-ea"/>
                <a:cs typeface="+mn-cs"/>
              </a:defRPr>
            </a:lvl4pPr>
            <a:lvl5pPr marL="1828800" algn="l" defTabSz="457200" rtl="0" eaLnBrk="1" latinLnBrk="0" hangingPunct="1">
              <a:defRPr kumimoji="1" sz="1800" kern="1200">
                <a:solidFill>
                  <a:schemeClr val="tx2"/>
                </a:solidFill>
                <a:latin typeface="+mn-lt"/>
                <a:ea typeface="+mn-ea"/>
                <a:cs typeface="+mn-cs"/>
              </a:defRPr>
            </a:lvl5pPr>
            <a:lvl6pPr marL="2286000" algn="l" defTabSz="457200" rtl="0" eaLnBrk="1" latinLnBrk="0" hangingPunct="1">
              <a:defRPr kumimoji="1" sz="1800" kern="1200">
                <a:solidFill>
                  <a:schemeClr val="tx2"/>
                </a:solidFill>
                <a:latin typeface="+mn-lt"/>
                <a:ea typeface="+mn-ea"/>
                <a:cs typeface="+mn-cs"/>
              </a:defRPr>
            </a:lvl6pPr>
            <a:lvl7pPr marL="2743200" algn="l" defTabSz="457200" rtl="0" eaLnBrk="1" latinLnBrk="0" hangingPunct="1">
              <a:defRPr kumimoji="1" sz="1800" kern="1200">
                <a:solidFill>
                  <a:schemeClr val="tx2"/>
                </a:solidFill>
                <a:latin typeface="+mn-lt"/>
                <a:ea typeface="+mn-ea"/>
                <a:cs typeface="+mn-cs"/>
              </a:defRPr>
            </a:lvl7pPr>
            <a:lvl8pPr marL="3200400" algn="l" defTabSz="457200" rtl="0" eaLnBrk="1" latinLnBrk="0" hangingPunct="1">
              <a:defRPr kumimoji="1" sz="1800" kern="1200">
                <a:solidFill>
                  <a:schemeClr val="tx2"/>
                </a:solidFill>
                <a:latin typeface="+mn-lt"/>
                <a:ea typeface="+mn-ea"/>
                <a:cs typeface="+mn-cs"/>
              </a:defRPr>
            </a:lvl8pPr>
            <a:lvl9pPr marL="3657600" algn="l" defTabSz="457200" rtl="0" eaLnBrk="1" latinLnBrk="0" hangingPunct="1">
              <a:defRPr kumimoji="1" sz="1800" kern="1200">
                <a:solidFill>
                  <a:schemeClr val="tx2"/>
                </a:solidFill>
                <a:latin typeface="+mn-lt"/>
                <a:ea typeface="+mn-ea"/>
                <a:cs typeface="+mn-cs"/>
              </a:defRPr>
            </a:lvl9pPr>
          </a:lstStyle>
          <a:p>
            <a:pPr algn="ctr">
              <a:lnSpc>
                <a:spcPct val="120000"/>
              </a:lnSpc>
            </a:pPr>
            <a:r>
              <a:rPr lang="ja-JP" altLang="en-US" sz="28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土建業</a:t>
            </a:r>
            <a:endParaRPr lang="en-US" altLang="ja-JP" sz="2800" b="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20">
            <a:extLst>
              <a:ext uri="{FF2B5EF4-FFF2-40B4-BE49-F238E27FC236}">
                <a16:creationId xmlns:a16="http://schemas.microsoft.com/office/drawing/2014/main" id="{2D755377-B336-D54C-E034-4040B251C62E}"/>
              </a:ext>
            </a:extLst>
          </p:cNvPr>
          <p:cNvSpPr txBox="1"/>
          <p:nvPr/>
        </p:nvSpPr>
        <p:spPr>
          <a:xfrm>
            <a:off x="1752607" y="1275673"/>
            <a:ext cx="7597223" cy="648896"/>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en-US" altLang="ja-JP" sz="1600" b="1">
                <a:latin typeface="游ゴシック"/>
                <a:ea typeface="游ゴシック"/>
              </a:rPr>
              <a:t>ABC</a:t>
            </a:r>
            <a:r>
              <a:rPr lang="ja-JP" altLang="en-US" sz="1600" b="1">
                <a:latin typeface="游ゴシック"/>
                <a:ea typeface="游ゴシック"/>
              </a:rPr>
              <a:t>それぞれの損益計算書から、どのような業態が類推できるでしょうか。</a:t>
            </a:r>
            <a:endParaRPr lang="en-US" altLang="ja-JP" sz="1600" b="1">
              <a:latin typeface="游ゴシック"/>
              <a:ea typeface="游ゴシック"/>
            </a:endParaRPr>
          </a:p>
          <a:p>
            <a:pPr>
              <a:spcAft>
                <a:spcPts val="511"/>
              </a:spcAft>
            </a:pPr>
            <a:r>
              <a:rPr lang="ja-JP" altLang="en-US" sz="1600" b="1">
                <a:latin typeface="游ゴシック"/>
                <a:ea typeface="游ゴシック"/>
              </a:rPr>
              <a:t>３業態からそれぞれ選んでください</a:t>
            </a:r>
            <a:endParaRPr kumimoji="1" lang="ja-JP" altLang="en-US" sz="1600" b="1">
              <a:latin typeface="游ゴシック"/>
              <a:ea typeface="游ゴシック"/>
            </a:endParaRPr>
          </a:p>
        </p:txBody>
      </p:sp>
      <p:pic>
        <p:nvPicPr>
          <p:cNvPr id="11" name="図 10">
            <a:extLst>
              <a:ext uri="{FF2B5EF4-FFF2-40B4-BE49-F238E27FC236}">
                <a16:creationId xmlns:a16="http://schemas.microsoft.com/office/drawing/2014/main" id="{0DDB906F-08AC-DF9A-8326-1E9E99A3C769}"/>
              </a:ext>
            </a:extLst>
          </p:cNvPr>
          <p:cNvPicPr>
            <a:picLocks noChangeAspect="1"/>
          </p:cNvPicPr>
          <p:nvPr/>
        </p:nvPicPr>
        <p:blipFill>
          <a:blip r:embed="rId2"/>
          <a:stretch>
            <a:fillRect/>
          </a:stretch>
        </p:blipFill>
        <p:spPr>
          <a:xfrm>
            <a:off x="1499616" y="1651698"/>
            <a:ext cx="6740107" cy="3227943"/>
          </a:xfrm>
          <a:prstGeom prst="rect">
            <a:avLst/>
          </a:prstGeom>
        </p:spPr>
      </p:pic>
      <p:sp>
        <p:nvSpPr>
          <p:cNvPr id="12" name="楕円 11">
            <a:extLst>
              <a:ext uri="{FF2B5EF4-FFF2-40B4-BE49-F238E27FC236}">
                <a16:creationId xmlns:a16="http://schemas.microsoft.com/office/drawing/2014/main" id="{80510E28-FD28-609F-5096-05D60BAA745C}"/>
              </a:ext>
            </a:extLst>
          </p:cNvPr>
          <p:cNvSpPr>
            <a:spLocks noChangeAspect="1"/>
          </p:cNvSpPr>
          <p:nvPr/>
        </p:nvSpPr>
        <p:spPr>
          <a:xfrm>
            <a:off x="1927813" y="4862686"/>
            <a:ext cx="1296000" cy="1296000"/>
          </a:xfrm>
          <a:prstGeom prst="ellipse">
            <a:avLst/>
          </a:prstGeom>
          <a:noFill/>
          <a:ln w="190500">
            <a:solidFill>
              <a:srgbClr val="7995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03588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E8DA-435A-F19C-2E1A-19D3B0591025}"/>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A0CF9A0-481D-FEE8-972C-6F06330926D5}"/>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AF20A7A3-97F7-2F61-3935-21E0E3BDFB50}"/>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12</a:t>
            </a:fld>
            <a:endParaRPr kumimoji="1" lang="ja-JP" altLang="en-US"/>
          </a:p>
        </p:txBody>
      </p:sp>
      <p:sp>
        <p:nvSpPr>
          <p:cNvPr id="43" name="テキスト プレースホルダー 4">
            <a:extLst>
              <a:ext uri="{FF2B5EF4-FFF2-40B4-BE49-F238E27FC236}">
                <a16:creationId xmlns:a16="http://schemas.microsoft.com/office/drawing/2014/main" id="{F2456140-0755-FD82-DAA1-20A5E27C710B}"/>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D </a:t>
            </a:r>
            <a:r>
              <a:rPr lang="ja-JP" altLang="en-US"/>
              <a:t>｜建設業｜</a:t>
            </a:r>
          </a:p>
        </p:txBody>
      </p:sp>
      <p:sp>
        <p:nvSpPr>
          <p:cNvPr id="5" name="テキスト ボックス 4">
            <a:extLst>
              <a:ext uri="{FF2B5EF4-FFF2-40B4-BE49-F238E27FC236}">
                <a16:creationId xmlns:a16="http://schemas.microsoft.com/office/drawing/2014/main" id="{26809BC6-6204-5855-7E86-C331D199053B}"/>
              </a:ext>
            </a:extLst>
          </p:cNvPr>
          <p:cNvSpPr txBox="1"/>
          <p:nvPr/>
        </p:nvSpPr>
        <p:spPr>
          <a:xfrm>
            <a:off x="264286" y="913384"/>
            <a:ext cx="9103107" cy="369332"/>
          </a:xfrm>
          <a:prstGeom prst="rect">
            <a:avLst/>
          </a:prstGeom>
          <a:noFill/>
        </p:spPr>
        <p:txBody>
          <a:bodyPr wrap="square" rtlCol="0">
            <a:spAutoFit/>
          </a:bodyPr>
          <a:lstStyle/>
          <a:p>
            <a:r>
              <a:rPr kumimoji="1" lang="ja-JP" altLang="en-US" b="1"/>
              <a:t>土建業、総合建設業、造園業のビジネスモデルや特徴を考えてみましょう。</a:t>
            </a:r>
          </a:p>
        </p:txBody>
      </p:sp>
      <p:graphicFrame>
        <p:nvGraphicFramePr>
          <p:cNvPr id="6" name="表 5">
            <a:extLst>
              <a:ext uri="{FF2B5EF4-FFF2-40B4-BE49-F238E27FC236}">
                <a16:creationId xmlns:a16="http://schemas.microsoft.com/office/drawing/2014/main" id="{42F41559-58A4-BFA5-6228-CF100B0BB01F}"/>
              </a:ext>
            </a:extLst>
          </p:cNvPr>
          <p:cNvGraphicFramePr>
            <a:graphicFrameLocks noGrp="1"/>
          </p:cNvGraphicFramePr>
          <p:nvPr/>
        </p:nvGraphicFramePr>
        <p:xfrm>
          <a:off x="204756" y="1453896"/>
          <a:ext cx="9496488" cy="4581144"/>
        </p:xfrm>
        <a:graphic>
          <a:graphicData uri="http://schemas.openxmlformats.org/drawingml/2006/table">
            <a:tbl>
              <a:tblPr firstRow="1" bandRow="1">
                <a:tableStyleId>{8799B23B-EC83-4686-B30A-512413B5E67A}</a:tableStyleId>
              </a:tblPr>
              <a:tblGrid>
                <a:gridCol w="1364360">
                  <a:extLst>
                    <a:ext uri="{9D8B030D-6E8A-4147-A177-3AD203B41FA5}">
                      <a16:colId xmlns:a16="http://schemas.microsoft.com/office/drawing/2014/main" val="1553922579"/>
                    </a:ext>
                  </a:extLst>
                </a:gridCol>
                <a:gridCol w="4657408">
                  <a:extLst>
                    <a:ext uri="{9D8B030D-6E8A-4147-A177-3AD203B41FA5}">
                      <a16:colId xmlns:a16="http://schemas.microsoft.com/office/drawing/2014/main" val="3442453021"/>
                    </a:ext>
                  </a:extLst>
                </a:gridCol>
                <a:gridCol w="3474720">
                  <a:extLst>
                    <a:ext uri="{9D8B030D-6E8A-4147-A177-3AD203B41FA5}">
                      <a16:colId xmlns:a16="http://schemas.microsoft.com/office/drawing/2014/main" val="135550762"/>
                    </a:ext>
                  </a:extLst>
                </a:gridCol>
              </a:tblGrid>
              <a:tr h="685800">
                <a:tc>
                  <a:txBody>
                    <a:bodyPr/>
                    <a:lstStyle/>
                    <a:p>
                      <a:pPr algn="ctr"/>
                      <a:r>
                        <a:rPr kumimoji="1" lang="ja-JP" altLang="en-US"/>
                        <a:t>業態</a:t>
                      </a:r>
                    </a:p>
                  </a:txBody>
                  <a:tcPr anchor="ctr"/>
                </a:tc>
                <a:tc>
                  <a:txBody>
                    <a:bodyPr/>
                    <a:lstStyle/>
                    <a:p>
                      <a:pPr algn="ctr"/>
                      <a:r>
                        <a:rPr kumimoji="1" lang="ja-JP" altLang="en-US"/>
                        <a:t>ビジネスモデル</a:t>
                      </a:r>
                    </a:p>
                  </a:txBody>
                  <a:tcPr anchor="ctr"/>
                </a:tc>
                <a:tc>
                  <a:txBody>
                    <a:bodyPr/>
                    <a:lstStyle/>
                    <a:p>
                      <a:pPr algn="ctr"/>
                      <a:r>
                        <a:rPr kumimoji="1" lang="ja-JP" altLang="en-US"/>
                        <a:t>特徴（財務面）</a:t>
                      </a:r>
                    </a:p>
                  </a:txBody>
                  <a:tcPr anchor="ctr"/>
                </a:tc>
                <a:extLst>
                  <a:ext uri="{0D108BD9-81ED-4DB2-BD59-A6C34878D82A}">
                    <a16:rowId xmlns:a16="http://schemas.microsoft.com/office/drawing/2014/main" val="3616719703"/>
                  </a:ext>
                </a:extLst>
              </a:tr>
              <a:tr h="1171153">
                <a:tc>
                  <a:txBody>
                    <a:bodyPr/>
                    <a:lstStyle/>
                    <a:p>
                      <a:pPr algn="ctr"/>
                      <a:r>
                        <a:rPr kumimoji="1" lang="ja-JP" altLang="en-US" b="1"/>
                        <a:t>土建業</a:t>
                      </a:r>
                    </a:p>
                  </a:txBody>
                  <a:tcPr anchor="ctr"/>
                </a:tc>
                <a:tc>
                  <a:txBody>
                    <a:bodyPr/>
                    <a:lstStyle/>
                    <a:p>
                      <a:pPr marL="285750" indent="-285750">
                        <a:buFont typeface="Wingdings" panose="05000000000000000000" pitchFamily="2" charset="2"/>
                        <a:buChar char="Ø"/>
                      </a:pPr>
                      <a:endParaRPr lang="ja-JP" altLang="ja-JP" sz="1400" b="0" kern="100">
                        <a:solidFill>
                          <a:schemeClr val="tx1">
                            <a:lumMod val="85000"/>
                            <a:lumOff val="1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tc>
                  <a:txBody>
                    <a:bodyPr/>
                    <a:lstStyle/>
                    <a:p>
                      <a:pPr marL="285750" indent="-285750">
                        <a:buFont typeface="Wingdings" panose="05000000000000000000" pitchFamily="2" charset="2"/>
                        <a:buChar char="Ø"/>
                      </a:pPr>
                      <a:endParaRPr kumimoji="1" lang="ja-JP" altLang="en-US" sz="1400">
                        <a:solidFill>
                          <a:schemeClr val="tx1">
                            <a:lumMod val="85000"/>
                            <a:lumOff val="15000"/>
                          </a:schemeClr>
                        </a:solidFill>
                      </a:endParaRPr>
                    </a:p>
                  </a:txBody>
                  <a:tcPr anchor="ctr"/>
                </a:tc>
                <a:extLst>
                  <a:ext uri="{0D108BD9-81ED-4DB2-BD59-A6C34878D82A}">
                    <a16:rowId xmlns:a16="http://schemas.microsoft.com/office/drawing/2014/main" val="4145783196"/>
                  </a:ext>
                </a:extLst>
              </a:tr>
              <a:tr h="1590335">
                <a:tc>
                  <a:txBody>
                    <a:bodyPr/>
                    <a:lstStyle/>
                    <a:p>
                      <a:pPr algn="ctr"/>
                      <a:r>
                        <a:rPr kumimoji="1" lang="ja-JP" altLang="en-US" b="1"/>
                        <a:t>総合建設業</a:t>
                      </a:r>
                    </a:p>
                  </a:txBody>
                  <a:tcPr anchor="ctr"/>
                </a:tc>
                <a:tc>
                  <a:txBody>
                    <a:bodyPr/>
                    <a:lstStyle/>
                    <a:p>
                      <a:pPr marL="285750" indent="-285750">
                        <a:buFont typeface="Wingdings" panose="05000000000000000000" pitchFamily="2" charset="2"/>
                        <a:buChar char="Ø"/>
                      </a:pPr>
                      <a:endParaRPr kumimoji="1" lang="ja-JP" altLang="en-US" sz="1400">
                        <a:solidFill>
                          <a:schemeClr val="tx1">
                            <a:lumMod val="85000"/>
                            <a:lumOff val="15000"/>
                          </a:schemeClr>
                        </a:solidFill>
                        <a:latin typeface="BIZ UDPゴシック" panose="020B0400000000000000" pitchFamily="50" charset="-128"/>
                        <a:ea typeface="BIZ UDPゴシック" panose="020B0400000000000000" pitchFamily="50" charset="-128"/>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ja-JP" altLang="ja-JP" sz="1400" kern="100">
                        <a:solidFill>
                          <a:schemeClr val="tx1">
                            <a:lumMod val="85000"/>
                            <a:lumOff val="1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3297679932"/>
                  </a:ext>
                </a:extLst>
              </a:tr>
              <a:tr h="1133856">
                <a:tc>
                  <a:txBody>
                    <a:bodyPr/>
                    <a:lstStyle/>
                    <a:p>
                      <a:pPr algn="ctr"/>
                      <a:r>
                        <a:rPr kumimoji="1" lang="ja-JP" altLang="en-US" b="1"/>
                        <a:t>造園業</a:t>
                      </a:r>
                    </a:p>
                  </a:txBody>
                  <a:tcPr anchor="ctr"/>
                </a:tc>
                <a:tc>
                  <a:txBody>
                    <a:bodyPr/>
                    <a:lstStyle/>
                    <a:p>
                      <a:pPr marL="285750" indent="-285750">
                        <a:buFont typeface="Wingdings" panose="05000000000000000000" pitchFamily="2" charset="2"/>
                        <a:buChar char="Ø"/>
                      </a:pPr>
                      <a:endParaRPr kumimoji="1" lang="ja-JP" altLang="en-US" sz="1500">
                        <a:solidFill>
                          <a:schemeClr val="tx1">
                            <a:lumMod val="85000"/>
                            <a:lumOff val="15000"/>
                          </a:schemeClr>
                        </a:solidFill>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ja-JP" altLang="ja-JP" sz="1400" kern="100" dirty="0">
                        <a:solidFill>
                          <a:schemeClr val="tx1">
                            <a:lumMod val="85000"/>
                            <a:lumOff val="1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1657084490"/>
                  </a:ext>
                </a:extLst>
              </a:tr>
            </a:tbl>
          </a:graphicData>
        </a:graphic>
      </p:graphicFrame>
    </p:spTree>
    <p:extLst>
      <p:ext uri="{BB962C8B-B14F-4D97-AF65-F5344CB8AC3E}">
        <p14:creationId xmlns:p14="http://schemas.microsoft.com/office/powerpoint/2010/main" val="4864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B1FAE-BE6E-F92E-4459-4F1794C63C43}"/>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AB31D04-90BB-1573-7C0C-603ACF3CBA8F}"/>
              </a:ext>
            </a:extLst>
          </p:cNvPr>
          <p:cNvSpPr>
            <a:spLocks noGrp="1"/>
          </p:cNvSpPr>
          <p:nvPr>
            <p:ph type="body" sz="quarter" idx="14"/>
          </p:nvPr>
        </p:nvSpPr>
        <p:spPr/>
        <p:txBody>
          <a:bodyPr/>
          <a:lstStyle/>
          <a:p>
            <a:r>
              <a:rPr lang="ja-JP" altLang="en-US"/>
              <a:t>ティーチングブック</a:t>
            </a:r>
            <a:endParaRPr lang="en-US" altLang="ja-JP"/>
          </a:p>
        </p:txBody>
      </p:sp>
      <p:sp>
        <p:nvSpPr>
          <p:cNvPr id="8" name="スライド番号プレースホルダー 1">
            <a:extLst>
              <a:ext uri="{FF2B5EF4-FFF2-40B4-BE49-F238E27FC236}">
                <a16:creationId xmlns:a16="http://schemas.microsoft.com/office/drawing/2014/main" id="{0348B5BD-DC03-8BA5-ACEE-87E27270F9E6}"/>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13</a:t>
            </a:fld>
            <a:endParaRPr kumimoji="1" lang="ja-JP" altLang="en-US"/>
          </a:p>
        </p:txBody>
      </p:sp>
      <p:sp>
        <p:nvSpPr>
          <p:cNvPr id="43" name="テキスト プレースホルダー 4">
            <a:extLst>
              <a:ext uri="{FF2B5EF4-FFF2-40B4-BE49-F238E27FC236}">
                <a16:creationId xmlns:a16="http://schemas.microsoft.com/office/drawing/2014/main" id="{ED52B483-CFB1-6CED-81FF-92136703667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D </a:t>
            </a:r>
            <a:r>
              <a:rPr lang="ja-JP" altLang="en-US"/>
              <a:t>｜建設業｜</a:t>
            </a:r>
          </a:p>
        </p:txBody>
      </p:sp>
      <p:graphicFrame>
        <p:nvGraphicFramePr>
          <p:cNvPr id="5" name="表 4">
            <a:extLst>
              <a:ext uri="{FF2B5EF4-FFF2-40B4-BE49-F238E27FC236}">
                <a16:creationId xmlns:a16="http://schemas.microsoft.com/office/drawing/2014/main" id="{DCB89018-5BE9-4A32-6F2E-DE71F6928865}"/>
              </a:ext>
            </a:extLst>
          </p:cNvPr>
          <p:cNvGraphicFramePr>
            <a:graphicFrameLocks noGrp="1"/>
          </p:cNvGraphicFramePr>
          <p:nvPr>
            <p:extLst>
              <p:ext uri="{D42A27DB-BD31-4B8C-83A1-F6EECF244321}">
                <p14:modId xmlns:p14="http://schemas.microsoft.com/office/powerpoint/2010/main" val="2587823901"/>
              </p:ext>
            </p:extLst>
          </p:nvPr>
        </p:nvGraphicFramePr>
        <p:xfrm>
          <a:off x="201168" y="1449679"/>
          <a:ext cx="9500076" cy="4575836"/>
        </p:xfrm>
        <a:graphic>
          <a:graphicData uri="http://schemas.openxmlformats.org/drawingml/2006/table">
            <a:tbl>
              <a:tblPr firstRow="1" bandRow="1">
                <a:tableStyleId>{8799B23B-EC83-4686-B30A-512413B5E67A}</a:tableStyleId>
              </a:tblPr>
              <a:tblGrid>
                <a:gridCol w="1367948">
                  <a:extLst>
                    <a:ext uri="{9D8B030D-6E8A-4147-A177-3AD203B41FA5}">
                      <a16:colId xmlns:a16="http://schemas.microsoft.com/office/drawing/2014/main" val="1553922579"/>
                    </a:ext>
                  </a:extLst>
                </a:gridCol>
                <a:gridCol w="4657408">
                  <a:extLst>
                    <a:ext uri="{9D8B030D-6E8A-4147-A177-3AD203B41FA5}">
                      <a16:colId xmlns:a16="http://schemas.microsoft.com/office/drawing/2014/main" val="3442453021"/>
                    </a:ext>
                  </a:extLst>
                </a:gridCol>
                <a:gridCol w="3474720">
                  <a:extLst>
                    <a:ext uri="{9D8B030D-6E8A-4147-A177-3AD203B41FA5}">
                      <a16:colId xmlns:a16="http://schemas.microsoft.com/office/drawing/2014/main" val="135550762"/>
                    </a:ext>
                  </a:extLst>
                </a:gridCol>
              </a:tblGrid>
              <a:tr h="674396">
                <a:tc>
                  <a:txBody>
                    <a:bodyPr/>
                    <a:lstStyle/>
                    <a:p>
                      <a:pPr algn="ctr"/>
                      <a:r>
                        <a:rPr kumimoji="1" lang="ja-JP" altLang="en-US">
                          <a:latin typeface="游ゴシック 本文"/>
                        </a:rPr>
                        <a:t>業態</a:t>
                      </a:r>
                    </a:p>
                  </a:txBody>
                  <a:tcPr anchor="ctr"/>
                </a:tc>
                <a:tc>
                  <a:txBody>
                    <a:bodyPr/>
                    <a:lstStyle/>
                    <a:p>
                      <a:pPr algn="ctr"/>
                      <a:r>
                        <a:rPr kumimoji="1" lang="ja-JP" altLang="en-US">
                          <a:latin typeface="游ゴシック 本文"/>
                        </a:rPr>
                        <a:t>ビジネスモデル</a:t>
                      </a:r>
                    </a:p>
                  </a:txBody>
                  <a:tcPr anchor="ctr"/>
                </a:tc>
                <a:tc>
                  <a:txBody>
                    <a:bodyPr/>
                    <a:lstStyle/>
                    <a:p>
                      <a:pPr algn="ctr"/>
                      <a:r>
                        <a:rPr kumimoji="1" lang="ja-JP" altLang="en-US">
                          <a:latin typeface="游ゴシック 本文"/>
                        </a:rPr>
                        <a:t>特徴（財務面）</a:t>
                      </a:r>
                    </a:p>
                  </a:txBody>
                  <a:tcPr anchor="ctr"/>
                </a:tc>
                <a:extLst>
                  <a:ext uri="{0D108BD9-81ED-4DB2-BD59-A6C34878D82A}">
                    <a16:rowId xmlns:a16="http://schemas.microsoft.com/office/drawing/2014/main" val="3616719703"/>
                  </a:ext>
                </a:extLst>
              </a:tr>
              <a:tr h="917492">
                <a:tc>
                  <a:txBody>
                    <a:bodyPr/>
                    <a:lstStyle/>
                    <a:p>
                      <a:pPr algn="ctr"/>
                      <a:r>
                        <a:rPr kumimoji="1" lang="ja-JP" altLang="en-US" b="1">
                          <a:latin typeface="游ゴシック 本文"/>
                        </a:rPr>
                        <a:t>土建業</a:t>
                      </a:r>
                      <a:endParaRPr kumimoji="1" lang="en-US" altLang="ja-JP" b="1">
                        <a:latin typeface="游ゴシック 本文"/>
                      </a:endParaRPr>
                    </a:p>
                    <a:p>
                      <a:pPr algn="ctr"/>
                      <a:r>
                        <a:rPr kumimoji="1" lang="en-US" altLang="ja-JP" b="1">
                          <a:latin typeface="游ゴシック 本文"/>
                        </a:rPr>
                        <a:t>B</a:t>
                      </a:r>
                      <a:endParaRPr kumimoji="1" lang="ja-JP" altLang="en-US" b="1">
                        <a:latin typeface="游ゴシック 本文"/>
                      </a:endParaRPr>
                    </a:p>
                  </a:txBody>
                  <a:tcPr anchor="ctr"/>
                </a:tc>
                <a:tc>
                  <a:txBody>
                    <a:bodyPr/>
                    <a:lstStyle/>
                    <a:p>
                      <a:pPr marL="285750" indent="-285750">
                        <a:buFont typeface="Wingdings" panose="05000000000000000000" pitchFamily="2" charset="2"/>
                        <a:buChar char="Ø"/>
                      </a:pP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自社保有の</a:t>
                      </a: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ショ</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ベルカーやダンプ、ローダーなどの</a:t>
                      </a:r>
                      <a:endParaRPr lang="en-US"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0" indent="0">
                        <a:buFont typeface="Wingdings" panose="05000000000000000000" pitchFamily="2" charset="2"/>
                        <a:buNone/>
                      </a:pP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重機を使</a:t>
                      </a: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い</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、造成工事や道路などを作る事業</a:t>
                      </a: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a:t>
                      </a:r>
                      <a:endParaRPr lang="en-US"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重機の運転は、専門性が高く、当然に免許や技術が</a:t>
                      </a: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必要にな</a:t>
                      </a: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るため</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、自社の社員（直営班）で運営する</a:t>
                      </a:r>
                      <a:endParaRPr lang="en-US"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ことが</a:t>
                      </a:r>
                      <a:r>
                        <a:rPr lang="ja-JP" altLang="en-US"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多い</a:t>
                      </a:r>
                      <a:r>
                        <a:rPr lang="ja-JP" altLang="ja-JP" sz="1400" b="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a:t>
                      </a:r>
                      <a:endParaRPr lang="ja-JP" altLang="ja-JP" sz="1400" b="0" kern="100">
                        <a:solidFill>
                          <a:schemeClr val="tx1">
                            <a:lumMod val="85000"/>
                            <a:lumOff val="15000"/>
                          </a:schemeClr>
                        </a:solidFill>
                        <a:effectLst/>
                        <a:latin typeface="游ゴシック 本文"/>
                        <a:ea typeface="游明朝" panose="02020400000000000000" pitchFamily="18" charset="-128"/>
                        <a:cs typeface="Times New Roman" panose="02020603050405020304" pitchFamily="18" charset="0"/>
                      </a:endParaRPr>
                    </a:p>
                  </a:txBody>
                  <a:tcPr anchor="ctr"/>
                </a:tc>
                <a:tc>
                  <a:txBody>
                    <a:bodyPr/>
                    <a:lstStyle/>
                    <a:p>
                      <a:pPr marL="285750" indent="-285750">
                        <a:buFont typeface="Wingdings" panose="05000000000000000000" pitchFamily="2" charset="2"/>
                        <a:buChar char="Ø"/>
                      </a:pP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土木</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分野に特化した会社にな</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るため</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、頻繁に使う機材は</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自社で</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保有（損益計算書では減価償却費が発生）することが多</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い。リース料に特徴がでることもある。</a:t>
                      </a:r>
                      <a:endParaRPr kumimoji="1" lang="ja-JP" altLang="en-US" sz="1400">
                        <a:solidFill>
                          <a:schemeClr val="tx1">
                            <a:lumMod val="85000"/>
                            <a:lumOff val="15000"/>
                          </a:schemeClr>
                        </a:solidFill>
                        <a:latin typeface="游ゴシック 本文"/>
                      </a:endParaRPr>
                    </a:p>
                  </a:txBody>
                  <a:tcPr anchor="ctr"/>
                </a:tc>
                <a:extLst>
                  <a:ext uri="{0D108BD9-81ED-4DB2-BD59-A6C34878D82A}">
                    <a16:rowId xmlns:a16="http://schemas.microsoft.com/office/drawing/2014/main" val="4145783196"/>
                  </a:ext>
                </a:extLst>
              </a:tr>
              <a:tr h="1283818">
                <a:tc>
                  <a:txBody>
                    <a:bodyPr/>
                    <a:lstStyle/>
                    <a:p>
                      <a:pPr algn="ctr"/>
                      <a:r>
                        <a:rPr kumimoji="1" lang="ja-JP" altLang="en-US" b="1">
                          <a:latin typeface="游ゴシック 本文"/>
                        </a:rPr>
                        <a:t>総合建設業</a:t>
                      </a:r>
                      <a:endParaRPr kumimoji="1" lang="en-US" altLang="ja-JP" b="1">
                        <a:latin typeface="游ゴシック 本文"/>
                      </a:endParaRPr>
                    </a:p>
                    <a:p>
                      <a:pPr algn="ctr"/>
                      <a:r>
                        <a:rPr kumimoji="1" lang="en-US" altLang="ja-JP" b="1">
                          <a:latin typeface="游ゴシック 本文"/>
                        </a:rPr>
                        <a:t>A</a:t>
                      </a:r>
                      <a:endParaRPr kumimoji="1" lang="ja-JP" altLang="en-US" b="1">
                        <a:latin typeface="游ゴシック 本文"/>
                      </a:endParaRPr>
                    </a:p>
                  </a:txBody>
                  <a:tcPr anchor="ctr"/>
                </a:tc>
                <a:tc>
                  <a:txBody>
                    <a:bodyPr/>
                    <a:lstStyle/>
                    <a:p>
                      <a:pPr marL="285750" indent="-285750">
                        <a:buFont typeface="Wingdings" panose="05000000000000000000" pitchFamily="2" charset="2"/>
                        <a:buChar char="Ø"/>
                      </a:pP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いわゆるゼネコン</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であり</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、地方の場合には、高層ビル建設などの大型工事よりも、事務所や工場、公共工事を受注する“元請け”に該当。</a:t>
                      </a:r>
                      <a:endParaRPr lang="en-US"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285750" indent="-285750">
                        <a:buFont typeface="Wingdings" panose="05000000000000000000" pitchFamily="2" charset="2"/>
                        <a:buChar char="Ø"/>
                      </a:pP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元請け会社は必要な工事種別に応じて専門工事業者（“下請け”に該当、建設業界は重畳的な下請け構造）を手配して、現場代理人が工事を工期通りに完成する</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ために従事。</a:t>
                      </a:r>
                      <a:endParaRPr kumimoji="1" lang="ja-JP" altLang="en-US" sz="1400">
                        <a:solidFill>
                          <a:schemeClr val="tx1">
                            <a:lumMod val="85000"/>
                            <a:lumOff val="15000"/>
                          </a:schemeClr>
                        </a:solidFill>
                        <a:latin typeface="游ゴシック 本文"/>
                        <a:ea typeface="BIZ UDPゴシック" panose="020B0400000000000000" pitchFamily="50" charset="-128"/>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完成工事売上高が比較的大きい。</a:t>
                      </a:r>
                      <a:endParaRPr lang="en-US"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工事一式を受注するため、</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材料費や</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外注</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費</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の割合が</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高くなる。</a:t>
                      </a:r>
                      <a:endParaRPr lang="en-US"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基本的には工事が完成するまで入金がないため、資金繰りを確認したい。</a:t>
                      </a:r>
                      <a:endParaRPr lang="ja-JP" altLang="ja-JP" sz="1400" kern="100">
                        <a:solidFill>
                          <a:schemeClr val="tx1">
                            <a:lumMod val="85000"/>
                            <a:lumOff val="15000"/>
                          </a:schemeClr>
                        </a:solidFill>
                        <a:effectLst/>
                        <a:latin typeface="游ゴシック 本文"/>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3297679932"/>
                  </a:ext>
                </a:extLst>
              </a:tr>
              <a:tr h="1158156">
                <a:tc>
                  <a:txBody>
                    <a:bodyPr/>
                    <a:lstStyle/>
                    <a:p>
                      <a:pPr algn="ctr"/>
                      <a:r>
                        <a:rPr kumimoji="1" lang="ja-JP" altLang="en-US" b="1">
                          <a:latin typeface="游ゴシック 本文"/>
                        </a:rPr>
                        <a:t>造園業</a:t>
                      </a:r>
                      <a:endParaRPr kumimoji="1" lang="en-US" altLang="ja-JP" b="1">
                        <a:latin typeface="游ゴシック 本文"/>
                      </a:endParaRPr>
                    </a:p>
                    <a:p>
                      <a:pPr algn="ctr"/>
                      <a:r>
                        <a:rPr kumimoji="1" lang="en-US" altLang="ja-JP" b="1">
                          <a:latin typeface="游ゴシック 本文"/>
                        </a:rPr>
                        <a:t>C</a:t>
                      </a:r>
                      <a:endParaRPr kumimoji="1" lang="ja-JP" altLang="en-US" b="1">
                        <a:latin typeface="游ゴシック 本文"/>
                      </a:endParaRPr>
                    </a:p>
                  </a:txBody>
                  <a:tcPr anchor="ctr"/>
                </a:tc>
                <a:tc>
                  <a:txBody>
                    <a:bodyPr/>
                    <a:lstStyle/>
                    <a:p>
                      <a:pPr marL="285750" indent="-285750">
                        <a:buFont typeface="Wingdings" panose="05000000000000000000" pitchFamily="2" charset="2"/>
                        <a:buChar char="Ø"/>
                      </a:pP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近年、「造園業」は、庭を造ることは少なく、公園整備や道路脇の樹木の管理などが主となることが多</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い</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a:t>
                      </a:r>
                      <a:endParaRPr lang="en-US"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0" indent="0">
                        <a:buFont typeface="Wingdings" panose="05000000000000000000" pitchFamily="2" charset="2"/>
                        <a:buNone/>
                      </a:pPr>
                      <a:r>
                        <a:rPr lang="en-US"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その際は、伐採し</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た草木を運ぶクレーン付きのトラック</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endParaRPr lang="en-US"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endParaRPr>
                    </a:p>
                    <a:p>
                      <a:pPr marL="0" indent="0">
                        <a:buFont typeface="Wingdings" panose="05000000000000000000" pitchFamily="2" charset="2"/>
                        <a:buNone/>
                      </a:pP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　　 </a:t>
                      </a:r>
                      <a:r>
                        <a:rPr lang="ja-JP" altLang="ja-JP"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で各現場に向かうことにな</a:t>
                      </a:r>
                      <a:r>
                        <a:rPr lang="ja-JP" altLang="en-US" sz="1400" kern="10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る。</a:t>
                      </a:r>
                      <a:endParaRPr kumimoji="1" lang="ja-JP" altLang="en-US" sz="1500">
                        <a:solidFill>
                          <a:schemeClr val="tx1">
                            <a:lumMod val="85000"/>
                            <a:lumOff val="15000"/>
                          </a:schemeClr>
                        </a:solidFill>
                        <a:latin typeface="游ゴシック 本文"/>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ja-JP"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事業規模が大きくな</a:t>
                      </a:r>
                      <a:r>
                        <a:rPr lang="ja-JP" altLang="en-US"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らないことが多い</a:t>
                      </a:r>
                      <a:r>
                        <a:rPr lang="ja-JP" altLang="ja-JP"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a:t>
                      </a:r>
                      <a:endParaRPr lang="ja-JP" altLang="ja-JP" sz="1400" kern="100" dirty="0">
                        <a:solidFill>
                          <a:schemeClr val="tx1">
                            <a:lumMod val="85000"/>
                            <a:lumOff val="15000"/>
                          </a:schemeClr>
                        </a:solidFill>
                        <a:effectLst/>
                        <a:latin typeface="游ゴシック 本文"/>
                        <a:ea typeface="游明朝" panose="02020400000000000000" pitchFamily="18"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ja-JP"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大きな設備投資が必要ではなく（減価償却費が少ない）、人件費（軽作業</a:t>
                      </a:r>
                      <a:r>
                        <a:rPr lang="ja-JP" altLang="en-US"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中心で</a:t>
                      </a:r>
                      <a:r>
                        <a:rPr lang="ja-JP" altLang="ja-JP"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、高齢従業員やアルバイトが多い）の比率が高</a:t>
                      </a:r>
                      <a:r>
                        <a:rPr lang="ja-JP" altLang="en-US"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い</a:t>
                      </a:r>
                      <a:r>
                        <a:rPr lang="ja-JP" altLang="ja-JP" sz="1400" kern="100" dirty="0">
                          <a:solidFill>
                            <a:schemeClr val="tx1">
                              <a:lumMod val="85000"/>
                              <a:lumOff val="15000"/>
                            </a:schemeClr>
                          </a:solidFill>
                          <a:effectLst/>
                          <a:latin typeface="游ゴシック 本文"/>
                          <a:ea typeface="BIZ UDPゴシック" panose="020B0400000000000000" pitchFamily="50" charset="-128"/>
                          <a:cs typeface="Times New Roman" panose="02020603050405020304" pitchFamily="18" charset="0"/>
                        </a:rPr>
                        <a:t>。</a:t>
                      </a:r>
                      <a:endParaRPr lang="ja-JP" altLang="ja-JP" sz="1400" kern="100" dirty="0">
                        <a:solidFill>
                          <a:schemeClr val="tx1">
                            <a:lumMod val="85000"/>
                            <a:lumOff val="15000"/>
                          </a:schemeClr>
                        </a:solidFill>
                        <a:effectLst/>
                        <a:latin typeface="游ゴシック 本文"/>
                        <a:ea typeface="游明朝" panose="02020400000000000000" pitchFamily="18" charset="-128"/>
                        <a:cs typeface="Times New Roman" panose="02020603050405020304" pitchFamily="18" charset="0"/>
                      </a:endParaRPr>
                    </a:p>
                  </a:txBody>
                  <a:tcPr anchor="ctr"/>
                </a:tc>
                <a:extLst>
                  <a:ext uri="{0D108BD9-81ED-4DB2-BD59-A6C34878D82A}">
                    <a16:rowId xmlns:a16="http://schemas.microsoft.com/office/drawing/2014/main" val="1657084490"/>
                  </a:ext>
                </a:extLst>
              </a:tr>
            </a:tbl>
          </a:graphicData>
        </a:graphic>
      </p:graphicFrame>
      <p:sp>
        <p:nvSpPr>
          <p:cNvPr id="6" name="テキスト ボックス 5">
            <a:extLst>
              <a:ext uri="{FF2B5EF4-FFF2-40B4-BE49-F238E27FC236}">
                <a16:creationId xmlns:a16="http://schemas.microsoft.com/office/drawing/2014/main" id="{3800CCCE-80F2-2FA0-DAAB-7CDCC18228AB}"/>
              </a:ext>
            </a:extLst>
          </p:cNvPr>
          <p:cNvSpPr txBox="1"/>
          <p:nvPr/>
        </p:nvSpPr>
        <p:spPr>
          <a:xfrm>
            <a:off x="242836" y="903983"/>
            <a:ext cx="8352524" cy="369332"/>
          </a:xfrm>
          <a:prstGeom prst="rect">
            <a:avLst/>
          </a:prstGeom>
          <a:noFill/>
        </p:spPr>
        <p:txBody>
          <a:bodyPr wrap="square" rtlCol="0">
            <a:spAutoFit/>
          </a:bodyPr>
          <a:lstStyle/>
          <a:p>
            <a:r>
              <a:rPr lang="ja-JP" altLang="en-US"/>
              <a:t>● </a:t>
            </a:r>
            <a:r>
              <a:rPr lang="ja-JP" altLang="en-US" b="1"/>
              <a:t>「完成工事高（売上高）」の規模、「完成工事原価」の割合にも注目</a:t>
            </a:r>
            <a:endParaRPr kumimoji="1" lang="ja-JP" altLang="en-US">
              <a:latin typeface="游ゴシック 本文"/>
            </a:endParaRPr>
          </a:p>
        </p:txBody>
      </p:sp>
    </p:spTree>
    <p:extLst>
      <p:ext uri="{BB962C8B-B14F-4D97-AF65-F5344CB8AC3E}">
        <p14:creationId xmlns:p14="http://schemas.microsoft.com/office/powerpoint/2010/main" val="295612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377F-D4BF-9244-A218-D1D1FAEE3C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707213A-7E5F-417A-7FD8-914274BC3B57}"/>
              </a:ext>
            </a:extLst>
          </p:cNvPr>
          <p:cNvSpPr>
            <a:spLocks noGrp="1"/>
          </p:cNvSpPr>
          <p:nvPr>
            <p:ph type="body" sz="quarter" idx="14"/>
          </p:nvPr>
        </p:nvSpPr>
        <p:spPr/>
        <p:txBody>
          <a:bodyPr/>
          <a:lstStyle/>
          <a:p>
            <a:r>
              <a:rPr lang="ja-JP" altLang="en-US"/>
              <a:t>ケース（介護業界の現状と課題）</a:t>
            </a:r>
          </a:p>
        </p:txBody>
      </p:sp>
      <p:sp>
        <p:nvSpPr>
          <p:cNvPr id="8" name="スライド番号プレースホルダー 1">
            <a:extLst>
              <a:ext uri="{FF2B5EF4-FFF2-40B4-BE49-F238E27FC236}">
                <a16:creationId xmlns:a16="http://schemas.microsoft.com/office/drawing/2014/main" id="{424A31B2-DDFF-AE70-CE9C-121FDA08424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14</a:t>
            </a:fld>
            <a:endParaRPr kumimoji="1" lang="ja-JP" altLang="en-US"/>
          </a:p>
        </p:txBody>
      </p:sp>
      <p:sp>
        <p:nvSpPr>
          <p:cNvPr id="43" name="テキスト プレースホルダー 4">
            <a:extLst>
              <a:ext uri="{FF2B5EF4-FFF2-40B4-BE49-F238E27FC236}">
                <a16:creationId xmlns:a16="http://schemas.microsoft.com/office/drawing/2014/main" id="{97BA1902-A1C6-4014-B857-980749D30746}"/>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E </a:t>
            </a:r>
            <a:r>
              <a:rPr lang="ja-JP" altLang="en-US"/>
              <a:t>｜介護業①｜</a:t>
            </a:r>
          </a:p>
        </p:txBody>
      </p:sp>
      <p:sp>
        <p:nvSpPr>
          <p:cNvPr id="7" name="コンテンツ プレースホルダー 2">
            <a:extLst>
              <a:ext uri="{FF2B5EF4-FFF2-40B4-BE49-F238E27FC236}">
                <a16:creationId xmlns:a16="http://schemas.microsoft.com/office/drawing/2014/main" id="{CD8AD6C7-8810-68A5-68F0-8349068F6B4C}"/>
              </a:ext>
            </a:extLst>
          </p:cNvPr>
          <p:cNvSpPr txBox="1">
            <a:spLocks/>
          </p:cNvSpPr>
          <p:nvPr/>
        </p:nvSpPr>
        <p:spPr>
          <a:xfrm>
            <a:off x="458407" y="1307594"/>
            <a:ext cx="9082280" cy="566814"/>
          </a:xfrm>
          <a:prstGeom prst="rect">
            <a:avLst/>
          </a:prstGeom>
        </p:spPr>
        <p:txBody>
          <a:bodyPr>
            <a:normAutofit/>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a:t>AI</a:t>
            </a:r>
            <a:r>
              <a:rPr lang="ja-JP" altLang="en-US" sz="2400"/>
              <a:t>を活用して、介護業界の現状と課題について調査してください。</a:t>
            </a:r>
          </a:p>
          <a:p>
            <a:endParaRPr lang="en-US" altLang="ja-JP" sz="100" u="sng">
              <a:solidFill>
                <a:schemeClr val="tx1"/>
              </a:solidFill>
              <a:latin typeface="+mn-ea"/>
            </a:endParaRPr>
          </a:p>
          <a:p>
            <a:endParaRPr lang="en-US" altLang="ja-JP" sz="100" u="sng">
              <a:solidFill>
                <a:schemeClr val="tx1"/>
              </a:solidFill>
              <a:latin typeface="+mn-ea"/>
            </a:endParaRPr>
          </a:p>
          <a:p>
            <a:pPr lvl="1"/>
            <a:endParaRPr lang="ja-JP" altLang="en-US">
              <a:solidFill>
                <a:schemeClr val="tx1">
                  <a:lumMod val="65000"/>
                  <a:lumOff val="35000"/>
                </a:schemeClr>
              </a:solidFill>
            </a:endParaRPr>
          </a:p>
        </p:txBody>
      </p:sp>
      <p:pic>
        <p:nvPicPr>
          <p:cNvPr id="9" name="図 8">
            <a:extLst>
              <a:ext uri="{FF2B5EF4-FFF2-40B4-BE49-F238E27FC236}">
                <a16:creationId xmlns:a16="http://schemas.microsoft.com/office/drawing/2014/main" id="{80DA2B45-CEAF-1B2F-F491-E1877C70FA04}"/>
              </a:ext>
            </a:extLst>
          </p:cNvPr>
          <p:cNvPicPr>
            <a:picLocks noChangeAspect="1"/>
          </p:cNvPicPr>
          <p:nvPr/>
        </p:nvPicPr>
        <p:blipFill>
          <a:blip r:embed="rId2"/>
          <a:stretch>
            <a:fillRect/>
          </a:stretch>
        </p:blipFill>
        <p:spPr>
          <a:xfrm>
            <a:off x="7476323" y="2042135"/>
            <a:ext cx="2055114" cy="1370076"/>
          </a:xfrm>
          <a:prstGeom prst="rect">
            <a:avLst/>
          </a:prstGeom>
        </p:spPr>
      </p:pic>
      <p:sp>
        <p:nvSpPr>
          <p:cNvPr id="10" name="二等辺三角形 9">
            <a:extLst>
              <a:ext uri="{FF2B5EF4-FFF2-40B4-BE49-F238E27FC236}">
                <a16:creationId xmlns:a16="http://schemas.microsoft.com/office/drawing/2014/main" id="{3CB00CE1-E7BA-9953-EF61-687B8A9AADFB}"/>
              </a:ext>
            </a:extLst>
          </p:cNvPr>
          <p:cNvSpPr/>
          <p:nvPr/>
        </p:nvSpPr>
        <p:spPr>
          <a:xfrm rot="10800000">
            <a:off x="3906170" y="2134061"/>
            <a:ext cx="2056441" cy="259648"/>
          </a:xfrm>
          <a:prstGeom prst="triangle">
            <a:avLst/>
          </a:prstGeom>
          <a:solidFill>
            <a:schemeClr val="bg1">
              <a:lumMod val="7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11" name="コンテンツ プレースホルダー 2">
            <a:extLst>
              <a:ext uri="{FF2B5EF4-FFF2-40B4-BE49-F238E27FC236}">
                <a16:creationId xmlns:a16="http://schemas.microsoft.com/office/drawing/2014/main" id="{B027C4AA-EFF3-F28C-A38B-FA969ABF2E4A}"/>
              </a:ext>
            </a:extLst>
          </p:cNvPr>
          <p:cNvSpPr txBox="1">
            <a:spLocks/>
          </p:cNvSpPr>
          <p:nvPr/>
        </p:nvSpPr>
        <p:spPr>
          <a:xfrm>
            <a:off x="594870" y="2744804"/>
            <a:ext cx="8809354" cy="246467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100" u="sng">
              <a:solidFill>
                <a:schemeClr val="tx1"/>
              </a:solidFill>
              <a:latin typeface="+mn-ea"/>
            </a:endParaRPr>
          </a:p>
          <a:p>
            <a:r>
              <a:rPr lang="ja-JP" altLang="en-US" sz="2000" u="sng">
                <a:solidFill>
                  <a:schemeClr val="tx1"/>
                </a:solidFill>
                <a:latin typeface="+mn-ea"/>
              </a:rPr>
              <a:t>グループでテーマを決める</a:t>
            </a:r>
            <a:endParaRPr lang="en-US" altLang="ja-JP" sz="2000" u="sng">
              <a:solidFill>
                <a:schemeClr val="tx1"/>
              </a:solidFill>
              <a:latin typeface="+mn-ea"/>
            </a:endParaRPr>
          </a:p>
          <a:p>
            <a:endParaRPr lang="ja-JP" altLang="en-US" sz="2000" u="sng">
              <a:solidFill>
                <a:schemeClr val="tx1"/>
              </a:solidFill>
              <a:latin typeface="+mn-ea"/>
            </a:endParaRPr>
          </a:p>
          <a:p>
            <a:pPr lvl="1"/>
            <a:r>
              <a:rPr lang="ja-JP" altLang="en-US" sz="2000">
                <a:solidFill>
                  <a:schemeClr val="tx1">
                    <a:lumMod val="65000"/>
                    <a:lumOff val="35000"/>
                  </a:schemeClr>
                </a:solidFill>
                <a:latin typeface="+mn-ea"/>
              </a:rPr>
              <a:t>１つ目の質問例</a:t>
            </a:r>
            <a:endParaRPr lang="en-US" altLang="ja-JP" sz="2000">
              <a:solidFill>
                <a:schemeClr val="tx1">
                  <a:lumMod val="65000"/>
                  <a:lumOff val="35000"/>
                </a:schemeClr>
              </a:solidFill>
              <a:latin typeface="+mn-ea"/>
            </a:endParaRPr>
          </a:p>
          <a:p>
            <a:pPr lvl="1"/>
            <a:r>
              <a:rPr lang="ja-JP" altLang="en-US" sz="2000">
                <a:solidFill>
                  <a:schemeClr val="tx1">
                    <a:lumMod val="65000"/>
                    <a:lumOff val="35000"/>
                  </a:schemeClr>
                </a:solidFill>
                <a:latin typeface="+mn-ea"/>
              </a:rPr>
              <a:t> 「〇〇地区における介護人材確保について」</a:t>
            </a:r>
            <a:endParaRPr lang="en-US" altLang="ja-JP" sz="2000">
              <a:solidFill>
                <a:schemeClr val="tx1">
                  <a:lumMod val="65000"/>
                  <a:lumOff val="35000"/>
                </a:schemeClr>
              </a:solidFill>
              <a:latin typeface="+mn-ea"/>
            </a:endParaRPr>
          </a:p>
          <a:p>
            <a:pPr lvl="1"/>
            <a:endParaRPr lang="en-US" altLang="ja-JP" sz="2000">
              <a:solidFill>
                <a:schemeClr val="tx1">
                  <a:lumMod val="65000"/>
                  <a:lumOff val="35000"/>
                </a:schemeClr>
              </a:solidFill>
              <a:latin typeface="+mn-ea"/>
            </a:endParaRPr>
          </a:p>
          <a:p>
            <a:pPr lvl="1"/>
            <a:r>
              <a:rPr lang="ja-JP" altLang="en-US" sz="2000">
                <a:solidFill>
                  <a:schemeClr val="tx1">
                    <a:lumMod val="65000"/>
                    <a:lumOff val="35000"/>
                  </a:schemeClr>
                </a:solidFill>
                <a:latin typeface="+mn-ea"/>
              </a:rPr>
              <a:t>２つ目の質問例</a:t>
            </a:r>
            <a:endParaRPr lang="en-US" altLang="ja-JP" sz="2000">
              <a:solidFill>
                <a:schemeClr val="tx1">
                  <a:lumMod val="65000"/>
                  <a:lumOff val="35000"/>
                </a:schemeClr>
              </a:solidFill>
              <a:latin typeface="+mn-ea"/>
            </a:endParaRPr>
          </a:p>
          <a:p>
            <a:pPr lvl="1"/>
            <a:r>
              <a:rPr lang="ja-JP" altLang="en-US" sz="2000">
                <a:solidFill>
                  <a:schemeClr val="tx1">
                    <a:lumMod val="65000"/>
                    <a:lumOff val="35000"/>
                  </a:schemeClr>
                </a:solidFill>
                <a:latin typeface="+mn-ea"/>
              </a:rPr>
              <a:t>「今後の高齢者の推移と介護サービス業者の課題」など</a:t>
            </a:r>
          </a:p>
        </p:txBody>
      </p:sp>
    </p:spTree>
    <p:extLst>
      <p:ext uri="{BB962C8B-B14F-4D97-AF65-F5344CB8AC3E}">
        <p14:creationId xmlns:p14="http://schemas.microsoft.com/office/powerpoint/2010/main" val="348812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C11B1-12CF-C5F2-4464-6F8040FD4CF1}"/>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138C4EB7-58E1-EA16-7C8D-ABB3A87A460B}"/>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5EB4D8A1-EC66-3F4F-B5CB-A82DDF70EE22}"/>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15</a:t>
            </a:fld>
            <a:endParaRPr kumimoji="1" lang="ja-JP" altLang="en-US"/>
          </a:p>
        </p:txBody>
      </p:sp>
      <p:sp>
        <p:nvSpPr>
          <p:cNvPr id="43" name="テキスト プレースホルダー 4">
            <a:extLst>
              <a:ext uri="{FF2B5EF4-FFF2-40B4-BE49-F238E27FC236}">
                <a16:creationId xmlns:a16="http://schemas.microsoft.com/office/drawing/2014/main" id="{16427A72-F2FF-C3EB-C635-2705FB93F70D}"/>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E </a:t>
            </a:r>
            <a:r>
              <a:rPr lang="ja-JP" altLang="en-US"/>
              <a:t>｜介護業①｜</a:t>
            </a:r>
          </a:p>
        </p:txBody>
      </p:sp>
      <p:graphicFrame>
        <p:nvGraphicFramePr>
          <p:cNvPr id="2" name="表 1">
            <a:extLst>
              <a:ext uri="{FF2B5EF4-FFF2-40B4-BE49-F238E27FC236}">
                <a16:creationId xmlns:a16="http://schemas.microsoft.com/office/drawing/2014/main" id="{BADD2534-BB00-18E6-87FA-969300205C94}"/>
              </a:ext>
            </a:extLst>
          </p:cNvPr>
          <p:cNvGraphicFramePr>
            <a:graphicFrameLocks noGrp="1"/>
          </p:cNvGraphicFramePr>
          <p:nvPr/>
        </p:nvGraphicFramePr>
        <p:xfrm>
          <a:off x="494983" y="1440668"/>
          <a:ext cx="9042209" cy="4576084"/>
        </p:xfrm>
        <a:graphic>
          <a:graphicData uri="http://schemas.openxmlformats.org/drawingml/2006/table">
            <a:tbl>
              <a:tblPr firstRow="1" bandRow="1">
                <a:tableStyleId>{8799B23B-EC83-4686-B30A-512413B5E67A}</a:tableStyleId>
              </a:tblPr>
              <a:tblGrid>
                <a:gridCol w="2504249">
                  <a:extLst>
                    <a:ext uri="{9D8B030D-6E8A-4147-A177-3AD203B41FA5}">
                      <a16:colId xmlns:a16="http://schemas.microsoft.com/office/drawing/2014/main" val="1553922579"/>
                    </a:ext>
                  </a:extLst>
                </a:gridCol>
                <a:gridCol w="3246120">
                  <a:extLst>
                    <a:ext uri="{9D8B030D-6E8A-4147-A177-3AD203B41FA5}">
                      <a16:colId xmlns:a16="http://schemas.microsoft.com/office/drawing/2014/main" val="3442453021"/>
                    </a:ext>
                  </a:extLst>
                </a:gridCol>
                <a:gridCol w="3291840">
                  <a:extLst>
                    <a:ext uri="{9D8B030D-6E8A-4147-A177-3AD203B41FA5}">
                      <a16:colId xmlns:a16="http://schemas.microsoft.com/office/drawing/2014/main" val="135550762"/>
                    </a:ext>
                  </a:extLst>
                </a:gridCol>
              </a:tblGrid>
              <a:tr h="680152">
                <a:tc>
                  <a:txBody>
                    <a:bodyPr/>
                    <a:lstStyle/>
                    <a:p>
                      <a:pPr algn="ctr"/>
                      <a:r>
                        <a:rPr kumimoji="1" lang="ja-JP" altLang="en-US"/>
                        <a:t>テーマ</a:t>
                      </a:r>
                    </a:p>
                  </a:txBody>
                  <a:tcPr anchor="ctr"/>
                </a:tc>
                <a:tc>
                  <a:txBody>
                    <a:bodyPr/>
                    <a:lstStyle/>
                    <a:p>
                      <a:pPr algn="ctr"/>
                      <a:r>
                        <a:rPr kumimoji="1" lang="ja-JP" altLang="en-US"/>
                        <a:t>介護業界の現状</a:t>
                      </a:r>
                    </a:p>
                  </a:txBody>
                  <a:tcPr anchor="ctr"/>
                </a:tc>
                <a:tc>
                  <a:txBody>
                    <a:bodyPr/>
                    <a:lstStyle/>
                    <a:p>
                      <a:pPr algn="ctr"/>
                      <a:r>
                        <a:rPr kumimoji="1" lang="ja-JP" altLang="en-US"/>
                        <a:t>介護業界の課題</a:t>
                      </a:r>
                    </a:p>
                  </a:txBody>
                  <a:tcPr anchor="ctr"/>
                </a:tc>
                <a:extLst>
                  <a:ext uri="{0D108BD9-81ED-4DB2-BD59-A6C34878D82A}">
                    <a16:rowId xmlns:a16="http://schemas.microsoft.com/office/drawing/2014/main" val="3616719703"/>
                  </a:ext>
                </a:extLst>
              </a:tr>
              <a:tr h="1237872">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45783196"/>
                  </a:ext>
                </a:extLst>
              </a:tr>
              <a:tr h="1283818">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97679932"/>
                  </a:ext>
                </a:extLst>
              </a:tr>
              <a:tr h="1374242">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657084490"/>
                  </a:ext>
                </a:extLst>
              </a:tr>
            </a:tbl>
          </a:graphicData>
        </a:graphic>
      </p:graphicFrame>
      <p:sp>
        <p:nvSpPr>
          <p:cNvPr id="3" name="テキスト ボックス 2">
            <a:extLst>
              <a:ext uri="{FF2B5EF4-FFF2-40B4-BE49-F238E27FC236}">
                <a16:creationId xmlns:a16="http://schemas.microsoft.com/office/drawing/2014/main" id="{57B16FD3-8534-B1A0-6530-34E4260D0E7A}"/>
              </a:ext>
            </a:extLst>
          </p:cNvPr>
          <p:cNvSpPr txBox="1"/>
          <p:nvPr/>
        </p:nvSpPr>
        <p:spPr>
          <a:xfrm>
            <a:off x="403542" y="904240"/>
            <a:ext cx="9103107" cy="338554"/>
          </a:xfrm>
          <a:prstGeom prst="rect">
            <a:avLst/>
          </a:prstGeom>
          <a:noFill/>
        </p:spPr>
        <p:txBody>
          <a:bodyPr wrap="square" rtlCol="0">
            <a:spAutoFit/>
          </a:bodyPr>
          <a:lstStyle/>
          <a:p>
            <a:r>
              <a:rPr kumimoji="1" lang="ja-JP" altLang="en-US" sz="1600" b="1"/>
              <a:t>グループでテーマを決めて</a:t>
            </a:r>
            <a:r>
              <a:rPr kumimoji="1" lang="en-US" altLang="ja-JP" sz="1600" b="1"/>
              <a:t>AI</a:t>
            </a:r>
            <a:r>
              <a:rPr kumimoji="1" lang="ja-JP" altLang="en-US" sz="1600" b="1"/>
              <a:t>を活用して、介護業界の現状と課題について調査してみましょう。</a:t>
            </a:r>
          </a:p>
        </p:txBody>
      </p:sp>
    </p:spTree>
    <p:extLst>
      <p:ext uri="{BB962C8B-B14F-4D97-AF65-F5344CB8AC3E}">
        <p14:creationId xmlns:p14="http://schemas.microsoft.com/office/powerpoint/2010/main" val="426667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3704-493A-CA6D-7542-FF0481E92288}"/>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3402F65-E5BB-1032-03BC-6211938688A7}"/>
              </a:ext>
            </a:extLst>
          </p:cNvPr>
          <p:cNvSpPr>
            <a:spLocks noGrp="1"/>
          </p:cNvSpPr>
          <p:nvPr>
            <p:ph type="body" sz="quarter" idx="14"/>
          </p:nvPr>
        </p:nvSpPr>
        <p:spPr/>
        <p:txBody>
          <a:bodyPr/>
          <a:lstStyle/>
          <a:p>
            <a:r>
              <a:rPr lang="ja-JP" altLang="en-US"/>
              <a:t>ティーチングブック</a:t>
            </a:r>
          </a:p>
        </p:txBody>
      </p:sp>
      <p:sp>
        <p:nvSpPr>
          <p:cNvPr id="8" name="スライド番号プレースホルダー 1">
            <a:extLst>
              <a:ext uri="{FF2B5EF4-FFF2-40B4-BE49-F238E27FC236}">
                <a16:creationId xmlns:a16="http://schemas.microsoft.com/office/drawing/2014/main" id="{208F79A1-935E-0198-A1C4-8C26BA02C234}"/>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16</a:t>
            </a:fld>
            <a:endParaRPr kumimoji="1" lang="ja-JP" altLang="en-US"/>
          </a:p>
        </p:txBody>
      </p:sp>
      <p:sp>
        <p:nvSpPr>
          <p:cNvPr id="43" name="テキスト プレースホルダー 4">
            <a:extLst>
              <a:ext uri="{FF2B5EF4-FFF2-40B4-BE49-F238E27FC236}">
                <a16:creationId xmlns:a16="http://schemas.microsoft.com/office/drawing/2014/main" id="{BD835735-B646-A269-76D9-9395D1FCF22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E </a:t>
            </a:r>
            <a:r>
              <a:rPr lang="ja-JP" altLang="en-US"/>
              <a:t>｜介護業①｜</a:t>
            </a:r>
          </a:p>
        </p:txBody>
      </p:sp>
      <p:sp>
        <p:nvSpPr>
          <p:cNvPr id="2" name="コンテンツ プレースホルダー 2">
            <a:extLst>
              <a:ext uri="{FF2B5EF4-FFF2-40B4-BE49-F238E27FC236}">
                <a16:creationId xmlns:a16="http://schemas.microsoft.com/office/drawing/2014/main" id="{3DD92151-E1FF-8EDD-446F-C5DD558ECECD}"/>
              </a:ext>
            </a:extLst>
          </p:cNvPr>
          <p:cNvSpPr txBox="1">
            <a:spLocks/>
          </p:cNvSpPr>
          <p:nvPr/>
        </p:nvSpPr>
        <p:spPr>
          <a:xfrm>
            <a:off x="458406" y="1014124"/>
            <a:ext cx="8813609" cy="4646012"/>
          </a:xfrm>
          <a:prstGeom prst="rect">
            <a:avLst/>
          </a:prstGeom>
        </p:spPr>
        <p:txBody>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u="sng"/>
              <a:t>AI</a:t>
            </a:r>
            <a:r>
              <a:rPr lang="ja-JP" altLang="en-US" sz="2000" u="sng"/>
              <a:t>での調査例</a:t>
            </a:r>
          </a:p>
          <a:p>
            <a:pPr lvl="1"/>
            <a:r>
              <a:rPr lang="ja-JP" altLang="en-US" sz="2000"/>
              <a:t>１つ目の質問</a:t>
            </a:r>
          </a:p>
          <a:p>
            <a:pPr marL="1200150" lvl="2" indent="-285750">
              <a:buFont typeface="Wingdings" panose="05000000000000000000" pitchFamily="2" charset="2"/>
              <a:buChar char="Ø"/>
            </a:pPr>
            <a:r>
              <a:rPr lang="ja-JP" altLang="en-US" sz="1800">
                <a:solidFill>
                  <a:schemeClr val="tx1">
                    <a:lumMod val="65000"/>
                    <a:lumOff val="35000"/>
                  </a:schemeClr>
                </a:solidFill>
              </a:rPr>
              <a:t>〇〇地区の介護人材不足数は調査できず</a:t>
            </a:r>
          </a:p>
          <a:p>
            <a:pPr marL="1200150" lvl="2" indent="-285750">
              <a:buFont typeface="Wingdings" panose="05000000000000000000" pitchFamily="2" charset="2"/>
              <a:buChar char="Ø"/>
            </a:pPr>
            <a:r>
              <a:rPr lang="ja-JP" altLang="en-US" sz="1800">
                <a:solidFill>
                  <a:schemeClr val="tx1">
                    <a:lumMod val="65000"/>
                    <a:lumOff val="35000"/>
                  </a:schemeClr>
                </a:solidFill>
              </a:rPr>
              <a:t>全国的には</a:t>
            </a:r>
            <a:r>
              <a:rPr lang="en-US" altLang="ja-JP" sz="1800">
                <a:solidFill>
                  <a:schemeClr val="tx1">
                    <a:lumMod val="65000"/>
                    <a:lumOff val="35000"/>
                  </a:schemeClr>
                </a:solidFill>
              </a:rPr>
              <a:t>32</a:t>
            </a:r>
            <a:r>
              <a:rPr lang="ja-JP" altLang="en-US" sz="1800">
                <a:solidFill>
                  <a:schemeClr val="tx1">
                    <a:lumMod val="65000"/>
                    <a:lumOff val="35000"/>
                  </a:schemeClr>
                </a:solidFill>
              </a:rPr>
              <a:t>万人不足。人材不足数≒求人数ともいえる</a:t>
            </a:r>
          </a:p>
          <a:p>
            <a:pPr marL="1200150" lvl="2" indent="-285750">
              <a:buFont typeface="Wingdings" panose="05000000000000000000" pitchFamily="2" charset="2"/>
              <a:buChar char="Ø"/>
            </a:pPr>
            <a:r>
              <a:rPr lang="ja-JP" altLang="en-US" sz="1800">
                <a:solidFill>
                  <a:schemeClr val="tx1">
                    <a:lumMod val="65000"/>
                    <a:lumOff val="35000"/>
                  </a:schemeClr>
                </a:solidFill>
              </a:rPr>
              <a:t>〇〇県の介護職は</a:t>
            </a:r>
            <a:r>
              <a:rPr lang="en-US" altLang="ja-JP" sz="1800">
                <a:solidFill>
                  <a:schemeClr val="tx1">
                    <a:lumMod val="65000"/>
                    <a:lumOff val="35000"/>
                  </a:schemeClr>
                </a:solidFill>
              </a:rPr>
              <a:t>11.</a:t>
            </a:r>
            <a:r>
              <a:rPr lang="ja-JP" altLang="en-US" sz="1800">
                <a:solidFill>
                  <a:schemeClr val="tx1">
                    <a:lumMod val="65000"/>
                    <a:lumOff val="35000"/>
                  </a:schemeClr>
                </a:solidFill>
              </a:rPr>
              <a:t>６万人（２万人不足する）</a:t>
            </a:r>
          </a:p>
          <a:p>
            <a:pPr lvl="1"/>
            <a:r>
              <a:rPr lang="ja-JP" altLang="en-US" sz="2000"/>
              <a:t>２つ目の質問</a:t>
            </a:r>
          </a:p>
          <a:p>
            <a:pPr marL="1200150" lvl="2" indent="-285750">
              <a:buFont typeface="Wingdings" panose="05000000000000000000" pitchFamily="2" charset="2"/>
              <a:buChar char="Ø"/>
            </a:pPr>
            <a:r>
              <a:rPr lang="ja-JP" altLang="en-US" sz="1800">
                <a:solidFill>
                  <a:schemeClr val="tx1">
                    <a:lumMod val="65000"/>
                    <a:lumOff val="35000"/>
                  </a:schemeClr>
                </a:solidFill>
              </a:rPr>
              <a:t>〇〇県の</a:t>
            </a:r>
            <a:r>
              <a:rPr lang="en-US" altLang="ja-JP" sz="1800">
                <a:solidFill>
                  <a:schemeClr val="tx1">
                    <a:lumMod val="65000"/>
                    <a:lumOff val="35000"/>
                  </a:schemeClr>
                </a:solidFill>
              </a:rPr>
              <a:t>2025</a:t>
            </a:r>
            <a:r>
              <a:rPr lang="ja-JP" altLang="en-US" sz="1800">
                <a:solidFill>
                  <a:schemeClr val="tx1">
                    <a:lumMod val="65000"/>
                    <a:lumOff val="35000"/>
                  </a:schemeClr>
                </a:solidFill>
              </a:rPr>
              <a:t>年３月期の全業種有効求人倍率０</a:t>
            </a:r>
            <a:r>
              <a:rPr lang="en-US" altLang="ja-JP" sz="1800">
                <a:solidFill>
                  <a:schemeClr val="tx1">
                    <a:lumMod val="65000"/>
                    <a:lumOff val="35000"/>
                  </a:schemeClr>
                </a:solidFill>
              </a:rPr>
              <a:t>.96</a:t>
            </a:r>
            <a:r>
              <a:rPr lang="ja-JP" altLang="en-US" sz="1800">
                <a:solidFill>
                  <a:schemeClr val="tx1">
                    <a:lumMod val="65000"/>
                    <a:lumOff val="35000"/>
                  </a:schemeClr>
                </a:solidFill>
              </a:rPr>
              <a:t>倍</a:t>
            </a:r>
          </a:p>
          <a:p>
            <a:pPr marL="1200150" lvl="2" indent="-285750">
              <a:buFont typeface="Wingdings" panose="05000000000000000000" pitchFamily="2" charset="2"/>
              <a:buChar char="Ø"/>
            </a:pPr>
            <a:r>
              <a:rPr lang="en-US" altLang="ja-JP" sz="1800">
                <a:solidFill>
                  <a:schemeClr val="tx1">
                    <a:lumMod val="65000"/>
                    <a:lumOff val="35000"/>
                  </a:schemeClr>
                </a:solidFill>
              </a:rPr>
              <a:t>2024</a:t>
            </a:r>
            <a:r>
              <a:rPr lang="ja-JP" altLang="en-US" sz="1800">
                <a:solidFill>
                  <a:schemeClr val="tx1">
                    <a:lumMod val="65000"/>
                    <a:lumOff val="35000"/>
                  </a:schemeClr>
                </a:solidFill>
              </a:rPr>
              <a:t>年</a:t>
            </a:r>
            <a:r>
              <a:rPr lang="en-US" altLang="ja-JP" sz="1800">
                <a:solidFill>
                  <a:schemeClr val="tx1">
                    <a:lumMod val="65000"/>
                    <a:lumOff val="35000"/>
                  </a:schemeClr>
                </a:solidFill>
              </a:rPr>
              <a:t>12</a:t>
            </a:r>
            <a:r>
              <a:rPr lang="ja-JP" altLang="en-US" sz="1800">
                <a:solidFill>
                  <a:schemeClr val="tx1">
                    <a:lumMod val="65000"/>
                    <a:lumOff val="35000"/>
                  </a:schemeClr>
                </a:solidFill>
              </a:rPr>
              <a:t>月でホームヘルパー・ケアワーカーは３</a:t>
            </a:r>
            <a:r>
              <a:rPr lang="en-US" altLang="ja-JP" sz="1800">
                <a:solidFill>
                  <a:schemeClr val="tx1">
                    <a:lumMod val="65000"/>
                    <a:lumOff val="35000"/>
                  </a:schemeClr>
                </a:solidFill>
              </a:rPr>
              <a:t>.</a:t>
            </a:r>
            <a:r>
              <a:rPr lang="ja-JP" altLang="en-US" sz="1800">
                <a:solidFill>
                  <a:schemeClr val="tx1">
                    <a:lumMod val="65000"/>
                    <a:lumOff val="35000"/>
                  </a:schemeClr>
                </a:solidFill>
              </a:rPr>
              <a:t>２倍</a:t>
            </a:r>
          </a:p>
          <a:p>
            <a:pPr marL="1200150" lvl="2" indent="-285750">
              <a:buFont typeface="Wingdings" panose="05000000000000000000" pitchFamily="2" charset="2"/>
              <a:buChar char="Ø"/>
            </a:pPr>
            <a:r>
              <a:rPr lang="ja-JP" altLang="en-US" sz="1800">
                <a:solidFill>
                  <a:schemeClr val="tx1">
                    <a:lumMod val="65000"/>
                    <a:lumOff val="35000"/>
                  </a:schemeClr>
                </a:solidFill>
              </a:rPr>
              <a:t>〇〇市では、老健施設の求人３</a:t>
            </a:r>
            <a:r>
              <a:rPr lang="en-US" altLang="ja-JP" sz="1800">
                <a:solidFill>
                  <a:schemeClr val="tx1">
                    <a:lumMod val="65000"/>
                    <a:lumOff val="35000"/>
                  </a:schemeClr>
                </a:solidFill>
              </a:rPr>
              <a:t>.</a:t>
            </a:r>
            <a:r>
              <a:rPr lang="ja-JP" altLang="en-US" sz="1800">
                <a:solidFill>
                  <a:schemeClr val="tx1">
                    <a:lumMod val="65000"/>
                    <a:lumOff val="35000"/>
                  </a:schemeClr>
                </a:solidFill>
              </a:rPr>
              <a:t>３倍と高い</a:t>
            </a:r>
          </a:p>
          <a:p>
            <a:pPr marL="1200150" lvl="2" indent="-285750">
              <a:buFont typeface="Wingdings" panose="05000000000000000000" pitchFamily="2" charset="2"/>
              <a:buChar char="Ø"/>
            </a:pPr>
            <a:r>
              <a:rPr lang="ja-JP" altLang="en-US" sz="1800">
                <a:solidFill>
                  <a:schemeClr val="tx1">
                    <a:lumMod val="65000"/>
                    <a:lumOff val="35000"/>
                  </a:schemeClr>
                </a:solidFill>
              </a:rPr>
              <a:t>〇〇地区では、推計＋</a:t>
            </a:r>
            <a:r>
              <a:rPr lang="en-US" altLang="ja-JP" sz="1800">
                <a:solidFill>
                  <a:schemeClr val="tx1">
                    <a:lumMod val="65000"/>
                    <a:lumOff val="35000"/>
                  </a:schemeClr>
                </a:solidFill>
              </a:rPr>
              <a:t>770</a:t>
            </a:r>
            <a:r>
              <a:rPr lang="ja-JP" altLang="en-US" sz="1800">
                <a:solidFill>
                  <a:schemeClr val="tx1">
                    <a:lumMod val="65000"/>
                    <a:lumOff val="35000"/>
                  </a:schemeClr>
                </a:solidFill>
              </a:rPr>
              <a:t>人（</a:t>
            </a:r>
            <a:r>
              <a:rPr lang="en-US" altLang="ja-JP" sz="1800">
                <a:solidFill>
                  <a:schemeClr val="tx1">
                    <a:lumMod val="65000"/>
                    <a:lumOff val="35000"/>
                  </a:schemeClr>
                </a:solidFill>
              </a:rPr>
              <a:t>2026</a:t>
            </a:r>
            <a:r>
              <a:rPr lang="ja-JP" altLang="en-US" sz="1800">
                <a:solidFill>
                  <a:schemeClr val="tx1">
                    <a:lumMod val="65000"/>
                    <a:lumOff val="35000"/>
                  </a:schemeClr>
                </a:solidFill>
              </a:rPr>
              <a:t>年）、＋</a:t>
            </a:r>
            <a:r>
              <a:rPr lang="en-US" altLang="ja-JP" sz="1800">
                <a:solidFill>
                  <a:schemeClr val="tx1">
                    <a:lumMod val="65000"/>
                    <a:lumOff val="35000"/>
                  </a:schemeClr>
                </a:solidFill>
              </a:rPr>
              <a:t>1,750</a:t>
            </a:r>
            <a:r>
              <a:rPr lang="ja-JP" altLang="en-US" sz="1800">
                <a:solidFill>
                  <a:schemeClr val="tx1">
                    <a:lumMod val="65000"/>
                    <a:lumOff val="35000"/>
                  </a:schemeClr>
                </a:solidFill>
              </a:rPr>
              <a:t>人（</a:t>
            </a:r>
            <a:r>
              <a:rPr lang="en-US" altLang="ja-JP" sz="1800">
                <a:solidFill>
                  <a:schemeClr val="tx1">
                    <a:lumMod val="65000"/>
                    <a:lumOff val="35000"/>
                  </a:schemeClr>
                </a:solidFill>
              </a:rPr>
              <a:t>2040</a:t>
            </a:r>
            <a:r>
              <a:rPr lang="ja-JP" altLang="en-US" sz="1800">
                <a:solidFill>
                  <a:schemeClr val="tx1">
                    <a:lumMod val="65000"/>
                    <a:lumOff val="35000"/>
                  </a:schemeClr>
                </a:solidFill>
              </a:rPr>
              <a:t>年）</a:t>
            </a:r>
            <a:endParaRPr lang="en-US" altLang="ja-JP" sz="1800">
              <a:solidFill>
                <a:schemeClr val="tx1">
                  <a:lumMod val="65000"/>
                  <a:lumOff val="35000"/>
                </a:schemeClr>
              </a:solidFill>
            </a:endParaRPr>
          </a:p>
          <a:p>
            <a:pPr marL="1200150" lvl="2" indent="-285750">
              <a:buFont typeface="Wingdings" panose="05000000000000000000" pitchFamily="2" charset="2"/>
              <a:buChar char="Ø"/>
            </a:pPr>
            <a:endParaRPr lang="en-US" altLang="ja-JP" sz="1800">
              <a:solidFill>
                <a:schemeClr val="tx1">
                  <a:lumMod val="65000"/>
                  <a:lumOff val="35000"/>
                </a:schemeClr>
              </a:solidFill>
            </a:endParaRPr>
          </a:p>
          <a:p>
            <a:endParaRPr lang="en-US" altLang="ja-JP" sz="100">
              <a:solidFill>
                <a:schemeClr val="tx1">
                  <a:lumMod val="65000"/>
                  <a:lumOff val="35000"/>
                </a:schemeClr>
              </a:solidFill>
            </a:endParaRPr>
          </a:p>
          <a:p>
            <a:r>
              <a:rPr lang="ja-JP" altLang="en-US" sz="1800"/>
              <a:t>　</a:t>
            </a:r>
            <a:r>
              <a:rPr lang="en-US" altLang="ja-JP" sz="2000"/>
              <a:t>【</a:t>
            </a:r>
            <a:r>
              <a:rPr lang="ja-JP" altLang="en-US" sz="2000"/>
              <a:t>まとめ</a:t>
            </a:r>
            <a:r>
              <a:rPr lang="en-US" altLang="ja-JP" sz="2000"/>
              <a:t>】</a:t>
            </a:r>
          </a:p>
          <a:p>
            <a:pPr marL="1200150" lvl="2" indent="-285750">
              <a:buFont typeface="Wingdings" panose="05000000000000000000" pitchFamily="2" charset="2"/>
              <a:buChar char="Ø"/>
            </a:pPr>
            <a:r>
              <a:rPr lang="ja-JP" altLang="en-US" sz="1800">
                <a:solidFill>
                  <a:schemeClr val="tx1">
                    <a:lumMod val="65000"/>
                    <a:lumOff val="35000"/>
                  </a:schemeClr>
                </a:solidFill>
              </a:rPr>
              <a:t>介護職では求人倍率が数倍あり、他業種に比べて高い</a:t>
            </a:r>
          </a:p>
          <a:p>
            <a:pPr marL="1200150" lvl="2" indent="-285750">
              <a:buFont typeface="Wingdings" panose="05000000000000000000" pitchFamily="2" charset="2"/>
              <a:buChar char="Ø"/>
            </a:pPr>
            <a:r>
              <a:rPr lang="ja-JP" altLang="en-US" sz="1800">
                <a:solidFill>
                  <a:schemeClr val="tx1">
                    <a:lumMod val="65000"/>
                    <a:lumOff val="35000"/>
                  </a:schemeClr>
                </a:solidFill>
              </a:rPr>
              <a:t>数値はないが自治体レベルでも課題があり、介護職の処遇改善に向けて様々な施策が検討されている</a:t>
            </a:r>
          </a:p>
          <a:p>
            <a:pPr lvl="2"/>
            <a:endParaRPr lang="en-US" altLang="ja-JP" sz="1800">
              <a:solidFill>
                <a:schemeClr val="tx1">
                  <a:lumMod val="65000"/>
                  <a:lumOff val="35000"/>
                </a:schemeClr>
              </a:solidFill>
            </a:endParaRPr>
          </a:p>
        </p:txBody>
      </p:sp>
      <p:sp>
        <p:nvSpPr>
          <p:cNvPr id="3" name="正方形/長方形 2">
            <a:extLst>
              <a:ext uri="{FF2B5EF4-FFF2-40B4-BE49-F238E27FC236}">
                <a16:creationId xmlns:a16="http://schemas.microsoft.com/office/drawing/2014/main" id="{4F4D6DFD-B638-BFD2-C23D-7197B8EBA4B4}"/>
              </a:ext>
            </a:extLst>
          </p:cNvPr>
          <p:cNvSpPr/>
          <p:nvPr/>
        </p:nvSpPr>
        <p:spPr>
          <a:xfrm>
            <a:off x="549970" y="4667535"/>
            <a:ext cx="8786053" cy="1367505"/>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a:extLst>
              <a:ext uri="{FF2B5EF4-FFF2-40B4-BE49-F238E27FC236}">
                <a16:creationId xmlns:a16="http://schemas.microsoft.com/office/drawing/2014/main" id="{17195445-FF20-99F8-FA9F-B4E33F3183D5}"/>
              </a:ext>
            </a:extLst>
          </p:cNvPr>
          <p:cNvSpPr/>
          <p:nvPr/>
        </p:nvSpPr>
        <p:spPr>
          <a:xfrm rot="10800000">
            <a:off x="3915313" y="4305090"/>
            <a:ext cx="2056441" cy="259648"/>
          </a:xfrm>
          <a:prstGeom prst="triangle">
            <a:avLst/>
          </a:prstGeom>
          <a:solidFill>
            <a:srgbClr val="FF00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Tree>
    <p:extLst>
      <p:ext uri="{BB962C8B-B14F-4D97-AF65-F5344CB8AC3E}">
        <p14:creationId xmlns:p14="http://schemas.microsoft.com/office/powerpoint/2010/main" val="300184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3704-493A-CA6D-7542-FF0481E92288}"/>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3402F65-E5BB-1032-03BC-6211938688A7}"/>
              </a:ext>
            </a:extLst>
          </p:cNvPr>
          <p:cNvSpPr>
            <a:spLocks noGrp="1"/>
          </p:cNvSpPr>
          <p:nvPr>
            <p:ph type="body" sz="quarter" idx="14"/>
          </p:nvPr>
        </p:nvSpPr>
        <p:spPr/>
        <p:txBody>
          <a:bodyPr/>
          <a:lstStyle/>
          <a:p>
            <a:r>
              <a:rPr lang="ja-JP" altLang="en-US"/>
              <a:t>ケース（利用者数増減による収益への影響）</a:t>
            </a:r>
          </a:p>
        </p:txBody>
      </p:sp>
      <p:sp>
        <p:nvSpPr>
          <p:cNvPr id="8" name="スライド番号プレースホルダー 1">
            <a:extLst>
              <a:ext uri="{FF2B5EF4-FFF2-40B4-BE49-F238E27FC236}">
                <a16:creationId xmlns:a16="http://schemas.microsoft.com/office/drawing/2014/main" id="{208F79A1-935E-0198-A1C4-8C26BA02C234}"/>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17</a:t>
            </a:fld>
            <a:endParaRPr kumimoji="1" lang="ja-JP" altLang="en-US"/>
          </a:p>
        </p:txBody>
      </p:sp>
      <p:sp>
        <p:nvSpPr>
          <p:cNvPr id="43" name="テキスト プレースホルダー 4">
            <a:extLst>
              <a:ext uri="{FF2B5EF4-FFF2-40B4-BE49-F238E27FC236}">
                <a16:creationId xmlns:a16="http://schemas.microsoft.com/office/drawing/2014/main" id="{BD835735-B646-A269-76D9-9395D1FCF22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F </a:t>
            </a:r>
            <a:r>
              <a:rPr lang="ja-JP" altLang="en-US"/>
              <a:t>｜介護業②｜</a:t>
            </a:r>
          </a:p>
        </p:txBody>
      </p:sp>
      <p:sp>
        <p:nvSpPr>
          <p:cNvPr id="2" name="コンテンツ プレースホルダー 2">
            <a:extLst>
              <a:ext uri="{FF2B5EF4-FFF2-40B4-BE49-F238E27FC236}">
                <a16:creationId xmlns:a16="http://schemas.microsoft.com/office/drawing/2014/main" id="{F532186C-4177-099D-8BAA-907B44E78EE4}"/>
              </a:ext>
            </a:extLst>
          </p:cNvPr>
          <p:cNvSpPr txBox="1">
            <a:spLocks/>
          </p:cNvSpPr>
          <p:nvPr/>
        </p:nvSpPr>
        <p:spPr>
          <a:xfrm>
            <a:off x="345535" y="884398"/>
            <a:ext cx="9420257" cy="305335"/>
          </a:xfrm>
          <a:prstGeom prst="rect">
            <a:avLst/>
          </a:prstGeom>
        </p:spPr>
        <p:txBody>
          <a:bodyPr>
            <a:noAutofit/>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a:t>経営実態調査を活用して、通所介護における利用者数増減による収益への影響を考えてみましょう。</a:t>
            </a:r>
          </a:p>
        </p:txBody>
      </p:sp>
      <p:sp>
        <p:nvSpPr>
          <p:cNvPr id="3" name="テキスト ボックス 2">
            <a:extLst>
              <a:ext uri="{FF2B5EF4-FFF2-40B4-BE49-F238E27FC236}">
                <a16:creationId xmlns:a16="http://schemas.microsoft.com/office/drawing/2014/main" id="{C4BFC0FB-771C-FAE1-0D84-D3D985C68D90}"/>
              </a:ext>
            </a:extLst>
          </p:cNvPr>
          <p:cNvSpPr txBox="1"/>
          <p:nvPr/>
        </p:nvSpPr>
        <p:spPr>
          <a:xfrm>
            <a:off x="1217359" y="1330963"/>
            <a:ext cx="8693150" cy="338554"/>
          </a:xfrm>
          <a:prstGeom prst="rect">
            <a:avLst/>
          </a:prstGeom>
          <a:noFill/>
        </p:spPr>
        <p:txBody>
          <a:bodyPr wrap="square">
            <a:spAutoFit/>
          </a:bodyPr>
          <a:lstStyle/>
          <a:p>
            <a:r>
              <a:rPr lang="ja-JP" altLang="en-US" sz="1600"/>
              <a:t>令和５年度介護事業経営実態調査結果 第８表 通所介護より作成</a:t>
            </a:r>
          </a:p>
        </p:txBody>
      </p:sp>
      <p:pic>
        <p:nvPicPr>
          <p:cNvPr id="5" name="図 4">
            <a:extLst>
              <a:ext uri="{FF2B5EF4-FFF2-40B4-BE49-F238E27FC236}">
                <a16:creationId xmlns:a16="http://schemas.microsoft.com/office/drawing/2014/main" id="{D3EB0D6E-EBEC-686D-AB76-A5D9F97B1B4C}"/>
              </a:ext>
            </a:extLst>
          </p:cNvPr>
          <p:cNvPicPr>
            <a:picLocks noChangeAspect="1"/>
          </p:cNvPicPr>
          <p:nvPr/>
        </p:nvPicPr>
        <p:blipFill>
          <a:blip r:embed="rId2"/>
          <a:stretch>
            <a:fillRect/>
          </a:stretch>
        </p:blipFill>
        <p:spPr>
          <a:xfrm>
            <a:off x="1136031" y="1577867"/>
            <a:ext cx="7616437" cy="3702080"/>
          </a:xfrm>
          <a:prstGeom prst="rect">
            <a:avLst/>
          </a:prstGeom>
        </p:spPr>
      </p:pic>
      <p:pic>
        <p:nvPicPr>
          <p:cNvPr id="6" name="図 5">
            <a:extLst>
              <a:ext uri="{FF2B5EF4-FFF2-40B4-BE49-F238E27FC236}">
                <a16:creationId xmlns:a16="http://schemas.microsoft.com/office/drawing/2014/main" id="{13D2DAC4-07E8-F7EE-4994-1A509C36307F}"/>
              </a:ext>
            </a:extLst>
          </p:cNvPr>
          <p:cNvPicPr>
            <a:picLocks noChangeAspect="1"/>
          </p:cNvPicPr>
          <p:nvPr/>
        </p:nvPicPr>
        <p:blipFill>
          <a:blip r:embed="rId3"/>
          <a:stretch>
            <a:fillRect/>
          </a:stretch>
        </p:blipFill>
        <p:spPr>
          <a:xfrm>
            <a:off x="1136031" y="5474987"/>
            <a:ext cx="7612044" cy="636459"/>
          </a:xfrm>
          <a:prstGeom prst="rect">
            <a:avLst/>
          </a:prstGeom>
        </p:spPr>
      </p:pic>
    </p:spTree>
    <p:extLst>
      <p:ext uri="{BB962C8B-B14F-4D97-AF65-F5344CB8AC3E}">
        <p14:creationId xmlns:p14="http://schemas.microsoft.com/office/powerpoint/2010/main" val="119286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4B7B1-4BE8-459E-E4DA-B586E10CC28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7C020A8-415F-DB17-5A8E-10E6EE2A0E84}"/>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27E572E2-4662-FD91-8336-B2D6C9BDFC76}"/>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18</a:t>
            </a:fld>
            <a:endParaRPr kumimoji="1" lang="ja-JP" altLang="en-US"/>
          </a:p>
        </p:txBody>
      </p:sp>
      <p:sp>
        <p:nvSpPr>
          <p:cNvPr id="43" name="テキスト プレースホルダー 4">
            <a:extLst>
              <a:ext uri="{FF2B5EF4-FFF2-40B4-BE49-F238E27FC236}">
                <a16:creationId xmlns:a16="http://schemas.microsoft.com/office/drawing/2014/main" id="{E96FAD6B-0E44-958F-7D0F-80BC199629AF}"/>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F </a:t>
            </a:r>
            <a:r>
              <a:rPr lang="ja-JP" altLang="en-US"/>
              <a:t>｜介護業②｜</a:t>
            </a:r>
          </a:p>
        </p:txBody>
      </p:sp>
      <p:sp>
        <p:nvSpPr>
          <p:cNvPr id="6" name="コンテンツ プレースホルダー 2">
            <a:extLst>
              <a:ext uri="{FF2B5EF4-FFF2-40B4-BE49-F238E27FC236}">
                <a16:creationId xmlns:a16="http://schemas.microsoft.com/office/drawing/2014/main" id="{7C6EBEB6-42EB-0EBF-4782-F5E5EC3CDC90}"/>
              </a:ext>
            </a:extLst>
          </p:cNvPr>
          <p:cNvSpPr txBox="1">
            <a:spLocks/>
          </p:cNvSpPr>
          <p:nvPr/>
        </p:nvSpPr>
        <p:spPr>
          <a:xfrm>
            <a:off x="196531" y="1038819"/>
            <a:ext cx="9596693" cy="96608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a:t>通所介護における収益モデルに関して、以下の表を作成してください。</a:t>
            </a:r>
            <a:endParaRPr lang="en-US" altLang="ja-JP" sz="1800"/>
          </a:p>
          <a:p>
            <a:r>
              <a:rPr lang="ja-JP" altLang="en-US" sz="1800"/>
              <a:t>ビジネスモデルの特徴や稼働率がなぜ重要になるのか、気づいた点について話し合ってください。</a:t>
            </a:r>
            <a:endParaRPr lang="en-US" altLang="ja-JP" sz="1800"/>
          </a:p>
          <a:p>
            <a:r>
              <a:rPr lang="ja-JP" altLang="en-US" sz="1800"/>
              <a:t>また、どのように稼働率を向上させていくかについても、併せて発表してください。</a:t>
            </a:r>
          </a:p>
        </p:txBody>
      </p:sp>
      <p:pic>
        <p:nvPicPr>
          <p:cNvPr id="7" name="図 6">
            <a:extLst>
              <a:ext uri="{FF2B5EF4-FFF2-40B4-BE49-F238E27FC236}">
                <a16:creationId xmlns:a16="http://schemas.microsoft.com/office/drawing/2014/main" id="{3E6E40C5-A966-6CA1-1622-6F1B0F88E7D1}"/>
              </a:ext>
            </a:extLst>
          </p:cNvPr>
          <p:cNvPicPr>
            <a:picLocks noChangeAspect="1"/>
          </p:cNvPicPr>
          <p:nvPr/>
        </p:nvPicPr>
        <p:blipFill>
          <a:blip r:embed="rId2"/>
          <a:stretch>
            <a:fillRect/>
          </a:stretch>
        </p:blipFill>
        <p:spPr>
          <a:xfrm>
            <a:off x="214819" y="2868820"/>
            <a:ext cx="9494650" cy="3125358"/>
          </a:xfrm>
          <a:prstGeom prst="rect">
            <a:avLst/>
          </a:prstGeom>
        </p:spPr>
      </p:pic>
      <p:sp>
        <p:nvSpPr>
          <p:cNvPr id="9" name="二等辺三角形 8">
            <a:extLst>
              <a:ext uri="{FF2B5EF4-FFF2-40B4-BE49-F238E27FC236}">
                <a16:creationId xmlns:a16="http://schemas.microsoft.com/office/drawing/2014/main" id="{E5CBC6D7-1A70-ECE6-7C27-A6EDBC08678C}"/>
              </a:ext>
            </a:extLst>
          </p:cNvPr>
          <p:cNvSpPr/>
          <p:nvPr/>
        </p:nvSpPr>
        <p:spPr>
          <a:xfrm rot="10800000">
            <a:off x="3924779" y="2255788"/>
            <a:ext cx="2056441" cy="259648"/>
          </a:xfrm>
          <a:prstGeom prst="triangle">
            <a:avLst/>
          </a:prstGeom>
          <a:solidFill>
            <a:schemeClr val="bg1">
              <a:lumMod val="7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Tree>
    <p:extLst>
      <p:ext uri="{BB962C8B-B14F-4D97-AF65-F5344CB8AC3E}">
        <p14:creationId xmlns:p14="http://schemas.microsoft.com/office/powerpoint/2010/main" val="74073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377F-D4BF-9244-A218-D1D1FAEE3C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707213A-7E5F-417A-7FD8-914274BC3B57}"/>
              </a:ext>
            </a:extLst>
          </p:cNvPr>
          <p:cNvSpPr>
            <a:spLocks noGrp="1"/>
          </p:cNvSpPr>
          <p:nvPr>
            <p:ph type="body" sz="quarter" idx="14"/>
          </p:nvPr>
        </p:nvSpPr>
        <p:spPr/>
        <p:txBody>
          <a:bodyPr/>
          <a:lstStyle/>
          <a:p>
            <a:r>
              <a:rPr lang="ja-JP" altLang="en-US"/>
              <a:t>ケース（数値情報から２店舗を比較し、実態を類推するもの）</a:t>
            </a:r>
          </a:p>
        </p:txBody>
      </p:sp>
      <p:sp>
        <p:nvSpPr>
          <p:cNvPr id="8" name="スライド番号プレースホルダー 1">
            <a:extLst>
              <a:ext uri="{FF2B5EF4-FFF2-40B4-BE49-F238E27FC236}">
                <a16:creationId xmlns:a16="http://schemas.microsoft.com/office/drawing/2014/main" id="{424A31B2-DDFF-AE70-CE9C-121FDA08424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a:t>
            </a:fld>
            <a:endParaRPr kumimoji="1" lang="ja-JP" altLang="en-US"/>
          </a:p>
        </p:txBody>
      </p:sp>
      <p:sp>
        <p:nvSpPr>
          <p:cNvPr id="43" name="テキスト プレースホルダー 4">
            <a:extLst>
              <a:ext uri="{FF2B5EF4-FFF2-40B4-BE49-F238E27FC236}">
                <a16:creationId xmlns:a16="http://schemas.microsoft.com/office/drawing/2014/main" id="{97BA1902-A1C6-4014-B857-980749D30746}"/>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A </a:t>
            </a:r>
            <a:r>
              <a:rPr lang="ja-JP" altLang="en-US"/>
              <a:t>｜飲食業①｜</a:t>
            </a:r>
          </a:p>
        </p:txBody>
      </p:sp>
      <p:grpSp>
        <p:nvGrpSpPr>
          <p:cNvPr id="2" name="グループ化 1">
            <a:extLst>
              <a:ext uri="{FF2B5EF4-FFF2-40B4-BE49-F238E27FC236}">
                <a16:creationId xmlns:a16="http://schemas.microsoft.com/office/drawing/2014/main" id="{F35C4206-5ACF-F3CF-D806-BE30AFB24F58}"/>
              </a:ext>
            </a:extLst>
          </p:cNvPr>
          <p:cNvGrpSpPr/>
          <p:nvPr/>
        </p:nvGrpSpPr>
        <p:grpSpPr>
          <a:xfrm>
            <a:off x="1680736" y="2045428"/>
            <a:ext cx="2813775" cy="1547889"/>
            <a:chOff x="-323798" y="1345003"/>
            <a:chExt cx="2190750" cy="960527"/>
          </a:xfrm>
        </p:grpSpPr>
        <p:sp>
          <p:nvSpPr>
            <p:cNvPr id="3" name="四角形: 角を丸くする 2">
              <a:extLst>
                <a:ext uri="{FF2B5EF4-FFF2-40B4-BE49-F238E27FC236}">
                  <a16:creationId xmlns:a16="http://schemas.microsoft.com/office/drawing/2014/main" id="{7ECCC1B6-95EE-5071-BC10-4FBEB5B3302E}"/>
                </a:ext>
              </a:extLst>
            </p:cNvPr>
            <p:cNvSpPr/>
            <p:nvPr/>
          </p:nvSpPr>
          <p:spPr>
            <a:xfrm>
              <a:off x="-78108" y="1345003"/>
              <a:ext cx="1699369" cy="87753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tLang="ja-JP" sz="1704"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5" name="テキスト ボックス 8">
              <a:extLst>
                <a:ext uri="{FF2B5EF4-FFF2-40B4-BE49-F238E27FC236}">
                  <a16:creationId xmlns:a16="http://schemas.microsoft.com/office/drawing/2014/main" id="{0813A076-E42D-6603-17D6-7040E59C854F}"/>
                </a:ext>
              </a:extLst>
            </p:cNvPr>
            <p:cNvSpPr txBox="1"/>
            <p:nvPr/>
          </p:nvSpPr>
          <p:spPr>
            <a:xfrm>
              <a:off x="-183833" y="1415462"/>
              <a:ext cx="1910820" cy="3394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954" b="1">
                  <a:latin typeface="HGS創英角ｺﾞｼｯｸUB" panose="020B0900000000000000" pitchFamily="50" charset="-128"/>
                  <a:ea typeface="HGS創英角ｺﾞｼｯｸUB" panose="020B0900000000000000" pitchFamily="50" charset="-128"/>
                </a:rPr>
                <a:t>Ａ店</a:t>
              </a:r>
            </a:p>
          </p:txBody>
        </p:sp>
        <p:sp>
          <p:nvSpPr>
            <p:cNvPr id="6" name="テキスト ボックス 9">
              <a:extLst>
                <a:ext uri="{FF2B5EF4-FFF2-40B4-BE49-F238E27FC236}">
                  <a16:creationId xmlns:a16="http://schemas.microsoft.com/office/drawing/2014/main" id="{AAF5887C-8E37-031C-9735-D3A27628E7AC}"/>
                </a:ext>
              </a:extLst>
            </p:cNvPr>
            <p:cNvSpPr txBox="1"/>
            <p:nvPr/>
          </p:nvSpPr>
          <p:spPr>
            <a:xfrm>
              <a:off x="-323798" y="1735551"/>
              <a:ext cx="2190750" cy="5699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8" b="1">
                  <a:latin typeface="游ゴシック" panose="020B0400000000000000" pitchFamily="50" charset="-128"/>
                  <a:ea typeface="游ゴシック" panose="020B0400000000000000" pitchFamily="50" charset="-128"/>
                </a:rPr>
                <a:t>売上高 </a:t>
              </a:r>
              <a:r>
                <a:rPr lang="en-US" altLang="ja-JP" sz="1108" b="1">
                  <a:latin typeface="游ゴシック" panose="020B0400000000000000" pitchFamily="50" charset="-128"/>
                  <a:ea typeface="游ゴシック" panose="020B0400000000000000" pitchFamily="50" charset="-128"/>
                </a:rPr>
                <a:t>12,000</a:t>
              </a:r>
              <a:r>
                <a:rPr lang="ja-JP" altLang="en-US" sz="1108" b="1">
                  <a:latin typeface="游ゴシック" panose="020B0400000000000000" pitchFamily="50" charset="-128"/>
                  <a:ea typeface="游ゴシック" panose="020B0400000000000000" pitchFamily="50" charset="-128"/>
                </a:rPr>
                <a:t>千円</a:t>
              </a:r>
              <a:endParaRPr lang="en-US" altLang="ja-JP" sz="1108" b="1">
                <a:latin typeface="游ゴシック" panose="020B0400000000000000" pitchFamily="50" charset="-128"/>
                <a:ea typeface="游ゴシック" panose="020B0400000000000000" pitchFamily="50" charset="-128"/>
              </a:endParaRPr>
            </a:p>
            <a:p>
              <a:pPr algn="ctr"/>
              <a:r>
                <a:rPr lang="ja-JP" altLang="en-US" sz="1108" b="1">
                  <a:latin typeface="游ゴシック" panose="020B0400000000000000" pitchFamily="50" charset="-128"/>
                  <a:ea typeface="游ゴシック" panose="020B0400000000000000" pitchFamily="50" charset="-128"/>
                </a:rPr>
                <a:t>原価率 </a:t>
              </a:r>
              <a:r>
                <a:rPr lang="en-US" altLang="ja-JP" sz="1108" b="1">
                  <a:latin typeface="游ゴシック" panose="020B0400000000000000" pitchFamily="50" charset="-128"/>
                  <a:ea typeface="游ゴシック" panose="020B0400000000000000" pitchFamily="50" charset="-128"/>
                </a:rPr>
                <a:t>25</a:t>
              </a:r>
              <a:r>
                <a:rPr lang="ja-JP" altLang="en-US" sz="1108" b="1">
                  <a:latin typeface="游ゴシック" panose="020B0400000000000000" pitchFamily="50" charset="-128"/>
                  <a:ea typeface="游ゴシック" panose="020B0400000000000000" pitchFamily="50" charset="-128"/>
                </a:rPr>
                <a:t>％</a:t>
              </a:r>
              <a:endParaRPr lang="en-US" altLang="ja-JP" sz="1108" b="1">
                <a:latin typeface="游ゴシック" panose="020B0400000000000000" pitchFamily="50" charset="-128"/>
                <a:ea typeface="游ゴシック" panose="020B0400000000000000" pitchFamily="50" charset="-128"/>
              </a:endParaRPr>
            </a:p>
            <a:p>
              <a:pPr algn="ctr"/>
              <a:r>
                <a:rPr lang="ja-JP" altLang="en-US" sz="1108" b="1">
                  <a:latin typeface="游ゴシック" panose="020B0400000000000000" pitchFamily="50" charset="-128"/>
                  <a:ea typeface="游ゴシック" panose="020B0400000000000000" pitchFamily="50" charset="-128"/>
                </a:rPr>
                <a:t>減価償却費 </a:t>
              </a:r>
              <a:r>
                <a:rPr lang="en-US" altLang="ja-JP" sz="1108" b="1">
                  <a:latin typeface="游ゴシック" panose="020B0400000000000000" pitchFamily="50" charset="-128"/>
                  <a:ea typeface="游ゴシック" panose="020B0400000000000000" pitchFamily="50" charset="-128"/>
                </a:rPr>
                <a:t>100</a:t>
              </a:r>
              <a:r>
                <a:rPr lang="ja-JP" altLang="en-US" sz="1108" b="1">
                  <a:latin typeface="游ゴシック" panose="020B0400000000000000" pitchFamily="50" charset="-128"/>
                  <a:ea typeface="游ゴシック" panose="020B0400000000000000" pitchFamily="50" charset="-128"/>
                </a:rPr>
                <a:t>千円</a:t>
              </a:r>
              <a:endParaRPr lang="en-US" altLang="ja-JP" sz="1108" b="1">
                <a:latin typeface="游ゴシック" panose="020B0400000000000000" pitchFamily="50" charset="-128"/>
                <a:ea typeface="游ゴシック" panose="020B0400000000000000" pitchFamily="50" charset="-128"/>
              </a:endParaRPr>
            </a:p>
            <a:p>
              <a:pPr algn="ctr"/>
              <a:r>
                <a:rPr lang="ja-JP" altLang="en-US" sz="1108" b="1">
                  <a:latin typeface="游ゴシック" panose="020B0400000000000000" pitchFamily="50" charset="-128"/>
                  <a:ea typeface="游ゴシック" panose="020B0400000000000000" pitchFamily="50" charset="-128"/>
                </a:rPr>
                <a:t>利益 </a:t>
              </a:r>
              <a:r>
                <a:rPr lang="en-US" altLang="ja-JP" sz="1108" b="1">
                  <a:latin typeface="游ゴシック" panose="020B0400000000000000" pitchFamily="50" charset="-128"/>
                  <a:ea typeface="游ゴシック" panose="020B0400000000000000" pitchFamily="50" charset="-128"/>
                </a:rPr>
                <a:t>2,000</a:t>
              </a:r>
              <a:r>
                <a:rPr lang="ja-JP" altLang="en-US" sz="1108" b="1">
                  <a:latin typeface="游ゴシック" panose="020B0400000000000000" pitchFamily="50" charset="-128"/>
                  <a:ea typeface="游ゴシック" panose="020B0400000000000000" pitchFamily="50" charset="-128"/>
                </a:rPr>
                <a:t>千円</a:t>
              </a:r>
              <a:endParaRPr lang="en-US" altLang="ja-JP" sz="1108" b="1">
                <a:latin typeface="游ゴシック" panose="020B0400000000000000" pitchFamily="50" charset="-128"/>
                <a:ea typeface="游ゴシック" panose="020B0400000000000000" pitchFamily="50" charset="-128"/>
              </a:endParaRPr>
            </a:p>
            <a:p>
              <a:pPr algn="ctr"/>
              <a:endParaRPr lang="ja-JP" altLang="en-US" sz="937" b="1">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C11CE131-1ADD-DFD9-FB95-344770529AD2}"/>
              </a:ext>
            </a:extLst>
          </p:cNvPr>
          <p:cNvGrpSpPr/>
          <p:nvPr/>
        </p:nvGrpSpPr>
        <p:grpSpPr>
          <a:xfrm>
            <a:off x="5238617" y="2017365"/>
            <a:ext cx="2813775" cy="1623887"/>
            <a:chOff x="-323799" y="1311739"/>
            <a:chExt cx="2190750" cy="1007687"/>
          </a:xfrm>
        </p:grpSpPr>
        <p:sp>
          <p:nvSpPr>
            <p:cNvPr id="9" name="四角形: 角を丸くする 8">
              <a:extLst>
                <a:ext uri="{FF2B5EF4-FFF2-40B4-BE49-F238E27FC236}">
                  <a16:creationId xmlns:a16="http://schemas.microsoft.com/office/drawing/2014/main" id="{4086EB62-98C9-AE2F-6F6D-FF736CFABB68}"/>
                </a:ext>
              </a:extLst>
            </p:cNvPr>
            <p:cNvSpPr/>
            <p:nvPr/>
          </p:nvSpPr>
          <p:spPr>
            <a:xfrm>
              <a:off x="-78108" y="1311739"/>
              <a:ext cx="1699369" cy="910794"/>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tLang="ja-JP" sz="1704"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10" name="テキスト ボックス 12">
              <a:extLst>
                <a:ext uri="{FF2B5EF4-FFF2-40B4-BE49-F238E27FC236}">
                  <a16:creationId xmlns:a16="http://schemas.microsoft.com/office/drawing/2014/main" id="{D0266258-1850-E108-0F51-820AD1C1E231}"/>
                </a:ext>
              </a:extLst>
            </p:cNvPr>
            <p:cNvSpPr txBox="1"/>
            <p:nvPr/>
          </p:nvSpPr>
          <p:spPr>
            <a:xfrm>
              <a:off x="-183834" y="1362435"/>
              <a:ext cx="1910820" cy="3394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954" b="1">
                  <a:latin typeface="HGS創英角ｺﾞｼｯｸUB" panose="020B0900000000000000" pitchFamily="50" charset="-128"/>
                  <a:ea typeface="HGS創英角ｺﾞｼｯｸUB" panose="020B0900000000000000" pitchFamily="50" charset="-128"/>
                </a:rPr>
                <a:t>Ｂ店</a:t>
              </a:r>
            </a:p>
          </p:txBody>
        </p:sp>
        <p:sp>
          <p:nvSpPr>
            <p:cNvPr id="11" name="テキスト ボックス 13">
              <a:extLst>
                <a:ext uri="{FF2B5EF4-FFF2-40B4-BE49-F238E27FC236}">
                  <a16:creationId xmlns:a16="http://schemas.microsoft.com/office/drawing/2014/main" id="{76F97F48-D5B2-515E-0141-2EC48B64E9DA}"/>
                </a:ext>
              </a:extLst>
            </p:cNvPr>
            <p:cNvSpPr txBox="1"/>
            <p:nvPr/>
          </p:nvSpPr>
          <p:spPr>
            <a:xfrm>
              <a:off x="-323799" y="1733134"/>
              <a:ext cx="2190750" cy="58629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0" b="1">
                  <a:latin typeface="游ゴシック"/>
                  <a:ea typeface="游ゴシック"/>
                </a:rPr>
                <a:t>売上高 6</a:t>
              </a:r>
              <a:r>
                <a:rPr lang="en-US" altLang="ja-JP" sz="1100" b="1">
                  <a:latin typeface="游ゴシック"/>
                  <a:ea typeface="游ゴシック"/>
                </a:rPr>
                <a:t>0,000</a:t>
              </a:r>
              <a:r>
                <a:rPr lang="ja-JP" altLang="en-US" sz="1100" b="1">
                  <a:latin typeface="游ゴシック"/>
                  <a:ea typeface="游ゴシック"/>
                </a:rPr>
                <a:t>千円</a:t>
              </a:r>
              <a:endParaRPr lang="en-US" altLang="ja-JP" sz="1108" b="1">
                <a:latin typeface="游ゴシック" panose="020B0400000000000000" pitchFamily="50" charset="-128"/>
                <a:ea typeface="游ゴシック" panose="020B0400000000000000" pitchFamily="50" charset="-128"/>
              </a:endParaRPr>
            </a:p>
            <a:p>
              <a:pPr algn="ctr"/>
              <a:r>
                <a:rPr lang="ja-JP" altLang="en-US" sz="1108" b="1">
                  <a:latin typeface="游ゴシック" panose="020B0400000000000000" pitchFamily="50" charset="-128"/>
                  <a:ea typeface="游ゴシック" panose="020B0400000000000000" pitchFamily="50" charset="-128"/>
                </a:rPr>
                <a:t>原価率 </a:t>
              </a:r>
              <a:r>
                <a:rPr lang="en-US" altLang="ja-JP" sz="1108" b="1">
                  <a:latin typeface="游ゴシック" panose="020B0400000000000000" pitchFamily="50" charset="-128"/>
                  <a:ea typeface="游ゴシック" panose="020B0400000000000000" pitchFamily="50" charset="-128"/>
                </a:rPr>
                <a:t>37</a:t>
              </a:r>
              <a:r>
                <a:rPr lang="ja-JP" altLang="en-US" sz="1108" b="1">
                  <a:latin typeface="游ゴシック" panose="020B0400000000000000" pitchFamily="50" charset="-128"/>
                  <a:ea typeface="游ゴシック" panose="020B0400000000000000" pitchFamily="50" charset="-128"/>
                </a:rPr>
                <a:t>％</a:t>
              </a:r>
              <a:endParaRPr lang="en-US" altLang="ja-JP" sz="1108" b="1">
                <a:latin typeface="游ゴシック" panose="020B0400000000000000" pitchFamily="50" charset="-128"/>
                <a:ea typeface="游ゴシック" panose="020B0400000000000000" pitchFamily="50" charset="-128"/>
              </a:endParaRPr>
            </a:p>
            <a:p>
              <a:pPr algn="ctr"/>
              <a:r>
                <a:rPr lang="ja-JP" altLang="en-US" sz="1108" b="1">
                  <a:latin typeface="游ゴシック" panose="020B0400000000000000" pitchFamily="50" charset="-128"/>
                  <a:ea typeface="游ゴシック" panose="020B0400000000000000" pitchFamily="50" charset="-128"/>
                </a:rPr>
                <a:t>減価償却費 </a:t>
              </a:r>
              <a:r>
                <a:rPr lang="en-US" altLang="ja-JP" sz="1108" b="1">
                  <a:latin typeface="游ゴシック" panose="020B0400000000000000" pitchFamily="50" charset="-128"/>
                  <a:ea typeface="游ゴシック" panose="020B0400000000000000" pitchFamily="50" charset="-128"/>
                </a:rPr>
                <a:t>3,000</a:t>
              </a:r>
              <a:r>
                <a:rPr lang="ja-JP" altLang="en-US" sz="1108" b="1">
                  <a:latin typeface="游ゴシック" panose="020B0400000000000000" pitchFamily="50" charset="-128"/>
                  <a:ea typeface="游ゴシック" panose="020B0400000000000000" pitchFamily="50" charset="-128"/>
                </a:rPr>
                <a:t>千円</a:t>
              </a:r>
              <a:endParaRPr lang="en-US" altLang="ja-JP" sz="1108" b="1">
                <a:latin typeface="游ゴシック" panose="020B0400000000000000" pitchFamily="50" charset="-128"/>
                <a:ea typeface="游ゴシック" panose="020B0400000000000000" pitchFamily="50" charset="-128"/>
              </a:endParaRPr>
            </a:p>
            <a:p>
              <a:pPr algn="ctr"/>
              <a:r>
                <a:rPr lang="ja-JP" altLang="en-US" sz="1108" b="1">
                  <a:latin typeface="游ゴシック" panose="020B0400000000000000" pitchFamily="50" charset="-128"/>
                  <a:ea typeface="游ゴシック" panose="020B0400000000000000" pitchFamily="50" charset="-128"/>
                </a:rPr>
                <a:t>利益 ▲</a:t>
              </a:r>
              <a:r>
                <a:rPr lang="en-US" altLang="ja-JP" sz="1108" b="1">
                  <a:latin typeface="游ゴシック" panose="020B0400000000000000" pitchFamily="50" charset="-128"/>
                  <a:ea typeface="游ゴシック" panose="020B0400000000000000" pitchFamily="50" charset="-128"/>
                </a:rPr>
                <a:t>1,000</a:t>
              </a:r>
              <a:r>
                <a:rPr lang="ja-JP" altLang="en-US" sz="1108" b="1">
                  <a:latin typeface="游ゴシック" panose="020B0400000000000000" pitchFamily="50" charset="-128"/>
                  <a:ea typeface="游ゴシック" panose="020B0400000000000000" pitchFamily="50" charset="-128"/>
                </a:rPr>
                <a:t>千円</a:t>
              </a:r>
              <a:endParaRPr lang="en-US" altLang="ja-JP" sz="1108" b="1">
                <a:latin typeface="游ゴシック" panose="020B0400000000000000" pitchFamily="50" charset="-128"/>
                <a:ea typeface="游ゴシック" panose="020B0400000000000000" pitchFamily="50" charset="-128"/>
              </a:endParaRPr>
            </a:p>
            <a:p>
              <a:pPr algn="ctr"/>
              <a:endParaRPr lang="ja-JP" altLang="en-US" sz="1108" b="1">
                <a:latin typeface="游ゴシック" panose="020B0400000000000000" pitchFamily="50" charset="-128"/>
                <a:ea typeface="游ゴシック" panose="020B0400000000000000" pitchFamily="50" charset="-128"/>
              </a:endParaRPr>
            </a:p>
          </p:txBody>
        </p:sp>
      </p:grpSp>
      <p:sp>
        <p:nvSpPr>
          <p:cNvPr id="12" name="正方形/長方形 11">
            <a:extLst>
              <a:ext uri="{FF2B5EF4-FFF2-40B4-BE49-F238E27FC236}">
                <a16:creationId xmlns:a16="http://schemas.microsoft.com/office/drawing/2014/main" id="{4326CC40-40D4-7F5D-FA06-2A95053D832F}"/>
              </a:ext>
            </a:extLst>
          </p:cNvPr>
          <p:cNvSpPr/>
          <p:nvPr/>
        </p:nvSpPr>
        <p:spPr>
          <a:xfrm>
            <a:off x="804598" y="871731"/>
            <a:ext cx="7442719" cy="95923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ja-JP" altLang="en-US" sz="1846" b="1" u="sng" spc="-42">
                <a:latin typeface="游ゴシック" panose="020B0400000000000000" pitchFamily="50" charset="-128"/>
                <a:ea typeface="游ゴシック" panose="020B0400000000000000" pitchFamily="50" charset="-128"/>
              </a:rPr>
              <a:t>● どちらが良いお店？</a:t>
            </a:r>
            <a:endParaRPr lang="en-US" altLang="ja-JP" sz="1846" b="1" u="sng" spc="-42">
              <a:latin typeface="游ゴシック" panose="020B0400000000000000" pitchFamily="50" charset="-128"/>
              <a:ea typeface="游ゴシック" panose="020B0400000000000000" pitchFamily="50" charset="-128"/>
            </a:endParaRPr>
          </a:p>
          <a:p>
            <a:pPr>
              <a:spcAft>
                <a:spcPts val="511"/>
              </a:spcAft>
            </a:pPr>
            <a:r>
              <a:rPr lang="ja-JP" altLang="en-US" sz="1477" b="1" spc="-42">
                <a:latin typeface="游ゴシック" panose="020B0400000000000000" pitchFamily="50" charset="-128"/>
                <a:ea typeface="游ゴシック" panose="020B0400000000000000" pitchFamily="50" charset="-128"/>
              </a:rPr>
              <a:t>　</a:t>
            </a:r>
            <a:r>
              <a:rPr lang="ja-JP" altLang="en-US" sz="1400" b="1" spc="-42">
                <a:latin typeface="游ゴシック" panose="020B0400000000000000" pitchFamily="50" charset="-128"/>
                <a:ea typeface="游ゴシック" panose="020B0400000000000000" pitchFamily="50" charset="-128"/>
              </a:rPr>
              <a:t>貴方は地元にある取引先の飲食店（イタリアン）の担当を引継ぐことになりました。</a:t>
            </a:r>
            <a:endParaRPr lang="en-US" altLang="ja-JP" sz="1400" b="1" spc="-42">
              <a:latin typeface="游ゴシック" panose="020B0400000000000000" pitchFamily="50" charset="-128"/>
              <a:ea typeface="游ゴシック" panose="020B0400000000000000" pitchFamily="50" charset="-128"/>
            </a:endParaRPr>
          </a:p>
          <a:p>
            <a:pPr>
              <a:spcAft>
                <a:spcPts val="511"/>
              </a:spcAft>
            </a:pPr>
            <a:r>
              <a:rPr lang="ja-JP" altLang="en-US" sz="1400" b="1" spc="-42">
                <a:latin typeface="游ゴシック" panose="020B0400000000000000" pitchFamily="50" charset="-128"/>
                <a:ea typeface="游ゴシック" panose="020B0400000000000000" pitchFamily="50" charset="-128"/>
              </a:rPr>
              <a:t>　以下の情報で、Ａ・Ｂ店がどのような店なのか？を類推してみてください。</a:t>
            </a:r>
            <a:endParaRPr lang="en-US" altLang="ja-JP" sz="1400" b="1" spc="-42">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082DF8AC-23A5-701B-F38B-093ED86FA838}"/>
              </a:ext>
            </a:extLst>
          </p:cNvPr>
          <p:cNvSpPr/>
          <p:nvPr/>
        </p:nvSpPr>
        <p:spPr>
          <a:xfrm>
            <a:off x="1085381" y="3672401"/>
            <a:ext cx="7354237" cy="148534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en-US" altLang="ja-JP" sz="1477" b="1" spc="-42">
                <a:latin typeface="游ゴシック" panose="020B0400000000000000" pitchFamily="50" charset="-128"/>
                <a:ea typeface="游ゴシック" panose="020B0400000000000000" pitchFamily="50" charset="-128"/>
              </a:rPr>
              <a:t>【</a:t>
            </a:r>
            <a:r>
              <a:rPr lang="ja-JP" altLang="en-US" sz="1477" b="1" spc="-42">
                <a:latin typeface="游ゴシック" panose="020B0400000000000000" pitchFamily="50" charset="-128"/>
                <a:ea typeface="游ゴシック" panose="020B0400000000000000" pitchFamily="50" charset="-128"/>
              </a:rPr>
              <a:t>着眼のヒント</a:t>
            </a:r>
            <a:r>
              <a:rPr lang="en-US" altLang="ja-JP" sz="1477" b="1" spc="-42">
                <a:latin typeface="游ゴシック" panose="020B0400000000000000" pitchFamily="50" charset="-128"/>
                <a:ea typeface="游ゴシック" panose="020B0400000000000000" pitchFamily="50" charset="-128"/>
              </a:rPr>
              <a:t>】</a:t>
            </a:r>
          </a:p>
          <a:p>
            <a:pPr>
              <a:spcAft>
                <a:spcPts val="511"/>
              </a:spcAft>
            </a:pPr>
            <a:r>
              <a:rPr lang="ja-JP" altLang="en-US" sz="1477" b="1" spc="-42">
                <a:latin typeface="游ゴシック" panose="020B0400000000000000" pitchFamily="50" charset="-128"/>
                <a:ea typeface="游ゴシック" panose="020B0400000000000000" pitchFamily="50" charset="-128"/>
              </a:rPr>
              <a:t>・ 商売の規模から診る　（１日当たりの売上 ➡ 客単価</a:t>
            </a:r>
            <a:r>
              <a:rPr lang="en-US" altLang="ja-JP" sz="1477" b="1" spc="-42">
                <a:latin typeface="游ゴシック" panose="020B0400000000000000" pitchFamily="50" charset="-128"/>
                <a:ea typeface="游ゴシック" panose="020B0400000000000000" pitchFamily="50" charset="-128"/>
              </a:rPr>
              <a:t>×</a:t>
            </a:r>
            <a:r>
              <a:rPr lang="ja-JP" altLang="en-US" sz="1477" b="1" spc="-42">
                <a:latin typeface="游ゴシック" panose="020B0400000000000000" pitchFamily="50" charset="-128"/>
                <a:ea typeface="游ゴシック" panose="020B0400000000000000" pitchFamily="50" charset="-128"/>
              </a:rPr>
              <a:t>客数、メニューと客層</a:t>
            </a:r>
            <a:r>
              <a:rPr lang="en-US" altLang="ja-JP" sz="1477" b="1" spc="-42">
                <a:latin typeface="游ゴシック" panose="020B0400000000000000" pitchFamily="50" charset="-128"/>
                <a:ea typeface="游ゴシック" panose="020B0400000000000000" pitchFamily="50" charset="-128"/>
              </a:rPr>
              <a:t>…</a:t>
            </a:r>
            <a:r>
              <a:rPr lang="ja-JP" altLang="en-US" sz="1477" b="1" spc="-42">
                <a:latin typeface="游ゴシック" panose="020B0400000000000000" pitchFamily="50" charset="-128"/>
                <a:ea typeface="游ゴシック" panose="020B0400000000000000" pitchFamily="50" charset="-128"/>
              </a:rPr>
              <a:t>）</a:t>
            </a:r>
            <a:endParaRPr lang="en-US" altLang="ja-JP" sz="1477" b="1" spc="-42">
              <a:latin typeface="游ゴシック" panose="020B0400000000000000" pitchFamily="50" charset="-128"/>
              <a:ea typeface="游ゴシック" panose="020B0400000000000000" pitchFamily="50" charset="-128"/>
            </a:endParaRPr>
          </a:p>
          <a:p>
            <a:pPr>
              <a:spcAft>
                <a:spcPts val="511"/>
              </a:spcAft>
            </a:pPr>
            <a:r>
              <a:rPr lang="ja-JP" altLang="en-US" sz="1477" b="1" spc="-42">
                <a:latin typeface="游ゴシック" panose="020B0400000000000000" pitchFamily="50" charset="-128"/>
                <a:ea typeface="游ゴシック" panose="020B0400000000000000" pitchFamily="50" charset="-128"/>
              </a:rPr>
              <a:t>・ 原価率から診る　　　（原価率の差はなに？ ➡メニュー構成や提供方法</a:t>
            </a:r>
            <a:r>
              <a:rPr lang="en-US" altLang="ja-JP" sz="1477" b="1" spc="-42">
                <a:latin typeface="游ゴシック" panose="020B0400000000000000" pitchFamily="50" charset="-128"/>
                <a:ea typeface="游ゴシック" panose="020B0400000000000000" pitchFamily="50" charset="-128"/>
              </a:rPr>
              <a:t>…</a:t>
            </a:r>
            <a:r>
              <a:rPr lang="ja-JP" altLang="en-US" sz="1477" b="1" spc="-42">
                <a:latin typeface="游ゴシック" panose="020B0400000000000000" pitchFamily="50" charset="-128"/>
                <a:ea typeface="游ゴシック" panose="020B0400000000000000" pitchFamily="50" charset="-128"/>
              </a:rPr>
              <a:t>）</a:t>
            </a:r>
            <a:endParaRPr lang="en-US" altLang="ja-JP" sz="1477" b="1" spc="-42">
              <a:latin typeface="游ゴシック" panose="020B0400000000000000" pitchFamily="50" charset="-128"/>
              <a:ea typeface="游ゴシック" panose="020B0400000000000000" pitchFamily="50" charset="-128"/>
            </a:endParaRPr>
          </a:p>
          <a:p>
            <a:pPr>
              <a:spcAft>
                <a:spcPts val="511"/>
              </a:spcAft>
            </a:pPr>
            <a:r>
              <a:rPr lang="ja-JP" altLang="en-US" sz="1477" b="1" spc="-42">
                <a:latin typeface="游ゴシック" panose="020B0400000000000000" pitchFamily="50" charset="-128"/>
                <a:ea typeface="游ゴシック" panose="020B0400000000000000" pitchFamily="50" charset="-128"/>
              </a:rPr>
              <a:t>・ 減価償却費から診る    （償却資産とは何か？≒ 投資 → 借入金の有無</a:t>
            </a:r>
            <a:r>
              <a:rPr lang="en-US" altLang="ja-JP" sz="1477" b="1" spc="-42">
                <a:latin typeface="游ゴシック" panose="020B0400000000000000" pitchFamily="50" charset="-128"/>
                <a:ea typeface="游ゴシック" panose="020B0400000000000000" pitchFamily="50" charset="-128"/>
              </a:rPr>
              <a:t>…</a:t>
            </a:r>
            <a:r>
              <a:rPr lang="ja-JP" altLang="en-US" sz="1477" b="1" spc="-42">
                <a:latin typeface="游ゴシック" panose="020B0400000000000000" pitchFamily="50" charset="-128"/>
                <a:ea typeface="游ゴシック" panose="020B0400000000000000" pitchFamily="50" charset="-128"/>
              </a:rPr>
              <a:t>）</a:t>
            </a:r>
            <a:endParaRPr lang="en-US" altLang="ja-JP" sz="1477" b="1" spc="-42">
              <a:latin typeface="游ゴシック" panose="020B0400000000000000" pitchFamily="50" charset="-128"/>
              <a:ea typeface="游ゴシック" panose="020B0400000000000000" pitchFamily="50" charset="-128"/>
            </a:endParaRPr>
          </a:p>
          <a:p>
            <a:pPr>
              <a:spcAft>
                <a:spcPts val="511"/>
              </a:spcAft>
            </a:pPr>
            <a:r>
              <a:rPr lang="ja-JP" altLang="en-US" sz="1477" b="1" spc="-42">
                <a:latin typeface="游ゴシック" panose="020B0400000000000000" pitchFamily="50" charset="-128"/>
                <a:ea typeface="游ゴシック" panose="020B0400000000000000" pitchFamily="50" charset="-128"/>
              </a:rPr>
              <a:t>・ 人の観点から診る　　（従業員数やその確保、代替手法</a:t>
            </a:r>
            <a:r>
              <a:rPr lang="en-US" altLang="ja-JP" sz="1477" b="1" spc="-42">
                <a:latin typeface="游ゴシック" panose="020B0400000000000000" pitchFamily="50" charset="-128"/>
                <a:ea typeface="游ゴシック" panose="020B0400000000000000" pitchFamily="50" charset="-128"/>
              </a:rPr>
              <a:t>…</a:t>
            </a:r>
            <a:r>
              <a:rPr lang="ja-JP" altLang="en-US" sz="1477" b="1" spc="-42">
                <a:latin typeface="游ゴシック" panose="020B0400000000000000" pitchFamily="50" charset="-128"/>
                <a:ea typeface="游ゴシック" panose="020B0400000000000000" pitchFamily="50" charset="-128"/>
              </a:rPr>
              <a:t>）　　　　　　　　　等</a:t>
            </a:r>
            <a:endParaRPr lang="en-US" altLang="ja-JP" sz="1477" b="1" spc="-42">
              <a:latin typeface="游ゴシック" panose="020B0400000000000000" pitchFamily="50" charset="-128"/>
              <a:ea typeface="游ゴシック" panose="020B0400000000000000" pitchFamily="50" charset="-128"/>
            </a:endParaRPr>
          </a:p>
        </p:txBody>
      </p:sp>
      <p:sp>
        <p:nvSpPr>
          <p:cNvPr id="14" name="二等辺三角形 13">
            <a:extLst>
              <a:ext uri="{FF2B5EF4-FFF2-40B4-BE49-F238E27FC236}">
                <a16:creationId xmlns:a16="http://schemas.microsoft.com/office/drawing/2014/main" id="{4D0902EB-E62A-4D9A-0139-CFA6EA420564}"/>
              </a:ext>
            </a:extLst>
          </p:cNvPr>
          <p:cNvSpPr/>
          <p:nvPr/>
        </p:nvSpPr>
        <p:spPr>
          <a:xfrm rot="10800000">
            <a:off x="3497738" y="5174339"/>
            <a:ext cx="2056441" cy="259648"/>
          </a:xfrm>
          <a:prstGeom prst="triangle">
            <a:avLst/>
          </a:prstGeom>
          <a:solidFill>
            <a:srgbClr val="FF00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15" name="正方形/長方形 14">
            <a:extLst>
              <a:ext uri="{FF2B5EF4-FFF2-40B4-BE49-F238E27FC236}">
                <a16:creationId xmlns:a16="http://schemas.microsoft.com/office/drawing/2014/main" id="{8BE9919A-447C-1A08-2905-5ECCF70CD25B}"/>
              </a:ext>
            </a:extLst>
          </p:cNvPr>
          <p:cNvSpPr/>
          <p:nvPr/>
        </p:nvSpPr>
        <p:spPr>
          <a:xfrm>
            <a:off x="2872978" y="5534777"/>
            <a:ext cx="3676263" cy="66781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511"/>
              </a:spcAft>
            </a:pPr>
            <a:r>
              <a:rPr lang="ja-JP" altLang="en-US" sz="1846" b="1" spc="-42">
                <a:latin typeface="游ゴシック" panose="020B0400000000000000" pitchFamily="50" charset="-128"/>
                <a:ea typeface="游ゴシック" panose="020B0400000000000000" pitchFamily="50" charset="-128"/>
              </a:rPr>
              <a:t>どのようなお店を想像できたか？</a:t>
            </a:r>
          </a:p>
          <a:p>
            <a:pPr algn="ctr">
              <a:spcAft>
                <a:spcPts val="511"/>
              </a:spcAft>
            </a:pPr>
            <a:r>
              <a:rPr lang="ja-JP" altLang="en-US" sz="1477" b="1" spc="-42">
                <a:latin typeface="游ゴシック" panose="020B0400000000000000" pitchFamily="50" charset="-128"/>
                <a:ea typeface="游ゴシック" panose="020B0400000000000000" pitchFamily="50" charset="-128"/>
              </a:rPr>
              <a:t>自分が経営するのなら、どちらの店舗か</a:t>
            </a:r>
            <a:endParaRPr lang="en-US" altLang="ja-JP" sz="1662" b="1" spc="-42">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498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10552-B6C7-D724-4AA5-7BAAE232DFE0}"/>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AB0DD080-1EE8-68E7-49BE-368005D3E836}"/>
              </a:ext>
            </a:extLst>
          </p:cNvPr>
          <p:cNvSpPr>
            <a:spLocks noGrp="1"/>
          </p:cNvSpPr>
          <p:nvPr>
            <p:ph type="body" sz="quarter" idx="14"/>
          </p:nvPr>
        </p:nvSpPr>
        <p:spPr/>
        <p:txBody>
          <a:bodyPr/>
          <a:lstStyle/>
          <a:p>
            <a:r>
              <a:rPr lang="ja-JP" altLang="en-US"/>
              <a:t>ティーチングブック</a:t>
            </a:r>
          </a:p>
        </p:txBody>
      </p:sp>
      <p:sp>
        <p:nvSpPr>
          <p:cNvPr id="8" name="スライド番号プレースホルダー 1">
            <a:extLst>
              <a:ext uri="{FF2B5EF4-FFF2-40B4-BE49-F238E27FC236}">
                <a16:creationId xmlns:a16="http://schemas.microsoft.com/office/drawing/2014/main" id="{2C1EC14B-1765-EB80-1BDA-E1B0BEC09F8C}"/>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19</a:t>
            </a:fld>
            <a:endParaRPr kumimoji="1" lang="ja-JP" altLang="en-US"/>
          </a:p>
        </p:txBody>
      </p:sp>
      <p:sp>
        <p:nvSpPr>
          <p:cNvPr id="43" name="テキスト プレースホルダー 4">
            <a:extLst>
              <a:ext uri="{FF2B5EF4-FFF2-40B4-BE49-F238E27FC236}">
                <a16:creationId xmlns:a16="http://schemas.microsoft.com/office/drawing/2014/main" id="{84D1DFE2-A130-ED3B-0599-4288CF34E311}"/>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F </a:t>
            </a:r>
            <a:r>
              <a:rPr lang="ja-JP" altLang="en-US"/>
              <a:t>｜介護業②｜</a:t>
            </a:r>
          </a:p>
        </p:txBody>
      </p:sp>
      <p:sp>
        <p:nvSpPr>
          <p:cNvPr id="27" name="テキスト ボックス 26">
            <a:extLst>
              <a:ext uri="{FF2B5EF4-FFF2-40B4-BE49-F238E27FC236}">
                <a16:creationId xmlns:a16="http://schemas.microsoft.com/office/drawing/2014/main" id="{F39F75CB-EB45-D955-ED66-D30AF89B13FC}"/>
              </a:ext>
            </a:extLst>
          </p:cNvPr>
          <p:cNvSpPr txBox="1"/>
          <p:nvPr/>
        </p:nvSpPr>
        <p:spPr>
          <a:xfrm>
            <a:off x="344488" y="785402"/>
            <a:ext cx="5535104" cy="353943"/>
          </a:xfrm>
          <a:prstGeom prst="rect">
            <a:avLst/>
          </a:prstGeom>
          <a:noFill/>
        </p:spPr>
        <p:txBody>
          <a:bodyPr wrap="square">
            <a:spAutoFit/>
          </a:bodyPr>
          <a:lstStyle/>
          <a:p>
            <a:r>
              <a:rPr lang="ja-JP" altLang="en-US" sz="1700"/>
              <a:t>● </a:t>
            </a:r>
            <a:r>
              <a:rPr lang="ja-JP" altLang="en-US" sz="1700" b="1"/>
              <a:t>介護サービス事業者の方向性の違い（例）</a:t>
            </a:r>
          </a:p>
        </p:txBody>
      </p:sp>
      <p:sp>
        <p:nvSpPr>
          <p:cNvPr id="28" name="正方形/長方形 27">
            <a:extLst>
              <a:ext uri="{FF2B5EF4-FFF2-40B4-BE49-F238E27FC236}">
                <a16:creationId xmlns:a16="http://schemas.microsoft.com/office/drawing/2014/main" id="{AFECCF55-5598-0035-077B-7FB3845FB297}"/>
              </a:ext>
            </a:extLst>
          </p:cNvPr>
          <p:cNvSpPr/>
          <p:nvPr/>
        </p:nvSpPr>
        <p:spPr>
          <a:xfrm>
            <a:off x="2099135" y="3697176"/>
            <a:ext cx="4951359" cy="10093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29" name="グループ化 28">
            <a:extLst>
              <a:ext uri="{FF2B5EF4-FFF2-40B4-BE49-F238E27FC236}">
                <a16:creationId xmlns:a16="http://schemas.microsoft.com/office/drawing/2014/main" id="{7CEFD4F2-80A2-A5CA-952B-E08AB38974B6}"/>
              </a:ext>
            </a:extLst>
          </p:cNvPr>
          <p:cNvGrpSpPr/>
          <p:nvPr/>
        </p:nvGrpSpPr>
        <p:grpSpPr>
          <a:xfrm>
            <a:off x="2099135" y="3690662"/>
            <a:ext cx="5060740" cy="820201"/>
            <a:chOff x="6115454" y="3224405"/>
            <a:chExt cx="6266054" cy="1351741"/>
          </a:xfrm>
        </p:grpSpPr>
        <p:sp>
          <p:nvSpPr>
            <p:cNvPr id="30" name="矢印: 下 29">
              <a:extLst>
                <a:ext uri="{FF2B5EF4-FFF2-40B4-BE49-F238E27FC236}">
                  <a16:creationId xmlns:a16="http://schemas.microsoft.com/office/drawing/2014/main" id="{340B3298-8AC4-F067-538A-D256BF56C411}"/>
                </a:ext>
              </a:extLst>
            </p:cNvPr>
            <p:cNvSpPr/>
            <p:nvPr/>
          </p:nvSpPr>
          <p:spPr>
            <a:xfrm>
              <a:off x="7004457" y="4010499"/>
              <a:ext cx="761998" cy="565647"/>
            </a:xfrm>
            <a:prstGeom prst="downArrow">
              <a:avLst/>
            </a:prstGeom>
            <a:solidFill>
              <a:schemeClr val="accent5">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a16="http://schemas.microsoft.com/office/drawing/2014/main" id="{555C2368-15AD-F222-F821-99D3BCE3F055}"/>
                </a:ext>
              </a:extLst>
            </p:cNvPr>
            <p:cNvSpPr/>
            <p:nvPr/>
          </p:nvSpPr>
          <p:spPr>
            <a:xfrm>
              <a:off x="10730512" y="4010499"/>
              <a:ext cx="761998" cy="565647"/>
            </a:xfrm>
            <a:prstGeom prst="downArrow">
              <a:avLst/>
            </a:prstGeom>
            <a:solidFill>
              <a:srgbClr val="FF0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731A9122-0A68-1673-B814-80F8790B86A7}"/>
                </a:ext>
              </a:extLst>
            </p:cNvPr>
            <p:cNvGrpSpPr/>
            <p:nvPr/>
          </p:nvGrpSpPr>
          <p:grpSpPr>
            <a:xfrm>
              <a:off x="6115454" y="3224405"/>
              <a:ext cx="6266054" cy="1087952"/>
              <a:chOff x="6115454" y="3488934"/>
              <a:chExt cx="6266054" cy="1087952"/>
            </a:xfrm>
          </p:grpSpPr>
          <p:sp>
            <p:nvSpPr>
              <p:cNvPr id="33" name="テキスト ボックス 32">
                <a:extLst>
                  <a:ext uri="{FF2B5EF4-FFF2-40B4-BE49-F238E27FC236}">
                    <a16:creationId xmlns:a16="http://schemas.microsoft.com/office/drawing/2014/main" id="{9DD3E3BE-C3F7-C23D-3171-3345697DF9F3}"/>
                  </a:ext>
                </a:extLst>
              </p:cNvPr>
              <p:cNvSpPr txBox="1"/>
              <p:nvPr/>
            </p:nvSpPr>
            <p:spPr>
              <a:xfrm>
                <a:off x="8006148" y="3588431"/>
                <a:ext cx="2539998" cy="597636"/>
              </a:xfrm>
              <a:prstGeom prst="rect">
                <a:avLst/>
              </a:prstGeom>
              <a:noFill/>
            </p:spPr>
            <p:txBody>
              <a:bodyPr wrap="square" rtlCol="0">
                <a:spAutoFit/>
              </a:bodyPr>
              <a:lstStyle/>
              <a:p>
                <a:pPr algn="ctr"/>
                <a:r>
                  <a:rPr lang="ja-JP" altLang="en-US" sz="1900" b="1">
                    <a:latin typeface="游ゴシック 本文"/>
                    <a:ea typeface="HGS明朝E" panose="02020900000000000000" pitchFamily="18" charset="-128"/>
                  </a:rPr>
                  <a:t>経営者の傾向</a:t>
                </a:r>
                <a:endParaRPr kumimoji="1" lang="ja-JP" altLang="en-US" sz="1900" b="1">
                  <a:latin typeface="游ゴシック 本文"/>
                  <a:ea typeface="HGS明朝E" panose="02020900000000000000" pitchFamily="18" charset="-128"/>
                </a:endParaRPr>
              </a:p>
            </p:txBody>
          </p:sp>
          <p:grpSp>
            <p:nvGrpSpPr>
              <p:cNvPr id="34" name="グループ化 33">
                <a:extLst>
                  <a:ext uri="{FF2B5EF4-FFF2-40B4-BE49-F238E27FC236}">
                    <a16:creationId xmlns:a16="http://schemas.microsoft.com/office/drawing/2014/main" id="{B02791AF-29CC-F857-40E8-AE3E9A8BF4E1}"/>
                  </a:ext>
                </a:extLst>
              </p:cNvPr>
              <p:cNvGrpSpPr/>
              <p:nvPr/>
            </p:nvGrpSpPr>
            <p:grpSpPr>
              <a:xfrm>
                <a:off x="6115454" y="3488934"/>
                <a:ext cx="6266054" cy="1087952"/>
                <a:chOff x="6108822" y="3365331"/>
                <a:chExt cx="6266054" cy="1087952"/>
              </a:xfrm>
            </p:grpSpPr>
            <p:grpSp>
              <p:nvGrpSpPr>
                <p:cNvPr id="35" name="グループ化 34">
                  <a:extLst>
                    <a:ext uri="{FF2B5EF4-FFF2-40B4-BE49-F238E27FC236}">
                      <a16:creationId xmlns:a16="http://schemas.microsoft.com/office/drawing/2014/main" id="{89427328-F50C-BFBE-68FD-888FA2D08D93}"/>
                    </a:ext>
                  </a:extLst>
                </p:cNvPr>
                <p:cNvGrpSpPr/>
                <p:nvPr/>
              </p:nvGrpSpPr>
              <p:grpSpPr>
                <a:xfrm>
                  <a:off x="9834879" y="3365331"/>
                  <a:ext cx="2539997" cy="1077218"/>
                  <a:chOff x="9834879" y="3141811"/>
                  <a:chExt cx="2539997" cy="1077218"/>
                </a:xfrm>
              </p:grpSpPr>
              <p:cxnSp>
                <p:nvCxnSpPr>
                  <p:cNvPr id="40" name="直線コネクタ 39">
                    <a:extLst>
                      <a:ext uri="{FF2B5EF4-FFF2-40B4-BE49-F238E27FC236}">
                        <a16:creationId xmlns:a16="http://schemas.microsoft.com/office/drawing/2014/main" id="{62D9B788-B51E-762A-B03A-60B10CA4D450}"/>
                      </a:ext>
                    </a:extLst>
                  </p:cNvPr>
                  <p:cNvCxnSpPr>
                    <a:cxnSpLocks/>
                  </p:cNvCxnSpPr>
                  <p:nvPr/>
                </p:nvCxnSpPr>
                <p:spPr>
                  <a:xfrm>
                    <a:off x="10617199" y="3860438"/>
                    <a:ext cx="975360" cy="0"/>
                  </a:xfrm>
                  <a:prstGeom prst="line">
                    <a:avLst/>
                  </a:prstGeom>
                  <a:ln w="82550" cmpd="thickThin">
                    <a:solidFill>
                      <a:srgbClr val="FF0000">
                        <a:alpha val="25000"/>
                      </a:srgb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F3B4890E-1945-56E3-0680-AD869B9000FA}"/>
                      </a:ext>
                    </a:extLst>
                  </p:cNvPr>
                  <p:cNvSpPr txBox="1"/>
                  <p:nvPr/>
                </p:nvSpPr>
                <p:spPr>
                  <a:xfrm>
                    <a:off x="9834879" y="3141811"/>
                    <a:ext cx="2539997" cy="1077218"/>
                  </a:xfrm>
                  <a:prstGeom prst="rect">
                    <a:avLst/>
                  </a:prstGeom>
                  <a:noFill/>
                </p:spPr>
                <p:txBody>
                  <a:bodyPr wrap="square" rtlCol="0">
                    <a:spAutoFit/>
                  </a:bodyPr>
                  <a:lstStyle/>
                  <a:p>
                    <a:pPr algn="ctr"/>
                    <a:r>
                      <a:rPr kumimoji="1" lang="ja-JP" altLang="en-US" sz="1600" b="1"/>
                      <a:t>介護への</a:t>
                    </a:r>
                    <a:endParaRPr kumimoji="1" lang="en-US" altLang="ja-JP" sz="1600" b="1"/>
                  </a:p>
                  <a:p>
                    <a:pPr algn="ctr"/>
                    <a:r>
                      <a:rPr lang="ja-JP" altLang="en-US" sz="3200" b="1">
                        <a:latin typeface="HGS明朝E" panose="02020900000000000000" pitchFamily="18" charset="-128"/>
                        <a:ea typeface="HGS明朝E" panose="02020900000000000000" pitchFamily="18" charset="-128"/>
                      </a:rPr>
                      <a:t>想い</a:t>
                    </a:r>
                    <a:endParaRPr lang="en-US" altLang="ja-JP" sz="3200" b="1">
                      <a:latin typeface="HGS明朝E" panose="02020900000000000000" pitchFamily="18" charset="-128"/>
                      <a:ea typeface="HGS明朝E" panose="02020900000000000000" pitchFamily="18" charset="-128"/>
                    </a:endParaRPr>
                  </a:p>
                  <a:p>
                    <a:pPr algn="ctr"/>
                    <a:r>
                      <a:rPr kumimoji="1" lang="ja-JP" altLang="en-US" sz="1600" b="1"/>
                      <a:t>が強い</a:t>
                    </a:r>
                  </a:p>
                </p:txBody>
              </p:sp>
            </p:grpSp>
            <p:cxnSp>
              <p:nvCxnSpPr>
                <p:cNvPr id="36" name="直線矢印コネクタ 35">
                  <a:extLst>
                    <a:ext uri="{FF2B5EF4-FFF2-40B4-BE49-F238E27FC236}">
                      <a16:creationId xmlns:a16="http://schemas.microsoft.com/office/drawing/2014/main" id="{B046C635-6CA0-277F-AF3B-F0F76084B876}"/>
                    </a:ext>
                  </a:extLst>
                </p:cNvPr>
                <p:cNvCxnSpPr>
                  <a:cxnSpLocks/>
                </p:cNvCxnSpPr>
                <p:nvPr/>
              </p:nvCxnSpPr>
              <p:spPr>
                <a:xfrm>
                  <a:off x="8140823" y="4174805"/>
                  <a:ext cx="2279695" cy="0"/>
                </a:xfrm>
                <a:prstGeom prst="straightConnector1">
                  <a:avLst/>
                </a:prstGeom>
                <a:ln w="508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7" name="グループ化 36">
                  <a:extLst>
                    <a:ext uri="{FF2B5EF4-FFF2-40B4-BE49-F238E27FC236}">
                      <a16:creationId xmlns:a16="http://schemas.microsoft.com/office/drawing/2014/main" id="{70F7B906-F440-1044-3F7C-5A663601BE1E}"/>
                    </a:ext>
                  </a:extLst>
                </p:cNvPr>
                <p:cNvGrpSpPr/>
                <p:nvPr/>
              </p:nvGrpSpPr>
              <p:grpSpPr>
                <a:xfrm>
                  <a:off x="6108822" y="3376066"/>
                  <a:ext cx="2539995" cy="1077217"/>
                  <a:chOff x="5895175" y="3091892"/>
                  <a:chExt cx="2539995" cy="1077217"/>
                </a:xfrm>
              </p:grpSpPr>
              <p:cxnSp>
                <p:nvCxnSpPr>
                  <p:cNvPr id="38" name="直線コネクタ 37">
                    <a:extLst>
                      <a:ext uri="{FF2B5EF4-FFF2-40B4-BE49-F238E27FC236}">
                        <a16:creationId xmlns:a16="http://schemas.microsoft.com/office/drawing/2014/main" id="{B65047F2-EA0D-601F-77C6-ED631FFCF031}"/>
                      </a:ext>
                    </a:extLst>
                  </p:cNvPr>
                  <p:cNvCxnSpPr>
                    <a:cxnSpLocks/>
                  </p:cNvCxnSpPr>
                  <p:nvPr/>
                </p:nvCxnSpPr>
                <p:spPr>
                  <a:xfrm>
                    <a:off x="6668069" y="3799783"/>
                    <a:ext cx="975361" cy="0"/>
                  </a:xfrm>
                  <a:prstGeom prst="line">
                    <a:avLst/>
                  </a:prstGeom>
                  <a:ln w="82550" cmpd="thickThin">
                    <a:solidFill>
                      <a:schemeClr val="accent5">
                        <a:lumMod val="60000"/>
                        <a:lumOff val="40000"/>
                        <a:alpha val="50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DA9A502-5F35-D464-276A-6ACF698C2396}"/>
                      </a:ext>
                    </a:extLst>
                  </p:cNvPr>
                  <p:cNvSpPr txBox="1"/>
                  <p:nvPr/>
                </p:nvSpPr>
                <p:spPr>
                  <a:xfrm>
                    <a:off x="5895175" y="3091892"/>
                    <a:ext cx="2539995" cy="1077217"/>
                  </a:xfrm>
                  <a:prstGeom prst="rect">
                    <a:avLst/>
                  </a:prstGeom>
                  <a:noFill/>
                </p:spPr>
                <p:txBody>
                  <a:bodyPr wrap="square" rtlCol="0">
                    <a:spAutoFit/>
                  </a:bodyPr>
                  <a:lstStyle/>
                  <a:p>
                    <a:pPr algn="ctr"/>
                    <a:r>
                      <a:rPr lang="ja-JP" altLang="en-US" sz="1600" b="1"/>
                      <a:t>事業欲</a:t>
                    </a:r>
                    <a:r>
                      <a:rPr kumimoji="1" lang="ja-JP" altLang="en-US" sz="1600" b="1"/>
                      <a:t>の</a:t>
                    </a:r>
                    <a:endParaRPr kumimoji="1" lang="en-US" altLang="ja-JP" sz="1600" b="1"/>
                  </a:p>
                  <a:p>
                    <a:pPr algn="ctr"/>
                    <a:r>
                      <a:rPr lang="ja-JP" altLang="en-US" sz="3200" b="1">
                        <a:latin typeface="HGS明朝E" panose="02020900000000000000" pitchFamily="18" charset="-128"/>
                        <a:ea typeface="HGS明朝E" panose="02020900000000000000" pitchFamily="18" charset="-128"/>
                      </a:rPr>
                      <a:t>想い</a:t>
                    </a:r>
                    <a:endParaRPr lang="en-US" altLang="ja-JP" sz="3200" b="1">
                      <a:latin typeface="HGS明朝E" panose="02020900000000000000" pitchFamily="18" charset="-128"/>
                      <a:ea typeface="HGS明朝E" panose="02020900000000000000" pitchFamily="18" charset="-128"/>
                    </a:endParaRPr>
                  </a:p>
                  <a:p>
                    <a:pPr algn="ctr"/>
                    <a:r>
                      <a:rPr kumimoji="1" lang="ja-JP" altLang="en-US" sz="1600" b="1"/>
                      <a:t>が強い</a:t>
                    </a:r>
                  </a:p>
                </p:txBody>
              </p:sp>
            </p:grpSp>
          </p:grpSp>
        </p:grpSp>
      </p:grpSp>
      <p:sp>
        <p:nvSpPr>
          <p:cNvPr id="42" name="テキスト ボックス 41">
            <a:extLst>
              <a:ext uri="{FF2B5EF4-FFF2-40B4-BE49-F238E27FC236}">
                <a16:creationId xmlns:a16="http://schemas.microsoft.com/office/drawing/2014/main" id="{75977A13-7FA5-F841-02F3-44270F51E2E8}"/>
              </a:ext>
            </a:extLst>
          </p:cNvPr>
          <p:cNvSpPr txBox="1"/>
          <p:nvPr/>
        </p:nvSpPr>
        <p:spPr>
          <a:xfrm>
            <a:off x="1720332" y="4810286"/>
            <a:ext cx="6898868" cy="523220"/>
          </a:xfrm>
          <a:prstGeom prst="rect">
            <a:avLst/>
          </a:prstGeom>
          <a:noFill/>
        </p:spPr>
        <p:txBody>
          <a:bodyPr wrap="square">
            <a:spAutoFit/>
          </a:bodyPr>
          <a:lstStyle/>
          <a:p>
            <a:pPr algn="just">
              <a:buNone/>
            </a:pPr>
            <a:r>
              <a:rPr lang="ja-JP" altLang="en-US" sz="1400" kern="100">
                <a:effectLst/>
                <a:latin typeface="游ゴシック" panose="020B0400000000000000" pitchFamily="50" charset="-128"/>
                <a:ea typeface="游ゴシック" panose="020B0400000000000000" pitchFamily="50" charset="-128"/>
                <a:cs typeface="Times New Roman" panose="02020603050405020304" pitchFamily="18" charset="0"/>
              </a:rPr>
              <a:t>事業欲が強く、利用者の確保やサービス利用料が積極的になる（収入の極大化）</a:t>
            </a:r>
            <a:endParaRPr lang="en-US" alt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400" kern="100">
                <a:effectLst/>
                <a:latin typeface="游ゴシック" panose="020B0400000000000000" pitchFamily="50" charset="-128"/>
                <a:ea typeface="游ゴシック" panose="020B0400000000000000" pitchFamily="50" charset="-128"/>
                <a:cs typeface="Times New Roman" panose="02020603050405020304" pitchFamily="18" charset="0"/>
              </a:rPr>
              <a:t>介護への思い入れが強く、ローコスト（人件費・施設運営）の運営も可能</a:t>
            </a:r>
            <a:endParaRPr lang="en-US" altLang="ja-JP" sz="1600"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828CEA27-304A-FD1A-BA3A-B8AE0373B1C3}"/>
              </a:ext>
            </a:extLst>
          </p:cNvPr>
          <p:cNvSpPr txBox="1"/>
          <p:nvPr/>
        </p:nvSpPr>
        <p:spPr>
          <a:xfrm>
            <a:off x="543538" y="4715654"/>
            <a:ext cx="962627" cy="646331"/>
          </a:xfrm>
          <a:prstGeom prst="rect">
            <a:avLst/>
          </a:prstGeom>
          <a:noFill/>
        </p:spPr>
        <p:txBody>
          <a:bodyPr wrap="square" rtlCol="0">
            <a:spAutoFit/>
          </a:bodyPr>
          <a:lstStyle/>
          <a:p>
            <a:pPr algn="ctr"/>
            <a:r>
              <a:rPr lang="ja-JP" altLang="en-US" b="1">
                <a:latin typeface="BIZ UDP明朝 Medium" panose="02020500000000000000" pitchFamily="18" charset="-128"/>
                <a:ea typeface="BIZ UDP明朝 Medium" panose="02020500000000000000" pitchFamily="18" charset="-128"/>
              </a:rPr>
              <a:t>事業性評価</a:t>
            </a:r>
            <a:endParaRPr lang="ja-JP" altLang="en-US" sz="2727" b="1">
              <a:latin typeface="BIZ UDP明朝 Medium" panose="02020500000000000000" pitchFamily="18" charset="-128"/>
              <a:ea typeface="BIZ UDP明朝 Medium" panose="02020500000000000000" pitchFamily="18" charset="-128"/>
            </a:endParaRPr>
          </a:p>
        </p:txBody>
      </p:sp>
      <p:sp>
        <p:nvSpPr>
          <p:cNvPr id="45" name="テキスト ボックス 44">
            <a:extLst>
              <a:ext uri="{FF2B5EF4-FFF2-40B4-BE49-F238E27FC236}">
                <a16:creationId xmlns:a16="http://schemas.microsoft.com/office/drawing/2014/main" id="{9115A49F-9A11-7C81-223C-43C46D73FEF7}"/>
              </a:ext>
            </a:extLst>
          </p:cNvPr>
          <p:cNvSpPr txBox="1"/>
          <p:nvPr/>
        </p:nvSpPr>
        <p:spPr>
          <a:xfrm>
            <a:off x="547925" y="5558088"/>
            <a:ext cx="962627" cy="646331"/>
          </a:xfrm>
          <a:prstGeom prst="rect">
            <a:avLst/>
          </a:prstGeom>
          <a:noFill/>
        </p:spPr>
        <p:txBody>
          <a:bodyPr wrap="square" rtlCol="0">
            <a:spAutoFit/>
          </a:bodyPr>
          <a:lstStyle/>
          <a:p>
            <a:pPr algn="ctr"/>
            <a:r>
              <a:rPr lang="ja-JP" altLang="en-US" b="1">
                <a:latin typeface="BIZ UDP明朝 Medium" panose="02020500000000000000" pitchFamily="18" charset="-128"/>
                <a:ea typeface="BIZ UDP明朝 Medium" panose="02020500000000000000" pitchFamily="18" charset="-128"/>
              </a:rPr>
              <a:t>再生</a:t>
            </a:r>
            <a:endParaRPr lang="en-US" altLang="ja-JP" b="1">
              <a:latin typeface="BIZ UDP明朝 Medium" panose="02020500000000000000" pitchFamily="18" charset="-128"/>
              <a:ea typeface="BIZ UDP明朝 Medium" panose="02020500000000000000" pitchFamily="18" charset="-128"/>
            </a:endParaRPr>
          </a:p>
          <a:p>
            <a:pPr algn="ctr"/>
            <a:r>
              <a:rPr lang="ja-JP" altLang="en-US" b="1">
                <a:latin typeface="BIZ UDP明朝 Medium" panose="02020500000000000000" pitchFamily="18" charset="-128"/>
                <a:ea typeface="BIZ UDP明朝 Medium" panose="02020500000000000000" pitchFamily="18" charset="-128"/>
              </a:rPr>
              <a:t>支援</a:t>
            </a:r>
            <a:endParaRPr lang="ja-JP" altLang="en-US" sz="2727" b="1">
              <a:latin typeface="BIZ UDP明朝 Medium" panose="02020500000000000000" pitchFamily="18" charset="-128"/>
              <a:ea typeface="BIZ UDP明朝 Medium" panose="02020500000000000000" pitchFamily="18" charset="-128"/>
            </a:endParaRPr>
          </a:p>
        </p:txBody>
      </p:sp>
      <p:cxnSp>
        <p:nvCxnSpPr>
          <p:cNvPr id="46" name="直線コネクタ 45">
            <a:extLst>
              <a:ext uri="{FF2B5EF4-FFF2-40B4-BE49-F238E27FC236}">
                <a16:creationId xmlns:a16="http://schemas.microsoft.com/office/drawing/2014/main" id="{CE3FFF4F-3662-0CF7-40E6-7B0745EAF197}"/>
              </a:ext>
            </a:extLst>
          </p:cNvPr>
          <p:cNvCxnSpPr>
            <a:cxnSpLocks/>
          </p:cNvCxnSpPr>
          <p:nvPr/>
        </p:nvCxnSpPr>
        <p:spPr>
          <a:xfrm>
            <a:off x="1806057" y="5496127"/>
            <a:ext cx="669024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04A010C-AEAA-EC35-7B68-47757E2AE906}"/>
              </a:ext>
            </a:extLst>
          </p:cNvPr>
          <p:cNvSpPr txBox="1"/>
          <p:nvPr/>
        </p:nvSpPr>
        <p:spPr>
          <a:xfrm>
            <a:off x="1720332" y="5639389"/>
            <a:ext cx="7244938" cy="523220"/>
          </a:xfrm>
          <a:prstGeom prst="rect">
            <a:avLst/>
          </a:prstGeom>
          <a:noFill/>
        </p:spPr>
        <p:txBody>
          <a:bodyPr wrap="square">
            <a:spAutoFit/>
          </a:bodyPr>
          <a:lstStyle/>
          <a:p>
            <a:pPr algn="just">
              <a:buNone/>
            </a:pPr>
            <a:r>
              <a:rPr lang="ja-JP" altLang="en-US" sz="1400" kern="100">
                <a:effectLst/>
                <a:latin typeface="游ゴシック" panose="020B0400000000000000" pitchFamily="50" charset="-128"/>
                <a:ea typeface="游ゴシック" panose="020B0400000000000000" pitchFamily="50" charset="-128"/>
                <a:cs typeface="Times New Roman" panose="02020603050405020304" pitchFamily="18" charset="0"/>
              </a:rPr>
              <a:t>遵守すべきルールを逸脱していないか？設備投資資金が運転資金に回っていないか？</a:t>
            </a:r>
            <a:endParaRPr lang="en-US" alt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400" kern="100">
                <a:latin typeface="游ゴシック" panose="020B0400000000000000" pitchFamily="50" charset="-128"/>
                <a:ea typeface="游ゴシック" panose="020B0400000000000000" pitchFamily="50" charset="-128"/>
                <a:cs typeface="Times New Roman" panose="02020603050405020304" pitchFamily="18" charset="0"/>
              </a:rPr>
              <a:t>無理な経営によって、従業員が離れていないか？利用者や他社からの評価はどうか？</a:t>
            </a:r>
            <a:endParaRPr lang="en-US" alt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48" name="図 47">
            <a:extLst>
              <a:ext uri="{FF2B5EF4-FFF2-40B4-BE49-F238E27FC236}">
                <a16:creationId xmlns:a16="http://schemas.microsoft.com/office/drawing/2014/main" id="{6F4CCB35-27F8-7E70-66AF-AD15CCB115C6}"/>
              </a:ext>
            </a:extLst>
          </p:cNvPr>
          <p:cNvPicPr>
            <a:picLocks noChangeAspect="1"/>
          </p:cNvPicPr>
          <p:nvPr/>
        </p:nvPicPr>
        <p:blipFill>
          <a:blip r:embed="rId2"/>
          <a:stretch>
            <a:fillRect/>
          </a:stretch>
        </p:blipFill>
        <p:spPr>
          <a:xfrm>
            <a:off x="508806" y="1246867"/>
            <a:ext cx="8718550" cy="2317750"/>
          </a:xfrm>
          <a:prstGeom prst="rect">
            <a:avLst/>
          </a:prstGeom>
        </p:spPr>
      </p:pic>
      <p:sp>
        <p:nvSpPr>
          <p:cNvPr id="49" name="矢印: ストライプ 48">
            <a:extLst>
              <a:ext uri="{FF2B5EF4-FFF2-40B4-BE49-F238E27FC236}">
                <a16:creationId xmlns:a16="http://schemas.microsoft.com/office/drawing/2014/main" id="{CBB0D53D-3330-AFA9-7FE7-E107357C6CCE}"/>
              </a:ext>
            </a:extLst>
          </p:cNvPr>
          <p:cNvSpPr/>
          <p:nvPr/>
        </p:nvSpPr>
        <p:spPr>
          <a:xfrm>
            <a:off x="584501" y="5495562"/>
            <a:ext cx="962627" cy="720690"/>
          </a:xfrm>
          <a:prstGeom prst="stripedRightArrow">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0" name="矢印: ストライプ 49">
            <a:extLst>
              <a:ext uri="{FF2B5EF4-FFF2-40B4-BE49-F238E27FC236}">
                <a16:creationId xmlns:a16="http://schemas.microsoft.com/office/drawing/2014/main" id="{B970A0F9-93C9-9348-57B3-B92E5BBBBDF6}"/>
              </a:ext>
            </a:extLst>
          </p:cNvPr>
          <p:cNvSpPr/>
          <p:nvPr/>
        </p:nvSpPr>
        <p:spPr>
          <a:xfrm>
            <a:off x="598716" y="4712461"/>
            <a:ext cx="962627" cy="720690"/>
          </a:xfrm>
          <a:prstGeom prst="stripedRightArrow">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47242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377F-D4BF-9244-A218-D1D1FAEE3C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707213A-7E5F-417A-7FD8-914274BC3B57}"/>
              </a:ext>
            </a:extLst>
          </p:cNvPr>
          <p:cNvSpPr>
            <a:spLocks noGrp="1"/>
          </p:cNvSpPr>
          <p:nvPr>
            <p:ph type="body" sz="quarter" idx="14"/>
          </p:nvPr>
        </p:nvSpPr>
        <p:spPr/>
        <p:txBody>
          <a:bodyPr/>
          <a:lstStyle/>
          <a:p>
            <a:r>
              <a:rPr lang="ja-JP" altLang="en-US"/>
              <a:t>ケース（宿泊業の実態把握のアプローチ①）</a:t>
            </a:r>
          </a:p>
        </p:txBody>
      </p:sp>
      <p:sp>
        <p:nvSpPr>
          <p:cNvPr id="8" name="スライド番号プレースホルダー 1">
            <a:extLst>
              <a:ext uri="{FF2B5EF4-FFF2-40B4-BE49-F238E27FC236}">
                <a16:creationId xmlns:a16="http://schemas.microsoft.com/office/drawing/2014/main" id="{424A31B2-DDFF-AE70-CE9C-121FDA08424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20</a:t>
            </a:fld>
            <a:endParaRPr kumimoji="1" lang="ja-JP" altLang="en-US"/>
          </a:p>
        </p:txBody>
      </p:sp>
      <p:sp>
        <p:nvSpPr>
          <p:cNvPr id="43" name="テキスト プレースホルダー 4">
            <a:extLst>
              <a:ext uri="{FF2B5EF4-FFF2-40B4-BE49-F238E27FC236}">
                <a16:creationId xmlns:a16="http://schemas.microsoft.com/office/drawing/2014/main" id="{97BA1902-A1C6-4014-B857-980749D30746}"/>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G </a:t>
            </a:r>
            <a:r>
              <a:rPr lang="ja-JP" altLang="en-US"/>
              <a:t>｜宿泊業①｜</a:t>
            </a:r>
          </a:p>
        </p:txBody>
      </p:sp>
      <p:sp>
        <p:nvSpPr>
          <p:cNvPr id="2" name="テキスト ボックス 1">
            <a:extLst>
              <a:ext uri="{FF2B5EF4-FFF2-40B4-BE49-F238E27FC236}">
                <a16:creationId xmlns:a16="http://schemas.microsoft.com/office/drawing/2014/main" id="{ADE90983-F1F5-044D-2AA1-0735F2AAF97B}"/>
              </a:ext>
            </a:extLst>
          </p:cNvPr>
          <p:cNvSpPr txBox="1"/>
          <p:nvPr/>
        </p:nvSpPr>
        <p:spPr>
          <a:xfrm>
            <a:off x="375062" y="1214931"/>
            <a:ext cx="9015825" cy="1985159"/>
          </a:xfrm>
          <a:prstGeom prst="rect">
            <a:avLst/>
          </a:prstGeom>
          <a:noFill/>
        </p:spPr>
        <p:txBody>
          <a:bodyPr wrap="square">
            <a:spAutoFit/>
          </a:bodyPr>
          <a:lstStyle/>
          <a:p>
            <a:pPr algn="just">
              <a:buNone/>
            </a:pPr>
            <a:r>
              <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宿泊事業者</a:t>
            </a:r>
            <a:r>
              <a:rPr lang="en-US" altLang="ja-JP" sz="1500" b="1" kern="100">
                <a:latin typeface="游ゴシック" panose="020B0400000000000000" pitchFamily="50" charset="-128"/>
                <a:ea typeface="游ゴシック" panose="020B0400000000000000" pitchFamily="50" charset="-128"/>
                <a:cs typeface="Times New Roman" panose="02020603050405020304" pitchFamily="18" charset="0"/>
              </a:rPr>
              <a:t>A</a:t>
            </a:r>
            <a:r>
              <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500" b="1" kern="100">
                <a:latin typeface="游ゴシック" panose="020B0400000000000000" pitchFamily="50" charset="-128"/>
                <a:ea typeface="游ゴシック" panose="020B0400000000000000" pitchFamily="50" charset="-128"/>
                <a:cs typeface="Times New Roman" panose="02020603050405020304" pitchFamily="18" charset="0"/>
              </a:rPr>
              <a:t>&lt;</a:t>
            </a: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企業概要</a:t>
            </a:r>
            <a:r>
              <a:rPr lang="en-US"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&gt;</a:t>
            </a:r>
          </a:p>
          <a:p>
            <a:pPr algn="just">
              <a:buNone/>
            </a:pP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地元資本のシティホテル、創業</a:t>
            </a:r>
            <a:r>
              <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年を経過して、老朽化が目立ってきている</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□長期固定資本２億円、固定資産１億円（減価償却も実施）</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□堅実な経営であるが、近年駅近くにビジネスホテルが建設され、集客が弱くなっている</a:t>
            </a:r>
            <a:endPar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１階のレストランは地場産品を活用した看板メニューがあり、市民からも支持されている</a:t>
            </a:r>
            <a:endPar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lvl="0" algn="just"/>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・同ホテルから改装に関する融資相談があった場合、確認しておくべき事項について検討してください</a:t>
            </a:r>
            <a:endParaRPr lang="en-US" altLang="ja-JP" sz="1500" b="1" kern="100">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810770AE-4809-0DC3-CAB8-E3CE03DC6B0B}"/>
              </a:ext>
            </a:extLst>
          </p:cNvPr>
          <p:cNvSpPr txBox="1"/>
          <p:nvPr/>
        </p:nvSpPr>
        <p:spPr>
          <a:xfrm>
            <a:off x="375062" y="3797959"/>
            <a:ext cx="9363297" cy="1938992"/>
          </a:xfrm>
          <a:prstGeom prst="rect">
            <a:avLst/>
          </a:prstGeom>
          <a:noFill/>
        </p:spPr>
        <p:txBody>
          <a:bodyPr wrap="square">
            <a:spAutoFit/>
          </a:bodyPr>
          <a:lstStyle/>
          <a:p>
            <a:pPr algn="just">
              <a:buNone/>
            </a:pPr>
            <a:r>
              <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宿泊事業者</a:t>
            </a:r>
            <a:r>
              <a:rPr lang="en-US" altLang="ja-JP" sz="1500" b="1" kern="10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500" b="1" kern="100">
                <a:latin typeface="游ゴシック" panose="020B0400000000000000" pitchFamily="50" charset="-128"/>
                <a:ea typeface="游ゴシック" panose="020B0400000000000000" pitchFamily="50" charset="-128"/>
                <a:cs typeface="Times New Roman" panose="02020603050405020304" pitchFamily="18" charset="0"/>
              </a:rPr>
              <a:t>&lt;</a:t>
            </a: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企業概要</a:t>
            </a:r>
            <a:r>
              <a:rPr lang="en-US"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&gt;</a:t>
            </a:r>
            <a:endPar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創業</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年、地元</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資本の旅館、</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年前に２代目を中心として、</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ビジネスホテルに鞍替えし、</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3.5</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億円を投資</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□長期固定資本４億円（うち純資産１億円）、固定資産３億円</a:t>
            </a:r>
            <a:endPar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□同社より運転資金として</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2,000</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万円の申し出があった</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lvl="0" algn="just"/>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・本運転資金の申し出に関して、検討してください</a:t>
            </a:r>
            <a:endParaRPr lang="en-US"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B599CE0B-EC96-3D55-BCC8-6A212843FFAD}"/>
              </a:ext>
            </a:extLst>
          </p:cNvPr>
          <p:cNvPicPr>
            <a:picLocks noChangeAspect="1"/>
          </p:cNvPicPr>
          <p:nvPr/>
        </p:nvPicPr>
        <p:blipFill>
          <a:blip r:embed="rId2"/>
          <a:stretch>
            <a:fillRect/>
          </a:stretch>
        </p:blipFill>
        <p:spPr>
          <a:xfrm>
            <a:off x="7018647" y="3920166"/>
            <a:ext cx="2041236" cy="2041236"/>
          </a:xfrm>
          <a:prstGeom prst="rect">
            <a:avLst/>
          </a:prstGeom>
        </p:spPr>
      </p:pic>
    </p:spTree>
    <p:extLst>
      <p:ext uri="{BB962C8B-B14F-4D97-AF65-F5344CB8AC3E}">
        <p14:creationId xmlns:p14="http://schemas.microsoft.com/office/powerpoint/2010/main" val="395196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01A17-BE90-B122-4E8A-FB35CED77FA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4F837C47-1F4E-3CAD-45AD-D2D87391ECD7}"/>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2D2F5147-95CA-AE40-38E4-25CDA2DF4D06}"/>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21</a:t>
            </a:fld>
            <a:endParaRPr kumimoji="1" lang="ja-JP" altLang="en-US"/>
          </a:p>
        </p:txBody>
      </p:sp>
      <p:sp>
        <p:nvSpPr>
          <p:cNvPr id="43" name="テキスト プレースホルダー 4">
            <a:extLst>
              <a:ext uri="{FF2B5EF4-FFF2-40B4-BE49-F238E27FC236}">
                <a16:creationId xmlns:a16="http://schemas.microsoft.com/office/drawing/2014/main" id="{E64B0B29-153C-8D0A-2C80-D1D145C9E734}"/>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G </a:t>
            </a:r>
            <a:r>
              <a:rPr lang="ja-JP" altLang="en-US"/>
              <a:t>｜宿泊業①｜</a:t>
            </a:r>
          </a:p>
        </p:txBody>
      </p:sp>
      <p:graphicFrame>
        <p:nvGraphicFramePr>
          <p:cNvPr id="2" name="表 1">
            <a:extLst>
              <a:ext uri="{FF2B5EF4-FFF2-40B4-BE49-F238E27FC236}">
                <a16:creationId xmlns:a16="http://schemas.microsoft.com/office/drawing/2014/main" id="{6A77516F-40C0-0DFF-1B62-296EA3BE6382}"/>
              </a:ext>
            </a:extLst>
          </p:cNvPr>
          <p:cNvGraphicFramePr>
            <a:graphicFrameLocks noGrp="1"/>
          </p:cNvGraphicFramePr>
          <p:nvPr/>
        </p:nvGraphicFramePr>
        <p:xfrm>
          <a:off x="458407" y="1136072"/>
          <a:ext cx="8805666" cy="4904512"/>
        </p:xfrm>
        <a:graphic>
          <a:graphicData uri="http://schemas.openxmlformats.org/drawingml/2006/table">
            <a:tbl>
              <a:tblPr firstRow="1" bandRow="1">
                <a:tableStyleId>{8799B23B-EC83-4686-B30A-512413B5E67A}</a:tableStyleId>
              </a:tblPr>
              <a:tblGrid>
                <a:gridCol w="2935222">
                  <a:extLst>
                    <a:ext uri="{9D8B030D-6E8A-4147-A177-3AD203B41FA5}">
                      <a16:colId xmlns:a16="http://schemas.microsoft.com/office/drawing/2014/main" val="1553922579"/>
                    </a:ext>
                  </a:extLst>
                </a:gridCol>
                <a:gridCol w="2935222">
                  <a:extLst>
                    <a:ext uri="{9D8B030D-6E8A-4147-A177-3AD203B41FA5}">
                      <a16:colId xmlns:a16="http://schemas.microsoft.com/office/drawing/2014/main" val="3442453021"/>
                    </a:ext>
                  </a:extLst>
                </a:gridCol>
                <a:gridCol w="2935222">
                  <a:extLst>
                    <a:ext uri="{9D8B030D-6E8A-4147-A177-3AD203B41FA5}">
                      <a16:colId xmlns:a16="http://schemas.microsoft.com/office/drawing/2014/main" val="135550762"/>
                    </a:ext>
                  </a:extLst>
                </a:gridCol>
              </a:tblGrid>
              <a:tr h="680152">
                <a:tc>
                  <a:txBody>
                    <a:bodyPr/>
                    <a:lstStyle/>
                    <a:p>
                      <a:pPr algn="ctr"/>
                      <a:r>
                        <a:rPr kumimoji="1" lang="ja-JP" altLang="en-US"/>
                        <a:t>着目した</a:t>
                      </a:r>
                      <a:endParaRPr kumimoji="1" lang="en-US" altLang="ja-JP"/>
                    </a:p>
                    <a:p>
                      <a:pPr algn="ctr"/>
                      <a:r>
                        <a:rPr kumimoji="1" lang="ja-JP" altLang="en-US"/>
                        <a:t>ポイント</a:t>
                      </a:r>
                    </a:p>
                  </a:txBody>
                  <a:tcPr anchor="ctr"/>
                </a:tc>
                <a:tc>
                  <a:txBody>
                    <a:bodyPr/>
                    <a:lstStyle/>
                    <a:p>
                      <a:pPr algn="ctr"/>
                      <a:r>
                        <a:rPr kumimoji="1" lang="ja-JP" altLang="en-US"/>
                        <a:t>宿泊事業者</a:t>
                      </a:r>
                      <a:r>
                        <a:rPr kumimoji="1" lang="en-US" altLang="ja-JP"/>
                        <a:t>A</a:t>
                      </a:r>
                      <a:endParaRPr kumimoji="1" lang="ja-JP" altLang="en-US"/>
                    </a:p>
                  </a:txBody>
                  <a:tcPr anchor="ctr"/>
                </a:tc>
                <a:tc>
                  <a:txBody>
                    <a:bodyPr/>
                    <a:lstStyle/>
                    <a:p>
                      <a:pPr algn="ctr"/>
                      <a:r>
                        <a:rPr kumimoji="1" lang="ja-JP" altLang="en-US"/>
                        <a:t>宿泊事業者</a:t>
                      </a:r>
                      <a:r>
                        <a:rPr kumimoji="1" lang="en-US" altLang="ja-JP"/>
                        <a:t>B</a:t>
                      </a:r>
                      <a:endParaRPr kumimoji="1" lang="ja-JP" altLang="en-US"/>
                    </a:p>
                  </a:txBody>
                  <a:tcPr anchor="ctr"/>
                </a:tc>
                <a:extLst>
                  <a:ext uri="{0D108BD9-81ED-4DB2-BD59-A6C34878D82A}">
                    <a16:rowId xmlns:a16="http://schemas.microsoft.com/office/drawing/2014/main" val="3616719703"/>
                  </a:ext>
                </a:extLst>
              </a:tr>
              <a:tr h="844872">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45783196"/>
                  </a:ext>
                </a:extLst>
              </a:tr>
              <a:tr h="844872">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97679932"/>
                  </a:ext>
                </a:extLst>
              </a:tr>
              <a:tr h="844872">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949342987"/>
                  </a:ext>
                </a:extLst>
              </a:tr>
              <a:tr h="844872">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507259884"/>
                  </a:ext>
                </a:extLst>
              </a:tr>
              <a:tr h="844872">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504868361"/>
                  </a:ext>
                </a:extLst>
              </a:tr>
            </a:tbl>
          </a:graphicData>
        </a:graphic>
      </p:graphicFrame>
      <p:sp>
        <p:nvSpPr>
          <p:cNvPr id="3" name="テキスト ボックス 2">
            <a:extLst>
              <a:ext uri="{FF2B5EF4-FFF2-40B4-BE49-F238E27FC236}">
                <a16:creationId xmlns:a16="http://schemas.microsoft.com/office/drawing/2014/main" id="{861F3D95-803A-E64A-7C33-1F94D03BCC46}"/>
              </a:ext>
            </a:extLst>
          </p:cNvPr>
          <p:cNvSpPr txBox="1"/>
          <p:nvPr/>
        </p:nvSpPr>
        <p:spPr>
          <a:xfrm>
            <a:off x="458407" y="776224"/>
            <a:ext cx="8316138" cy="338554"/>
          </a:xfrm>
          <a:prstGeom prst="rect">
            <a:avLst/>
          </a:prstGeom>
          <a:noFill/>
        </p:spPr>
        <p:txBody>
          <a:bodyPr wrap="square" rtlCol="0">
            <a:spAutoFit/>
          </a:bodyPr>
          <a:lstStyle/>
          <a:p>
            <a:r>
              <a:rPr kumimoji="1" lang="ja-JP" altLang="en-US" sz="1600" b="1"/>
              <a:t>「着眼点」に記載されているポイントから実態を類推しよう</a:t>
            </a:r>
          </a:p>
        </p:txBody>
      </p:sp>
    </p:spTree>
    <p:extLst>
      <p:ext uri="{BB962C8B-B14F-4D97-AF65-F5344CB8AC3E}">
        <p14:creationId xmlns:p14="http://schemas.microsoft.com/office/powerpoint/2010/main" val="338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52AF-C5D4-3D29-283C-A54F578336DB}"/>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06B1CF6-527D-F827-135E-05C556C28EBC}"/>
              </a:ext>
            </a:extLst>
          </p:cNvPr>
          <p:cNvSpPr>
            <a:spLocks noGrp="1"/>
          </p:cNvSpPr>
          <p:nvPr>
            <p:ph type="body" sz="quarter" idx="14"/>
          </p:nvPr>
        </p:nvSpPr>
        <p:spPr/>
        <p:txBody>
          <a:bodyPr/>
          <a:lstStyle/>
          <a:p>
            <a:r>
              <a:rPr lang="ja-JP" altLang="en-US"/>
              <a:t>ティーチングブック</a:t>
            </a:r>
          </a:p>
        </p:txBody>
      </p:sp>
      <p:sp>
        <p:nvSpPr>
          <p:cNvPr id="8" name="スライド番号プレースホルダー 1">
            <a:extLst>
              <a:ext uri="{FF2B5EF4-FFF2-40B4-BE49-F238E27FC236}">
                <a16:creationId xmlns:a16="http://schemas.microsoft.com/office/drawing/2014/main" id="{DE9741D9-9A3E-AD03-95EB-53860CE64BFA}"/>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22</a:t>
            </a:fld>
            <a:endParaRPr kumimoji="1" lang="ja-JP" altLang="en-US"/>
          </a:p>
        </p:txBody>
      </p:sp>
      <p:sp>
        <p:nvSpPr>
          <p:cNvPr id="43" name="テキスト プレースホルダー 4">
            <a:extLst>
              <a:ext uri="{FF2B5EF4-FFF2-40B4-BE49-F238E27FC236}">
                <a16:creationId xmlns:a16="http://schemas.microsoft.com/office/drawing/2014/main" id="{4A8D761A-3828-9E4A-1356-D842C2251C6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G </a:t>
            </a:r>
            <a:r>
              <a:rPr lang="ja-JP" altLang="en-US"/>
              <a:t>｜宿泊業①｜</a:t>
            </a:r>
          </a:p>
        </p:txBody>
      </p:sp>
      <p:sp>
        <p:nvSpPr>
          <p:cNvPr id="2" name="テキスト ボックス 1">
            <a:extLst>
              <a:ext uri="{FF2B5EF4-FFF2-40B4-BE49-F238E27FC236}">
                <a16:creationId xmlns:a16="http://schemas.microsoft.com/office/drawing/2014/main" id="{199F1EE4-90A0-1E70-F474-E6145393FD22}"/>
              </a:ext>
            </a:extLst>
          </p:cNvPr>
          <p:cNvSpPr txBox="1"/>
          <p:nvPr/>
        </p:nvSpPr>
        <p:spPr>
          <a:xfrm>
            <a:off x="1496291" y="1584360"/>
            <a:ext cx="8065222" cy="1815882"/>
          </a:xfrm>
          <a:prstGeom prst="rect">
            <a:avLst/>
          </a:prstGeom>
          <a:noFill/>
        </p:spPr>
        <p:txBody>
          <a:bodyPr wrap="square">
            <a:spAutoFit/>
          </a:bodyPr>
          <a:lstStyle/>
          <a:p>
            <a:pPr algn="just">
              <a:buNone/>
            </a:pPr>
            <a:r>
              <a:rPr lang="ja-JP" altLang="ja-JP" sz="1400" kern="100">
                <a:effectLst/>
                <a:latin typeface="+mn-ea"/>
                <a:cs typeface="Times New Roman" panose="02020603050405020304" pitchFamily="18" charset="0"/>
              </a:rPr>
              <a:t>（</a:t>
            </a:r>
            <a:r>
              <a:rPr lang="ja-JP" altLang="en-US" sz="1400" kern="100">
                <a:latin typeface="+mn-ea"/>
                <a:cs typeface="Times New Roman" panose="02020603050405020304" pitchFamily="18" charset="0"/>
              </a:rPr>
              <a:t>宿泊事業者</a:t>
            </a:r>
            <a:r>
              <a:rPr lang="en-US" altLang="ja-JP" sz="1400" kern="100">
                <a:latin typeface="+mn-ea"/>
                <a:cs typeface="Times New Roman" panose="02020603050405020304" pitchFamily="18" charset="0"/>
              </a:rPr>
              <a:t>A</a:t>
            </a:r>
            <a:r>
              <a:rPr lang="ja-JP" altLang="ja-JP" sz="1400" kern="100">
                <a:effectLst/>
                <a:latin typeface="+mn-ea"/>
                <a:cs typeface="Times New Roman" panose="02020603050405020304" pitchFamily="18" charset="0"/>
              </a:rPr>
              <a:t>）</a:t>
            </a:r>
            <a:endParaRPr lang="en-US" altLang="ja-JP" sz="1400" kern="100">
              <a:effectLst/>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a:t>
            </a:r>
            <a:r>
              <a:rPr lang="ja-JP" altLang="en-US" sz="1400" kern="100">
                <a:effectLst/>
                <a:latin typeface="+mn-ea"/>
                <a:cs typeface="Times New Roman" panose="02020603050405020304" pitchFamily="18" charset="0"/>
              </a:rPr>
              <a:t>固定長期適合率は</a:t>
            </a:r>
            <a:r>
              <a:rPr lang="en-US" altLang="ja-JP" sz="1400" kern="100">
                <a:effectLst/>
                <a:latin typeface="+mn-ea"/>
                <a:cs typeface="Times New Roman" panose="02020603050405020304" pitchFamily="18" charset="0"/>
              </a:rPr>
              <a:t>50%</a:t>
            </a:r>
            <a:r>
              <a:rPr lang="ja-JP" altLang="en-US" sz="1400" kern="100">
                <a:effectLst/>
                <a:latin typeface="+mn-ea"/>
                <a:cs typeface="Times New Roman" panose="02020603050405020304" pitchFamily="18" charset="0"/>
              </a:rPr>
              <a:t>となり、財務的には良好にも思える。</a:t>
            </a:r>
            <a:endParaRPr lang="en-US" altLang="ja-JP" sz="1400" kern="100">
              <a:effectLst/>
              <a:latin typeface="+mn-ea"/>
              <a:cs typeface="Times New Roman" panose="02020603050405020304" pitchFamily="18" charset="0"/>
            </a:endParaRPr>
          </a:p>
          <a:p>
            <a:pPr algn="just"/>
            <a:r>
              <a:rPr lang="ja-JP" altLang="en-US" sz="1400" kern="100">
                <a:latin typeface="+mn-ea"/>
                <a:cs typeface="Times New Roman" panose="02020603050405020304" pitchFamily="18" charset="0"/>
              </a:rPr>
              <a:t>□自己資本の記載はないが、貸借対照表を想像すると</a:t>
            </a:r>
            <a:r>
              <a:rPr lang="ja-JP" altLang="en-US" sz="1400" kern="100">
                <a:effectLst/>
                <a:latin typeface="+mn-ea"/>
                <a:cs typeface="Times New Roman" panose="02020603050405020304" pitchFamily="18" charset="0"/>
              </a:rPr>
              <a:t>有利子負債も</a:t>
            </a:r>
            <a:r>
              <a:rPr lang="ja-JP" altLang="en-US" sz="1400" kern="100">
                <a:latin typeface="+mn-ea"/>
                <a:cs typeface="Times New Roman" panose="02020603050405020304" pitchFamily="18" charset="0"/>
              </a:rPr>
              <a:t>大きくないか。</a:t>
            </a:r>
            <a:endParaRPr lang="en-US" altLang="ja-JP" sz="1400" kern="100">
              <a:latin typeface="+mn-ea"/>
              <a:cs typeface="Times New Roman" panose="02020603050405020304" pitchFamily="18" charset="0"/>
            </a:endParaRPr>
          </a:p>
          <a:p>
            <a:pPr algn="just"/>
            <a:r>
              <a:rPr lang="ja-JP" altLang="en-US" sz="1400" kern="100">
                <a:effectLst/>
                <a:latin typeface="+mn-ea"/>
                <a:cs typeface="Times New Roman" panose="02020603050405020304" pitchFamily="18" charset="0"/>
              </a:rPr>
              <a:t>□「設備の老朽化」によって、顧客からの満足度が低くなっている可能性。（クレームの温床）</a:t>
            </a:r>
            <a:endParaRPr lang="en-US" altLang="ja-JP" sz="1400" kern="100">
              <a:solidFill>
                <a:srgbClr val="C00000"/>
              </a:solidFill>
              <a:latin typeface="+mn-ea"/>
              <a:cs typeface="Times New Roman" panose="02020603050405020304" pitchFamily="18" charset="0"/>
            </a:endParaRPr>
          </a:p>
          <a:p>
            <a:pPr algn="just"/>
            <a:r>
              <a:rPr lang="ja-JP" altLang="en-US" sz="1400" kern="100">
                <a:effectLst/>
                <a:latin typeface="+mn-ea"/>
                <a:cs typeface="Times New Roman" panose="02020603050405020304" pitchFamily="18" charset="0"/>
              </a:rPr>
              <a:t>□中長期的</a:t>
            </a:r>
            <a:r>
              <a:rPr lang="ja-JP" altLang="en-US" sz="1400" kern="100">
                <a:latin typeface="+mn-ea"/>
                <a:cs typeface="Times New Roman" panose="02020603050405020304" pitchFamily="18" charset="0"/>
              </a:rPr>
              <a:t>にも、</a:t>
            </a:r>
            <a:r>
              <a:rPr lang="ja-JP" altLang="en-US" sz="1400" kern="100">
                <a:effectLst/>
                <a:latin typeface="+mn-ea"/>
                <a:cs typeface="Times New Roman" panose="02020603050405020304" pitchFamily="18" charset="0"/>
              </a:rPr>
              <a:t>水回りや空調などといった、大掛かりな設備更新が必要となる可能性もあり</a:t>
            </a:r>
            <a:endParaRPr lang="en-US" altLang="ja-JP" sz="1400" kern="100">
              <a:effectLst/>
              <a:latin typeface="+mn-ea"/>
              <a:cs typeface="Times New Roman" panose="02020603050405020304" pitchFamily="18" charset="0"/>
            </a:endParaRPr>
          </a:p>
          <a:p>
            <a:pPr algn="just"/>
            <a:r>
              <a:rPr lang="ja-JP" altLang="en-US" sz="1400" kern="100">
                <a:latin typeface="+mn-ea"/>
                <a:cs typeface="Times New Roman" panose="02020603050405020304" pitchFamily="18" charset="0"/>
              </a:rPr>
              <a:t>　</a:t>
            </a:r>
            <a:r>
              <a:rPr lang="ja-JP" altLang="en-US" sz="1400" kern="100">
                <a:effectLst/>
                <a:latin typeface="+mn-ea"/>
                <a:cs typeface="Times New Roman" panose="02020603050405020304" pitchFamily="18" charset="0"/>
              </a:rPr>
              <a:t>一定期間を休館して、リニューアル工事をする必要もある場合には、それらを織り込みたい。</a:t>
            </a:r>
            <a:endParaRPr lang="en-US" altLang="ja-JP" sz="1400" kern="100">
              <a:effectLst/>
              <a:latin typeface="+mn-ea"/>
              <a:cs typeface="Times New Roman" panose="02020603050405020304" pitchFamily="18" charset="0"/>
            </a:endParaRPr>
          </a:p>
          <a:p>
            <a:pPr algn="just"/>
            <a:r>
              <a:rPr lang="ja-JP" altLang="en-US" sz="1400" kern="100">
                <a:latin typeface="+mn-ea"/>
                <a:cs typeface="Times New Roman" panose="02020603050405020304" pitchFamily="18" charset="0"/>
              </a:rPr>
              <a:t>□（補足）</a:t>
            </a:r>
            <a:r>
              <a:rPr lang="ja-JP" altLang="en-US" sz="1400" kern="100">
                <a:effectLst/>
                <a:latin typeface="+mn-ea"/>
                <a:cs typeface="Times New Roman" panose="02020603050405020304" pitchFamily="18" charset="0"/>
              </a:rPr>
              <a:t>設備の修繕には、当時の施工会社が持つ図面（配管や空調などの詳細なもの）などが　　</a:t>
            </a:r>
            <a:endParaRPr lang="en-US" altLang="ja-JP" sz="1400" kern="100">
              <a:effectLst/>
              <a:latin typeface="+mn-ea"/>
              <a:cs typeface="Times New Roman" panose="02020603050405020304" pitchFamily="18" charset="0"/>
            </a:endParaRPr>
          </a:p>
          <a:p>
            <a:pPr algn="just"/>
            <a:r>
              <a:rPr lang="ja-JP" altLang="en-US" sz="1400" kern="100">
                <a:latin typeface="+mn-ea"/>
                <a:cs typeface="Times New Roman" panose="02020603050405020304" pitchFamily="18" charset="0"/>
              </a:rPr>
              <a:t>　 </a:t>
            </a:r>
            <a:r>
              <a:rPr lang="ja-JP" altLang="en-US" sz="1400" kern="100">
                <a:effectLst/>
                <a:latin typeface="+mn-ea"/>
                <a:cs typeface="Times New Roman" panose="02020603050405020304" pitchFamily="18" charset="0"/>
              </a:rPr>
              <a:t>必要となることもある。</a:t>
            </a:r>
            <a:endParaRPr lang="en-US" altLang="ja-JP" sz="1400" kern="100">
              <a:effectLst/>
              <a:latin typeface="+mn-ea"/>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6C9B075-0AD2-856E-66EA-80CBB2C5A172}"/>
              </a:ext>
            </a:extLst>
          </p:cNvPr>
          <p:cNvSpPr txBox="1"/>
          <p:nvPr/>
        </p:nvSpPr>
        <p:spPr>
          <a:xfrm>
            <a:off x="1496291" y="3987354"/>
            <a:ext cx="8081818" cy="2031325"/>
          </a:xfrm>
          <a:prstGeom prst="rect">
            <a:avLst/>
          </a:prstGeom>
          <a:noFill/>
        </p:spPr>
        <p:txBody>
          <a:bodyPr wrap="square">
            <a:spAutoFit/>
          </a:bodyPr>
          <a:lstStyle/>
          <a:p>
            <a:pPr algn="just">
              <a:buNone/>
            </a:pPr>
            <a:r>
              <a:rPr lang="ja-JP" altLang="ja-JP" sz="1400" kern="100">
                <a:effectLst/>
                <a:latin typeface="+mn-ea"/>
                <a:cs typeface="Times New Roman" panose="02020603050405020304" pitchFamily="18" charset="0"/>
              </a:rPr>
              <a:t>（</a:t>
            </a:r>
            <a:r>
              <a:rPr lang="ja-JP" altLang="en-US" sz="1400" kern="100">
                <a:latin typeface="+mn-ea"/>
                <a:cs typeface="Times New Roman" panose="02020603050405020304" pitchFamily="18" charset="0"/>
              </a:rPr>
              <a:t>宿泊事業者</a:t>
            </a:r>
            <a:r>
              <a:rPr lang="en-US" altLang="ja-JP" sz="1400" kern="100">
                <a:latin typeface="+mn-ea"/>
                <a:cs typeface="Times New Roman" panose="02020603050405020304" pitchFamily="18" charset="0"/>
              </a:rPr>
              <a:t>B</a:t>
            </a:r>
            <a:r>
              <a:rPr lang="ja-JP" altLang="ja-JP" sz="1400" kern="100">
                <a:effectLst/>
                <a:latin typeface="+mn-ea"/>
                <a:cs typeface="Times New Roman" panose="02020603050405020304" pitchFamily="18" charset="0"/>
              </a:rPr>
              <a:t>）</a:t>
            </a:r>
            <a:endParaRPr lang="en-US" altLang="ja-JP" sz="1400" kern="100">
              <a:effectLst/>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□詳細はわからないが、固定資産を上回る固定長期資本（長期借入金３億円＋自己資本１億円）</a:t>
            </a:r>
            <a:endParaRPr lang="en-US" altLang="ja-JP" sz="1400" kern="100">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□表面的には固定長期資本比率</a:t>
            </a:r>
            <a:r>
              <a:rPr lang="en-US" altLang="ja-JP" sz="1400" kern="100">
                <a:latin typeface="+mn-ea"/>
                <a:cs typeface="Times New Roman" panose="02020603050405020304" pitchFamily="18" charset="0"/>
              </a:rPr>
              <a:t>75%</a:t>
            </a:r>
            <a:r>
              <a:rPr lang="ja-JP" altLang="en-US" sz="1400" kern="100">
                <a:latin typeface="+mn-ea"/>
                <a:cs typeface="Times New Roman" panose="02020603050405020304" pitchFamily="18" charset="0"/>
              </a:rPr>
              <a:t>と良好に見える。</a:t>
            </a:r>
            <a:endParaRPr lang="en-US" altLang="ja-JP" sz="1400" kern="100">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a:t>
            </a:r>
            <a:r>
              <a:rPr lang="en-US" altLang="ja-JP" sz="1400" kern="100">
                <a:latin typeface="+mn-ea"/>
                <a:cs typeface="Times New Roman" panose="02020603050405020304" pitchFamily="18" charset="0"/>
              </a:rPr>
              <a:t>10</a:t>
            </a:r>
            <a:r>
              <a:rPr lang="ja-JP" altLang="en-US" sz="1400" kern="100">
                <a:latin typeface="+mn-ea"/>
                <a:cs typeface="Times New Roman" panose="02020603050405020304" pitchFamily="18" charset="0"/>
              </a:rPr>
              <a:t>年間の減価償却費が</a:t>
            </a:r>
            <a:r>
              <a:rPr lang="en-US" altLang="ja-JP" sz="1400" kern="100">
                <a:latin typeface="+mn-ea"/>
                <a:cs typeface="Times New Roman" panose="02020603050405020304" pitchFamily="18" charset="0"/>
              </a:rPr>
              <a:t>5,000</a:t>
            </a:r>
            <a:r>
              <a:rPr lang="ja-JP" altLang="en-US" sz="1400" kern="100">
                <a:latin typeface="+mn-ea"/>
                <a:cs typeface="Times New Roman" panose="02020603050405020304" pitchFamily="18" charset="0"/>
              </a:rPr>
              <a:t>万円程度（</a:t>
            </a:r>
            <a:r>
              <a:rPr lang="en-US" altLang="ja-JP" sz="1400" kern="100">
                <a:latin typeface="+mn-ea"/>
                <a:cs typeface="Times New Roman" panose="02020603050405020304" pitchFamily="18" charset="0"/>
              </a:rPr>
              <a:t>3.5</a:t>
            </a:r>
            <a:r>
              <a:rPr lang="ja-JP" altLang="en-US" sz="1400" kern="100">
                <a:latin typeface="+mn-ea"/>
                <a:cs typeface="Times New Roman" panose="02020603050405020304" pitchFamily="18" charset="0"/>
              </a:rPr>
              <a:t>億円ｰ</a:t>
            </a:r>
            <a:r>
              <a:rPr lang="en-US" altLang="ja-JP" sz="1400" kern="100">
                <a:latin typeface="+mn-ea"/>
                <a:cs typeface="Times New Roman" panose="02020603050405020304" pitchFamily="18" charset="0"/>
              </a:rPr>
              <a:t>3</a:t>
            </a:r>
            <a:r>
              <a:rPr lang="ja-JP" altLang="en-US" sz="1400" kern="100">
                <a:latin typeface="+mn-ea"/>
                <a:cs typeface="Times New Roman" panose="02020603050405020304" pitchFamily="18" charset="0"/>
              </a:rPr>
              <a:t>億円）となっている。</a:t>
            </a:r>
            <a:endParaRPr lang="en-US" altLang="ja-JP" sz="1400" kern="100">
              <a:latin typeface="+mn-ea"/>
              <a:cs typeface="Times New Roman" panose="02020603050405020304" pitchFamily="18" charset="0"/>
            </a:endParaRPr>
          </a:p>
          <a:p>
            <a:pPr algn="just">
              <a:buNone/>
            </a:pPr>
            <a:r>
              <a:rPr lang="en-US" altLang="ja-JP" sz="1400" kern="100">
                <a:latin typeface="+mn-ea"/>
                <a:cs typeface="Times New Roman" panose="02020603050405020304" pitchFamily="18" charset="0"/>
              </a:rPr>
              <a:t> </a:t>
            </a:r>
            <a:r>
              <a:rPr lang="ja-JP" altLang="en-US" sz="1400" kern="100">
                <a:latin typeface="+mn-ea"/>
                <a:cs typeface="Times New Roman" panose="02020603050405020304" pitchFamily="18" charset="0"/>
              </a:rPr>
              <a:t>（仮に償却期間</a:t>
            </a:r>
            <a:r>
              <a:rPr lang="en-US" altLang="ja-JP" sz="1400" kern="100">
                <a:latin typeface="+mn-ea"/>
                <a:cs typeface="Times New Roman" panose="02020603050405020304" pitchFamily="18" charset="0"/>
              </a:rPr>
              <a:t>31</a:t>
            </a:r>
            <a:r>
              <a:rPr lang="ja-JP" altLang="en-US" sz="1400" kern="100">
                <a:latin typeface="+mn-ea"/>
                <a:cs typeface="Times New Roman" panose="02020603050405020304" pitchFamily="18" charset="0"/>
              </a:rPr>
              <a:t>年の場合、少なくとも約</a:t>
            </a:r>
            <a:r>
              <a:rPr lang="en-US" altLang="ja-JP" sz="1400" kern="100">
                <a:latin typeface="+mn-ea"/>
                <a:cs typeface="Times New Roman" panose="02020603050405020304" pitchFamily="18" charset="0"/>
              </a:rPr>
              <a:t>1,000</a:t>
            </a:r>
            <a:r>
              <a:rPr lang="ja-JP" altLang="en-US" sz="1400" kern="100">
                <a:latin typeface="+mn-ea"/>
                <a:cs typeface="Times New Roman" panose="02020603050405020304" pitchFamily="18" charset="0"/>
              </a:rPr>
              <a:t>万円は減価償却費として計上）</a:t>
            </a:r>
            <a:endParaRPr lang="en-US" altLang="ja-JP" sz="1400" kern="100">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□仮に３億円を</a:t>
            </a:r>
            <a:r>
              <a:rPr lang="en-US" altLang="ja-JP" sz="1400" kern="100">
                <a:latin typeface="+mn-ea"/>
                <a:cs typeface="Times New Roman" panose="02020603050405020304" pitchFamily="18" charset="0"/>
              </a:rPr>
              <a:t>30</a:t>
            </a:r>
            <a:r>
              <a:rPr lang="ja-JP" altLang="en-US" sz="1400" kern="100">
                <a:latin typeface="+mn-ea"/>
                <a:cs typeface="Times New Roman" panose="02020603050405020304" pitchFamily="18" charset="0"/>
              </a:rPr>
              <a:t>年で借り入れていた場合の返済元金は年</a:t>
            </a:r>
            <a:r>
              <a:rPr lang="en-US" altLang="ja-JP" sz="1400" kern="100">
                <a:latin typeface="+mn-ea"/>
                <a:cs typeface="Times New Roman" panose="02020603050405020304" pitchFamily="18" charset="0"/>
              </a:rPr>
              <a:t>1,000</a:t>
            </a:r>
            <a:r>
              <a:rPr lang="ja-JP" altLang="en-US" sz="1400" kern="100">
                <a:latin typeface="+mn-ea"/>
                <a:cs typeface="Times New Roman" panose="02020603050405020304" pitchFamily="18" charset="0"/>
              </a:rPr>
              <a:t>万円、合計１億円となる。</a:t>
            </a:r>
            <a:endParaRPr lang="en-US" altLang="ja-JP" sz="1400" kern="100">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□現在の融資残高を合わせて推測すれば、すでに</a:t>
            </a:r>
            <a:r>
              <a:rPr lang="en-US" altLang="ja-JP" sz="1400" kern="100">
                <a:latin typeface="+mn-ea"/>
                <a:cs typeface="Times New Roman" panose="02020603050405020304" pitchFamily="18" charset="0"/>
              </a:rPr>
              <a:t>5,000</a:t>
            </a:r>
            <a:r>
              <a:rPr lang="ja-JP" altLang="en-US" sz="1400" kern="100">
                <a:latin typeface="+mn-ea"/>
                <a:cs typeface="Times New Roman" panose="02020603050405020304" pitchFamily="18" charset="0"/>
              </a:rPr>
              <a:t>万円程度の運転資金（赤字補填）の借入の</a:t>
            </a:r>
            <a:endParaRPr lang="en-US" altLang="ja-JP" sz="1400" kern="100">
              <a:latin typeface="+mn-ea"/>
              <a:cs typeface="Times New Roman" panose="02020603050405020304" pitchFamily="18" charset="0"/>
            </a:endParaRPr>
          </a:p>
          <a:p>
            <a:pPr algn="just">
              <a:buNone/>
            </a:pPr>
            <a:r>
              <a:rPr lang="ja-JP" altLang="en-US" sz="1400" kern="100">
                <a:latin typeface="+mn-ea"/>
                <a:cs typeface="Times New Roman" panose="02020603050405020304" pitchFamily="18" charset="0"/>
              </a:rPr>
              <a:t>　可能性がある。</a:t>
            </a:r>
            <a:endParaRPr lang="en-US" altLang="ja-JP" sz="1400" kern="100">
              <a:latin typeface="+mn-ea"/>
              <a:cs typeface="Times New Roman" panose="02020603050405020304" pitchFamily="18" charset="0"/>
            </a:endParaRPr>
          </a:p>
          <a:p>
            <a:pPr algn="just">
              <a:buNone/>
            </a:pPr>
            <a:r>
              <a:rPr lang="ja-JP" altLang="en-US" sz="1400" kern="100">
                <a:effectLst/>
                <a:latin typeface="+mn-ea"/>
                <a:cs typeface="Times New Roman" panose="02020603050405020304" pitchFamily="18" charset="0"/>
              </a:rPr>
              <a:t>□メイン行・サブ行によって、スタンスに違いも出る。</a:t>
            </a:r>
            <a:endParaRPr lang="ja-JP" altLang="ja-JP" sz="1400" kern="100">
              <a:effectLst/>
              <a:latin typeface="+mn-ea"/>
              <a:cs typeface="Times New Roman" panose="02020603050405020304" pitchFamily="18" charset="0"/>
            </a:endParaRPr>
          </a:p>
        </p:txBody>
      </p:sp>
      <p:sp>
        <p:nvSpPr>
          <p:cNvPr id="5" name="矢印: ストライプ 32">
            <a:extLst>
              <a:ext uri="{FF2B5EF4-FFF2-40B4-BE49-F238E27FC236}">
                <a16:creationId xmlns:a16="http://schemas.microsoft.com/office/drawing/2014/main" id="{591255E8-6F73-C88A-E885-62860AF242DD}"/>
              </a:ext>
            </a:extLst>
          </p:cNvPr>
          <p:cNvSpPr/>
          <p:nvPr/>
        </p:nvSpPr>
        <p:spPr>
          <a:xfrm>
            <a:off x="823801" y="2082154"/>
            <a:ext cx="535645" cy="701720"/>
          </a:xfrm>
          <a:prstGeom prst="stripedRightArrow">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テキスト プレースホルダー 2">
            <a:extLst>
              <a:ext uri="{FF2B5EF4-FFF2-40B4-BE49-F238E27FC236}">
                <a16:creationId xmlns:a16="http://schemas.microsoft.com/office/drawing/2014/main" id="{8735D16E-03C9-D7D2-8DAB-C23FC886B5CF}"/>
              </a:ext>
            </a:extLst>
          </p:cNvPr>
          <p:cNvSpPr txBox="1">
            <a:spLocks/>
          </p:cNvSpPr>
          <p:nvPr/>
        </p:nvSpPr>
        <p:spPr>
          <a:xfrm>
            <a:off x="245653" y="928464"/>
            <a:ext cx="9101522" cy="827679"/>
          </a:xfrm>
          <a:prstGeom prst="rect">
            <a:avLst/>
          </a:prstGeom>
        </p:spPr>
        <p:txBody>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a:t>　● 宿泊業の実態把握のアプローチ</a:t>
            </a:r>
          </a:p>
        </p:txBody>
      </p:sp>
      <p:sp>
        <p:nvSpPr>
          <p:cNvPr id="7" name="正方形/長方形 6">
            <a:extLst>
              <a:ext uri="{FF2B5EF4-FFF2-40B4-BE49-F238E27FC236}">
                <a16:creationId xmlns:a16="http://schemas.microsoft.com/office/drawing/2014/main" id="{CC8F092A-EED5-170C-45C3-1621033ABDF4}"/>
              </a:ext>
            </a:extLst>
          </p:cNvPr>
          <p:cNvSpPr/>
          <p:nvPr/>
        </p:nvSpPr>
        <p:spPr>
          <a:xfrm>
            <a:off x="1436939" y="1505023"/>
            <a:ext cx="8124574" cy="1924793"/>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885CB41-7AA5-248B-F947-287AF5C4FD1A}"/>
              </a:ext>
            </a:extLst>
          </p:cNvPr>
          <p:cNvSpPr/>
          <p:nvPr/>
        </p:nvSpPr>
        <p:spPr>
          <a:xfrm>
            <a:off x="1427795" y="3932898"/>
            <a:ext cx="8124574" cy="2163102"/>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ストライプ 9">
            <a:extLst>
              <a:ext uri="{FF2B5EF4-FFF2-40B4-BE49-F238E27FC236}">
                <a16:creationId xmlns:a16="http://schemas.microsoft.com/office/drawing/2014/main" id="{303122B2-F7E4-1CCA-7FDB-9140975F5113}"/>
              </a:ext>
            </a:extLst>
          </p:cNvPr>
          <p:cNvSpPr/>
          <p:nvPr/>
        </p:nvSpPr>
        <p:spPr>
          <a:xfrm>
            <a:off x="823801" y="4518328"/>
            <a:ext cx="535646" cy="720690"/>
          </a:xfrm>
          <a:prstGeom prst="stripedRightArrow">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79034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377F-D4BF-9244-A218-D1D1FAEE3C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707213A-7E5F-417A-7FD8-914274BC3B57}"/>
              </a:ext>
            </a:extLst>
          </p:cNvPr>
          <p:cNvSpPr>
            <a:spLocks noGrp="1"/>
          </p:cNvSpPr>
          <p:nvPr>
            <p:ph type="body" sz="quarter" idx="14"/>
          </p:nvPr>
        </p:nvSpPr>
        <p:spPr/>
        <p:txBody>
          <a:bodyPr/>
          <a:lstStyle/>
          <a:p>
            <a:r>
              <a:rPr lang="ja-JP" altLang="en-US"/>
              <a:t>ケース（宿泊業の実態把握のアプローチ②）</a:t>
            </a:r>
          </a:p>
        </p:txBody>
      </p:sp>
      <p:sp>
        <p:nvSpPr>
          <p:cNvPr id="8" name="スライド番号プレースホルダー 1">
            <a:extLst>
              <a:ext uri="{FF2B5EF4-FFF2-40B4-BE49-F238E27FC236}">
                <a16:creationId xmlns:a16="http://schemas.microsoft.com/office/drawing/2014/main" id="{424A31B2-DDFF-AE70-CE9C-121FDA08424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23</a:t>
            </a:fld>
            <a:endParaRPr kumimoji="1" lang="ja-JP" altLang="en-US"/>
          </a:p>
        </p:txBody>
      </p:sp>
      <p:sp>
        <p:nvSpPr>
          <p:cNvPr id="43" name="テキスト プレースホルダー 4">
            <a:extLst>
              <a:ext uri="{FF2B5EF4-FFF2-40B4-BE49-F238E27FC236}">
                <a16:creationId xmlns:a16="http://schemas.microsoft.com/office/drawing/2014/main" id="{97BA1902-A1C6-4014-B857-980749D30746}"/>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H </a:t>
            </a:r>
            <a:r>
              <a:rPr lang="ja-JP" altLang="en-US"/>
              <a:t>｜宿泊業②｜</a:t>
            </a:r>
          </a:p>
        </p:txBody>
      </p:sp>
      <p:sp>
        <p:nvSpPr>
          <p:cNvPr id="6" name="テキスト ボックス 5">
            <a:extLst>
              <a:ext uri="{FF2B5EF4-FFF2-40B4-BE49-F238E27FC236}">
                <a16:creationId xmlns:a16="http://schemas.microsoft.com/office/drawing/2014/main" id="{CBA79B3C-7AB0-1445-4EE6-5AFB02FD4A1C}"/>
              </a:ext>
            </a:extLst>
          </p:cNvPr>
          <p:cNvSpPr txBox="1"/>
          <p:nvPr/>
        </p:nvSpPr>
        <p:spPr>
          <a:xfrm>
            <a:off x="301910" y="1100479"/>
            <a:ext cx="9530938" cy="1246495"/>
          </a:xfrm>
          <a:prstGeom prst="rect">
            <a:avLst/>
          </a:prstGeom>
          <a:noFill/>
        </p:spPr>
        <p:txBody>
          <a:bodyPr wrap="square">
            <a:spAutoFit/>
          </a:bodyPr>
          <a:lstStyle/>
          <a:p>
            <a:pPr algn="just">
              <a:buNone/>
            </a:pPr>
            <a:r>
              <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宿泊事業者</a:t>
            </a:r>
            <a:r>
              <a:rPr lang="en-US" altLang="ja-JP" sz="1500" b="1" kern="100">
                <a:latin typeface="游ゴシック" panose="020B0400000000000000" pitchFamily="50" charset="-128"/>
                <a:ea typeface="游ゴシック" panose="020B0400000000000000" pitchFamily="50" charset="-128"/>
                <a:cs typeface="Times New Roman" panose="02020603050405020304" pitchFamily="18" charset="0"/>
              </a:rPr>
              <a:t>B</a:t>
            </a:r>
            <a:r>
              <a:rPr lang="ja-JP"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5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b="1" kern="10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企業概要</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創業</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年、地元</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資本の旅館、</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10</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年前に２代目</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が</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ビジネスホテルに鞍替えし、</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3.5</a:t>
            </a:r>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億円を投資</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500" kern="100">
                <a:latin typeface="游ゴシック" panose="020B0400000000000000" pitchFamily="50" charset="-128"/>
                <a:ea typeface="游ゴシック" panose="020B0400000000000000" pitchFamily="50" charset="-128"/>
                <a:cs typeface="Times New Roman" panose="02020603050405020304" pitchFamily="18" charset="0"/>
              </a:rPr>
              <a:t>　□長期固定資本４億円（うち純資産１億円）、固定資産３億円</a:t>
            </a:r>
            <a:endPar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endParaRPr>
          </a:p>
          <a:p>
            <a:pPr algn="just">
              <a:buNone/>
            </a:pP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　□同社より運転資金として</a:t>
            </a:r>
            <a:r>
              <a:rPr lang="en-US" altLang="ja-JP" sz="1500" kern="100">
                <a:latin typeface="游ゴシック" panose="020B0400000000000000" pitchFamily="50" charset="-128"/>
                <a:ea typeface="游ゴシック" panose="020B0400000000000000" pitchFamily="50" charset="-128"/>
                <a:cs typeface="Times New Roman" panose="02020603050405020304" pitchFamily="18" charset="0"/>
              </a:rPr>
              <a:t>2,000</a:t>
            </a:r>
            <a:r>
              <a:rPr lang="ja-JP" altLang="en-US" sz="1500" kern="100">
                <a:effectLst/>
                <a:latin typeface="游ゴシック" panose="020B0400000000000000" pitchFamily="50" charset="-128"/>
                <a:ea typeface="游ゴシック" panose="020B0400000000000000" pitchFamily="50" charset="-128"/>
                <a:cs typeface="Times New Roman" panose="02020603050405020304" pitchFamily="18" charset="0"/>
              </a:rPr>
              <a:t>万円の申し出があった</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C591E0B-01A7-AF8A-36B5-700625DC0FCD}"/>
              </a:ext>
            </a:extLst>
          </p:cNvPr>
          <p:cNvSpPr txBox="1"/>
          <p:nvPr/>
        </p:nvSpPr>
        <p:spPr>
          <a:xfrm>
            <a:off x="458407" y="4342719"/>
            <a:ext cx="9279952" cy="1277273"/>
          </a:xfrm>
          <a:prstGeom prst="rect">
            <a:avLst/>
          </a:prstGeom>
          <a:noFill/>
        </p:spPr>
        <p:txBody>
          <a:bodyPr wrap="square">
            <a:spAutoFit/>
          </a:bodyPr>
          <a:lstStyle/>
          <a:p>
            <a:r>
              <a:rPr lang="ja-JP" altLang="en-US" sz="1500" b="1">
                <a:solidFill>
                  <a:schemeClr val="bg2">
                    <a:lumMod val="25000"/>
                  </a:schemeClr>
                </a:solidFill>
                <a:latin typeface="+mn-ea"/>
              </a:rPr>
              <a:t>・</a:t>
            </a:r>
            <a:r>
              <a:rPr lang="en-US" altLang="ja-JP" sz="1500" b="1">
                <a:solidFill>
                  <a:schemeClr val="bg2">
                    <a:lumMod val="25000"/>
                  </a:schemeClr>
                </a:solidFill>
                <a:latin typeface="+mn-ea"/>
              </a:rPr>
              <a:t>RevPAR</a:t>
            </a:r>
            <a:r>
              <a:rPr lang="ja-JP" altLang="en-US" sz="1500" b="1">
                <a:solidFill>
                  <a:schemeClr val="bg2">
                    <a:lumMod val="25000"/>
                  </a:schemeClr>
                </a:solidFill>
                <a:latin typeface="+mn-ea"/>
              </a:rPr>
              <a:t>（１室あたりの収益額）に関して、次の（１）</a:t>
            </a:r>
            <a:r>
              <a:rPr lang="en-US" altLang="ja-JP" sz="1500" b="1">
                <a:solidFill>
                  <a:schemeClr val="bg2">
                    <a:lumMod val="25000"/>
                  </a:schemeClr>
                </a:solidFill>
                <a:latin typeface="+mn-ea"/>
              </a:rPr>
              <a:t>､</a:t>
            </a:r>
            <a:r>
              <a:rPr lang="ja-JP" altLang="en-US" sz="1500" b="1">
                <a:solidFill>
                  <a:schemeClr val="bg2">
                    <a:lumMod val="25000"/>
                  </a:schemeClr>
                </a:solidFill>
                <a:latin typeface="+mn-ea"/>
              </a:rPr>
              <a:t>（２）のシミュレーションを実施してください。</a:t>
            </a:r>
            <a:endParaRPr lang="en-US" altLang="ja-JP" sz="1500" b="1">
              <a:solidFill>
                <a:schemeClr val="bg2">
                  <a:lumMod val="25000"/>
                </a:schemeClr>
              </a:solidFill>
              <a:latin typeface="+mn-ea"/>
            </a:endParaRPr>
          </a:p>
          <a:p>
            <a:r>
              <a:rPr lang="ja-JP" altLang="en-US" sz="1600" b="1">
                <a:solidFill>
                  <a:schemeClr val="bg2">
                    <a:lumMod val="25000"/>
                  </a:schemeClr>
                </a:solidFill>
                <a:latin typeface="+mn-ea"/>
              </a:rPr>
              <a:t> （１）</a:t>
            </a:r>
            <a:r>
              <a:rPr lang="en-US" altLang="ja-JP" sz="1600" b="1">
                <a:solidFill>
                  <a:schemeClr val="bg2">
                    <a:lumMod val="25000"/>
                  </a:schemeClr>
                </a:solidFill>
                <a:latin typeface="+mn-ea"/>
              </a:rPr>
              <a:t>RevPAR</a:t>
            </a:r>
            <a:r>
              <a:rPr lang="ja-JP" altLang="en-US" sz="1600" b="1">
                <a:solidFill>
                  <a:schemeClr val="bg2">
                    <a:lumMod val="25000"/>
                  </a:schemeClr>
                </a:solidFill>
                <a:latin typeface="+mn-ea"/>
              </a:rPr>
              <a:t>が</a:t>
            </a:r>
            <a:r>
              <a:rPr lang="en-US" altLang="ja-JP" sz="1600" b="1">
                <a:solidFill>
                  <a:schemeClr val="bg2">
                    <a:lumMod val="25000"/>
                  </a:schemeClr>
                </a:solidFill>
                <a:latin typeface="+mn-ea"/>
              </a:rPr>
              <a:t>20,000</a:t>
            </a:r>
            <a:r>
              <a:rPr lang="ja-JP" altLang="en-US" sz="1600" b="1">
                <a:solidFill>
                  <a:schemeClr val="bg2">
                    <a:lumMod val="25000"/>
                  </a:schemeClr>
                </a:solidFill>
                <a:latin typeface="+mn-ea"/>
              </a:rPr>
              <a:t>円、平均客室単価</a:t>
            </a:r>
            <a:r>
              <a:rPr lang="en-US" altLang="ja-JP" sz="1600" b="1">
                <a:solidFill>
                  <a:schemeClr val="bg2">
                    <a:lumMod val="25000"/>
                  </a:schemeClr>
                </a:solidFill>
                <a:latin typeface="+mn-ea"/>
              </a:rPr>
              <a:t>25,000</a:t>
            </a:r>
            <a:r>
              <a:rPr lang="ja-JP" altLang="en-US" sz="1600" b="1">
                <a:solidFill>
                  <a:schemeClr val="bg2">
                    <a:lumMod val="25000"/>
                  </a:schemeClr>
                </a:solidFill>
                <a:latin typeface="+mn-ea"/>
              </a:rPr>
              <a:t>円の場合の客室稼働率は？</a:t>
            </a:r>
          </a:p>
          <a:p>
            <a:r>
              <a:rPr lang="ja-JP" altLang="en-US" sz="1600" b="1">
                <a:solidFill>
                  <a:schemeClr val="bg2">
                    <a:lumMod val="25000"/>
                  </a:schemeClr>
                </a:solidFill>
                <a:latin typeface="+mn-ea"/>
              </a:rPr>
              <a:t> （２）</a:t>
            </a:r>
            <a:r>
              <a:rPr lang="en-US" altLang="ja-JP" sz="1600" b="1">
                <a:solidFill>
                  <a:schemeClr val="bg2">
                    <a:lumMod val="25000"/>
                  </a:schemeClr>
                </a:solidFill>
                <a:latin typeface="+mn-ea"/>
              </a:rPr>
              <a:t>RevPAR</a:t>
            </a:r>
            <a:r>
              <a:rPr lang="ja-JP" altLang="en-US" sz="1600" b="1">
                <a:solidFill>
                  <a:schemeClr val="bg2">
                    <a:lumMod val="25000"/>
                  </a:schemeClr>
                </a:solidFill>
                <a:latin typeface="+mn-ea"/>
              </a:rPr>
              <a:t>が</a:t>
            </a:r>
            <a:r>
              <a:rPr lang="en-US" altLang="ja-JP" sz="1600" b="1">
                <a:solidFill>
                  <a:schemeClr val="bg2">
                    <a:lumMod val="25000"/>
                  </a:schemeClr>
                </a:solidFill>
                <a:latin typeface="+mn-ea"/>
              </a:rPr>
              <a:t>20,000</a:t>
            </a:r>
            <a:r>
              <a:rPr lang="ja-JP" altLang="en-US" sz="1600" b="1">
                <a:solidFill>
                  <a:schemeClr val="bg2">
                    <a:lumMod val="25000"/>
                  </a:schemeClr>
                </a:solidFill>
                <a:latin typeface="+mn-ea"/>
              </a:rPr>
              <a:t>円、客室稼働率が</a:t>
            </a:r>
            <a:r>
              <a:rPr lang="en-US" altLang="ja-JP" sz="1600" b="1">
                <a:solidFill>
                  <a:schemeClr val="bg2">
                    <a:lumMod val="25000"/>
                  </a:schemeClr>
                </a:solidFill>
                <a:latin typeface="+mn-ea"/>
              </a:rPr>
              <a:t>50</a:t>
            </a:r>
            <a:r>
              <a:rPr lang="ja-JP" altLang="en-US" sz="1600" b="1">
                <a:solidFill>
                  <a:schemeClr val="bg2">
                    <a:lumMod val="25000"/>
                  </a:schemeClr>
                </a:solidFill>
                <a:latin typeface="+mn-ea"/>
              </a:rPr>
              <a:t>％の場合の平均客室単価は？</a:t>
            </a:r>
          </a:p>
          <a:p>
            <a:endParaRPr lang="en-US" altLang="ja-JP" sz="1500" b="1">
              <a:solidFill>
                <a:schemeClr val="bg2">
                  <a:lumMod val="25000"/>
                </a:schemeClr>
              </a:solidFill>
              <a:latin typeface="+mn-ea"/>
            </a:endParaRPr>
          </a:p>
          <a:p>
            <a:r>
              <a:rPr lang="ja-JP" altLang="en-US" sz="1500" b="1">
                <a:solidFill>
                  <a:schemeClr val="bg2">
                    <a:lumMod val="25000"/>
                  </a:schemeClr>
                </a:solidFill>
                <a:latin typeface="+mn-ea"/>
              </a:rPr>
              <a:t>・</a:t>
            </a:r>
            <a:r>
              <a:rPr lang="en-US" altLang="ja-JP" sz="1500" b="1">
                <a:solidFill>
                  <a:schemeClr val="bg2">
                    <a:lumMod val="25000"/>
                  </a:schemeClr>
                </a:solidFill>
                <a:latin typeface="+mn-ea"/>
              </a:rPr>
              <a:t>RevPAR</a:t>
            </a:r>
            <a:r>
              <a:rPr lang="ja-JP" altLang="en-US" sz="1500" b="1">
                <a:solidFill>
                  <a:schemeClr val="bg2">
                    <a:lumMod val="25000"/>
                  </a:schemeClr>
                </a:solidFill>
                <a:latin typeface="游ゴシック 本文"/>
                <a:ea typeface="BIZ UDPゴシック" panose="020B0400000000000000" pitchFamily="50" charset="-128"/>
              </a:rPr>
              <a:t>の指標を活用して</a:t>
            </a:r>
            <a:r>
              <a:rPr lang="ja-JP" altLang="en-US" sz="1500" b="1">
                <a:solidFill>
                  <a:schemeClr val="bg2">
                    <a:lumMod val="25000"/>
                  </a:schemeClr>
                </a:solidFill>
                <a:latin typeface="+mn-ea"/>
              </a:rPr>
              <a:t>客室稼働率あるいは客室単価を高める方策を検討してください。</a:t>
            </a:r>
          </a:p>
        </p:txBody>
      </p:sp>
      <p:sp>
        <p:nvSpPr>
          <p:cNvPr id="9" name="二等辺三角形 8">
            <a:extLst>
              <a:ext uri="{FF2B5EF4-FFF2-40B4-BE49-F238E27FC236}">
                <a16:creationId xmlns:a16="http://schemas.microsoft.com/office/drawing/2014/main" id="{A267C63C-2BC5-2634-AE33-66264C07D7AB}"/>
              </a:ext>
            </a:extLst>
          </p:cNvPr>
          <p:cNvSpPr/>
          <p:nvPr/>
        </p:nvSpPr>
        <p:spPr>
          <a:xfrm rot="10800000">
            <a:off x="3915313" y="3829602"/>
            <a:ext cx="2056441" cy="259648"/>
          </a:xfrm>
          <a:prstGeom prst="triangle">
            <a:avLst/>
          </a:prstGeom>
          <a:solidFill>
            <a:srgbClr val="FF00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10" name="正方形/長方形 9">
            <a:extLst>
              <a:ext uri="{FF2B5EF4-FFF2-40B4-BE49-F238E27FC236}">
                <a16:creationId xmlns:a16="http://schemas.microsoft.com/office/drawing/2014/main" id="{ED4DACBC-C0A1-FE10-C591-F0BBE1F303BE}"/>
              </a:ext>
            </a:extLst>
          </p:cNvPr>
          <p:cNvSpPr/>
          <p:nvPr/>
        </p:nvSpPr>
        <p:spPr>
          <a:xfrm>
            <a:off x="531683" y="4205157"/>
            <a:ext cx="9206676" cy="1518988"/>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26224816-4F9D-2962-2E1B-FF3054F7DD68}"/>
              </a:ext>
            </a:extLst>
          </p:cNvPr>
          <p:cNvSpPr/>
          <p:nvPr/>
        </p:nvSpPr>
        <p:spPr>
          <a:xfrm rot="10800000">
            <a:off x="3906170" y="2444957"/>
            <a:ext cx="2056441" cy="259648"/>
          </a:xfrm>
          <a:prstGeom prst="triangle">
            <a:avLst/>
          </a:prstGeom>
          <a:solidFill>
            <a:schemeClr val="bg1">
              <a:lumMod val="75000"/>
              <a:alpha val="2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12" name="テキスト ボックス 11">
            <a:extLst>
              <a:ext uri="{FF2B5EF4-FFF2-40B4-BE49-F238E27FC236}">
                <a16:creationId xmlns:a16="http://schemas.microsoft.com/office/drawing/2014/main" id="{EF9D6CFE-D292-25F5-5521-75443B57A65D}"/>
              </a:ext>
            </a:extLst>
          </p:cNvPr>
          <p:cNvSpPr txBox="1"/>
          <p:nvPr/>
        </p:nvSpPr>
        <p:spPr>
          <a:xfrm>
            <a:off x="198277" y="2768234"/>
            <a:ext cx="9530938" cy="1015663"/>
          </a:xfrm>
          <a:prstGeom prst="rect">
            <a:avLst/>
          </a:prstGeom>
          <a:noFill/>
        </p:spPr>
        <p:txBody>
          <a:bodyPr wrap="square">
            <a:spAutoFit/>
          </a:bodyPr>
          <a:lstStyle/>
          <a:p>
            <a:r>
              <a:rPr lang="ja-JP" altLang="en-US" sz="1500" b="1">
                <a:solidFill>
                  <a:schemeClr val="bg2">
                    <a:lumMod val="25000"/>
                  </a:schemeClr>
                </a:solidFill>
                <a:latin typeface="+mn-ea"/>
              </a:rPr>
              <a:t> 　 宿泊事業者</a:t>
            </a:r>
            <a:r>
              <a:rPr lang="en-US" altLang="ja-JP" sz="1500" b="1">
                <a:solidFill>
                  <a:schemeClr val="bg2">
                    <a:lumMod val="25000"/>
                  </a:schemeClr>
                </a:solidFill>
                <a:latin typeface="+mn-ea"/>
              </a:rPr>
              <a:t>B</a:t>
            </a:r>
            <a:r>
              <a:rPr lang="ja-JP" altLang="en-US" sz="1500" b="1">
                <a:solidFill>
                  <a:schemeClr val="bg2">
                    <a:lumMod val="25000"/>
                  </a:schemeClr>
                </a:solidFill>
                <a:latin typeface="+mn-ea"/>
              </a:rPr>
              <a:t>からの融資申込に際して実態把握を進めたところ、売上低下を背景に収支が悪化し、　</a:t>
            </a:r>
            <a:endParaRPr lang="en-US" altLang="ja-JP" sz="1500" b="1">
              <a:solidFill>
                <a:schemeClr val="bg2">
                  <a:lumMod val="25000"/>
                </a:schemeClr>
              </a:solidFill>
              <a:latin typeface="+mn-ea"/>
            </a:endParaRPr>
          </a:p>
          <a:p>
            <a:r>
              <a:rPr lang="ja-JP" altLang="en-US" sz="1500" b="1">
                <a:solidFill>
                  <a:schemeClr val="bg2">
                    <a:lumMod val="25000"/>
                  </a:schemeClr>
                </a:solidFill>
                <a:latin typeface="+mn-ea"/>
              </a:rPr>
              <a:t>　  既に赤字補填の借入を実行していることがわかりました。</a:t>
            </a:r>
            <a:endParaRPr lang="en-US" altLang="ja-JP" sz="1500" b="1">
              <a:solidFill>
                <a:schemeClr val="bg2">
                  <a:lumMod val="25000"/>
                </a:schemeClr>
              </a:solidFill>
              <a:latin typeface="+mn-ea"/>
            </a:endParaRPr>
          </a:p>
          <a:p>
            <a:r>
              <a:rPr lang="ja-JP" altLang="en-US" sz="1500" b="1">
                <a:solidFill>
                  <a:schemeClr val="bg2">
                    <a:lumMod val="25000"/>
                  </a:schemeClr>
                </a:solidFill>
                <a:latin typeface="+mn-ea"/>
              </a:rPr>
              <a:t>     そのため、収支改善に向け、経営者と面談して、売上拡大に向けた計画策定に取組む必要性などを</a:t>
            </a:r>
            <a:endParaRPr lang="en-US" altLang="ja-JP" sz="1500" b="1">
              <a:solidFill>
                <a:schemeClr val="bg2">
                  <a:lumMod val="25000"/>
                </a:schemeClr>
              </a:solidFill>
              <a:latin typeface="+mn-ea"/>
            </a:endParaRPr>
          </a:p>
          <a:p>
            <a:r>
              <a:rPr lang="ja-JP" altLang="en-US" sz="1500" b="1">
                <a:solidFill>
                  <a:schemeClr val="bg2">
                    <a:lumMod val="25000"/>
                  </a:schemeClr>
                </a:solidFill>
                <a:latin typeface="+mn-ea"/>
              </a:rPr>
              <a:t>　  伝えたいと考えています。</a:t>
            </a:r>
            <a:endParaRPr lang="en-US" altLang="ja-JP" sz="1500"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403262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01A17-BE90-B122-4E8A-FB35CED77FA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4F837C47-1F4E-3CAD-45AD-D2D87391ECD7}"/>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2D2F5147-95CA-AE40-38E4-25CDA2DF4D06}"/>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24</a:t>
            </a:fld>
            <a:endParaRPr kumimoji="1" lang="ja-JP" altLang="en-US"/>
          </a:p>
        </p:txBody>
      </p:sp>
      <p:sp>
        <p:nvSpPr>
          <p:cNvPr id="43" name="テキスト プレースホルダー 4">
            <a:extLst>
              <a:ext uri="{FF2B5EF4-FFF2-40B4-BE49-F238E27FC236}">
                <a16:creationId xmlns:a16="http://schemas.microsoft.com/office/drawing/2014/main" id="{E64B0B29-153C-8D0A-2C80-D1D145C9E734}"/>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H </a:t>
            </a:r>
            <a:r>
              <a:rPr lang="ja-JP" altLang="en-US"/>
              <a:t>｜宿泊業②｜</a:t>
            </a:r>
          </a:p>
        </p:txBody>
      </p:sp>
      <p:sp>
        <p:nvSpPr>
          <p:cNvPr id="5" name="テキスト ボックス 4">
            <a:extLst>
              <a:ext uri="{FF2B5EF4-FFF2-40B4-BE49-F238E27FC236}">
                <a16:creationId xmlns:a16="http://schemas.microsoft.com/office/drawing/2014/main" id="{86F3AC0C-8CA3-3895-884D-7E2079E47E4B}"/>
              </a:ext>
            </a:extLst>
          </p:cNvPr>
          <p:cNvSpPr txBox="1"/>
          <p:nvPr/>
        </p:nvSpPr>
        <p:spPr>
          <a:xfrm>
            <a:off x="781048" y="1668156"/>
            <a:ext cx="6396228" cy="923330"/>
          </a:xfrm>
          <a:prstGeom prst="rect">
            <a:avLst/>
          </a:prstGeom>
          <a:noFill/>
          <a:ln>
            <a:noFill/>
          </a:ln>
        </p:spPr>
        <p:txBody>
          <a:bodyPr wrap="square" rtlCol="0">
            <a:spAutoFit/>
          </a:bodyPr>
          <a:lstStyle/>
          <a:p>
            <a:r>
              <a:rPr lang="ja-JP" altLang="en-US">
                <a:solidFill>
                  <a:schemeClr val="bg2">
                    <a:lumMod val="25000"/>
                  </a:schemeClr>
                </a:solidFill>
                <a:latin typeface="+mn-ea"/>
              </a:rPr>
              <a:t>前提条件①：年間宿泊売上</a:t>
            </a:r>
            <a:r>
              <a:rPr lang="en-US" altLang="ja-JP">
                <a:solidFill>
                  <a:schemeClr val="bg2">
                    <a:lumMod val="25000"/>
                  </a:schemeClr>
                </a:solidFill>
                <a:latin typeface="+mn-ea"/>
              </a:rPr>
              <a:t>400</a:t>
            </a:r>
            <a:r>
              <a:rPr lang="ja-JP" altLang="en-US">
                <a:solidFill>
                  <a:schemeClr val="bg2">
                    <a:lumMod val="25000"/>
                  </a:schemeClr>
                </a:solidFill>
                <a:latin typeface="+mn-ea"/>
              </a:rPr>
              <a:t>百万円</a:t>
            </a:r>
            <a:endParaRPr lang="en-US" altLang="ja-JP">
              <a:solidFill>
                <a:schemeClr val="bg2">
                  <a:lumMod val="25000"/>
                </a:schemeClr>
              </a:solidFill>
              <a:latin typeface="+mn-ea"/>
            </a:endParaRPr>
          </a:p>
          <a:p>
            <a:r>
              <a:rPr lang="ja-JP" altLang="en-US">
                <a:solidFill>
                  <a:schemeClr val="bg2">
                    <a:lumMod val="25000"/>
                  </a:schemeClr>
                </a:solidFill>
                <a:latin typeface="+mn-ea"/>
              </a:rPr>
              <a:t>前提条件②：販売可能室数</a:t>
            </a:r>
            <a:r>
              <a:rPr lang="en-US" altLang="ja-JP">
                <a:solidFill>
                  <a:schemeClr val="bg2">
                    <a:lumMod val="25000"/>
                  </a:schemeClr>
                </a:solidFill>
                <a:latin typeface="+mn-ea"/>
              </a:rPr>
              <a:t>20,000</a:t>
            </a:r>
            <a:r>
              <a:rPr lang="ja-JP" altLang="en-US">
                <a:solidFill>
                  <a:schemeClr val="bg2">
                    <a:lumMod val="25000"/>
                  </a:schemeClr>
                </a:solidFill>
                <a:latin typeface="+mn-ea"/>
              </a:rPr>
              <a:t>室（客室数</a:t>
            </a:r>
            <a:r>
              <a:rPr lang="en-US" altLang="ja-JP">
                <a:solidFill>
                  <a:schemeClr val="bg2">
                    <a:lumMod val="25000"/>
                  </a:schemeClr>
                </a:solidFill>
                <a:latin typeface="+mn-ea"/>
              </a:rPr>
              <a:t>×</a:t>
            </a:r>
            <a:r>
              <a:rPr lang="ja-JP" altLang="en-US">
                <a:solidFill>
                  <a:schemeClr val="bg2">
                    <a:lumMod val="25000"/>
                  </a:schemeClr>
                </a:solidFill>
                <a:latin typeface="+mn-ea"/>
              </a:rPr>
              <a:t>稼働日数）</a:t>
            </a:r>
            <a:endParaRPr lang="en-US" altLang="ja-JP">
              <a:solidFill>
                <a:schemeClr val="bg2">
                  <a:lumMod val="25000"/>
                </a:schemeClr>
              </a:solidFill>
              <a:latin typeface="+mn-ea"/>
            </a:endParaRPr>
          </a:p>
          <a:p>
            <a:r>
              <a:rPr lang="ja-JP" altLang="en-US">
                <a:solidFill>
                  <a:schemeClr val="bg2">
                    <a:lumMod val="25000"/>
                  </a:schemeClr>
                </a:solidFill>
                <a:latin typeface="+mn-ea"/>
              </a:rPr>
              <a:t>前提条件③：</a:t>
            </a:r>
            <a:r>
              <a:rPr lang="en-US" altLang="ja-JP">
                <a:solidFill>
                  <a:schemeClr val="bg2">
                    <a:lumMod val="25000"/>
                  </a:schemeClr>
                </a:solidFill>
                <a:latin typeface="+mn-ea"/>
              </a:rPr>
              <a:t>1</a:t>
            </a:r>
            <a:r>
              <a:rPr lang="ja-JP" altLang="en-US">
                <a:solidFill>
                  <a:schemeClr val="bg2">
                    <a:lumMod val="25000"/>
                  </a:schemeClr>
                </a:solidFill>
                <a:latin typeface="+mn-ea"/>
              </a:rPr>
              <a:t>室あたりの平均宿泊者数</a:t>
            </a:r>
            <a:r>
              <a:rPr lang="en-US" altLang="ja-JP">
                <a:solidFill>
                  <a:schemeClr val="bg2">
                    <a:lumMod val="25000"/>
                  </a:schemeClr>
                </a:solidFill>
                <a:latin typeface="+mn-ea"/>
              </a:rPr>
              <a:t>2.5</a:t>
            </a:r>
            <a:r>
              <a:rPr lang="ja-JP" altLang="en-US">
                <a:solidFill>
                  <a:schemeClr val="bg2">
                    <a:lumMod val="25000"/>
                  </a:schemeClr>
                </a:solidFill>
                <a:latin typeface="+mn-ea"/>
              </a:rPr>
              <a:t>人</a:t>
            </a:r>
            <a:r>
              <a:rPr lang="en-US" altLang="ja-JP">
                <a:solidFill>
                  <a:schemeClr val="bg2">
                    <a:lumMod val="25000"/>
                  </a:schemeClr>
                </a:solidFill>
                <a:latin typeface="+mn-ea"/>
              </a:rPr>
              <a:t>               </a:t>
            </a:r>
          </a:p>
        </p:txBody>
      </p:sp>
      <p:graphicFrame>
        <p:nvGraphicFramePr>
          <p:cNvPr id="6" name="表 5">
            <a:extLst>
              <a:ext uri="{FF2B5EF4-FFF2-40B4-BE49-F238E27FC236}">
                <a16:creationId xmlns:a16="http://schemas.microsoft.com/office/drawing/2014/main" id="{CE73524A-9681-4126-DACD-79D3CE160902}"/>
              </a:ext>
            </a:extLst>
          </p:cNvPr>
          <p:cNvGraphicFramePr>
            <a:graphicFrameLocks noGrp="1"/>
          </p:cNvGraphicFramePr>
          <p:nvPr/>
        </p:nvGraphicFramePr>
        <p:xfrm>
          <a:off x="790192" y="2822799"/>
          <a:ext cx="8139012" cy="1493520"/>
        </p:xfrm>
        <a:graphic>
          <a:graphicData uri="http://schemas.openxmlformats.org/drawingml/2006/table">
            <a:tbl>
              <a:tblPr firstRow="1" bandRow="1">
                <a:tableStyleId>{5940675A-B579-460E-94D1-54222C63F5DA}</a:tableStyleId>
              </a:tblPr>
              <a:tblGrid>
                <a:gridCol w="1162716">
                  <a:extLst>
                    <a:ext uri="{9D8B030D-6E8A-4147-A177-3AD203B41FA5}">
                      <a16:colId xmlns:a16="http://schemas.microsoft.com/office/drawing/2014/main" val="3391355107"/>
                    </a:ext>
                  </a:extLst>
                </a:gridCol>
                <a:gridCol w="1162716">
                  <a:extLst>
                    <a:ext uri="{9D8B030D-6E8A-4147-A177-3AD203B41FA5}">
                      <a16:colId xmlns:a16="http://schemas.microsoft.com/office/drawing/2014/main" val="3139530472"/>
                    </a:ext>
                  </a:extLst>
                </a:gridCol>
                <a:gridCol w="1162716">
                  <a:extLst>
                    <a:ext uri="{9D8B030D-6E8A-4147-A177-3AD203B41FA5}">
                      <a16:colId xmlns:a16="http://schemas.microsoft.com/office/drawing/2014/main" val="310969854"/>
                    </a:ext>
                  </a:extLst>
                </a:gridCol>
                <a:gridCol w="1162716">
                  <a:extLst>
                    <a:ext uri="{9D8B030D-6E8A-4147-A177-3AD203B41FA5}">
                      <a16:colId xmlns:a16="http://schemas.microsoft.com/office/drawing/2014/main" val="2654491919"/>
                    </a:ext>
                  </a:extLst>
                </a:gridCol>
                <a:gridCol w="1162716">
                  <a:extLst>
                    <a:ext uri="{9D8B030D-6E8A-4147-A177-3AD203B41FA5}">
                      <a16:colId xmlns:a16="http://schemas.microsoft.com/office/drawing/2014/main" val="3536894136"/>
                    </a:ext>
                  </a:extLst>
                </a:gridCol>
                <a:gridCol w="1162716">
                  <a:extLst>
                    <a:ext uri="{9D8B030D-6E8A-4147-A177-3AD203B41FA5}">
                      <a16:colId xmlns:a16="http://schemas.microsoft.com/office/drawing/2014/main" val="4082128675"/>
                    </a:ext>
                  </a:extLst>
                </a:gridCol>
                <a:gridCol w="1162716">
                  <a:extLst>
                    <a:ext uri="{9D8B030D-6E8A-4147-A177-3AD203B41FA5}">
                      <a16:colId xmlns:a16="http://schemas.microsoft.com/office/drawing/2014/main" val="1405110685"/>
                    </a:ext>
                  </a:extLst>
                </a:gridCol>
              </a:tblGrid>
              <a:tr h="480060">
                <a:tc rowSpan="2">
                  <a:txBody>
                    <a:bodyPr/>
                    <a:lstStyle/>
                    <a:p>
                      <a:pPr algn="ctr"/>
                      <a:endParaRPr kumimoji="1" lang="ja-JP" altLang="en-US" sz="1600">
                        <a:latin typeface="+mn-ea"/>
                        <a:ea typeface="+mn-ea"/>
                      </a:endParaRPr>
                    </a:p>
                  </a:txBody>
                  <a:tcPr marL="68580" marR="68580" marT="34290" marB="34290"/>
                </a:tc>
                <a:tc>
                  <a:txBody>
                    <a:bodyPr/>
                    <a:lstStyle/>
                    <a:p>
                      <a:pPr algn="ctr"/>
                      <a:r>
                        <a:rPr kumimoji="1" lang="ja-JP" altLang="en-US" sz="1600">
                          <a:latin typeface="+mn-ea"/>
                          <a:ea typeface="+mn-ea"/>
                        </a:rPr>
                        <a:t>年間宿泊</a:t>
                      </a:r>
                      <a:endParaRPr kumimoji="1" lang="en-US" altLang="ja-JP" sz="1600">
                        <a:latin typeface="+mn-ea"/>
                        <a:ea typeface="+mn-ea"/>
                      </a:endParaRPr>
                    </a:p>
                    <a:p>
                      <a:pPr algn="ctr"/>
                      <a:r>
                        <a:rPr kumimoji="1" lang="ja-JP" altLang="en-US" sz="1600">
                          <a:latin typeface="+mn-ea"/>
                          <a:ea typeface="+mn-ea"/>
                        </a:rPr>
                        <a:t>売上</a:t>
                      </a:r>
                    </a:p>
                  </a:txBody>
                  <a:tcPr marL="68580" marR="68580" marT="34290" marB="34290"/>
                </a:tc>
                <a:tc>
                  <a:txBody>
                    <a:bodyPr/>
                    <a:lstStyle/>
                    <a:p>
                      <a:pPr algn="ctr"/>
                      <a:r>
                        <a:rPr kumimoji="1" lang="ja-JP" altLang="en-US" sz="1600">
                          <a:latin typeface="+mn-ea"/>
                          <a:ea typeface="+mn-ea"/>
                        </a:rPr>
                        <a:t>年間販売</a:t>
                      </a:r>
                      <a:endParaRPr kumimoji="1" lang="en-US" altLang="ja-JP" sz="1600">
                        <a:latin typeface="+mn-ea"/>
                        <a:ea typeface="+mn-ea"/>
                      </a:endParaRPr>
                    </a:p>
                    <a:p>
                      <a:pPr algn="ctr"/>
                      <a:r>
                        <a:rPr kumimoji="1" lang="ja-JP" altLang="en-US" sz="1600">
                          <a:latin typeface="+mn-ea"/>
                          <a:ea typeface="+mn-ea"/>
                        </a:rPr>
                        <a:t>客室数</a:t>
                      </a:r>
                    </a:p>
                  </a:txBody>
                  <a:tcPr marL="68580" marR="68580" marT="34290" marB="34290"/>
                </a:tc>
                <a:tc>
                  <a:txBody>
                    <a:bodyPr/>
                    <a:lstStyle/>
                    <a:p>
                      <a:pPr algn="ctr"/>
                      <a:r>
                        <a:rPr kumimoji="1" lang="ja-JP" altLang="en-US" sz="1600">
                          <a:latin typeface="+mn-ea"/>
                          <a:ea typeface="+mn-ea"/>
                        </a:rPr>
                        <a:t>年間宿泊数</a:t>
                      </a:r>
                    </a:p>
                  </a:txBody>
                  <a:tcPr marL="68580" marR="68580" marT="34290" marB="34290"/>
                </a:tc>
                <a:tc>
                  <a:txBody>
                    <a:bodyPr/>
                    <a:lstStyle/>
                    <a:p>
                      <a:pPr algn="ctr"/>
                      <a:r>
                        <a:rPr kumimoji="1" lang="ja-JP" altLang="en-US" sz="1600">
                          <a:latin typeface="+mn-ea"/>
                          <a:ea typeface="+mn-ea"/>
                        </a:rPr>
                        <a:t>平均客室</a:t>
                      </a:r>
                      <a:endParaRPr kumimoji="1" lang="en-US" altLang="ja-JP" sz="1600">
                        <a:latin typeface="+mn-ea"/>
                        <a:ea typeface="+mn-ea"/>
                      </a:endParaRPr>
                    </a:p>
                    <a:p>
                      <a:pPr algn="ctr"/>
                      <a:r>
                        <a:rPr kumimoji="1" lang="ja-JP" altLang="en-US" sz="1600">
                          <a:latin typeface="+mn-ea"/>
                          <a:ea typeface="+mn-ea"/>
                        </a:rPr>
                        <a:t>単価</a:t>
                      </a:r>
                    </a:p>
                  </a:txBody>
                  <a:tcPr marL="68580" marR="68580" marT="34290" marB="34290"/>
                </a:tc>
                <a:tc>
                  <a:txBody>
                    <a:bodyPr/>
                    <a:lstStyle/>
                    <a:p>
                      <a:pPr algn="ctr"/>
                      <a:r>
                        <a:rPr kumimoji="1" lang="ja-JP" altLang="en-US" sz="1600">
                          <a:latin typeface="+mn-ea"/>
                          <a:ea typeface="+mn-ea"/>
                        </a:rPr>
                        <a:t>平均宿泊者単価</a:t>
                      </a:r>
                    </a:p>
                  </a:txBody>
                  <a:tcPr marL="68580" marR="68580" marT="34290" marB="34290"/>
                </a:tc>
                <a:tc>
                  <a:txBody>
                    <a:bodyPr/>
                    <a:lstStyle/>
                    <a:p>
                      <a:pPr algn="ctr"/>
                      <a:r>
                        <a:rPr kumimoji="1" lang="en-US" altLang="ja-JP" sz="1600">
                          <a:latin typeface="+mn-ea"/>
                          <a:ea typeface="+mn-ea"/>
                        </a:rPr>
                        <a:t>1</a:t>
                      </a:r>
                      <a:r>
                        <a:rPr kumimoji="1" lang="ja-JP" altLang="en-US" sz="1600">
                          <a:latin typeface="+mn-ea"/>
                          <a:ea typeface="+mn-ea"/>
                        </a:rPr>
                        <a:t>室あたりの宿泊者数</a:t>
                      </a:r>
                    </a:p>
                  </a:txBody>
                  <a:tcPr marL="68580" marR="68580" marT="34290" marB="34290"/>
                </a:tc>
                <a:extLst>
                  <a:ext uri="{0D108BD9-81ED-4DB2-BD59-A6C34878D82A}">
                    <a16:rowId xmlns:a16="http://schemas.microsoft.com/office/drawing/2014/main" val="4244216539"/>
                  </a:ext>
                </a:extLst>
              </a:tr>
              <a:tr h="278130">
                <a:tc vMerge="1">
                  <a:txBody>
                    <a:bodyPr/>
                    <a:lstStyle/>
                    <a:p>
                      <a:endParaRPr kumimoji="1" lang="ja-JP" altLang="en-US"/>
                    </a:p>
                  </a:txBody>
                  <a:tcPr/>
                </a:tc>
                <a:tc>
                  <a:txBody>
                    <a:bodyPr/>
                    <a:lstStyle/>
                    <a:p>
                      <a:pPr algn="ctr"/>
                      <a:r>
                        <a:rPr kumimoji="1" lang="ja-JP" altLang="en-US" sz="1600">
                          <a:latin typeface="+mn-ea"/>
                          <a:ea typeface="+mn-ea"/>
                        </a:rPr>
                        <a:t>（百万円）</a:t>
                      </a:r>
                    </a:p>
                  </a:txBody>
                  <a:tcPr marL="68580" marR="68580" marT="34290" marB="34290"/>
                </a:tc>
                <a:tc>
                  <a:txBody>
                    <a:bodyPr/>
                    <a:lstStyle/>
                    <a:p>
                      <a:pPr algn="ctr"/>
                      <a:r>
                        <a:rPr kumimoji="1" lang="ja-JP" altLang="en-US" sz="1600">
                          <a:latin typeface="+mn-ea"/>
                          <a:ea typeface="+mn-ea"/>
                        </a:rPr>
                        <a:t>（室）</a:t>
                      </a:r>
                    </a:p>
                  </a:txBody>
                  <a:tcPr marL="68580" marR="68580" marT="34290" marB="34290"/>
                </a:tc>
                <a:tc>
                  <a:txBody>
                    <a:bodyPr/>
                    <a:lstStyle/>
                    <a:p>
                      <a:pPr algn="ctr"/>
                      <a:r>
                        <a:rPr kumimoji="1" lang="ja-JP" altLang="en-US" sz="1600">
                          <a:latin typeface="+mn-ea"/>
                          <a:ea typeface="+mn-ea"/>
                        </a:rPr>
                        <a:t>（人）</a:t>
                      </a:r>
                    </a:p>
                  </a:txBody>
                  <a:tcPr marL="68580" marR="68580" marT="34290" marB="34290"/>
                </a:tc>
                <a:tc>
                  <a:txBody>
                    <a:bodyPr/>
                    <a:lstStyle/>
                    <a:p>
                      <a:pPr algn="ctr"/>
                      <a:r>
                        <a:rPr kumimoji="1" lang="ja-JP" altLang="en-US" sz="1600">
                          <a:latin typeface="+mn-ea"/>
                          <a:ea typeface="+mn-ea"/>
                        </a:rPr>
                        <a:t>（円</a:t>
                      </a:r>
                      <a:r>
                        <a:rPr kumimoji="1" lang="en-US" altLang="ja-JP" sz="1600">
                          <a:latin typeface="+mn-ea"/>
                          <a:ea typeface="+mn-ea"/>
                        </a:rPr>
                        <a:t>/</a:t>
                      </a:r>
                      <a:r>
                        <a:rPr kumimoji="1" lang="ja-JP" altLang="en-US" sz="1600">
                          <a:latin typeface="+mn-ea"/>
                          <a:ea typeface="+mn-ea"/>
                        </a:rPr>
                        <a:t>室）</a:t>
                      </a:r>
                    </a:p>
                  </a:txBody>
                  <a:tcPr marL="68580" marR="68580" marT="34290" marB="34290"/>
                </a:tc>
                <a:tc>
                  <a:txBody>
                    <a:bodyPr/>
                    <a:lstStyle/>
                    <a:p>
                      <a:pPr algn="ctr"/>
                      <a:r>
                        <a:rPr kumimoji="1" lang="ja-JP" altLang="en-US" sz="1600">
                          <a:latin typeface="+mn-ea"/>
                          <a:ea typeface="+mn-ea"/>
                        </a:rPr>
                        <a:t>（円</a:t>
                      </a:r>
                      <a:r>
                        <a:rPr kumimoji="1" lang="en-US" altLang="ja-JP" sz="1600">
                          <a:latin typeface="+mn-ea"/>
                          <a:ea typeface="+mn-ea"/>
                        </a:rPr>
                        <a:t>/</a:t>
                      </a:r>
                      <a:r>
                        <a:rPr kumimoji="1" lang="ja-JP" altLang="en-US" sz="1600">
                          <a:latin typeface="+mn-ea"/>
                          <a:ea typeface="+mn-ea"/>
                        </a:rPr>
                        <a:t>人）</a:t>
                      </a:r>
                    </a:p>
                  </a:txBody>
                  <a:tcPr marL="68580" marR="68580" marT="34290" marB="34290"/>
                </a:tc>
                <a:tc>
                  <a:txBody>
                    <a:bodyPr/>
                    <a:lstStyle/>
                    <a:p>
                      <a:pPr algn="ctr"/>
                      <a:r>
                        <a:rPr kumimoji="1" lang="ja-JP" altLang="en-US" sz="1600">
                          <a:latin typeface="+mn-ea"/>
                          <a:ea typeface="+mn-ea"/>
                        </a:rPr>
                        <a:t>（人</a:t>
                      </a:r>
                      <a:r>
                        <a:rPr kumimoji="1" lang="en-US" altLang="ja-JP" sz="1600">
                          <a:latin typeface="+mn-ea"/>
                          <a:ea typeface="+mn-ea"/>
                        </a:rPr>
                        <a:t>/</a:t>
                      </a:r>
                      <a:r>
                        <a:rPr kumimoji="1" lang="ja-JP" altLang="en-US" sz="1600">
                          <a:latin typeface="+mn-ea"/>
                          <a:ea typeface="+mn-ea"/>
                        </a:rPr>
                        <a:t>室）</a:t>
                      </a:r>
                    </a:p>
                  </a:txBody>
                  <a:tcPr marL="68580" marR="68580" marT="34290" marB="34290"/>
                </a:tc>
                <a:extLst>
                  <a:ext uri="{0D108BD9-81ED-4DB2-BD59-A6C34878D82A}">
                    <a16:rowId xmlns:a16="http://schemas.microsoft.com/office/drawing/2014/main" val="215352585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n-ea"/>
                          <a:ea typeface="+mn-ea"/>
                        </a:rPr>
                        <a:t>（１）</a:t>
                      </a:r>
                    </a:p>
                  </a:txBody>
                  <a:tcPr marL="68580" marR="68580" marT="34290" marB="34290"/>
                </a:tc>
                <a:tc>
                  <a:txBody>
                    <a:bodyPr/>
                    <a:lstStyle/>
                    <a:p>
                      <a:pPr algn="ctr"/>
                      <a:r>
                        <a:rPr kumimoji="1" lang="en-US" altLang="ja-JP" sz="1600">
                          <a:latin typeface="+mn-ea"/>
                          <a:ea typeface="+mn-ea"/>
                        </a:rPr>
                        <a:t>400</a:t>
                      </a:r>
                      <a:endParaRPr kumimoji="1" lang="ja-JP" altLang="en-US" sz="1600">
                        <a:latin typeface="+mn-ea"/>
                        <a:ea typeface="+mn-ea"/>
                      </a:endParaRPr>
                    </a:p>
                  </a:txBody>
                  <a:tcPr marL="68580" marR="68580" marT="34290" marB="34290"/>
                </a:tc>
                <a:tc>
                  <a:txBody>
                    <a:bodyPr/>
                    <a:lstStyle/>
                    <a:p>
                      <a:pPr algn="ctr"/>
                      <a:endParaRPr kumimoji="1" lang="ja-JP" altLang="en-US" sz="1600">
                        <a:latin typeface="+mn-ea"/>
                        <a:ea typeface="+mn-ea"/>
                      </a:endParaRPr>
                    </a:p>
                  </a:txBody>
                  <a:tcPr marL="68580" marR="68580" marT="34290" marB="34290"/>
                </a:tc>
                <a:tc>
                  <a:txBody>
                    <a:bodyPr/>
                    <a:lstStyle/>
                    <a:p>
                      <a:pPr algn="ctr"/>
                      <a:endParaRPr kumimoji="1" lang="ja-JP" altLang="en-US" sz="1600">
                        <a:latin typeface="+mn-ea"/>
                        <a:ea typeface="+mn-ea"/>
                      </a:endParaRPr>
                    </a:p>
                  </a:txBody>
                  <a:tcPr marL="68580" marR="68580" marT="34290" marB="34290"/>
                </a:tc>
                <a:tc>
                  <a:txBody>
                    <a:bodyPr/>
                    <a:lstStyle/>
                    <a:p>
                      <a:pPr algn="ctr"/>
                      <a:r>
                        <a:rPr kumimoji="1" lang="en-US" altLang="ja-JP" sz="1600">
                          <a:solidFill>
                            <a:schemeClr val="tx1"/>
                          </a:solidFill>
                          <a:latin typeface="+mn-ea"/>
                          <a:ea typeface="+mn-ea"/>
                        </a:rPr>
                        <a:t>25,000</a:t>
                      </a:r>
                      <a:endParaRPr kumimoji="1" lang="ja-JP" altLang="en-US" sz="1600">
                        <a:solidFill>
                          <a:schemeClr val="tx1"/>
                        </a:solidFill>
                        <a:latin typeface="+mn-ea"/>
                        <a:ea typeface="+mn-ea"/>
                      </a:endParaRPr>
                    </a:p>
                  </a:txBody>
                  <a:tcPr marL="68580" marR="68580" marT="34290" marB="34290"/>
                </a:tc>
                <a:tc>
                  <a:txBody>
                    <a:bodyPr/>
                    <a:lstStyle/>
                    <a:p>
                      <a:pPr algn="ctr"/>
                      <a:endParaRPr kumimoji="1" lang="ja-JP" altLang="en-US" sz="1600">
                        <a:latin typeface="+mn-ea"/>
                        <a:ea typeface="+mn-ea"/>
                      </a:endParaRPr>
                    </a:p>
                  </a:txBody>
                  <a:tcPr marL="68580" marR="68580" marT="34290" marB="34290"/>
                </a:tc>
                <a:tc>
                  <a:txBody>
                    <a:bodyPr/>
                    <a:lstStyle/>
                    <a:p>
                      <a:pPr algn="ctr"/>
                      <a:r>
                        <a:rPr kumimoji="1" lang="en-US" altLang="ja-JP" sz="1600">
                          <a:latin typeface="+mn-ea"/>
                          <a:ea typeface="+mn-ea"/>
                        </a:rPr>
                        <a:t>2.5</a:t>
                      </a:r>
                      <a:endParaRPr kumimoji="1" lang="ja-JP" altLang="en-US" sz="1600">
                        <a:latin typeface="+mn-ea"/>
                        <a:ea typeface="+mn-ea"/>
                      </a:endParaRPr>
                    </a:p>
                  </a:txBody>
                  <a:tcPr marL="68580" marR="68580" marT="34290" marB="34290"/>
                </a:tc>
                <a:extLst>
                  <a:ext uri="{0D108BD9-81ED-4DB2-BD59-A6C34878D82A}">
                    <a16:rowId xmlns:a16="http://schemas.microsoft.com/office/drawing/2014/main" val="404407761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n-ea"/>
                          <a:ea typeface="+mn-ea"/>
                        </a:rPr>
                        <a:t>（２）</a:t>
                      </a:r>
                    </a:p>
                  </a:txBody>
                  <a:tcPr marL="68580" marR="68580" marT="34290" marB="34290"/>
                </a:tc>
                <a:tc>
                  <a:txBody>
                    <a:bodyPr/>
                    <a:lstStyle/>
                    <a:p>
                      <a:pPr algn="ctr"/>
                      <a:r>
                        <a:rPr kumimoji="1" lang="en-US" altLang="ja-JP" sz="1600">
                          <a:latin typeface="+mn-ea"/>
                          <a:ea typeface="+mn-ea"/>
                        </a:rPr>
                        <a:t>400</a:t>
                      </a:r>
                      <a:endParaRPr kumimoji="1" lang="ja-JP" altLang="en-US" sz="1600">
                        <a:latin typeface="+mn-ea"/>
                        <a:ea typeface="+mn-ea"/>
                      </a:endParaRPr>
                    </a:p>
                  </a:txBody>
                  <a:tcPr marL="68580" marR="68580" marT="34290" marB="34290"/>
                </a:tc>
                <a:tc>
                  <a:txBody>
                    <a:bodyPr/>
                    <a:lstStyle/>
                    <a:p>
                      <a:pPr algn="ctr"/>
                      <a:endParaRPr kumimoji="1" lang="ja-JP" altLang="en-US" sz="1600">
                        <a:latin typeface="+mn-ea"/>
                        <a:ea typeface="+mn-ea"/>
                      </a:endParaRPr>
                    </a:p>
                  </a:txBody>
                  <a:tcPr marL="68580" marR="68580" marT="34290" marB="34290"/>
                </a:tc>
                <a:tc>
                  <a:txBody>
                    <a:bodyPr/>
                    <a:lstStyle/>
                    <a:p>
                      <a:pPr algn="ctr"/>
                      <a:endParaRPr kumimoji="1" lang="ja-JP" altLang="en-US" sz="1600">
                        <a:latin typeface="+mn-ea"/>
                        <a:ea typeface="+mn-ea"/>
                      </a:endParaRPr>
                    </a:p>
                  </a:txBody>
                  <a:tcPr marL="68580" marR="68580" marT="34290" marB="34290"/>
                </a:tc>
                <a:tc>
                  <a:txBody>
                    <a:bodyPr/>
                    <a:lstStyle/>
                    <a:p>
                      <a:pPr algn="ctr"/>
                      <a:r>
                        <a:rPr kumimoji="1" lang="ja-JP" altLang="en-US" sz="1600">
                          <a:solidFill>
                            <a:srgbClr val="FF0000"/>
                          </a:solidFill>
                          <a:latin typeface="+mn-ea"/>
                          <a:ea typeface="+mn-ea"/>
                        </a:rPr>
                        <a:t>？</a:t>
                      </a:r>
                    </a:p>
                  </a:txBody>
                  <a:tcPr marL="68580" marR="68580" marT="34290" marB="34290"/>
                </a:tc>
                <a:tc>
                  <a:txBody>
                    <a:bodyPr/>
                    <a:lstStyle/>
                    <a:p>
                      <a:pPr algn="ctr"/>
                      <a:endParaRPr kumimoji="1" lang="ja-JP" altLang="en-US" sz="1600">
                        <a:latin typeface="+mn-ea"/>
                        <a:ea typeface="+mn-ea"/>
                      </a:endParaRPr>
                    </a:p>
                  </a:txBody>
                  <a:tcPr marL="68580" marR="68580" marT="34290" marB="34290"/>
                </a:tc>
                <a:tc>
                  <a:txBody>
                    <a:bodyPr/>
                    <a:lstStyle/>
                    <a:p>
                      <a:pPr algn="ctr"/>
                      <a:r>
                        <a:rPr kumimoji="1" lang="en-US" altLang="ja-JP" sz="1600" dirty="0">
                          <a:latin typeface="+mn-ea"/>
                          <a:ea typeface="+mn-ea"/>
                        </a:rPr>
                        <a:t>2.5</a:t>
                      </a:r>
                      <a:endParaRPr kumimoji="1" lang="ja-JP" altLang="en-US" sz="1600" dirty="0">
                        <a:latin typeface="+mn-ea"/>
                        <a:ea typeface="+mn-ea"/>
                      </a:endParaRPr>
                    </a:p>
                  </a:txBody>
                  <a:tcPr marL="68580" marR="68580" marT="34290" marB="34290"/>
                </a:tc>
                <a:extLst>
                  <a:ext uri="{0D108BD9-81ED-4DB2-BD59-A6C34878D82A}">
                    <a16:rowId xmlns:a16="http://schemas.microsoft.com/office/drawing/2014/main" val="738542439"/>
                  </a:ext>
                </a:extLst>
              </a:tr>
            </a:tbl>
          </a:graphicData>
        </a:graphic>
      </p:graphicFrame>
      <p:graphicFrame>
        <p:nvGraphicFramePr>
          <p:cNvPr id="7" name="表 6">
            <a:extLst>
              <a:ext uri="{FF2B5EF4-FFF2-40B4-BE49-F238E27FC236}">
                <a16:creationId xmlns:a16="http://schemas.microsoft.com/office/drawing/2014/main" id="{40B17ED9-ADB4-F88A-1B44-DBB6DE40EFAA}"/>
              </a:ext>
            </a:extLst>
          </p:cNvPr>
          <p:cNvGraphicFramePr>
            <a:graphicFrameLocks noGrp="1"/>
          </p:cNvGraphicFramePr>
          <p:nvPr/>
        </p:nvGraphicFramePr>
        <p:xfrm>
          <a:off x="781049" y="4695509"/>
          <a:ext cx="5609847" cy="1249680"/>
        </p:xfrm>
        <a:graphic>
          <a:graphicData uri="http://schemas.openxmlformats.org/drawingml/2006/table">
            <a:tbl>
              <a:tblPr firstRow="1" bandRow="1">
                <a:tableStyleId>{5940675A-B579-460E-94D1-54222C63F5DA}</a:tableStyleId>
              </a:tblPr>
              <a:tblGrid>
                <a:gridCol w="1166623">
                  <a:extLst>
                    <a:ext uri="{9D8B030D-6E8A-4147-A177-3AD203B41FA5}">
                      <a16:colId xmlns:a16="http://schemas.microsoft.com/office/drawing/2014/main" val="4016551106"/>
                    </a:ext>
                  </a:extLst>
                </a:gridCol>
                <a:gridCol w="1389888">
                  <a:extLst>
                    <a:ext uri="{9D8B030D-6E8A-4147-A177-3AD203B41FA5}">
                      <a16:colId xmlns:a16="http://schemas.microsoft.com/office/drawing/2014/main" val="2797851490"/>
                    </a:ext>
                  </a:extLst>
                </a:gridCol>
                <a:gridCol w="1298448">
                  <a:extLst>
                    <a:ext uri="{9D8B030D-6E8A-4147-A177-3AD203B41FA5}">
                      <a16:colId xmlns:a16="http://schemas.microsoft.com/office/drawing/2014/main" val="1802322736"/>
                    </a:ext>
                  </a:extLst>
                </a:gridCol>
                <a:gridCol w="1754888">
                  <a:extLst>
                    <a:ext uri="{9D8B030D-6E8A-4147-A177-3AD203B41FA5}">
                      <a16:colId xmlns:a16="http://schemas.microsoft.com/office/drawing/2014/main" val="1124297329"/>
                    </a:ext>
                  </a:extLst>
                </a:gridCol>
              </a:tblGrid>
              <a:tr h="278130">
                <a:tc rowSpan="2">
                  <a:txBody>
                    <a:bodyPr/>
                    <a:lstStyle/>
                    <a:p>
                      <a:pPr algn="ctr"/>
                      <a:endParaRPr kumimoji="1" lang="ja-JP" altLang="en-US" sz="1600">
                        <a:latin typeface="+mn-ea"/>
                        <a:ea typeface="+mn-ea"/>
                      </a:endParaRPr>
                    </a:p>
                  </a:txBody>
                  <a:tcPr marL="68580" marR="68580" marT="34290" marB="34290"/>
                </a:tc>
                <a:tc>
                  <a:txBody>
                    <a:bodyPr/>
                    <a:lstStyle/>
                    <a:p>
                      <a:pPr algn="ctr"/>
                      <a:r>
                        <a:rPr kumimoji="1" lang="ja-JP" altLang="en-US" sz="1600">
                          <a:latin typeface="+mn-ea"/>
                          <a:ea typeface="+mn-ea"/>
                        </a:rPr>
                        <a:t>販売可能室数</a:t>
                      </a:r>
                    </a:p>
                  </a:txBody>
                  <a:tcPr marL="68580" marR="68580" marT="34290" marB="34290"/>
                </a:tc>
                <a:tc>
                  <a:txBody>
                    <a:bodyPr/>
                    <a:lstStyle/>
                    <a:p>
                      <a:pPr algn="ctr"/>
                      <a:r>
                        <a:rPr kumimoji="1" lang="ja-JP" altLang="en-US" sz="1600">
                          <a:latin typeface="+mn-ea"/>
                          <a:ea typeface="+mn-ea"/>
                        </a:rPr>
                        <a:t>客室稼働率</a:t>
                      </a:r>
                    </a:p>
                  </a:txBody>
                  <a:tcPr marL="68580" marR="68580" marT="34290" marB="34290"/>
                </a:tc>
                <a:tc>
                  <a:txBody>
                    <a:bodyPr/>
                    <a:lstStyle/>
                    <a:p>
                      <a:pPr algn="ctr"/>
                      <a:r>
                        <a:rPr kumimoji="1" lang="en-US" altLang="ja-JP" sz="1600">
                          <a:latin typeface="+mn-ea"/>
                          <a:ea typeface="+mn-ea"/>
                        </a:rPr>
                        <a:t>RevPAR</a:t>
                      </a:r>
                      <a:endParaRPr kumimoji="1" lang="ja-JP" altLang="en-US" sz="1600">
                        <a:latin typeface="+mn-ea"/>
                        <a:ea typeface="+mn-ea"/>
                      </a:endParaRPr>
                    </a:p>
                  </a:txBody>
                  <a:tcPr marL="68580" marR="68580" marT="34290" marB="34290"/>
                </a:tc>
                <a:extLst>
                  <a:ext uri="{0D108BD9-81ED-4DB2-BD59-A6C34878D82A}">
                    <a16:rowId xmlns:a16="http://schemas.microsoft.com/office/drawing/2014/main" val="2451315051"/>
                  </a:ext>
                </a:extLst>
              </a:tr>
              <a:tr h="278130">
                <a:tc vMerge="1">
                  <a:txBody>
                    <a:bodyPr/>
                    <a:lstStyle/>
                    <a:p>
                      <a:pPr algn="ctr"/>
                      <a:endParaRPr kumimoji="1" lang="ja-JP" altLang="en-US"/>
                    </a:p>
                  </a:txBody>
                  <a:tcPr/>
                </a:tc>
                <a:tc>
                  <a:txBody>
                    <a:bodyPr/>
                    <a:lstStyle/>
                    <a:p>
                      <a:pPr algn="ctr"/>
                      <a:r>
                        <a:rPr kumimoji="1" lang="ja-JP" altLang="en-US" sz="1600">
                          <a:latin typeface="+mn-ea"/>
                          <a:ea typeface="+mn-ea"/>
                        </a:rPr>
                        <a:t>（室）</a:t>
                      </a:r>
                    </a:p>
                  </a:txBody>
                  <a:tcPr marL="68580" marR="68580" marT="34290" marB="34290"/>
                </a:tc>
                <a:tc>
                  <a:txBody>
                    <a:bodyPr/>
                    <a:lstStyle/>
                    <a:p>
                      <a:pPr algn="ctr"/>
                      <a:r>
                        <a:rPr kumimoji="1" lang="ja-JP" altLang="en-US" sz="1600">
                          <a:latin typeface="+mn-ea"/>
                          <a:ea typeface="+mn-ea"/>
                        </a:rPr>
                        <a:t>（％）</a:t>
                      </a:r>
                    </a:p>
                  </a:txBody>
                  <a:tcPr marL="68580" marR="68580" marT="34290" marB="34290"/>
                </a:tc>
                <a:tc>
                  <a:txBody>
                    <a:bodyPr/>
                    <a:lstStyle/>
                    <a:p>
                      <a:pPr algn="ctr"/>
                      <a:r>
                        <a:rPr kumimoji="1" lang="ja-JP" altLang="en-US" sz="1600">
                          <a:latin typeface="+mn-ea"/>
                          <a:ea typeface="+mn-ea"/>
                        </a:rPr>
                        <a:t>（円）</a:t>
                      </a:r>
                    </a:p>
                  </a:txBody>
                  <a:tcPr marL="68580" marR="68580" marT="34290" marB="34290"/>
                </a:tc>
                <a:extLst>
                  <a:ext uri="{0D108BD9-81ED-4DB2-BD59-A6C34878D82A}">
                    <a16:rowId xmlns:a16="http://schemas.microsoft.com/office/drawing/2014/main" val="382908943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n-ea"/>
                          <a:ea typeface="+mn-ea"/>
                        </a:rPr>
                        <a:t>（１）</a:t>
                      </a:r>
                    </a:p>
                  </a:txBody>
                  <a:tcPr marL="68580" marR="68580" marT="34290" marB="34290"/>
                </a:tc>
                <a:tc>
                  <a:txBody>
                    <a:bodyPr/>
                    <a:lstStyle/>
                    <a:p>
                      <a:pPr algn="ctr"/>
                      <a:r>
                        <a:rPr kumimoji="1" lang="en-US" altLang="ja-JP" sz="1600">
                          <a:latin typeface="+mn-ea"/>
                          <a:ea typeface="+mn-ea"/>
                        </a:rPr>
                        <a:t>20,000</a:t>
                      </a:r>
                      <a:endParaRPr kumimoji="1" lang="ja-JP" altLang="en-US" sz="1600">
                        <a:latin typeface="+mn-ea"/>
                        <a:ea typeface="+mn-ea"/>
                      </a:endParaRPr>
                    </a:p>
                  </a:txBody>
                  <a:tcPr marL="68580" marR="68580" marT="34290" marB="34290"/>
                </a:tc>
                <a:tc>
                  <a:txBody>
                    <a:bodyPr/>
                    <a:lstStyle/>
                    <a:p>
                      <a:pPr algn="ctr"/>
                      <a:r>
                        <a:rPr kumimoji="1" lang="ja-JP" altLang="en-US" sz="1600">
                          <a:solidFill>
                            <a:srgbClr val="FF0000"/>
                          </a:solidFill>
                          <a:latin typeface="+mn-ea"/>
                          <a:ea typeface="+mn-ea"/>
                        </a:rPr>
                        <a:t>？</a:t>
                      </a:r>
                    </a:p>
                  </a:txBody>
                  <a:tcPr marL="68580" marR="68580" marT="34290" marB="34290"/>
                </a:tc>
                <a:tc>
                  <a:txBody>
                    <a:bodyPr/>
                    <a:lstStyle/>
                    <a:p>
                      <a:pPr algn="ctr"/>
                      <a:r>
                        <a:rPr kumimoji="1" lang="en-US" altLang="ja-JP" sz="1600" b="1">
                          <a:solidFill>
                            <a:schemeClr val="tx1"/>
                          </a:solidFill>
                          <a:latin typeface="+mn-ea"/>
                          <a:ea typeface="+mn-ea"/>
                        </a:rPr>
                        <a:t>20,000</a:t>
                      </a:r>
                      <a:endParaRPr kumimoji="1" lang="ja-JP" altLang="en-US" sz="1600" b="1">
                        <a:solidFill>
                          <a:schemeClr val="tx1"/>
                        </a:solidFill>
                        <a:latin typeface="+mn-ea"/>
                        <a:ea typeface="+mn-ea"/>
                      </a:endParaRPr>
                    </a:p>
                  </a:txBody>
                  <a:tcPr marL="68580" marR="68580" marT="34290" marB="34290"/>
                </a:tc>
                <a:extLst>
                  <a:ext uri="{0D108BD9-81ED-4DB2-BD59-A6C34878D82A}">
                    <a16:rowId xmlns:a16="http://schemas.microsoft.com/office/drawing/2014/main" val="371868782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n-ea"/>
                          <a:ea typeface="+mn-ea"/>
                        </a:rPr>
                        <a:t>（２）</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a:latin typeface="+mn-ea"/>
                          <a:ea typeface="+mn-ea"/>
                        </a:rPr>
                        <a:t>20,000</a:t>
                      </a:r>
                      <a:endParaRPr kumimoji="1" lang="ja-JP" altLang="en-US" sz="1600">
                        <a:latin typeface="+mn-ea"/>
                        <a:ea typeface="+mn-ea"/>
                      </a:endParaRPr>
                    </a:p>
                  </a:txBody>
                  <a:tcPr marL="68580" marR="68580" marT="34290" marB="34290"/>
                </a:tc>
                <a:tc>
                  <a:txBody>
                    <a:bodyPr/>
                    <a:lstStyle/>
                    <a:p>
                      <a:pPr algn="ctr"/>
                      <a:r>
                        <a:rPr kumimoji="1" lang="en-US" altLang="ja-JP" sz="1600">
                          <a:solidFill>
                            <a:schemeClr val="tx1"/>
                          </a:solidFill>
                          <a:latin typeface="+mn-ea"/>
                          <a:ea typeface="+mn-ea"/>
                        </a:rPr>
                        <a:t>50</a:t>
                      </a:r>
                      <a:endParaRPr kumimoji="1" lang="ja-JP" altLang="en-US" sz="1600">
                        <a:solidFill>
                          <a:schemeClr val="tx1"/>
                        </a:solidFill>
                        <a:latin typeface="+mn-ea"/>
                        <a:ea typeface="+mn-ea"/>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chemeClr val="tx1"/>
                          </a:solidFill>
                          <a:latin typeface="+mn-ea"/>
                          <a:ea typeface="+mn-ea"/>
                        </a:rPr>
                        <a:t>20,000</a:t>
                      </a:r>
                      <a:endParaRPr kumimoji="1" lang="ja-JP" altLang="en-US" sz="1600" b="1" dirty="0">
                        <a:solidFill>
                          <a:schemeClr val="tx1"/>
                        </a:solidFill>
                        <a:latin typeface="+mn-ea"/>
                        <a:ea typeface="+mn-ea"/>
                      </a:endParaRPr>
                    </a:p>
                  </a:txBody>
                  <a:tcPr marL="68580" marR="68580" marT="34290" marB="34290"/>
                </a:tc>
                <a:extLst>
                  <a:ext uri="{0D108BD9-81ED-4DB2-BD59-A6C34878D82A}">
                    <a16:rowId xmlns:a16="http://schemas.microsoft.com/office/drawing/2014/main" val="1169313163"/>
                  </a:ext>
                </a:extLst>
              </a:tr>
            </a:tbl>
          </a:graphicData>
        </a:graphic>
      </p:graphicFrame>
      <p:sp>
        <p:nvSpPr>
          <p:cNvPr id="9" name="テキスト ボックス 8">
            <a:extLst>
              <a:ext uri="{FF2B5EF4-FFF2-40B4-BE49-F238E27FC236}">
                <a16:creationId xmlns:a16="http://schemas.microsoft.com/office/drawing/2014/main" id="{52CD8783-E781-A1CC-1480-24B69160C35A}"/>
              </a:ext>
            </a:extLst>
          </p:cNvPr>
          <p:cNvSpPr txBox="1"/>
          <p:nvPr/>
        </p:nvSpPr>
        <p:spPr>
          <a:xfrm>
            <a:off x="515872" y="857233"/>
            <a:ext cx="8444487" cy="646331"/>
          </a:xfrm>
          <a:prstGeom prst="rect">
            <a:avLst/>
          </a:prstGeom>
          <a:noFill/>
        </p:spPr>
        <p:txBody>
          <a:bodyPr wrap="square">
            <a:spAutoFit/>
          </a:bodyPr>
          <a:lstStyle/>
          <a:p>
            <a:r>
              <a:rPr lang="ja-JP" altLang="en-US" sz="1800" b="1">
                <a:solidFill>
                  <a:schemeClr val="bg2">
                    <a:lumMod val="25000"/>
                  </a:schemeClr>
                </a:solidFill>
                <a:latin typeface="+mn-ea"/>
              </a:rPr>
              <a:t>（１）</a:t>
            </a:r>
            <a:r>
              <a:rPr lang="en-US" altLang="ja-JP" sz="1800" b="1">
                <a:solidFill>
                  <a:schemeClr val="bg2">
                    <a:lumMod val="25000"/>
                  </a:schemeClr>
                </a:solidFill>
                <a:latin typeface="+mn-ea"/>
              </a:rPr>
              <a:t>RevPAR</a:t>
            </a:r>
            <a:r>
              <a:rPr lang="ja-JP" altLang="en-US" sz="1800" b="1">
                <a:solidFill>
                  <a:schemeClr val="bg2">
                    <a:lumMod val="25000"/>
                  </a:schemeClr>
                </a:solidFill>
                <a:latin typeface="+mn-ea"/>
              </a:rPr>
              <a:t>が</a:t>
            </a:r>
            <a:r>
              <a:rPr lang="en-US" altLang="ja-JP" sz="1800" b="1">
                <a:solidFill>
                  <a:schemeClr val="bg2">
                    <a:lumMod val="25000"/>
                  </a:schemeClr>
                </a:solidFill>
                <a:latin typeface="+mn-ea"/>
              </a:rPr>
              <a:t>20,000</a:t>
            </a:r>
            <a:r>
              <a:rPr lang="ja-JP" altLang="en-US" sz="1800" b="1">
                <a:solidFill>
                  <a:schemeClr val="bg2">
                    <a:lumMod val="25000"/>
                  </a:schemeClr>
                </a:solidFill>
                <a:latin typeface="+mn-ea"/>
              </a:rPr>
              <a:t>円、平均客室単価</a:t>
            </a:r>
            <a:r>
              <a:rPr lang="en-US" altLang="ja-JP" sz="1800" b="1">
                <a:solidFill>
                  <a:schemeClr val="bg2">
                    <a:lumMod val="25000"/>
                  </a:schemeClr>
                </a:solidFill>
                <a:latin typeface="+mn-ea"/>
              </a:rPr>
              <a:t>25,000</a:t>
            </a:r>
            <a:r>
              <a:rPr lang="ja-JP" altLang="en-US" sz="1800" b="1">
                <a:solidFill>
                  <a:schemeClr val="bg2">
                    <a:lumMod val="25000"/>
                  </a:schemeClr>
                </a:solidFill>
                <a:latin typeface="+mn-ea"/>
              </a:rPr>
              <a:t>円の場合の客室稼働率は？ （２）</a:t>
            </a:r>
            <a:r>
              <a:rPr lang="en-US" altLang="ja-JP" sz="1800" b="1">
                <a:solidFill>
                  <a:schemeClr val="bg2">
                    <a:lumMod val="25000"/>
                  </a:schemeClr>
                </a:solidFill>
                <a:latin typeface="+mn-ea"/>
              </a:rPr>
              <a:t>RevPAR</a:t>
            </a:r>
            <a:r>
              <a:rPr lang="ja-JP" altLang="en-US" sz="1800" b="1">
                <a:solidFill>
                  <a:schemeClr val="bg2">
                    <a:lumMod val="25000"/>
                  </a:schemeClr>
                </a:solidFill>
                <a:latin typeface="+mn-ea"/>
              </a:rPr>
              <a:t>が</a:t>
            </a:r>
            <a:r>
              <a:rPr lang="en-US" altLang="ja-JP" sz="1800" b="1">
                <a:solidFill>
                  <a:schemeClr val="bg2">
                    <a:lumMod val="25000"/>
                  </a:schemeClr>
                </a:solidFill>
                <a:latin typeface="+mn-ea"/>
              </a:rPr>
              <a:t>20,000</a:t>
            </a:r>
            <a:r>
              <a:rPr lang="ja-JP" altLang="en-US" sz="1800" b="1">
                <a:solidFill>
                  <a:schemeClr val="bg2">
                    <a:lumMod val="25000"/>
                  </a:schemeClr>
                </a:solidFill>
                <a:latin typeface="+mn-ea"/>
              </a:rPr>
              <a:t>円、客室稼働率が</a:t>
            </a:r>
            <a:r>
              <a:rPr lang="en-US" altLang="ja-JP" sz="1800" b="1">
                <a:solidFill>
                  <a:schemeClr val="bg2">
                    <a:lumMod val="25000"/>
                  </a:schemeClr>
                </a:solidFill>
                <a:latin typeface="+mn-ea"/>
              </a:rPr>
              <a:t>50</a:t>
            </a:r>
            <a:r>
              <a:rPr lang="ja-JP" altLang="en-US" sz="1800" b="1">
                <a:solidFill>
                  <a:schemeClr val="bg2">
                    <a:lumMod val="25000"/>
                  </a:schemeClr>
                </a:solidFill>
                <a:latin typeface="+mn-ea"/>
              </a:rPr>
              <a:t>％の場合の平均客室単価は？</a:t>
            </a:r>
          </a:p>
        </p:txBody>
      </p:sp>
    </p:spTree>
    <p:extLst>
      <p:ext uri="{BB962C8B-B14F-4D97-AF65-F5344CB8AC3E}">
        <p14:creationId xmlns:p14="http://schemas.microsoft.com/office/powerpoint/2010/main" val="3637629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52AF-C5D4-3D29-283C-A54F578336DB}"/>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306B1CF6-527D-F827-135E-05C556C28EBC}"/>
              </a:ext>
            </a:extLst>
          </p:cNvPr>
          <p:cNvSpPr>
            <a:spLocks noGrp="1"/>
          </p:cNvSpPr>
          <p:nvPr>
            <p:ph type="body" sz="quarter" idx="14"/>
          </p:nvPr>
        </p:nvSpPr>
        <p:spPr/>
        <p:txBody>
          <a:bodyPr/>
          <a:lstStyle/>
          <a:p>
            <a:r>
              <a:rPr lang="ja-JP" altLang="en-US"/>
              <a:t>ティーチングブック</a:t>
            </a:r>
          </a:p>
        </p:txBody>
      </p:sp>
      <p:sp>
        <p:nvSpPr>
          <p:cNvPr id="8" name="スライド番号プレースホルダー 1">
            <a:extLst>
              <a:ext uri="{FF2B5EF4-FFF2-40B4-BE49-F238E27FC236}">
                <a16:creationId xmlns:a16="http://schemas.microsoft.com/office/drawing/2014/main" id="{DE9741D9-9A3E-AD03-95EB-53860CE64BFA}"/>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25</a:t>
            </a:fld>
            <a:endParaRPr kumimoji="1" lang="ja-JP" altLang="en-US"/>
          </a:p>
        </p:txBody>
      </p:sp>
      <p:sp>
        <p:nvSpPr>
          <p:cNvPr id="43" name="テキスト プレースホルダー 4">
            <a:extLst>
              <a:ext uri="{FF2B5EF4-FFF2-40B4-BE49-F238E27FC236}">
                <a16:creationId xmlns:a16="http://schemas.microsoft.com/office/drawing/2014/main" id="{4A8D761A-3828-9E4A-1356-D842C2251C65}"/>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H </a:t>
            </a:r>
            <a:r>
              <a:rPr lang="ja-JP" altLang="en-US"/>
              <a:t>｜宿泊業②｜</a:t>
            </a:r>
          </a:p>
        </p:txBody>
      </p:sp>
      <p:graphicFrame>
        <p:nvGraphicFramePr>
          <p:cNvPr id="11" name="表 10">
            <a:extLst>
              <a:ext uri="{FF2B5EF4-FFF2-40B4-BE49-F238E27FC236}">
                <a16:creationId xmlns:a16="http://schemas.microsoft.com/office/drawing/2014/main" id="{5123067D-3C8F-CA02-72C7-1445FCACF4C4}"/>
              </a:ext>
            </a:extLst>
          </p:cNvPr>
          <p:cNvGraphicFramePr>
            <a:graphicFrameLocks noGrp="1"/>
          </p:cNvGraphicFramePr>
          <p:nvPr/>
        </p:nvGraphicFramePr>
        <p:xfrm>
          <a:off x="784097" y="1276412"/>
          <a:ext cx="7578095" cy="1341120"/>
        </p:xfrm>
        <a:graphic>
          <a:graphicData uri="http://schemas.openxmlformats.org/drawingml/2006/table">
            <a:tbl>
              <a:tblPr firstRow="1" bandRow="1">
                <a:tableStyleId>{5940675A-B579-460E-94D1-54222C63F5DA}</a:tableStyleId>
              </a:tblPr>
              <a:tblGrid>
                <a:gridCol w="1082585">
                  <a:extLst>
                    <a:ext uri="{9D8B030D-6E8A-4147-A177-3AD203B41FA5}">
                      <a16:colId xmlns:a16="http://schemas.microsoft.com/office/drawing/2014/main" val="3391355107"/>
                    </a:ext>
                  </a:extLst>
                </a:gridCol>
                <a:gridCol w="1082585">
                  <a:extLst>
                    <a:ext uri="{9D8B030D-6E8A-4147-A177-3AD203B41FA5}">
                      <a16:colId xmlns:a16="http://schemas.microsoft.com/office/drawing/2014/main" val="3139530472"/>
                    </a:ext>
                  </a:extLst>
                </a:gridCol>
                <a:gridCol w="1082585">
                  <a:extLst>
                    <a:ext uri="{9D8B030D-6E8A-4147-A177-3AD203B41FA5}">
                      <a16:colId xmlns:a16="http://schemas.microsoft.com/office/drawing/2014/main" val="310969854"/>
                    </a:ext>
                  </a:extLst>
                </a:gridCol>
                <a:gridCol w="1082585">
                  <a:extLst>
                    <a:ext uri="{9D8B030D-6E8A-4147-A177-3AD203B41FA5}">
                      <a16:colId xmlns:a16="http://schemas.microsoft.com/office/drawing/2014/main" val="2654491919"/>
                    </a:ext>
                  </a:extLst>
                </a:gridCol>
                <a:gridCol w="1082585">
                  <a:extLst>
                    <a:ext uri="{9D8B030D-6E8A-4147-A177-3AD203B41FA5}">
                      <a16:colId xmlns:a16="http://schemas.microsoft.com/office/drawing/2014/main" val="3536894136"/>
                    </a:ext>
                  </a:extLst>
                </a:gridCol>
                <a:gridCol w="1082585">
                  <a:extLst>
                    <a:ext uri="{9D8B030D-6E8A-4147-A177-3AD203B41FA5}">
                      <a16:colId xmlns:a16="http://schemas.microsoft.com/office/drawing/2014/main" val="4082128675"/>
                    </a:ext>
                  </a:extLst>
                </a:gridCol>
                <a:gridCol w="1082585">
                  <a:extLst>
                    <a:ext uri="{9D8B030D-6E8A-4147-A177-3AD203B41FA5}">
                      <a16:colId xmlns:a16="http://schemas.microsoft.com/office/drawing/2014/main" val="1405110685"/>
                    </a:ext>
                  </a:extLst>
                </a:gridCol>
              </a:tblGrid>
              <a:tr h="480060">
                <a:tc rowSpan="2">
                  <a:txBody>
                    <a:bodyPr/>
                    <a:lstStyle/>
                    <a:p>
                      <a:pPr algn="ctr"/>
                      <a:endParaRPr kumimoji="1" lang="ja-JP" altLang="en-US" sz="1400">
                        <a:latin typeface="+mn-ea"/>
                        <a:ea typeface="+mn-ea"/>
                      </a:endParaRPr>
                    </a:p>
                  </a:txBody>
                  <a:tcPr marL="68580" marR="68580" marT="34290" marB="34290"/>
                </a:tc>
                <a:tc>
                  <a:txBody>
                    <a:bodyPr/>
                    <a:lstStyle/>
                    <a:p>
                      <a:pPr algn="ctr"/>
                      <a:r>
                        <a:rPr kumimoji="1" lang="ja-JP" altLang="en-US" sz="1400">
                          <a:latin typeface="+mn-ea"/>
                          <a:ea typeface="+mn-ea"/>
                        </a:rPr>
                        <a:t>年間宿泊</a:t>
                      </a:r>
                      <a:endParaRPr kumimoji="1" lang="en-US" altLang="ja-JP" sz="1400">
                        <a:latin typeface="+mn-ea"/>
                        <a:ea typeface="+mn-ea"/>
                      </a:endParaRPr>
                    </a:p>
                    <a:p>
                      <a:pPr algn="ctr"/>
                      <a:r>
                        <a:rPr kumimoji="1" lang="ja-JP" altLang="en-US" sz="1400">
                          <a:latin typeface="+mn-ea"/>
                          <a:ea typeface="+mn-ea"/>
                        </a:rPr>
                        <a:t>売上</a:t>
                      </a:r>
                    </a:p>
                  </a:txBody>
                  <a:tcPr marL="68580" marR="68580" marT="34290" marB="34290"/>
                </a:tc>
                <a:tc>
                  <a:txBody>
                    <a:bodyPr/>
                    <a:lstStyle/>
                    <a:p>
                      <a:pPr algn="ctr"/>
                      <a:r>
                        <a:rPr kumimoji="1" lang="ja-JP" altLang="en-US" sz="1400">
                          <a:latin typeface="+mn-ea"/>
                          <a:ea typeface="+mn-ea"/>
                        </a:rPr>
                        <a:t>年間販売</a:t>
                      </a:r>
                      <a:endParaRPr kumimoji="1" lang="en-US" altLang="ja-JP" sz="1400">
                        <a:latin typeface="+mn-ea"/>
                        <a:ea typeface="+mn-ea"/>
                      </a:endParaRPr>
                    </a:p>
                    <a:p>
                      <a:pPr algn="ctr"/>
                      <a:r>
                        <a:rPr kumimoji="1" lang="ja-JP" altLang="en-US" sz="1400">
                          <a:latin typeface="+mn-ea"/>
                          <a:ea typeface="+mn-ea"/>
                        </a:rPr>
                        <a:t>客室数</a:t>
                      </a:r>
                    </a:p>
                  </a:txBody>
                  <a:tcPr marL="68580" marR="68580" marT="34290" marB="34290"/>
                </a:tc>
                <a:tc>
                  <a:txBody>
                    <a:bodyPr/>
                    <a:lstStyle/>
                    <a:p>
                      <a:pPr algn="ctr"/>
                      <a:r>
                        <a:rPr kumimoji="1" lang="ja-JP" altLang="en-US" sz="1400">
                          <a:latin typeface="+mn-ea"/>
                          <a:ea typeface="+mn-ea"/>
                        </a:rPr>
                        <a:t>年間宿泊数</a:t>
                      </a:r>
                    </a:p>
                  </a:txBody>
                  <a:tcPr marL="68580" marR="68580" marT="34290" marB="34290"/>
                </a:tc>
                <a:tc>
                  <a:txBody>
                    <a:bodyPr/>
                    <a:lstStyle/>
                    <a:p>
                      <a:pPr algn="ctr"/>
                      <a:r>
                        <a:rPr kumimoji="1" lang="ja-JP" altLang="en-US" sz="1400">
                          <a:latin typeface="+mn-ea"/>
                          <a:ea typeface="+mn-ea"/>
                        </a:rPr>
                        <a:t>平均客室</a:t>
                      </a:r>
                      <a:endParaRPr kumimoji="1" lang="en-US" altLang="ja-JP" sz="1400">
                        <a:latin typeface="+mn-ea"/>
                        <a:ea typeface="+mn-ea"/>
                      </a:endParaRPr>
                    </a:p>
                    <a:p>
                      <a:pPr algn="ctr"/>
                      <a:r>
                        <a:rPr kumimoji="1" lang="ja-JP" altLang="en-US" sz="1400">
                          <a:latin typeface="+mn-ea"/>
                          <a:ea typeface="+mn-ea"/>
                        </a:rPr>
                        <a:t>単価</a:t>
                      </a:r>
                    </a:p>
                  </a:txBody>
                  <a:tcPr marL="68580" marR="68580" marT="34290" marB="34290"/>
                </a:tc>
                <a:tc>
                  <a:txBody>
                    <a:bodyPr/>
                    <a:lstStyle/>
                    <a:p>
                      <a:pPr algn="ctr"/>
                      <a:r>
                        <a:rPr kumimoji="1" lang="ja-JP" altLang="en-US" sz="1400">
                          <a:latin typeface="+mn-ea"/>
                          <a:ea typeface="+mn-ea"/>
                        </a:rPr>
                        <a:t>平均宿泊者単価</a:t>
                      </a:r>
                    </a:p>
                  </a:txBody>
                  <a:tcPr marL="68580" marR="68580" marT="34290" marB="34290"/>
                </a:tc>
                <a:tc>
                  <a:txBody>
                    <a:bodyPr/>
                    <a:lstStyle/>
                    <a:p>
                      <a:pPr algn="ctr"/>
                      <a:r>
                        <a:rPr kumimoji="1" lang="en-US" altLang="ja-JP" sz="1400">
                          <a:latin typeface="+mn-ea"/>
                          <a:ea typeface="+mn-ea"/>
                        </a:rPr>
                        <a:t>1</a:t>
                      </a:r>
                      <a:r>
                        <a:rPr kumimoji="1" lang="ja-JP" altLang="en-US" sz="1400">
                          <a:latin typeface="+mn-ea"/>
                          <a:ea typeface="+mn-ea"/>
                        </a:rPr>
                        <a:t>室あたりの宿泊者数</a:t>
                      </a:r>
                    </a:p>
                  </a:txBody>
                  <a:tcPr marL="68580" marR="68580" marT="34290" marB="34290"/>
                </a:tc>
                <a:extLst>
                  <a:ext uri="{0D108BD9-81ED-4DB2-BD59-A6C34878D82A}">
                    <a16:rowId xmlns:a16="http://schemas.microsoft.com/office/drawing/2014/main" val="4244216539"/>
                  </a:ext>
                </a:extLst>
              </a:tr>
              <a:tr h="278130">
                <a:tc vMerge="1">
                  <a:txBody>
                    <a:bodyPr/>
                    <a:lstStyle/>
                    <a:p>
                      <a:endParaRPr kumimoji="1" lang="ja-JP" altLang="en-US"/>
                    </a:p>
                  </a:txBody>
                  <a:tcPr/>
                </a:tc>
                <a:tc>
                  <a:txBody>
                    <a:bodyPr/>
                    <a:lstStyle/>
                    <a:p>
                      <a:pPr algn="ctr"/>
                      <a:r>
                        <a:rPr kumimoji="1" lang="ja-JP" altLang="en-US" sz="1400">
                          <a:latin typeface="+mn-ea"/>
                          <a:ea typeface="+mn-ea"/>
                        </a:rPr>
                        <a:t>（百万円）</a:t>
                      </a:r>
                    </a:p>
                  </a:txBody>
                  <a:tcPr marL="68580" marR="68580" marT="34290" marB="34290"/>
                </a:tc>
                <a:tc>
                  <a:txBody>
                    <a:bodyPr/>
                    <a:lstStyle/>
                    <a:p>
                      <a:pPr algn="ctr"/>
                      <a:r>
                        <a:rPr kumimoji="1" lang="ja-JP" altLang="en-US" sz="1400">
                          <a:latin typeface="+mn-ea"/>
                          <a:ea typeface="+mn-ea"/>
                        </a:rPr>
                        <a:t>（室）</a:t>
                      </a:r>
                    </a:p>
                  </a:txBody>
                  <a:tcPr marL="68580" marR="68580" marT="34290" marB="34290"/>
                </a:tc>
                <a:tc>
                  <a:txBody>
                    <a:bodyPr/>
                    <a:lstStyle/>
                    <a:p>
                      <a:pPr algn="ctr"/>
                      <a:r>
                        <a:rPr kumimoji="1" lang="ja-JP" altLang="en-US" sz="1400">
                          <a:latin typeface="+mn-ea"/>
                          <a:ea typeface="+mn-ea"/>
                        </a:rPr>
                        <a:t>（人）</a:t>
                      </a:r>
                    </a:p>
                  </a:txBody>
                  <a:tcPr marL="68580" marR="68580" marT="34290" marB="34290"/>
                </a:tc>
                <a:tc>
                  <a:txBody>
                    <a:bodyPr/>
                    <a:lstStyle/>
                    <a:p>
                      <a:pPr algn="ctr"/>
                      <a:r>
                        <a:rPr kumimoji="1" lang="ja-JP" altLang="en-US" sz="1400">
                          <a:latin typeface="+mn-ea"/>
                          <a:ea typeface="+mn-ea"/>
                        </a:rPr>
                        <a:t>（円</a:t>
                      </a:r>
                      <a:r>
                        <a:rPr kumimoji="1" lang="en-US" altLang="ja-JP" sz="1400">
                          <a:latin typeface="+mn-ea"/>
                          <a:ea typeface="+mn-ea"/>
                        </a:rPr>
                        <a:t>/</a:t>
                      </a:r>
                      <a:r>
                        <a:rPr kumimoji="1" lang="ja-JP" altLang="en-US" sz="1400">
                          <a:latin typeface="+mn-ea"/>
                          <a:ea typeface="+mn-ea"/>
                        </a:rPr>
                        <a:t>室）</a:t>
                      </a:r>
                    </a:p>
                  </a:txBody>
                  <a:tcPr marL="68580" marR="68580" marT="34290" marB="34290"/>
                </a:tc>
                <a:tc>
                  <a:txBody>
                    <a:bodyPr/>
                    <a:lstStyle/>
                    <a:p>
                      <a:pPr algn="ctr"/>
                      <a:r>
                        <a:rPr kumimoji="1" lang="ja-JP" altLang="en-US" sz="1400">
                          <a:latin typeface="+mn-ea"/>
                          <a:ea typeface="+mn-ea"/>
                        </a:rPr>
                        <a:t>（円</a:t>
                      </a:r>
                      <a:r>
                        <a:rPr kumimoji="1" lang="en-US" altLang="ja-JP" sz="1400">
                          <a:latin typeface="+mn-ea"/>
                          <a:ea typeface="+mn-ea"/>
                        </a:rPr>
                        <a:t>/</a:t>
                      </a:r>
                      <a:r>
                        <a:rPr kumimoji="1" lang="ja-JP" altLang="en-US" sz="1400">
                          <a:latin typeface="+mn-ea"/>
                          <a:ea typeface="+mn-ea"/>
                        </a:rPr>
                        <a:t>人）</a:t>
                      </a:r>
                    </a:p>
                  </a:txBody>
                  <a:tcPr marL="68580" marR="68580" marT="34290" marB="34290"/>
                </a:tc>
                <a:tc>
                  <a:txBody>
                    <a:bodyPr/>
                    <a:lstStyle/>
                    <a:p>
                      <a:pPr algn="ctr"/>
                      <a:r>
                        <a:rPr kumimoji="1" lang="ja-JP" altLang="en-US" sz="1400">
                          <a:latin typeface="+mn-ea"/>
                          <a:ea typeface="+mn-ea"/>
                        </a:rPr>
                        <a:t>（人</a:t>
                      </a:r>
                      <a:r>
                        <a:rPr kumimoji="1" lang="en-US" altLang="ja-JP" sz="1400">
                          <a:latin typeface="+mn-ea"/>
                          <a:ea typeface="+mn-ea"/>
                        </a:rPr>
                        <a:t>/</a:t>
                      </a:r>
                      <a:r>
                        <a:rPr kumimoji="1" lang="ja-JP" altLang="en-US" sz="1400">
                          <a:latin typeface="+mn-ea"/>
                          <a:ea typeface="+mn-ea"/>
                        </a:rPr>
                        <a:t>室）</a:t>
                      </a:r>
                    </a:p>
                  </a:txBody>
                  <a:tcPr marL="68580" marR="68580" marT="34290" marB="34290"/>
                </a:tc>
                <a:extLst>
                  <a:ext uri="{0D108BD9-81ED-4DB2-BD59-A6C34878D82A}">
                    <a16:rowId xmlns:a16="http://schemas.microsoft.com/office/drawing/2014/main" val="2153525850"/>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（１）</a:t>
                      </a:r>
                    </a:p>
                  </a:txBody>
                  <a:tcPr marL="68580" marR="68580" marT="34290" marB="34290"/>
                </a:tc>
                <a:tc>
                  <a:txBody>
                    <a:bodyPr/>
                    <a:lstStyle/>
                    <a:p>
                      <a:pPr algn="ctr"/>
                      <a:r>
                        <a:rPr kumimoji="1" lang="en-US" altLang="ja-JP" sz="1400">
                          <a:latin typeface="+mn-ea"/>
                          <a:ea typeface="+mn-ea"/>
                        </a:rPr>
                        <a:t>400</a:t>
                      </a:r>
                      <a:endParaRPr kumimoji="1" lang="ja-JP" altLang="en-US" sz="1400">
                        <a:latin typeface="+mn-ea"/>
                        <a:ea typeface="+mn-ea"/>
                      </a:endParaRPr>
                    </a:p>
                  </a:txBody>
                  <a:tcPr marL="68580" marR="68580" marT="34290" marB="34290"/>
                </a:tc>
                <a:tc>
                  <a:txBody>
                    <a:bodyPr/>
                    <a:lstStyle/>
                    <a:p>
                      <a:pPr algn="ctr"/>
                      <a:r>
                        <a:rPr kumimoji="1" lang="en-US" altLang="ja-JP" sz="1400">
                          <a:latin typeface="+mn-ea"/>
                          <a:ea typeface="+mn-ea"/>
                        </a:rPr>
                        <a:t>16,000</a:t>
                      </a:r>
                      <a:endParaRPr kumimoji="1" lang="ja-JP" altLang="en-US" sz="1400">
                        <a:latin typeface="+mn-ea"/>
                        <a:ea typeface="+mn-ea"/>
                      </a:endParaRPr>
                    </a:p>
                  </a:txBody>
                  <a:tcPr marL="68580" marR="68580" marT="34290" marB="34290"/>
                </a:tc>
                <a:tc>
                  <a:txBody>
                    <a:bodyPr/>
                    <a:lstStyle/>
                    <a:p>
                      <a:pPr algn="ctr"/>
                      <a:r>
                        <a:rPr kumimoji="1" lang="en-US" altLang="ja-JP" sz="1400">
                          <a:latin typeface="+mn-ea"/>
                          <a:ea typeface="+mn-ea"/>
                        </a:rPr>
                        <a:t>40,000</a:t>
                      </a:r>
                      <a:endParaRPr kumimoji="1" lang="ja-JP" altLang="en-US" sz="1400">
                        <a:latin typeface="+mn-ea"/>
                        <a:ea typeface="+mn-ea"/>
                      </a:endParaRPr>
                    </a:p>
                  </a:txBody>
                  <a:tcPr marL="68580" marR="68580" marT="34290" marB="34290"/>
                </a:tc>
                <a:tc>
                  <a:txBody>
                    <a:bodyPr/>
                    <a:lstStyle/>
                    <a:p>
                      <a:pPr algn="ctr"/>
                      <a:r>
                        <a:rPr kumimoji="1" lang="en-US" altLang="ja-JP" sz="1400">
                          <a:solidFill>
                            <a:schemeClr val="tx1"/>
                          </a:solidFill>
                          <a:latin typeface="+mn-ea"/>
                          <a:ea typeface="+mn-ea"/>
                        </a:rPr>
                        <a:t>25,000</a:t>
                      </a:r>
                      <a:endParaRPr kumimoji="1" lang="ja-JP" altLang="en-US" sz="1400">
                        <a:solidFill>
                          <a:schemeClr val="tx1"/>
                        </a:solidFill>
                        <a:latin typeface="+mn-ea"/>
                        <a:ea typeface="+mn-ea"/>
                      </a:endParaRPr>
                    </a:p>
                  </a:txBody>
                  <a:tcPr marL="68580" marR="68580" marT="34290" marB="34290"/>
                </a:tc>
                <a:tc>
                  <a:txBody>
                    <a:bodyPr/>
                    <a:lstStyle/>
                    <a:p>
                      <a:pPr algn="ctr"/>
                      <a:r>
                        <a:rPr kumimoji="1" lang="en-US" altLang="ja-JP" sz="1400">
                          <a:latin typeface="+mn-ea"/>
                          <a:ea typeface="+mn-ea"/>
                        </a:rPr>
                        <a:t>10,000</a:t>
                      </a:r>
                      <a:endParaRPr kumimoji="1" lang="ja-JP" altLang="en-US" sz="1400">
                        <a:latin typeface="+mn-ea"/>
                        <a:ea typeface="+mn-ea"/>
                      </a:endParaRPr>
                    </a:p>
                  </a:txBody>
                  <a:tcPr marL="68580" marR="68580" marT="34290" marB="34290"/>
                </a:tc>
                <a:tc>
                  <a:txBody>
                    <a:bodyPr/>
                    <a:lstStyle/>
                    <a:p>
                      <a:pPr algn="ctr"/>
                      <a:r>
                        <a:rPr kumimoji="1" lang="en-US" altLang="ja-JP" sz="1400">
                          <a:latin typeface="+mn-ea"/>
                          <a:ea typeface="+mn-ea"/>
                        </a:rPr>
                        <a:t>2.5</a:t>
                      </a:r>
                      <a:endParaRPr kumimoji="1" lang="ja-JP" altLang="en-US" sz="1400">
                        <a:latin typeface="+mn-ea"/>
                        <a:ea typeface="+mn-ea"/>
                      </a:endParaRPr>
                    </a:p>
                  </a:txBody>
                  <a:tcPr marL="68580" marR="68580" marT="34290" marB="34290"/>
                </a:tc>
                <a:extLst>
                  <a:ext uri="{0D108BD9-81ED-4DB2-BD59-A6C34878D82A}">
                    <a16:rowId xmlns:a16="http://schemas.microsoft.com/office/drawing/2014/main" val="404407761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（２）</a:t>
                      </a:r>
                    </a:p>
                  </a:txBody>
                  <a:tcPr marL="68580" marR="68580" marT="34290" marB="34290"/>
                </a:tc>
                <a:tc>
                  <a:txBody>
                    <a:bodyPr/>
                    <a:lstStyle/>
                    <a:p>
                      <a:pPr algn="ctr"/>
                      <a:r>
                        <a:rPr kumimoji="1" lang="en-US" altLang="ja-JP" sz="1400">
                          <a:latin typeface="+mn-ea"/>
                          <a:ea typeface="+mn-ea"/>
                        </a:rPr>
                        <a:t>400</a:t>
                      </a:r>
                      <a:endParaRPr kumimoji="1" lang="ja-JP" altLang="en-US" sz="1400">
                        <a:latin typeface="+mn-ea"/>
                        <a:ea typeface="+mn-ea"/>
                      </a:endParaRPr>
                    </a:p>
                  </a:txBody>
                  <a:tcPr marL="68580" marR="68580" marT="34290" marB="34290"/>
                </a:tc>
                <a:tc>
                  <a:txBody>
                    <a:bodyPr/>
                    <a:lstStyle/>
                    <a:p>
                      <a:pPr algn="ctr"/>
                      <a:r>
                        <a:rPr kumimoji="1" lang="en-US" altLang="ja-JP" sz="1400">
                          <a:latin typeface="+mn-ea"/>
                          <a:ea typeface="+mn-ea"/>
                        </a:rPr>
                        <a:t>10,000</a:t>
                      </a:r>
                      <a:endParaRPr kumimoji="1" lang="ja-JP" altLang="en-US" sz="1400">
                        <a:latin typeface="+mn-ea"/>
                        <a:ea typeface="+mn-ea"/>
                      </a:endParaRPr>
                    </a:p>
                  </a:txBody>
                  <a:tcPr marL="68580" marR="68580" marT="34290" marB="34290"/>
                </a:tc>
                <a:tc>
                  <a:txBody>
                    <a:bodyPr/>
                    <a:lstStyle/>
                    <a:p>
                      <a:pPr algn="ctr"/>
                      <a:r>
                        <a:rPr kumimoji="1" lang="en-US" altLang="ja-JP" sz="1400">
                          <a:latin typeface="+mn-ea"/>
                          <a:ea typeface="+mn-ea"/>
                        </a:rPr>
                        <a:t>25,000</a:t>
                      </a:r>
                      <a:endParaRPr kumimoji="1" lang="ja-JP" altLang="en-US" sz="1400">
                        <a:latin typeface="+mn-ea"/>
                        <a:ea typeface="+mn-ea"/>
                      </a:endParaRPr>
                    </a:p>
                  </a:txBody>
                  <a:tcPr marL="68580" marR="68580" marT="34290" marB="34290"/>
                </a:tc>
                <a:tc>
                  <a:txBody>
                    <a:bodyPr/>
                    <a:lstStyle/>
                    <a:p>
                      <a:pPr algn="ctr"/>
                      <a:r>
                        <a:rPr kumimoji="1" lang="en-US" altLang="ja-JP" sz="1400">
                          <a:solidFill>
                            <a:srgbClr val="FF0000"/>
                          </a:solidFill>
                          <a:latin typeface="+mn-ea"/>
                          <a:ea typeface="+mn-ea"/>
                        </a:rPr>
                        <a:t>40,000</a:t>
                      </a:r>
                      <a:endParaRPr kumimoji="1" lang="ja-JP" altLang="en-US" sz="1400">
                        <a:solidFill>
                          <a:srgbClr val="FF0000"/>
                        </a:solidFill>
                        <a:latin typeface="+mn-ea"/>
                        <a:ea typeface="+mn-ea"/>
                      </a:endParaRPr>
                    </a:p>
                  </a:txBody>
                  <a:tcPr marL="68580" marR="68580" marT="34290" marB="34290"/>
                </a:tc>
                <a:tc>
                  <a:txBody>
                    <a:bodyPr/>
                    <a:lstStyle/>
                    <a:p>
                      <a:pPr algn="ctr"/>
                      <a:r>
                        <a:rPr kumimoji="1" lang="en-US" altLang="ja-JP" sz="1400">
                          <a:latin typeface="+mn-ea"/>
                          <a:ea typeface="+mn-ea"/>
                        </a:rPr>
                        <a:t>16,000</a:t>
                      </a:r>
                      <a:endParaRPr kumimoji="1" lang="ja-JP" altLang="en-US" sz="1400">
                        <a:latin typeface="+mn-ea"/>
                        <a:ea typeface="+mn-ea"/>
                      </a:endParaRPr>
                    </a:p>
                  </a:txBody>
                  <a:tcPr marL="68580" marR="68580" marT="34290" marB="34290"/>
                </a:tc>
                <a:tc>
                  <a:txBody>
                    <a:bodyPr/>
                    <a:lstStyle/>
                    <a:p>
                      <a:pPr algn="ctr"/>
                      <a:r>
                        <a:rPr kumimoji="1" lang="en-US" altLang="ja-JP" sz="1400" dirty="0">
                          <a:latin typeface="+mn-ea"/>
                          <a:ea typeface="+mn-ea"/>
                        </a:rPr>
                        <a:t>2.5</a:t>
                      </a:r>
                      <a:endParaRPr kumimoji="1" lang="ja-JP" altLang="en-US" sz="1400" dirty="0">
                        <a:latin typeface="+mn-ea"/>
                        <a:ea typeface="+mn-ea"/>
                      </a:endParaRPr>
                    </a:p>
                  </a:txBody>
                  <a:tcPr marL="68580" marR="68580" marT="34290" marB="34290"/>
                </a:tc>
                <a:extLst>
                  <a:ext uri="{0D108BD9-81ED-4DB2-BD59-A6C34878D82A}">
                    <a16:rowId xmlns:a16="http://schemas.microsoft.com/office/drawing/2014/main" val="738542439"/>
                  </a:ext>
                </a:extLst>
              </a:tr>
            </a:tbl>
          </a:graphicData>
        </a:graphic>
      </p:graphicFrame>
      <p:graphicFrame>
        <p:nvGraphicFramePr>
          <p:cNvPr id="12" name="表 11">
            <a:extLst>
              <a:ext uri="{FF2B5EF4-FFF2-40B4-BE49-F238E27FC236}">
                <a16:creationId xmlns:a16="http://schemas.microsoft.com/office/drawing/2014/main" id="{3F4E90BB-3158-AB34-4298-C40C1D6BAAF5}"/>
              </a:ext>
            </a:extLst>
          </p:cNvPr>
          <p:cNvGraphicFramePr>
            <a:graphicFrameLocks noGrp="1"/>
          </p:cNvGraphicFramePr>
          <p:nvPr/>
        </p:nvGraphicFramePr>
        <p:xfrm>
          <a:off x="784097" y="2879510"/>
          <a:ext cx="5609847" cy="1127760"/>
        </p:xfrm>
        <a:graphic>
          <a:graphicData uri="http://schemas.openxmlformats.org/drawingml/2006/table">
            <a:tbl>
              <a:tblPr firstRow="1" bandRow="1">
                <a:tableStyleId>{5940675A-B579-460E-94D1-54222C63F5DA}</a:tableStyleId>
              </a:tblPr>
              <a:tblGrid>
                <a:gridCol w="1085507">
                  <a:extLst>
                    <a:ext uri="{9D8B030D-6E8A-4147-A177-3AD203B41FA5}">
                      <a16:colId xmlns:a16="http://schemas.microsoft.com/office/drawing/2014/main" val="4016551106"/>
                    </a:ext>
                  </a:extLst>
                </a:gridCol>
                <a:gridCol w="1230212">
                  <a:extLst>
                    <a:ext uri="{9D8B030D-6E8A-4147-A177-3AD203B41FA5}">
                      <a16:colId xmlns:a16="http://schemas.microsoft.com/office/drawing/2014/main" val="2797851490"/>
                    </a:ext>
                  </a:extLst>
                </a:gridCol>
                <a:gridCol w="1382574">
                  <a:extLst>
                    <a:ext uri="{9D8B030D-6E8A-4147-A177-3AD203B41FA5}">
                      <a16:colId xmlns:a16="http://schemas.microsoft.com/office/drawing/2014/main" val="1802322736"/>
                    </a:ext>
                  </a:extLst>
                </a:gridCol>
                <a:gridCol w="1911554">
                  <a:extLst>
                    <a:ext uri="{9D8B030D-6E8A-4147-A177-3AD203B41FA5}">
                      <a16:colId xmlns:a16="http://schemas.microsoft.com/office/drawing/2014/main" val="1124297329"/>
                    </a:ext>
                  </a:extLst>
                </a:gridCol>
              </a:tblGrid>
              <a:tr h="278130">
                <a:tc rowSpan="2">
                  <a:txBody>
                    <a:bodyPr/>
                    <a:lstStyle/>
                    <a:p>
                      <a:pPr algn="ctr"/>
                      <a:endParaRPr kumimoji="1" lang="ja-JP" altLang="en-US" sz="1400">
                        <a:latin typeface="+mn-ea"/>
                        <a:ea typeface="+mn-ea"/>
                      </a:endParaRPr>
                    </a:p>
                  </a:txBody>
                  <a:tcPr marL="68580" marR="68580" marT="34290" marB="34290"/>
                </a:tc>
                <a:tc>
                  <a:txBody>
                    <a:bodyPr/>
                    <a:lstStyle/>
                    <a:p>
                      <a:pPr algn="ctr"/>
                      <a:r>
                        <a:rPr kumimoji="1" lang="ja-JP" altLang="en-US" sz="1400">
                          <a:latin typeface="+mn-ea"/>
                          <a:ea typeface="+mn-ea"/>
                        </a:rPr>
                        <a:t>販売可能室数</a:t>
                      </a:r>
                    </a:p>
                  </a:txBody>
                  <a:tcPr marL="68580" marR="68580" marT="34290" marB="34290"/>
                </a:tc>
                <a:tc>
                  <a:txBody>
                    <a:bodyPr/>
                    <a:lstStyle/>
                    <a:p>
                      <a:pPr algn="ctr"/>
                      <a:r>
                        <a:rPr kumimoji="1" lang="ja-JP" altLang="en-US" sz="1400">
                          <a:latin typeface="+mn-ea"/>
                          <a:ea typeface="+mn-ea"/>
                        </a:rPr>
                        <a:t>客室稼働率</a:t>
                      </a:r>
                    </a:p>
                  </a:txBody>
                  <a:tcPr marL="68580" marR="68580" marT="34290" marB="34290"/>
                </a:tc>
                <a:tc>
                  <a:txBody>
                    <a:bodyPr/>
                    <a:lstStyle/>
                    <a:p>
                      <a:pPr algn="ctr"/>
                      <a:r>
                        <a:rPr kumimoji="1" lang="en-US" altLang="ja-JP" sz="1400">
                          <a:latin typeface="+mn-ea"/>
                          <a:ea typeface="+mn-ea"/>
                        </a:rPr>
                        <a:t>RevPAR</a:t>
                      </a:r>
                      <a:endParaRPr kumimoji="1" lang="ja-JP" altLang="en-US" sz="1400">
                        <a:latin typeface="+mn-ea"/>
                        <a:ea typeface="+mn-ea"/>
                      </a:endParaRPr>
                    </a:p>
                  </a:txBody>
                  <a:tcPr marL="68580" marR="68580" marT="34290" marB="34290"/>
                </a:tc>
                <a:extLst>
                  <a:ext uri="{0D108BD9-81ED-4DB2-BD59-A6C34878D82A}">
                    <a16:rowId xmlns:a16="http://schemas.microsoft.com/office/drawing/2014/main" val="2451315051"/>
                  </a:ext>
                </a:extLst>
              </a:tr>
              <a:tr h="278130">
                <a:tc vMerge="1">
                  <a:txBody>
                    <a:bodyPr/>
                    <a:lstStyle/>
                    <a:p>
                      <a:pPr algn="ctr"/>
                      <a:endParaRPr kumimoji="1" lang="ja-JP" altLang="en-US"/>
                    </a:p>
                  </a:txBody>
                  <a:tcPr/>
                </a:tc>
                <a:tc>
                  <a:txBody>
                    <a:bodyPr/>
                    <a:lstStyle/>
                    <a:p>
                      <a:pPr algn="ctr"/>
                      <a:r>
                        <a:rPr kumimoji="1" lang="ja-JP" altLang="en-US" sz="1400">
                          <a:latin typeface="+mn-ea"/>
                          <a:ea typeface="+mn-ea"/>
                        </a:rPr>
                        <a:t>（室）</a:t>
                      </a:r>
                    </a:p>
                  </a:txBody>
                  <a:tcPr marL="68580" marR="68580" marT="34290" marB="34290"/>
                </a:tc>
                <a:tc>
                  <a:txBody>
                    <a:bodyPr/>
                    <a:lstStyle/>
                    <a:p>
                      <a:pPr algn="ctr"/>
                      <a:r>
                        <a:rPr kumimoji="1" lang="ja-JP" altLang="en-US" sz="1400">
                          <a:latin typeface="+mn-ea"/>
                          <a:ea typeface="+mn-ea"/>
                        </a:rPr>
                        <a:t>（％）</a:t>
                      </a:r>
                    </a:p>
                  </a:txBody>
                  <a:tcPr marL="68580" marR="68580" marT="34290" marB="34290"/>
                </a:tc>
                <a:tc>
                  <a:txBody>
                    <a:bodyPr/>
                    <a:lstStyle/>
                    <a:p>
                      <a:pPr algn="ctr"/>
                      <a:r>
                        <a:rPr kumimoji="1" lang="ja-JP" altLang="en-US" sz="1400">
                          <a:latin typeface="+mn-ea"/>
                          <a:ea typeface="+mn-ea"/>
                        </a:rPr>
                        <a:t>（円）</a:t>
                      </a:r>
                    </a:p>
                  </a:txBody>
                  <a:tcPr marL="68580" marR="68580" marT="34290" marB="34290"/>
                </a:tc>
                <a:extLst>
                  <a:ext uri="{0D108BD9-81ED-4DB2-BD59-A6C34878D82A}">
                    <a16:rowId xmlns:a16="http://schemas.microsoft.com/office/drawing/2014/main" val="382908943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（１）</a:t>
                      </a:r>
                    </a:p>
                  </a:txBody>
                  <a:tcPr marL="68580" marR="68580" marT="34290" marB="34290"/>
                </a:tc>
                <a:tc>
                  <a:txBody>
                    <a:bodyPr/>
                    <a:lstStyle/>
                    <a:p>
                      <a:pPr algn="ctr"/>
                      <a:r>
                        <a:rPr kumimoji="1" lang="en-US" altLang="ja-JP" sz="1400">
                          <a:latin typeface="+mn-ea"/>
                          <a:ea typeface="+mn-ea"/>
                        </a:rPr>
                        <a:t>20,000</a:t>
                      </a:r>
                      <a:endParaRPr kumimoji="1" lang="ja-JP" altLang="en-US" sz="1400">
                        <a:latin typeface="+mn-ea"/>
                        <a:ea typeface="+mn-ea"/>
                      </a:endParaRPr>
                    </a:p>
                  </a:txBody>
                  <a:tcPr marL="68580" marR="68580" marT="34290" marB="34290"/>
                </a:tc>
                <a:tc>
                  <a:txBody>
                    <a:bodyPr/>
                    <a:lstStyle/>
                    <a:p>
                      <a:pPr algn="ctr"/>
                      <a:r>
                        <a:rPr kumimoji="1" lang="en-US" altLang="ja-JP" sz="1400">
                          <a:solidFill>
                            <a:srgbClr val="FF0000"/>
                          </a:solidFill>
                          <a:latin typeface="+mn-ea"/>
                          <a:ea typeface="+mn-ea"/>
                        </a:rPr>
                        <a:t>80</a:t>
                      </a:r>
                      <a:endParaRPr kumimoji="1" lang="ja-JP" altLang="en-US" sz="1400">
                        <a:solidFill>
                          <a:srgbClr val="FF0000"/>
                        </a:solidFill>
                        <a:latin typeface="+mn-ea"/>
                        <a:ea typeface="+mn-ea"/>
                      </a:endParaRPr>
                    </a:p>
                  </a:txBody>
                  <a:tcPr marL="68580" marR="68580" marT="34290" marB="34290"/>
                </a:tc>
                <a:tc>
                  <a:txBody>
                    <a:bodyPr/>
                    <a:lstStyle/>
                    <a:p>
                      <a:pPr algn="ctr"/>
                      <a:r>
                        <a:rPr kumimoji="1" lang="en-US" altLang="ja-JP" sz="1400" b="1">
                          <a:solidFill>
                            <a:schemeClr val="tx1"/>
                          </a:solidFill>
                          <a:latin typeface="+mn-ea"/>
                          <a:ea typeface="+mn-ea"/>
                        </a:rPr>
                        <a:t>20,000</a:t>
                      </a:r>
                      <a:endParaRPr kumimoji="1" lang="ja-JP" altLang="en-US" sz="1400" b="1">
                        <a:solidFill>
                          <a:schemeClr val="tx1"/>
                        </a:solidFill>
                        <a:latin typeface="+mn-ea"/>
                        <a:ea typeface="+mn-ea"/>
                      </a:endParaRPr>
                    </a:p>
                  </a:txBody>
                  <a:tcPr marL="68580" marR="68580" marT="34290" marB="34290"/>
                </a:tc>
                <a:extLst>
                  <a:ext uri="{0D108BD9-81ED-4DB2-BD59-A6C34878D82A}">
                    <a16:rowId xmlns:a16="http://schemas.microsoft.com/office/drawing/2014/main" val="371868782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latin typeface="+mn-ea"/>
                          <a:ea typeface="+mn-ea"/>
                        </a:rPr>
                        <a:t>（２）</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a:latin typeface="+mn-ea"/>
                          <a:ea typeface="+mn-ea"/>
                        </a:rPr>
                        <a:t>20,000</a:t>
                      </a:r>
                      <a:endParaRPr kumimoji="1" lang="ja-JP" altLang="en-US" sz="1400">
                        <a:latin typeface="+mn-ea"/>
                        <a:ea typeface="+mn-ea"/>
                      </a:endParaRPr>
                    </a:p>
                  </a:txBody>
                  <a:tcPr marL="68580" marR="68580" marT="34290" marB="34290"/>
                </a:tc>
                <a:tc>
                  <a:txBody>
                    <a:bodyPr/>
                    <a:lstStyle/>
                    <a:p>
                      <a:pPr algn="ctr"/>
                      <a:r>
                        <a:rPr kumimoji="1" lang="en-US" altLang="ja-JP" sz="1400">
                          <a:solidFill>
                            <a:schemeClr val="tx1"/>
                          </a:solidFill>
                          <a:latin typeface="+mn-ea"/>
                          <a:ea typeface="+mn-ea"/>
                        </a:rPr>
                        <a:t>50</a:t>
                      </a:r>
                      <a:endParaRPr kumimoji="1" lang="ja-JP" altLang="en-US" sz="1400">
                        <a:solidFill>
                          <a:schemeClr val="tx1"/>
                        </a:solidFill>
                        <a:latin typeface="+mn-ea"/>
                        <a:ea typeface="+mn-ea"/>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mn-ea"/>
                          <a:ea typeface="+mn-ea"/>
                        </a:rPr>
                        <a:t>20,000</a:t>
                      </a:r>
                      <a:endParaRPr kumimoji="1" lang="ja-JP" altLang="en-US" sz="1400" b="1" dirty="0">
                        <a:solidFill>
                          <a:schemeClr val="tx1"/>
                        </a:solidFill>
                        <a:latin typeface="+mn-ea"/>
                        <a:ea typeface="+mn-ea"/>
                      </a:endParaRPr>
                    </a:p>
                  </a:txBody>
                  <a:tcPr marL="68580" marR="68580" marT="34290" marB="34290"/>
                </a:tc>
                <a:extLst>
                  <a:ext uri="{0D108BD9-81ED-4DB2-BD59-A6C34878D82A}">
                    <a16:rowId xmlns:a16="http://schemas.microsoft.com/office/drawing/2014/main" val="1169313163"/>
                  </a:ext>
                </a:extLst>
              </a:tr>
            </a:tbl>
          </a:graphicData>
        </a:graphic>
      </p:graphicFrame>
      <p:sp>
        <p:nvSpPr>
          <p:cNvPr id="13" name="テキスト ボックス 12">
            <a:extLst>
              <a:ext uri="{FF2B5EF4-FFF2-40B4-BE49-F238E27FC236}">
                <a16:creationId xmlns:a16="http://schemas.microsoft.com/office/drawing/2014/main" id="{A85DF813-C5E5-1F81-9BF7-4F8D35A05D90}"/>
              </a:ext>
            </a:extLst>
          </p:cNvPr>
          <p:cNvSpPr txBox="1"/>
          <p:nvPr/>
        </p:nvSpPr>
        <p:spPr>
          <a:xfrm>
            <a:off x="784096" y="4366475"/>
            <a:ext cx="8873451" cy="1954381"/>
          </a:xfrm>
          <a:prstGeom prst="rect">
            <a:avLst/>
          </a:prstGeom>
          <a:noFill/>
        </p:spPr>
        <p:txBody>
          <a:bodyPr wrap="square" rtlCol="0">
            <a:spAutoFit/>
          </a:bodyPr>
          <a:lstStyle/>
          <a:p>
            <a:r>
              <a:rPr kumimoji="1" lang="ja-JP" altLang="en-US" sz="1500" spc="-100">
                <a:latin typeface="+mn-ea"/>
              </a:rPr>
              <a:t>□事業者の</a:t>
            </a:r>
            <a:r>
              <a:rPr kumimoji="1" lang="en-US" altLang="ja-JP" sz="1500" spc="-100">
                <a:latin typeface="+mn-ea"/>
              </a:rPr>
              <a:t>HP</a:t>
            </a:r>
            <a:r>
              <a:rPr kumimoji="1" lang="ja-JP" altLang="en-US" sz="1500" spc="-100">
                <a:latin typeface="+mn-ea"/>
              </a:rPr>
              <a:t>と旅行予約サイトの情報（特に</a:t>
            </a:r>
            <a:r>
              <a:rPr kumimoji="1" lang="ja-JP" altLang="en-US" sz="1500"/>
              <a:t>客室・浴室・料理の写真等）の連動性・同一性を　　　　　　</a:t>
            </a:r>
            <a:endParaRPr kumimoji="1" lang="en-US" altLang="ja-JP" sz="1500"/>
          </a:p>
          <a:p>
            <a:r>
              <a:rPr kumimoji="1" lang="ja-JP" altLang="en-US" sz="1500"/>
              <a:t>　確認して、</a:t>
            </a:r>
            <a:r>
              <a:rPr kumimoji="1" lang="ja-JP" altLang="en-US" sz="1500" spc="-100">
                <a:latin typeface="+mn-ea"/>
              </a:rPr>
              <a:t>リピート率や口コミの低さに課題が直結していないか。</a:t>
            </a:r>
            <a:endParaRPr kumimoji="1" lang="ja-JP" altLang="en-US" sz="1500"/>
          </a:p>
          <a:p>
            <a:r>
              <a:rPr lang="ja-JP" altLang="en-US" sz="1500" kern="100">
                <a:latin typeface="+mn-ea"/>
                <a:cs typeface="Times New Roman" panose="02020603050405020304" pitchFamily="18" charset="0"/>
              </a:rPr>
              <a:t>□</a:t>
            </a:r>
            <a:r>
              <a:rPr kumimoji="1" lang="ja-JP" altLang="en-US" sz="1500">
                <a:latin typeface="+mn-ea"/>
              </a:rPr>
              <a:t>人数などの条件を変更し</a:t>
            </a:r>
            <a:r>
              <a:rPr lang="ja-JP" altLang="en-US" sz="1500" kern="100">
                <a:latin typeface="+mn-ea"/>
                <a:cs typeface="Times New Roman" panose="02020603050405020304" pitchFamily="18" charset="0"/>
              </a:rPr>
              <a:t>旅行</a:t>
            </a:r>
            <a:r>
              <a:rPr kumimoji="1" lang="ja-JP" altLang="en-US" sz="1500" spc="-100"/>
              <a:t>予約サイトを</a:t>
            </a:r>
            <a:r>
              <a:rPr kumimoji="1" lang="ja-JP" altLang="en-US" sz="1500">
                <a:latin typeface="+mn-ea"/>
              </a:rPr>
              <a:t>検索して、</a:t>
            </a:r>
            <a:r>
              <a:rPr kumimoji="1" lang="ja-JP" altLang="en-US" sz="1500" spc="-100"/>
              <a:t>ニーズに沿ったプラン設定などの細やかな</a:t>
            </a:r>
            <a:endParaRPr kumimoji="1" lang="en-US" altLang="ja-JP" sz="1500" spc="-100"/>
          </a:p>
          <a:p>
            <a:r>
              <a:rPr kumimoji="1" lang="ja-JP" altLang="en-US" sz="1500" spc="-100"/>
              <a:t>　対応ができているか。</a:t>
            </a:r>
            <a:endParaRPr kumimoji="1" lang="en-US" altLang="ja-JP" sz="1500">
              <a:latin typeface="+mn-ea"/>
            </a:endParaRPr>
          </a:p>
          <a:p>
            <a:r>
              <a:rPr lang="ja-JP" altLang="en-US" sz="1500" kern="100">
                <a:latin typeface="+mn-ea"/>
                <a:cs typeface="Times New Roman" panose="02020603050405020304" pitchFamily="18" charset="0"/>
              </a:rPr>
              <a:t>□</a:t>
            </a:r>
            <a:r>
              <a:rPr kumimoji="1" lang="ja-JP" altLang="en-US" sz="1500">
                <a:latin typeface="+mn-ea"/>
              </a:rPr>
              <a:t>部屋別売上、客数、プラン別売上、顧客情報など宿泊に関する販売情報の存在と粒度を確認し</a:t>
            </a:r>
            <a:endParaRPr kumimoji="1" lang="en-US" altLang="ja-JP" sz="1500">
              <a:latin typeface="+mn-ea"/>
            </a:endParaRPr>
          </a:p>
          <a:p>
            <a:r>
              <a:rPr kumimoji="1" lang="ja-JP" altLang="en-US" sz="1500">
                <a:latin typeface="+mn-ea"/>
              </a:rPr>
              <a:t>　</a:t>
            </a:r>
            <a:r>
              <a:rPr kumimoji="1" lang="ja-JP" altLang="en-US" sz="1600" spc="-100"/>
              <a:t>各種情報の活用ができているか。</a:t>
            </a:r>
            <a:endParaRPr kumimoji="1" lang="en-US" altLang="ja-JP" sz="1500">
              <a:latin typeface="+mn-ea"/>
            </a:endParaRPr>
          </a:p>
          <a:p>
            <a:r>
              <a:rPr lang="ja-JP" altLang="en-US" sz="1500">
                <a:latin typeface="+mn-ea"/>
              </a:rPr>
              <a:t>□一般論として、客室稼働率・客室単価に関し、一方を高めると他方は低下する。（両立しない）</a:t>
            </a:r>
            <a:endParaRPr lang="en-US" altLang="ja-JP" sz="1500">
              <a:latin typeface="+mn-ea"/>
            </a:endParaRPr>
          </a:p>
          <a:p>
            <a:endParaRPr lang="ja-JP" altLang="en-US" sz="1500" u="sng">
              <a:latin typeface="+mn-ea"/>
            </a:endParaRPr>
          </a:p>
        </p:txBody>
      </p:sp>
      <p:sp>
        <p:nvSpPr>
          <p:cNvPr id="14" name="テキスト プレースホルダー 2">
            <a:extLst>
              <a:ext uri="{FF2B5EF4-FFF2-40B4-BE49-F238E27FC236}">
                <a16:creationId xmlns:a16="http://schemas.microsoft.com/office/drawing/2014/main" id="{CC5B9644-5FA5-5D2A-3772-69A268EC49FE}"/>
              </a:ext>
            </a:extLst>
          </p:cNvPr>
          <p:cNvSpPr txBox="1">
            <a:spLocks/>
          </p:cNvSpPr>
          <p:nvPr/>
        </p:nvSpPr>
        <p:spPr>
          <a:xfrm>
            <a:off x="245653" y="837024"/>
            <a:ext cx="9101522" cy="827679"/>
          </a:xfrm>
          <a:prstGeom prst="rect">
            <a:avLst/>
          </a:prstGeom>
        </p:spPr>
        <p:txBody>
          <a:bodyPr/>
          <a:lstStyle>
            <a:lvl1pPr marL="228600" indent="-228600" algn="l" defTabSz="914400" rtl="0" eaLnBrk="1" latinLnBrk="0" hangingPunct="1">
              <a:lnSpc>
                <a:spcPct val="90000"/>
              </a:lnSpc>
              <a:spcBef>
                <a:spcPts val="1000"/>
              </a:spcBef>
              <a:buFontTx/>
              <a:buNone/>
              <a:defRPr kumimoji="1" lang="ja-JP" altLang="en-US" sz="1200" b="1" kern="1200">
                <a:solidFill>
                  <a:schemeClr val="tx1">
                    <a:lumMod val="85000"/>
                    <a:lumOff val="15000"/>
                  </a:schemeClr>
                </a:solidFill>
                <a:latin typeface="游ゴシック" panose="020B0400000000000000" pitchFamily="50" charset="-128"/>
                <a:ea typeface="+mn-ea"/>
                <a:cs typeface="+mn-cs"/>
              </a:defRPr>
            </a:lvl1pPr>
            <a:lvl2pPr marL="457200" indent="0" algn="l" defTabSz="914400" rtl="0" eaLnBrk="1" latinLnBrk="0" hangingPunct="1">
              <a:lnSpc>
                <a:spcPct val="90000"/>
              </a:lnSpc>
              <a:spcBef>
                <a:spcPts val="500"/>
              </a:spcBef>
              <a:buFontTx/>
              <a:buNone/>
              <a:defRPr kumimoji="1" lang="ja-JP" altLang="en-US" sz="2400" kern="1200">
                <a:solidFill>
                  <a:schemeClr val="tx1"/>
                </a:solidFill>
                <a:latin typeface="游ゴシック" panose="020B0400000000000000" pitchFamily="50" charset="-128"/>
                <a:ea typeface="+mn-ea"/>
                <a:cs typeface="+mn-cs"/>
              </a:defRPr>
            </a:lvl2pPr>
            <a:lvl3pPr marL="914400" indent="0" algn="l" defTabSz="914400" rtl="0" eaLnBrk="1" latinLnBrk="0" hangingPunct="1">
              <a:lnSpc>
                <a:spcPct val="90000"/>
              </a:lnSpc>
              <a:spcBef>
                <a:spcPts val="500"/>
              </a:spcBef>
              <a:buFontTx/>
              <a:buNone/>
              <a:defRPr kumimoji="1" lang="ja-JP" altLang="en-US" sz="2000" kern="1200">
                <a:solidFill>
                  <a:schemeClr val="tx1"/>
                </a:solidFill>
                <a:latin typeface="游ゴシック" panose="020B0400000000000000" pitchFamily="50" charset="-128"/>
                <a:ea typeface="+mn-ea"/>
                <a:cs typeface="+mn-cs"/>
              </a:defRPr>
            </a:lvl3pPr>
            <a:lvl4pPr marL="1371600" indent="0" algn="l" defTabSz="914400" rtl="0" eaLnBrk="1" latinLnBrk="0" hangingPunct="1">
              <a:lnSpc>
                <a:spcPct val="90000"/>
              </a:lnSpc>
              <a:spcBef>
                <a:spcPts val="500"/>
              </a:spcBef>
              <a:buFontTx/>
              <a:buNone/>
              <a:defRPr kumimoji="1" lang="ja-JP" altLang="en-US" sz="1800" kern="1200">
                <a:solidFill>
                  <a:schemeClr val="tx1"/>
                </a:solidFill>
                <a:latin typeface="游ゴシック" panose="020B0400000000000000" pitchFamily="50" charset="-128"/>
                <a:ea typeface="+mn-ea"/>
                <a:cs typeface="+mn-cs"/>
              </a:defRPr>
            </a:lvl4pPr>
            <a:lvl5pPr marL="1828800" indent="0" algn="l" defTabSz="914400" rtl="0" eaLnBrk="1" latinLnBrk="0" hangingPunct="1">
              <a:lnSpc>
                <a:spcPct val="90000"/>
              </a:lnSpc>
              <a:spcBef>
                <a:spcPts val="500"/>
              </a:spcBef>
              <a:buFontTx/>
              <a:buNone/>
              <a:defRPr kumimoji="1" lang="en-US" altLang="en-US" sz="18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a:t>　● 宿泊業の実態把握のアプローチ（打ち手を検討する際の着眼ポイント）</a:t>
            </a:r>
          </a:p>
        </p:txBody>
      </p:sp>
      <p:sp>
        <p:nvSpPr>
          <p:cNvPr id="15" name="矢印: ストライプ 32">
            <a:extLst>
              <a:ext uri="{FF2B5EF4-FFF2-40B4-BE49-F238E27FC236}">
                <a16:creationId xmlns:a16="http://schemas.microsoft.com/office/drawing/2014/main" id="{0BA69FEC-3231-43F4-7B68-30C1FAA57BB0}"/>
              </a:ext>
            </a:extLst>
          </p:cNvPr>
          <p:cNvSpPr/>
          <p:nvPr/>
        </p:nvSpPr>
        <p:spPr>
          <a:xfrm>
            <a:off x="184444" y="4708722"/>
            <a:ext cx="535645" cy="701720"/>
          </a:xfrm>
          <a:prstGeom prst="stripedRightArrow">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a:extLst>
              <a:ext uri="{FF2B5EF4-FFF2-40B4-BE49-F238E27FC236}">
                <a16:creationId xmlns:a16="http://schemas.microsoft.com/office/drawing/2014/main" id="{D58674E3-D3B0-4579-5591-F3980F9BB0AA}"/>
              </a:ext>
            </a:extLst>
          </p:cNvPr>
          <p:cNvSpPr/>
          <p:nvPr/>
        </p:nvSpPr>
        <p:spPr>
          <a:xfrm>
            <a:off x="786343" y="4295333"/>
            <a:ext cx="8471957" cy="1843844"/>
          </a:xfrm>
          <a:prstGeom prst="rect">
            <a:avLst/>
          </a:prstGeom>
          <a:noFill/>
          <a:ln w="317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t>1</a:t>
            </a:r>
            <a:endParaRPr kumimoji="1" lang="ja-JP" altLang="en-US"/>
          </a:p>
        </p:txBody>
      </p:sp>
    </p:spTree>
    <p:extLst>
      <p:ext uri="{BB962C8B-B14F-4D97-AF65-F5344CB8AC3E}">
        <p14:creationId xmlns:p14="http://schemas.microsoft.com/office/powerpoint/2010/main" val="257304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F384-F517-BD90-99AF-45FC0669DA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A5FE35A-5442-9E7E-21E5-D6CD71CD8B1D}"/>
              </a:ext>
            </a:extLst>
          </p:cNvPr>
          <p:cNvSpPr>
            <a:spLocks noGrp="1"/>
          </p:cNvSpPr>
          <p:nvPr>
            <p:ph type="body" sz="quarter" idx="14"/>
          </p:nvPr>
        </p:nvSpPr>
        <p:spPr/>
        <p:txBody>
          <a:bodyPr/>
          <a:lstStyle/>
          <a:p>
            <a:r>
              <a:rPr lang="ja-JP" altLang="en-US"/>
              <a:t>ワークシート</a:t>
            </a:r>
          </a:p>
        </p:txBody>
      </p:sp>
      <p:sp>
        <p:nvSpPr>
          <p:cNvPr id="8" name="スライド番号プレースホルダー 1">
            <a:extLst>
              <a:ext uri="{FF2B5EF4-FFF2-40B4-BE49-F238E27FC236}">
                <a16:creationId xmlns:a16="http://schemas.microsoft.com/office/drawing/2014/main" id="{5D1FC9C5-EA4F-7F47-79B8-1EB819048D73}"/>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2</a:t>
            </a:fld>
            <a:endParaRPr kumimoji="1" lang="ja-JP" altLang="en-US"/>
          </a:p>
        </p:txBody>
      </p:sp>
      <p:sp>
        <p:nvSpPr>
          <p:cNvPr id="43" name="テキスト プレースホルダー 4">
            <a:extLst>
              <a:ext uri="{FF2B5EF4-FFF2-40B4-BE49-F238E27FC236}">
                <a16:creationId xmlns:a16="http://schemas.microsoft.com/office/drawing/2014/main" id="{9E6AF653-E58C-D3BB-2C4E-FE55464A0C2F}"/>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A </a:t>
            </a:r>
            <a:r>
              <a:rPr lang="ja-JP" altLang="en-US"/>
              <a:t>｜飲食業①｜</a:t>
            </a:r>
          </a:p>
        </p:txBody>
      </p:sp>
      <p:sp>
        <p:nvSpPr>
          <p:cNvPr id="2" name="正方形/長方形 1">
            <a:extLst>
              <a:ext uri="{FF2B5EF4-FFF2-40B4-BE49-F238E27FC236}">
                <a16:creationId xmlns:a16="http://schemas.microsoft.com/office/drawing/2014/main" id="{50539225-0451-F21F-26C5-4B27D7CF4060}"/>
              </a:ext>
            </a:extLst>
          </p:cNvPr>
          <p:cNvSpPr/>
          <p:nvPr/>
        </p:nvSpPr>
        <p:spPr>
          <a:xfrm>
            <a:off x="723970" y="4958135"/>
            <a:ext cx="5950475" cy="26282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en-US" altLang="ja-JP" sz="1108" b="1" spc="-42">
                <a:latin typeface="游ゴシック" panose="020B0400000000000000" pitchFamily="50" charset="-128"/>
                <a:ea typeface="游ゴシック" panose="020B0400000000000000" pitchFamily="50" charset="-128"/>
              </a:rPr>
              <a:t>※</a:t>
            </a:r>
            <a:r>
              <a:rPr lang="ja-JP" altLang="en-US" sz="1108" b="1" spc="-42">
                <a:latin typeface="游ゴシック" panose="020B0400000000000000" pitchFamily="50" charset="-128"/>
                <a:ea typeface="游ゴシック" panose="020B0400000000000000" pitchFamily="50" charset="-128"/>
              </a:rPr>
              <a:t>課題については、「自分が経営するとなったら、心配になると思う点」を挙げてください。</a:t>
            </a:r>
            <a:endParaRPr lang="en-US" altLang="ja-JP" sz="1662" b="1" spc="-42">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EA94BFEF-0FE3-DABD-A572-9CF61B6A59CB}"/>
              </a:ext>
            </a:extLst>
          </p:cNvPr>
          <p:cNvSpPr/>
          <p:nvPr/>
        </p:nvSpPr>
        <p:spPr>
          <a:xfrm>
            <a:off x="1336485" y="5459979"/>
            <a:ext cx="6946132" cy="525785"/>
          </a:xfrm>
          <a:prstGeom prst="rect">
            <a:avLst/>
          </a:prstGeom>
          <a:solidFill>
            <a:schemeClr val="bg2"/>
          </a:solidFill>
          <a:ln w="57150">
            <a:solidFill>
              <a:schemeClr val="accent5">
                <a:lumMod val="60000"/>
                <a:lumOff val="40000"/>
              </a:schemeClr>
            </a:solidFill>
          </a:ln>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en-US" altLang="ja-JP" sz="1292" b="1" u="sng" spc="-42">
                <a:latin typeface="游ゴシック" panose="020B0400000000000000" pitchFamily="50" charset="-128"/>
                <a:ea typeface="游ゴシック" panose="020B0400000000000000" pitchFamily="50" charset="-128"/>
              </a:rPr>
              <a:t>【</a:t>
            </a:r>
            <a:r>
              <a:rPr lang="ja-JP" altLang="en-US" sz="1292" b="1" u="sng" spc="-42">
                <a:latin typeface="游ゴシック" panose="020B0400000000000000" pitchFamily="50" charset="-128"/>
                <a:ea typeface="游ゴシック" panose="020B0400000000000000" pitchFamily="50" charset="-128"/>
              </a:rPr>
              <a:t>グループ検討</a:t>
            </a:r>
            <a:r>
              <a:rPr lang="en-US" altLang="ja-JP" sz="1292" b="1" u="sng" spc="-42">
                <a:latin typeface="游ゴシック" panose="020B0400000000000000" pitchFamily="50" charset="-128"/>
                <a:ea typeface="游ゴシック" panose="020B0400000000000000" pitchFamily="50" charset="-128"/>
              </a:rPr>
              <a:t>】</a:t>
            </a:r>
            <a:r>
              <a:rPr lang="ja-JP" altLang="en-US" sz="1292" b="1" u="sng" spc="-42">
                <a:latin typeface="游ゴシック" panose="020B0400000000000000" pitchFamily="50" charset="-128"/>
                <a:ea typeface="游ゴシック" panose="020B0400000000000000" pitchFamily="50" charset="-128"/>
              </a:rPr>
              <a:t>どちらの店舗を経営（承継）するのが良いと考えますか。</a:t>
            </a:r>
            <a:endParaRPr lang="en-US" altLang="ja-JP" sz="1292" b="1" u="sng" spc="-42">
              <a:latin typeface="游ゴシック" panose="020B0400000000000000" pitchFamily="50" charset="-128"/>
              <a:ea typeface="游ゴシック" panose="020B0400000000000000" pitchFamily="50" charset="-128"/>
            </a:endParaRPr>
          </a:p>
          <a:p>
            <a:pPr>
              <a:spcAft>
                <a:spcPts val="511"/>
              </a:spcAft>
            </a:pPr>
            <a:r>
              <a:rPr lang="ja-JP" altLang="en-US" sz="1108" b="1" spc="-42">
                <a:latin typeface="游ゴシック" panose="020B0400000000000000" pitchFamily="50" charset="-128"/>
                <a:ea typeface="游ゴシック" panose="020B0400000000000000" pitchFamily="50" charset="-128"/>
              </a:rPr>
              <a:t>　発表時は、①Ａ・Ｂの特徴とどのような店舗を想像したか、② どちらのお店を経営するか、その理由や課題</a:t>
            </a:r>
            <a:endParaRPr lang="en-US" altLang="ja-JP" sz="1662" b="1" spc="-42">
              <a:latin typeface="游ゴシック" panose="020B0400000000000000" pitchFamily="50" charset="-128"/>
              <a:ea typeface="游ゴシック" panose="020B0400000000000000" pitchFamily="50" charset="-128"/>
            </a:endParaRPr>
          </a:p>
        </p:txBody>
      </p:sp>
      <p:pic>
        <p:nvPicPr>
          <p:cNvPr id="5" name="table">
            <a:extLst>
              <a:ext uri="{FF2B5EF4-FFF2-40B4-BE49-F238E27FC236}">
                <a16:creationId xmlns:a16="http://schemas.microsoft.com/office/drawing/2014/main" id="{B445DB7A-588A-0D52-A4CD-812A7A45E0FF}"/>
              </a:ext>
            </a:extLst>
          </p:cNvPr>
          <p:cNvPicPr>
            <a:picLocks noChangeAspect="1"/>
          </p:cNvPicPr>
          <p:nvPr/>
        </p:nvPicPr>
        <p:blipFill>
          <a:blip r:embed="rId2"/>
          <a:stretch>
            <a:fillRect/>
          </a:stretch>
        </p:blipFill>
        <p:spPr>
          <a:xfrm>
            <a:off x="889194" y="872237"/>
            <a:ext cx="8292836" cy="3931077"/>
          </a:xfrm>
          <a:prstGeom prst="rect">
            <a:avLst/>
          </a:prstGeom>
        </p:spPr>
      </p:pic>
    </p:spTree>
    <p:extLst>
      <p:ext uri="{BB962C8B-B14F-4D97-AF65-F5344CB8AC3E}">
        <p14:creationId xmlns:p14="http://schemas.microsoft.com/office/powerpoint/2010/main" val="185648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0B3B2-5ED1-CA3D-B3E0-54EB6087C621}"/>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19F8BD6-88AF-6077-004D-64BB19244D1D}"/>
              </a:ext>
            </a:extLst>
          </p:cNvPr>
          <p:cNvSpPr>
            <a:spLocks noGrp="1"/>
          </p:cNvSpPr>
          <p:nvPr>
            <p:ph type="body" sz="quarter" idx="14"/>
          </p:nvPr>
        </p:nvSpPr>
        <p:spPr/>
        <p:txBody>
          <a:bodyPr/>
          <a:lstStyle/>
          <a:p>
            <a:r>
              <a:rPr lang="ja-JP" altLang="en-US"/>
              <a:t>ティーチングブック</a:t>
            </a:r>
          </a:p>
        </p:txBody>
      </p:sp>
      <p:sp>
        <p:nvSpPr>
          <p:cNvPr id="8" name="スライド番号プレースホルダー 1">
            <a:extLst>
              <a:ext uri="{FF2B5EF4-FFF2-40B4-BE49-F238E27FC236}">
                <a16:creationId xmlns:a16="http://schemas.microsoft.com/office/drawing/2014/main" id="{5D8557D5-7F10-D72B-8502-FBB1EC91F6C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3</a:t>
            </a:fld>
            <a:endParaRPr kumimoji="1" lang="ja-JP" altLang="en-US"/>
          </a:p>
        </p:txBody>
      </p:sp>
      <p:sp>
        <p:nvSpPr>
          <p:cNvPr id="43" name="テキスト プレースホルダー 4">
            <a:extLst>
              <a:ext uri="{FF2B5EF4-FFF2-40B4-BE49-F238E27FC236}">
                <a16:creationId xmlns:a16="http://schemas.microsoft.com/office/drawing/2014/main" id="{341FD28F-6B2A-958B-5719-1E922DC02EBA}"/>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A </a:t>
            </a:r>
            <a:r>
              <a:rPr lang="ja-JP" altLang="en-US"/>
              <a:t>｜飲食業①｜</a:t>
            </a:r>
          </a:p>
        </p:txBody>
      </p:sp>
      <p:sp>
        <p:nvSpPr>
          <p:cNvPr id="16" name="正方形/長方形 15">
            <a:extLst>
              <a:ext uri="{FF2B5EF4-FFF2-40B4-BE49-F238E27FC236}">
                <a16:creationId xmlns:a16="http://schemas.microsoft.com/office/drawing/2014/main" id="{53186216-B7FC-0BED-B380-69913C165C9D}"/>
              </a:ext>
            </a:extLst>
          </p:cNvPr>
          <p:cNvSpPr/>
          <p:nvPr/>
        </p:nvSpPr>
        <p:spPr>
          <a:xfrm>
            <a:off x="2830310" y="1055920"/>
            <a:ext cx="6907583" cy="1169551"/>
          </a:xfrm>
          <a:prstGeom prst="rect">
            <a:avLst/>
          </a:prstGeom>
        </p:spPr>
        <p:txBody>
          <a:bodyPr wrap="square">
            <a:spAutoFit/>
          </a:bodyPr>
          <a:lstStyle/>
          <a:p>
            <a:r>
              <a:rPr lang="ja-JP" altLang="en-US" sz="1000" spc="-46">
                <a:latin typeface="+mn-ea"/>
              </a:rPr>
              <a:t>・月商</a:t>
            </a:r>
            <a:r>
              <a:rPr lang="en-US" altLang="ja-JP" sz="1000" spc="-46">
                <a:latin typeface="+mn-ea"/>
              </a:rPr>
              <a:t>1,000</a:t>
            </a:r>
            <a:r>
              <a:rPr lang="ja-JP" altLang="en-US" sz="1000" spc="-46">
                <a:latin typeface="+mn-ea"/>
              </a:rPr>
              <a:t>千円（</a:t>
            </a:r>
            <a:r>
              <a:rPr lang="en-US" altLang="ja-JP" sz="1000" spc="-46">
                <a:latin typeface="+mn-ea"/>
              </a:rPr>
              <a:t>250</a:t>
            </a:r>
            <a:r>
              <a:rPr lang="ja-JP" altLang="en-US" sz="1000" spc="-46">
                <a:latin typeface="+mn-ea"/>
              </a:rPr>
              <a:t>千円</a:t>
            </a:r>
            <a:r>
              <a:rPr lang="en-US" altLang="ja-JP" sz="1000" spc="-46">
                <a:latin typeface="+mn-ea"/>
              </a:rPr>
              <a:t>/</a:t>
            </a:r>
            <a:r>
              <a:rPr lang="ja-JP" altLang="en-US" sz="1000" spc="-46">
                <a:latin typeface="+mn-ea"/>
              </a:rPr>
              <a:t>週、</a:t>
            </a:r>
            <a:r>
              <a:rPr lang="en-US" altLang="ja-JP" sz="1000" spc="-46">
                <a:latin typeface="+mn-ea"/>
              </a:rPr>
              <a:t>40</a:t>
            </a:r>
            <a:r>
              <a:rPr lang="ja-JP" altLang="en-US" sz="1000" spc="-46">
                <a:latin typeface="+mn-ea"/>
              </a:rPr>
              <a:t>千円</a:t>
            </a:r>
            <a:r>
              <a:rPr lang="en-US" altLang="ja-JP" sz="1000" spc="-46">
                <a:latin typeface="+mn-ea"/>
              </a:rPr>
              <a:t>/</a:t>
            </a:r>
            <a:r>
              <a:rPr lang="ja-JP" altLang="en-US" sz="1000" spc="-46">
                <a:latin typeface="+mn-ea"/>
              </a:rPr>
              <a:t>日）</a:t>
            </a:r>
            <a:r>
              <a:rPr lang="en-US" altLang="ja-JP" sz="1000" spc="-46">
                <a:latin typeface="+mn-ea"/>
              </a:rPr>
              <a:t>…</a:t>
            </a:r>
            <a:r>
              <a:rPr lang="ja-JP" altLang="en-US" sz="1000" spc="-46">
                <a:latin typeface="+mn-ea"/>
              </a:rPr>
              <a:t>年商を月商や日商にすると客層などが想像しやすくなります。</a:t>
            </a:r>
            <a:endParaRPr lang="en-US" altLang="ja-JP" sz="1000" spc="-46">
              <a:latin typeface="+mn-ea"/>
            </a:endParaRPr>
          </a:p>
          <a:p>
            <a:r>
              <a:rPr lang="ja-JP" altLang="en-US" sz="1000" spc="-46">
                <a:latin typeface="+mn-ea"/>
              </a:rPr>
              <a:t>・例えば、単価は</a:t>
            </a:r>
            <a:r>
              <a:rPr lang="en-US" altLang="ja-JP" sz="1000" spc="-46">
                <a:latin typeface="+mn-ea"/>
              </a:rPr>
              <a:t>1,000</a:t>
            </a:r>
            <a:r>
              <a:rPr lang="ja-JP" altLang="en-US" sz="1000" spc="-46">
                <a:latin typeface="+mn-ea"/>
              </a:rPr>
              <a:t>円とすれば、１日</a:t>
            </a:r>
            <a:r>
              <a:rPr lang="en-US" altLang="ja-JP" sz="1000" spc="-46">
                <a:latin typeface="+mn-ea"/>
              </a:rPr>
              <a:t>40</a:t>
            </a:r>
            <a:r>
              <a:rPr lang="ja-JP" altLang="en-US" sz="1000" spc="-46">
                <a:latin typeface="+mn-ea"/>
              </a:rPr>
              <a:t>人の来客となります。</a:t>
            </a:r>
            <a:r>
              <a:rPr lang="en-US" altLang="ja-JP" sz="1000" spc="-46">
                <a:latin typeface="+mn-ea"/>
              </a:rPr>
              <a:t>5,000</a:t>
            </a:r>
            <a:r>
              <a:rPr lang="ja-JP" altLang="en-US" sz="1000" spc="-46">
                <a:latin typeface="+mn-ea"/>
              </a:rPr>
              <a:t>円なら４組８名となります。</a:t>
            </a:r>
            <a:endParaRPr lang="en-US" altLang="ja-JP" sz="1000" spc="-46">
              <a:latin typeface="+mn-ea"/>
            </a:endParaRPr>
          </a:p>
          <a:p>
            <a:r>
              <a:rPr lang="ja-JP" altLang="en-US" sz="1000" spc="-46">
                <a:latin typeface="+mn-ea"/>
              </a:rPr>
              <a:t>・客単価によって店構えも変わり、客単価</a:t>
            </a:r>
            <a:r>
              <a:rPr lang="en-US" altLang="ja-JP" sz="1000" spc="-46">
                <a:latin typeface="+mn-ea"/>
              </a:rPr>
              <a:t>1,000</a:t>
            </a:r>
            <a:r>
              <a:rPr lang="ja-JP" altLang="en-US" sz="1000" spc="-46">
                <a:latin typeface="+mn-ea"/>
              </a:rPr>
              <a:t>円の場合には、ランチ中心でお店を回すことが重要になりそうです。</a:t>
            </a:r>
            <a:endParaRPr lang="en-US" altLang="ja-JP" sz="1000" spc="-46">
              <a:latin typeface="+mn-ea"/>
            </a:endParaRPr>
          </a:p>
          <a:p>
            <a:r>
              <a:rPr lang="ja-JP" altLang="en-US" sz="1000" spc="-46">
                <a:latin typeface="+mn-ea"/>
              </a:rPr>
              <a:t>・原価率がやや低めなので、①メニューがパスタやピザ中心でメニューも限られているか、②予約制で材料ロスの</a:t>
            </a:r>
            <a:endParaRPr lang="en-US" altLang="ja-JP" sz="1000" spc="-46">
              <a:latin typeface="+mn-ea"/>
            </a:endParaRPr>
          </a:p>
          <a:p>
            <a:r>
              <a:rPr lang="ja-JP" altLang="en-US" sz="1000" spc="-46">
                <a:latin typeface="+mn-ea"/>
              </a:rPr>
              <a:t>　少ないお店・お酒がよく飲まれる店、ということも考えられます。</a:t>
            </a:r>
            <a:endParaRPr lang="en-US" altLang="ja-JP" sz="1000" spc="-46">
              <a:latin typeface="+mn-ea"/>
            </a:endParaRPr>
          </a:p>
          <a:p>
            <a:r>
              <a:rPr lang="ja-JP" altLang="en-US" sz="1000" spc="-46">
                <a:latin typeface="+mn-ea"/>
              </a:rPr>
              <a:t>・減価償却費が少ないのは、新たな設備投資はしていないことになるので、店舗が古く、業歴も長い可能性があります。</a:t>
            </a:r>
            <a:endParaRPr lang="en-US" altLang="ja-JP" sz="1000" spc="-46">
              <a:latin typeface="+mn-ea"/>
            </a:endParaRPr>
          </a:p>
          <a:p>
            <a:r>
              <a:rPr lang="ja-JP" altLang="en-US" sz="1000" spc="-46">
                <a:latin typeface="+mn-ea"/>
              </a:rPr>
              <a:t>・夫婦＋パート１名体制、法人というよりも個人事業主の青色申告書の決算かもしれません。</a:t>
            </a:r>
            <a:endParaRPr lang="en-US" altLang="ja-JP" sz="1000" spc="-46">
              <a:latin typeface="+mn-ea"/>
            </a:endParaRPr>
          </a:p>
        </p:txBody>
      </p:sp>
      <p:sp>
        <p:nvSpPr>
          <p:cNvPr id="17" name="正方形/長方形 16">
            <a:extLst>
              <a:ext uri="{FF2B5EF4-FFF2-40B4-BE49-F238E27FC236}">
                <a16:creationId xmlns:a16="http://schemas.microsoft.com/office/drawing/2014/main" id="{6BFB3F82-5828-9126-D40A-1185B25F5DBD}"/>
              </a:ext>
            </a:extLst>
          </p:cNvPr>
          <p:cNvSpPr/>
          <p:nvPr/>
        </p:nvSpPr>
        <p:spPr>
          <a:xfrm>
            <a:off x="2842329" y="2636623"/>
            <a:ext cx="6968422" cy="1169551"/>
          </a:xfrm>
          <a:prstGeom prst="rect">
            <a:avLst/>
          </a:prstGeom>
        </p:spPr>
        <p:txBody>
          <a:bodyPr wrap="square">
            <a:spAutoFit/>
          </a:bodyPr>
          <a:lstStyle/>
          <a:p>
            <a:r>
              <a:rPr lang="ja-JP" altLang="en-US" sz="1000" spc="-46">
                <a:latin typeface="游ゴシック" panose="020B0400000000000000" pitchFamily="50" charset="-128"/>
                <a:ea typeface="游ゴシック" panose="020B0400000000000000" pitchFamily="50" charset="-128"/>
              </a:rPr>
              <a:t>・月</a:t>
            </a:r>
            <a:r>
              <a:rPr lang="en-US" altLang="ja-JP" sz="1000" spc="-46">
                <a:latin typeface="游ゴシック" panose="020B0400000000000000" pitchFamily="50" charset="-128"/>
                <a:ea typeface="游ゴシック" panose="020B0400000000000000" pitchFamily="50" charset="-128"/>
              </a:rPr>
              <a:t>5,000</a:t>
            </a:r>
            <a:r>
              <a:rPr lang="ja-JP" altLang="en-US" sz="1000" spc="-46">
                <a:latin typeface="游ゴシック" panose="020B0400000000000000" pitchFamily="50" charset="-128"/>
                <a:ea typeface="游ゴシック" panose="020B0400000000000000" pitchFamily="50" charset="-128"/>
              </a:rPr>
              <a:t>千円（</a:t>
            </a:r>
            <a:r>
              <a:rPr lang="en-US" altLang="ja-JP" sz="1000" spc="-46">
                <a:latin typeface="游ゴシック" panose="020B0400000000000000" pitchFamily="50" charset="-128"/>
                <a:ea typeface="游ゴシック" panose="020B0400000000000000" pitchFamily="50" charset="-128"/>
              </a:rPr>
              <a:t>1,250</a:t>
            </a:r>
            <a:r>
              <a:rPr lang="ja-JP" altLang="en-US" sz="1000" spc="-46">
                <a:latin typeface="游ゴシック" panose="020B0400000000000000" pitchFamily="50" charset="-128"/>
                <a:ea typeface="游ゴシック" panose="020B0400000000000000" pitchFamily="50" charset="-128"/>
              </a:rPr>
              <a:t>千円</a:t>
            </a:r>
            <a:r>
              <a:rPr lang="en-US" altLang="ja-JP" sz="1000" spc="-46">
                <a:latin typeface="游ゴシック" panose="020B0400000000000000" pitchFamily="50" charset="-128"/>
                <a:ea typeface="游ゴシック" panose="020B0400000000000000" pitchFamily="50" charset="-128"/>
              </a:rPr>
              <a:t>/</a:t>
            </a:r>
            <a:r>
              <a:rPr lang="ja-JP" altLang="en-US" sz="1000" spc="-46">
                <a:latin typeface="游ゴシック" panose="020B0400000000000000" pitchFamily="50" charset="-128"/>
                <a:ea typeface="游ゴシック" panose="020B0400000000000000" pitchFamily="50" charset="-128"/>
              </a:rPr>
              <a:t>週、</a:t>
            </a:r>
            <a:r>
              <a:rPr lang="en-US" altLang="ja-JP" sz="1000" spc="-46">
                <a:latin typeface="游ゴシック" panose="020B0400000000000000" pitchFamily="50" charset="-128"/>
                <a:ea typeface="游ゴシック" panose="020B0400000000000000" pitchFamily="50" charset="-128"/>
              </a:rPr>
              <a:t>200</a:t>
            </a:r>
            <a:r>
              <a:rPr lang="ja-JP" altLang="en-US" sz="1000" spc="-46">
                <a:latin typeface="游ゴシック" panose="020B0400000000000000" pitchFamily="50" charset="-128"/>
                <a:ea typeface="游ゴシック" panose="020B0400000000000000" pitchFamily="50" charset="-128"/>
              </a:rPr>
              <a:t>千円</a:t>
            </a:r>
            <a:r>
              <a:rPr lang="en-US" altLang="ja-JP" sz="1000" spc="-46">
                <a:latin typeface="游ゴシック" panose="020B0400000000000000" pitchFamily="50" charset="-128"/>
                <a:ea typeface="游ゴシック" panose="020B0400000000000000" pitchFamily="50" charset="-128"/>
              </a:rPr>
              <a:t>/</a:t>
            </a:r>
            <a:r>
              <a:rPr lang="ja-JP" altLang="en-US" sz="1000" spc="-46">
                <a:latin typeface="游ゴシック" panose="020B0400000000000000" pitchFamily="50" charset="-128"/>
                <a:ea typeface="游ゴシック" panose="020B0400000000000000" pitchFamily="50" charset="-128"/>
              </a:rPr>
              <a:t>日）と人気店です。</a:t>
            </a:r>
            <a:r>
              <a:rPr lang="en-US" altLang="ja-JP" sz="1000" spc="-46">
                <a:latin typeface="游ゴシック" panose="020B0400000000000000" pitchFamily="50" charset="-128"/>
              </a:rPr>
              <a:t>A</a:t>
            </a:r>
            <a:r>
              <a:rPr lang="ja-JP" altLang="en-US" sz="1000" spc="-46">
                <a:latin typeface="游ゴシック" panose="020B0400000000000000" pitchFamily="50" charset="-128"/>
              </a:rPr>
              <a:t>店と対照的なお店が想像できそうです。</a:t>
            </a:r>
            <a:endParaRPr lang="en-US" altLang="ja-JP" sz="1000" spc="-46">
              <a:latin typeface="游ゴシック" panose="020B0400000000000000" pitchFamily="50" charset="-128"/>
            </a:endParaRPr>
          </a:p>
          <a:p>
            <a:r>
              <a:rPr lang="ja-JP" altLang="en-US" sz="1000" spc="-46">
                <a:latin typeface="游ゴシック" panose="020B0400000000000000" pitchFamily="50" charset="-128"/>
              </a:rPr>
              <a:t>・ イタリアンレストランのフランチャイズチェーンか、高級食材を使った高客単価の可能性もあります。</a:t>
            </a:r>
            <a:endParaRPr lang="en-US" altLang="ja-JP" sz="1000" spc="-46">
              <a:latin typeface="游ゴシック" panose="020B0400000000000000" pitchFamily="50" charset="-128"/>
            </a:endParaRPr>
          </a:p>
          <a:p>
            <a:r>
              <a:rPr lang="ja-JP" altLang="en-US" sz="1000" spc="-46">
                <a:latin typeface="游ゴシック" panose="020B0400000000000000" pitchFamily="50" charset="-128"/>
              </a:rPr>
              <a:t>　 単価が高くなれば、顧客のレストラン滞在時間は、長く落ち着いた店舗が想像できます。</a:t>
            </a:r>
            <a:endParaRPr lang="en-US" altLang="ja-JP" sz="1000" spc="-46">
              <a:latin typeface="游ゴシック" panose="020B0400000000000000" pitchFamily="50" charset="-128"/>
            </a:endParaRPr>
          </a:p>
          <a:p>
            <a:r>
              <a:rPr lang="ja-JP" altLang="en-US" sz="1000" spc="-46">
                <a:latin typeface="游ゴシック" panose="020B0400000000000000" pitchFamily="50" charset="-128"/>
                <a:ea typeface="游ゴシック" panose="020B0400000000000000" pitchFamily="50" charset="-128"/>
              </a:rPr>
              <a:t>・ 原価率はやや高めで、“こだわりの食材”を使っているとすれば、</a:t>
            </a:r>
            <a:r>
              <a:rPr lang="ja-JP" altLang="en-US" sz="1000" b="1" u="sng" spc="-46">
                <a:latin typeface="游ゴシック" panose="020B0400000000000000" pitchFamily="50" charset="-128"/>
                <a:ea typeface="游ゴシック" panose="020B0400000000000000" pitchFamily="50" charset="-128"/>
              </a:rPr>
              <a:t>原価が高い </a:t>
            </a:r>
            <a:r>
              <a:rPr lang="en-US" altLang="ja-JP" sz="1000" b="1" u="sng" spc="-46">
                <a:latin typeface="游ゴシック" panose="020B0400000000000000" pitchFamily="50" charset="-128"/>
                <a:ea typeface="游ゴシック" panose="020B0400000000000000" pitchFamily="50" charset="-128"/>
              </a:rPr>
              <a:t>or </a:t>
            </a:r>
            <a:r>
              <a:rPr lang="ja-JP" altLang="en-US" sz="1000" b="1" u="sng" spc="-46">
                <a:latin typeface="游ゴシック" panose="020B0400000000000000" pitchFamily="50" charset="-128"/>
                <a:ea typeface="游ゴシック" panose="020B0400000000000000" pitchFamily="50" charset="-128"/>
              </a:rPr>
              <a:t> 売価が安い？</a:t>
            </a:r>
            <a:r>
              <a:rPr lang="ja-JP" altLang="en-US" sz="1000" u="sng" spc="-46">
                <a:latin typeface="游ゴシック" panose="020B0400000000000000" pitchFamily="50" charset="-128"/>
                <a:ea typeface="游ゴシック" panose="020B0400000000000000" pitchFamily="50" charset="-128"/>
              </a:rPr>
              <a:t>という仮説も考えられます。</a:t>
            </a:r>
            <a:endParaRPr lang="en-US" altLang="ja-JP" sz="1000" spc="-46">
              <a:latin typeface="游ゴシック" panose="020B0400000000000000" pitchFamily="50" charset="-128"/>
              <a:ea typeface="游ゴシック" panose="020B0400000000000000" pitchFamily="50" charset="-128"/>
            </a:endParaRPr>
          </a:p>
          <a:p>
            <a:r>
              <a:rPr lang="ja-JP" altLang="en-US" sz="1000" spc="-46">
                <a:latin typeface="游ゴシック" panose="020B0400000000000000" pitchFamily="50" charset="-128"/>
                <a:ea typeface="游ゴシック" panose="020B0400000000000000" pitchFamily="50" charset="-128"/>
              </a:rPr>
              <a:t>・ 減価償却費があるため、店舗改装後かな？と考えると、借入金調達？自己資本？ 資金繰り？（運転資金不要業種）</a:t>
            </a:r>
            <a:endParaRPr lang="en-US" altLang="ja-JP" sz="1000" spc="-46">
              <a:latin typeface="游ゴシック" panose="020B0400000000000000" pitchFamily="50" charset="-128"/>
              <a:ea typeface="游ゴシック" panose="020B0400000000000000" pitchFamily="50" charset="-128"/>
            </a:endParaRPr>
          </a:p>
          <a:p>
            <a:r>
              <a:rPr lang="ja-JP" altLang="en-US" sz="1000" spc="-46">
                <a:latin typeface="游ゴシック" panose="020B0400000000000000" pitchFamily="50" charset="-128"/>
              </a:rPr>
              <a:t>・ キッチン３名＋ホール３～４名？（従業員の問題も？）</a:t>
            </a:r>
            <a:endParaRPr lang="en-US" altLang="ja-JP" sz="1000" spc="-46">
              <a:latin typeface="游ゴシック" panose="020B0400000000000000" pitchFamily="50" charset="-128"/>
            </a:endParaRPr>
          </a:p>
          <a:p>
            <a:r>
              <a:rPr lang="ja-JP" altLang="en-US" sz="1000" spc="-46">
                <a:latin typeface="游ゴシック" panose="020B0400000000000000" pitchFamily="50" charset="-128"/>
                <a:ea typeface="游ゴシック" panose="020B0400000000000000" pitchFamily="50" charset="-128"/>
              </a:rPr>
              <a:t>・ </a:t>
            </a:r>
            <a:r>
              <a:rPr lang="ja-JP" altLang="en-US" sz="1000" u="sng" spc="-46">
                <a:latin typeface="游ゴシック" panose="020B0400000000000000" pitchFamily="50" charset="-128"/>
                <a:ea typeface="游ゴシック" panose="020B0400000000000000" pitchFamily="50" charset="-128"/>
              </a:rPr>
              <a:t>原価率が高いので、ここが問題。お客様はついているので、改善をどうするか？</a:t>
            </a:r>
            <a:endParaRPr lang="en-US" altLang="ja-JP" sz="1000" u="sng" spc="-46">
              <a:latin typeface="游ゴシック" panose="020B0400000000000000" pitchFamily="50" charset="-128"/>
              <a:ea typeface="游ゴシック" panose="020B0400000000000000" pitchFamily="50" charset="-128"/>
            </a:endParaRPr>
          </a:p>
        </p:txBody>
      </p:sp>
      <p:grpSp>
        <p:nvGrpSpPr>
          <p:cNvPr id="18" name="グループ化 17">
            <a:extLst>
              <a:ext uri="{FF2B5EF4-FFF2-40B4-BE49-F238E27FC236}">
                <a16:creationId xmlns:a16="http://schemas.microsoft.com/office/drawing/2014/main" id="{497535F4-22D8-5CC6-5C4F-55BCAA53F1AD}"/>
              </a:ext>
            </a:extLst>
          </p:cNvPr>
          <p:cNvGrpSpPr/>
          <p:nvPr/>
        </p:nvGrpSpPr>
        <p:grpSpPr>
          <a:xfrm>
            <a:off x="273572" y="940034"/>
            <a:ext cx="2597331" cy="1436018"/>
            <a:chOff x="-323799" y="1345002"/>
            <a:chExt cx="2190750" cy="965366"/>
          </a:xfrm>
        </p:grpSpPr>
        <p:sp>
          <p:nvSpPr>
            <p:cNvPr id="19" name="四角形: 角を丸くする 49">
              <a:extLst>
                <a:ext uri="{FF2B5EF4-FFF2-40B4-BE49-F238E27FC236}">
                  <a16:creationId xmlns:a16="http://schemas.microsoft.com/office/drawing/2014/main" id="{D38FA733-E738-20A8-38EF-0135D697FA68}"/>
                </a:ext>
              </a:extLst>
            </p:cNvPr>
            <p:cNvSpPr/>
            <p:nvPr/>
          </p:nvSpPr>
          <p:spPr>
            <a:xfrm>
              <a:off x="-78108" y="1345002"/>
              <a:ext cx="1699369" cy="909960"/>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73"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テキスト ボックス 19">
              <a:extLst>
                <a:ext uri="{FF2B5EF4-FFF2-40B4-BE49-F238E27FC236}">
                  <a16:creationId xmlns:a16="http://schemas.microsoft.com/office/drawing/2014/main" id="{AAFF0228-690B-256D-A9E6-05DFBF6E100C}"/>
                </a:ext>
              </a:extLst>
            </p:cNvPr>
            <p:cNvSpPr txBox="1"/>
            <p:nvPr/>
          </p:nvSpPr>
          <p:spPr>
            <a:xfrm>
              <a:off x="-183833" y="1413861"/>
              <a:ext cx="1910820" cy="344193"/>
            </a:xfrm>
            <a:prstGeom prst="rect">
              <a:avLst/>
            </a:prstGeom>
            <a:noFill/>
          </p:spPr>
          <p:txBody>
            <a:bodyPr wrap="square" rtlCol="0">
              <a:spAutoFit/>
            </a:bodyPr>
            <a:lstStyle/>
            <a:p>
              <a:pPr algn="ctr"/>
              <a:r>
                <a:rPr lang="ja-JP" altLang="en-US" sz="2727" b="1">
                  <a:latin typeface="HGS創英角ｺﾞｼｯｸUB" panose="020B0900000000000000" pitchFamily="50" charset="-128"/>
                  <a:ea typeface="HGS創英角ｺﾞｼｯｸUB" panose="020B0900000000000000" pitchFamily="50" charset="-128"/>
                </a:rPr>
                <a:t>Ａ店</a:t>
              </a:r>
            </a:p>
          </p:txBody>
        </p:sp>
        <p:sp>
          <p:nvSpPr>
            <p:cNvPr id="21" name="テキスト ボックス 20">
              <a:extLst>
                <a:ext uri="{FF2B5EF4-FFF2-40B4-BE49-F238E27FC236}">
                  <a16:creationId xmlns:a16="http://schemas.microsoft.com/office/drawing/2014/main" id="{11208397-57BA-18F8-2EFE-25B2479F3EE5}"/>
                </a:ext>
              </a:extLst>
            </p:cNvPr>
            <p:cNvSpPr txBox="1"/>
            <p:nvPr/>
          </p:nvSpPr>
          <p:spPr>
            <a:xfrm>
              <a:off x="-323799" y="1735522"/>
              <a:ext cx="2190750" cy="574846"/>
            </a:xfrm>
            <a:prstGeom prst="rect">
              <a:avLst/>
            </a:prstGeom>
            <a:noFill/>
          </p:spPr>
          <p:txBody>
            <a:bodyPr wrap="square" rtlCol="0">
              <a:spAutoFit/>
            </a:bodyPr>
            <a:lstStyle/>
            <a:p>
              <a:pPr algn="ctr"/>
              <a:r>
                <a:rPr lang="ja-JP" altLang="en-US" sz="1023" b="1">
                  <a:latin typeface="游ゴシック" panose="020B0400000000000000" pitchFamily="50" charset="-128"/>
                  <a:ea typeface="游ゴシック" panose="020B0400000000000000" pitchFamily="50" charset="-128"/>
                </a:rPr>
                <a:t>売上高 </a:t>
              </a:r>
              <a:r>
                <a:rPr lang="en-US" altLang="ja-JP" sz="1023" b="1">
                  <a:latin typeface="游ゴシック" panose="020B0400000000000000" pitchFamily="50" charset="-128"/>
                  <a:ea typeface="游ゴシック" panose="020B0400000000000000" pitchFamily="50" charset="-128"/>
                </a:rPr>
                <a:t>12,000</a:t>
              </a:r>
              <a:r>
                <a:rPr lang="ja-JP" altLang="en-US" sz="1023" b="1">
                  <a:latin typeface="游ゴシック" panose="020B0400000000000000" pitchFamily="50" charset="-128"/>
                  <a:ea typeface="游ゴシック" panose="020B0400000000000000" pitchFamily="50" charset="-128"/>
                </a:rPr>
                <a:t>千円</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原価率 </a:t>
              </a:r>
              <a:r>
                <a:rPr lang="en-US" altLang="ja-JP" sz="1023" b="1">
                  <a:latin typeface="游ゴシック" panose="020B0400000000000000" pitchFamily="50" charset="-128"/>
                  <a:ea typeface="游ゴシック" panose="020B0400000000000000" pitchFamily="50" charset="-128"/>
                </a:rPr>
                <a:t>25</a:t>
              </a:r>
              <a:r>
                <a:rPr lang="ja-JP" altLang="en-US" sz="1023" b="1">
                  <a:latin typeface="游ゴシック" panose="020B0400000000000000" pitchFamily="50" charset="-128"/>
                  <a:ea typeface="游ゴシック" panose="020B0400000000000000" pitchFamily="50" charset="-128"/>
                </a:rPr>
                <a:t>％</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減価償却費 </a:t>
              </a:r>
              <a:r>
                <a:rPr lang="en-US" altLang="ja-JP" sz="1023" b="1">
                  <a:latin typeface="游ゴシック" panose="020B0400000000000000" pitchFamily="50" charset="-128"/>
                  <a:ea typeface="游ゴシック" panose="020B0400000000000000" pitchFamily="50" charset="-128"/>
                </a:rPr>
                <a:t>100</a:t>
              </a:r>
              <a:r>
                <a:rPr lang="ja-JP" altLang="en-US" sz="1023" b="1">
                  <a:latin typeface="游ゴシック" panose="020B0400000000000000" pitchFamily="50" charset="-128"/>
                  <a:ea typeface="游ゴシック" panose="020B0400000000000000" pitchFamily="50" charset="-128"/>
                </a:rPr>
                <a:t>千円</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利益 </a:t>
              </a:r>
              <a:r>
                <a:rPr lang="en-US" altLang="ja-JP" sz="1023" b="1">
                  <a:latin typeface="游ゴシック" panose="020B0400000000000000" pitchFamily="50" charset="-128"/>
                  <a:ea typeface="游ゴシック" panose="020B0400000000000000" pitchFamily="50" charset="-128"/>
                </a:rPr>
                <a:t>2,000</a:t>
              </a:r>
              <a:r>
                <a:rPr lang="ja-JP" altLang="en-US" sz="1023" b="1">
                  <a:latin typeface="游ゴシック" panose="020B0400000000000000" pitchFamily="50" charset="-128"/>
                  <a:ea typeface="游ゴシック" panose="020B0400000000000000" pitchFamily="50" charset="-128"/>
                </a:rPr>
                <a:t>千円</a:t>
              </a:r>
              <a:endParaRPr lang="en-US" altLang="ja-JP" sz="1023" b="1">
                <a:latin typeface="游ゴシック" panose="020B0400000000000000" pitchFamily="50" charset="-128"/>
                <a:ea typeface="游ゴシック" panose="020B0400000000000000" pitchFamily="50" charset="-128"/>
              </a:endParaRPr>
            </a:p>
            <a:p>
              <a:pPr algn="ctr"/>
              <a:endParaRPr lang="ja-JP" altLang="en-US" sz="865" b="1">
                <a:latin typeface="游ゴシック" panose="020B0400000000000000" pitchFamily="50" charset="-128"/>
                <a:ea typeface="游ゴシック" panose="020B0400000000000000" pitchFamily="50" charset="-128"/>
              </a:endParaRPr>
            </a:p>
          </p:txBody>
        </p:sp>
      </p:grpSp>
      <p:grpSp>
        <p:nvGrpSpPr>
          <p:cNvPr id="22" name="グループ化 21">
            <a:extLst>
              <a:ext uri="{FF2B5EF4-FFF2-40B4-BE49-F238E27FC236}">
                <a16:creationId xmlns:a16="http://schemas.microsoft.com/office/drawing/2014/main" id="{44CEAB9F-FFD5-135C-F390-0090EF6C5513}"/>
              </a:ext>
            </a:extLst>
          </p:cNvPr>
          <p:cNvGrpSpPr/>
          <p:nvPr/>
        </p:nvGrpSpPr>
        <p:grpSpPr>
          <a:xfrm>
            <a:off x="314165" y="2564367"/>
            <a:ext cx="2597331" cy="1497927"/>
            <a:chOff x="-323799" y="1311739"/>
            <a:chExt cx="2190750" cy="1006984"/>
          </a:xfrm>
        </p:grpSpPr>
        <p:sp>
          <p:nvSpPr>
            <p:cNvPr id="23" name="四角形: 角を丸くする 49">
              <a:extLst>
                <a:ext uri="{FF2B5EF4-FFF2-40B4-BE49-F238E27FC236}">
                  <a16:creationId xmlns:a16="http://schemas.microsoft.com/office/drawing/2014/main" id="{72B47BA2-A87E-0559-9F75-C13F478690E0}"/>
                </a:ext>
              </a:extLst>
            </p:cNvPr>
            <p:cNvSpPr/>
            <p:nvPr/>
          </p:nvSpPr>
          <p:spPr>
            <a:xfrm>
              <a:off x="-78108" y="1311739"/>
              <a:ext cx="1699369" cy="910794"/>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73"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24" name="テキスト ボックス 23">
              <a:extLst>
                <a:ext uri="{FF2B5EF4-FFF2-40B4-BE49-F238E27FC236}">
                  <a16:creationId xmlns:a16="http://schemas.microsoft.com/office/drawing/2014/main" id="{0CEFA387-0499-B7A0-6502-65726CEA007F}"/>
                </a:ext>
              </a:extLst>
            </p:cNvPr>
            <p:cNvSpPr txBox="1"/>
            <p:nvPr/>
          </p:nvSpPr>
          <p:spPr>
            <a:xfrm>
              <a:off x="-183834" y="1381357"/>
              <a:ext cx="1910820" cy="344193"/>
            </a:xfrm>
            <a:prstGeom prst="rect">
              <a:avLst/>
            </a:prstGeom>
            <a:noFill/>
          </p:spPr>
          <p:txBody>
            <a:bodyPr wrap="square" rtlCol="0">
              <a:spAutoFit/>
            </a:bodyPr>
            <a:lstStyle/>
            <a:p>
              <a:pPr algn="ctr"/>
              <a:r>
                <a:rPr lang="ja-JP" altLang="en-US" sz="2727" b="1">
                  <a:latin typeface="HGS創英角ｺﾞｼｯｸUB" panose="020B0900000000000000" pitchFamily="50" charset="-128"/>
                  <a:ea typeface="HGS創英角ｺﾞｼｯｸUB" panose="020B0900000000000000" pitchFamily="50" charset="-128"/>
                </a:rPr>
                <a:t>Ｂ店</a:t>
              </a:r>
            </a:p>
          </p:txBody>
        </p:sp>
        <p:sp>
          <p:nvSpPr>
            <p:cNvPr id="25" name="テキスト ボックス 24">
              <a:extLst>
                <a:ext uri="{FF2B5EF4-FFF2-40B4-BE49-F238E27FC236}">
                  <a16:creationId xmlns:a16="http://schemas.microsoft.com/office/drawing/2014/main" id="{AE411683-6AF8-5F7D-83C1-9D2592330C5D}"/>
                </a:ext>
              </a:extLst>
            </p:cNvPr>
            <p:cNvSpPr txBox="1"/>
            <p:nvPr/>
          </p:nvSpPr>
          <p:spPr>
            <a:xfrm>
              <a:off x="-323799" y="1733134"/>
              <a:ext cx="2190750" cy="585589"/>
            </a:xfrm>
            <a:prstGeom prst="rect">
              <a:avLst/>
            </a:prstGeom>
            <a:noFill/>
          </p:spPr>
          <p:txBody>
            <a:bodyPr wrap="square" lIns="84406" tIns="42203" rIns="84406" bIns="42203" rtlCol="0" anchor="t">
              <a:spAutoFit/>
            </a:bodyPr>
            <a:lstStyle/>
            <a:p>
              <a:pPr algn="ctr"/>
              <a:r>
                <a:rPr lang="ja-JP" altLang="en-US" sz="1015" b="1">
                  <a:latin typeface="游ゴシック"/>
                  <a:ea typeface="游ゴシック"/>
                </a:rPr>
                <a:t>売上高 6</a:t>
              </a:r>
              <a:r>
                <a:rPr lang="en-US" altLang="ja-JP" sz="1015" b="1">
                  <a:latin typeface="游ゴシック"/>
                  <a:ea typeface="游ゴシック"/>
                </a:rPr>
                <a:t>0,000</a:t>
              </a:r>
              <a:r>
                <a:rPr lang="ja-JP" altLang="en-US" sz="1015" b="1">
                  <a:latin typeface="游ゴシック"/>
                  <a:ea typeface="游ゴシック"/>
                </a:rPr>
                <a:t>千円</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原価率 </a:t>
              </a:r>
              <a:r>
                <a:rPr lang="en-US" altLang="ja-JP" sz="1023" b="1">
                  <a:latin typeface="游ゴシック" panose="020B0400000000000000" pitchFamily="50" charset="-128"/>
                  <a:ea typeface="游ゴシック" panose="020B0400000000000000" pitchFamily="50" charset="-128"/>
                </a:rPr>
                <a:t>37</a:t>
              </a:r>
              <a:r>
                <a:rPr lang="ja-JP" altLang="en-US" sz="1023" b="1">
                  <a:latin typeface="游ゴシック" panose="020B0400000000000000" pitchFamily="50" charset="-128"/>
                  <a:ea typeface="游ゴシック" panose="020B0400000000000000" pitchFamily="50" charset="-128"/>
                </a:rPr>
                <a:t>％</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減価償却費 </a:t>
              </a:r>
              <a:r>
                <a:rPr lang="en-US" altLang="ja-JP" sz="1023" b="1">
                  <a:latin typeface="游ゴシック" panose="020B0400000000000000" pitchFamily="50" charset="-128"/>
                  <a:ea typeface="游ゴシック" panose="020B0400000000000000" pitchFamily="50" charset="-128"/>
                </a:rPr>
                <a:t>3,000</a:t>
              </a:r>
              <a:r>
                <a:rPr lang="ja-JP" altLang="en-US" sz="1023" b="1">
                  <a:latin typeface="游ゴシック" panose="020B0400000000000000" pitchFamily="50" charset="-128"/>
                  <a:ea typeface="游ゴシック" panose="020B0400000000000000" pitchFamily="50" charset="-128"/>
                </a:rPr>
                <a:t>千円</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利益 ▲</a:t>
              </a:r>
              <a:r>
                <a:rPr lang="en-US" altLang="ja-JP" sz="1023" b="1">
                  <a:latin typeface="游ゴシック" panose="020B0400000000000000" pitchFamily="50" charset="-128"/>
                  <a:ea typeface="游ゴシック" panose="020B0400000000000000" pitchFamily="50" charset="-128"/>
                </a:rPr>
                <a:t>1,000</a:t>
              </a:r>
              <a:r>
                <a:rPr lang="ja-JP" altLang="en-US" sz="1023" b="1">
                  <a:latin typeface="游ゴシック" panose="020B0400000000000000" pitchFamily="50" charset="-128"/>
                  <a:ea typeface="游ゴシック" panose="020B0400000000000000" pitchFamily="50" charset="-128"/>
                </a:rPr>
                <a:t>千円</a:t>
              </a:r>
              <a:endParaRPr lang="en-US" altLang="ja-JP" sz="1023" b="1">
                <a:latin typeface="游ゴシック" panose="020B0400000000000000" pitchFamily="50" charset="-128"/>
                <a:ea typeface="游ゴシック" panose="020B0400000000000000" pitchFamily="50" charset="-128"/>
              </a:endParaRPr>
            </a:p>
            <a:p>
              <a:pPr algn="ctr"/>
              <a:endParaRPr lang="ja-JP" altLang="en-US" sz="1023" b="1">
                <a:latin typeface="游ゴシック" panose="020B0400000000000000" pitchFamily="50" charset="-128"/>
                <a:ea typeface="游ゴシック" panose="020B0400000000000000" pitchFamily="50" charset="-128"/>
              </a:endParaRPr>
            </a:p>
          </p:txBody>
        </p:sp>
      </p:grpSp>
      <p:grpSp>
        <p:nvGrpSpPr>
          <p:cNvPr id="26" name="グループ化 25">
            <a:extLst>
              <a:ext uri="{FF2B5EF4-FFF2-40B4-BE49-F238E27FC236}">
                <a16:creationId xmlns:a16="http://schemas.microsoft.com/office/drawing/2014/main" id="{10515A43-B459-EF58-D2FE-0A4B3C0A1B6C}"/>
              </a:ext>
            </a:extLst>
          </p:cNvPr>
          <p:cNvGrpSpPr/>
          <p:nvPr/>
        </p:nvGrpSpPr>
        <p:grpSpPr>
          <a:xfrm>
            <a:off x="748148" y="4137832"/>
            <a:ext cx="7900589" cy="1975627"/>
            <a:chOff x="498767" y="2487930"/>
            <a:chExt cx="7900589" cy="1975627"/>
          </a:xfrm>
        </p:grpSpPr>
        <p:grpSp>
          <p:nvGrpSpPr>
            <p:cNvPr id="27" name="グループ化 26">
              <a:extLst>
                <a:ext uri="{FF2B5EF4-FFF2-40B4-BE49-F238E27FC236}">
                  <a16:creationId xmlns:a16="http://schemas.microsoft.com/office/drawing/2014/main" id="{2B58C565-6CCF-0E04-2039-817E473B6B93}"/>
                </a:ext>
              </a:extLst>
            </p:cNvPr>
            <p:cNvGrpSpPr/>
            <p:nvPr/>
          </p:nvGrpSpPr>
          <p:grpSpPr>
            <a:xfrm>
              <a:off x="498767" y="2561181"/>
              <a:ext cx="1774418" cy="1805201"/>
              <a:chOff x="-3698122" y="1050856"/>
              <a:chExt cx="1673334" cy="1213548"/>
            </a:xfrm>
          </p:grpSpPr>
          <p:sp>
            <p:nvSpPr>
              <p:cNvPr id="40" name="四角形: 角を丸くする 49">
                <a:extLst>
                  <a:ext uri="{FF2B5EF4-FFF2-40B4-BE49-F238E27FC236}">
                    <a16:creationId xmlns:a16="http://schemas.microsoft.com/office/drawing/2014/main" id="{89152063-C304-9D0D-1D64-17BFFD79C139}"/>
                  </a:ext>
                </a:extLst>
              </p:cNvPr>
              <p:cNvSpPr/>
              <p:nvPr/>
            </p:nvSpPr>
            <p:spPr>
              <a:xfrm>
                <a:off x="-3698122" y="1050856"/>
                <a:ext cx="1673334" cy="1213548"/>
              </a:xfrm>
              <a:prstGeom prst="roundRect">
                <a:avLst>
                  <a:gd name="adj" fmla="val 4902"/>
                </a:avLst>
              </a:prstGeom>
              <a:solidFill>
                <a:srgbClr val="00A0E9">
                  <a:alpha val="10000"/>
                </a:srgbClr>
              </a:solidFill>
              <a:ln w="63500">
                <a:solidFill>
                  <a:srgbClr val="00A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73"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41" name="テキスト ボックス 40">
                <a:extLst>
                  <a:ext uri="{FF2B5EF4-FFF2-40B4-BE49-F238E27FC236}">
                    <a16:creationId xmlns:a16="http://schemas.microsoft.com/office/drawing/2014/main" id="{DD18936C-5535-18A3-35CB-A5ACFE840D90}"/>
                  </a:ext>
                </a:extLst>
              </p:cNvPr>
              <p:cNvSpPr txBox="1"/>
              <p:nvPr/>
            </p:nvSpPr>
            <p:spPr>
              <a:xfrm>
                <a:off x="-3502164" y="1301135"/>
                <a:ext cx="1162368" cy="310355"/>
              </a:xfrm>
              <a:prstGeom prst="rect">
                <a:avLst/>
              </a:prstGeom>
              <a:noFill/>
            </p:spPr>
            <p:txBody>
              <a:bodyPr wrap="square" rtlCol="0">
                <a:spAutoFit/>
              </a:bodyPr>
              <a:lstStyle/>
              <a:p>
                <a:pPr algn="ctr"/>
                <a:r>
                  <a:rPr lang="ja-JP" altLang="en-US" sz="2400" b="1">
                    <a:latin typeface="HGS創英角ｺﾞｼｯｸUB" panose="020B0900000000000000" pitchFamily="50" charset="-128"/>
                    <a:ea typeface="HGS創英角ｺﾞｼｯｸUB" panose="020B0900000000000000" pitchFamily="50" charset="-128"/>
                  </a:rPr>
                  <a:t>原価率</a:t>
                </a:r>
                <a:endParaRPr lang="en-US" altLang="ja-JP" sz="2400" b="1">
                  <a:latin typeface="HGS創英角ｺﾞｼｯｸUB" panose="020B0900000000000000" pitchFamily="50" charset="-128"/>
                  <a:ea typeface="HGS創英角ｺﾞｼｯｸUB" panose="020B0900000000000000" pitchFamily="50" charset="-128"/>
                </a:endParaRPr>
              </a:p>
            </p:txBody>
          </p:sp>
        </p:grpSp>
        <p:sp>
          <p:nvSpPr>
            <p:cNvPr id="28" name="矢印: ストライプ 27">
              <a:extLst>
                <a:ext uri="{FF2B5EF4-FFF2-40B4-BE49-F238E27FC236}">
                  <a16:creationId xmlns:a16="http://schemas.microsoft.com/office/drawing/2014/main" id="{05E33BC8-F181-2CC7-4322-530A1162DBF6}"/>
                </a:ext>
              </a:extLst>
            </p:cNvPr>
            <p:cNvSpPr/>
            <p:nvPr/>
          </p:nvSpPr>
          <p:spPr>
            <a:xfrm>
              <a:off x="2631899" y="2820748"/>
              <a:ext cx="962627" cy="720690"/>
            </a:xfrm>
            <a:prstGeom prst="stripedRightArrow">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矢印: ストライプ 28">
              <a:extLst>
                <a:ext uri="{FF2B5EF4-FFF2-40B4-BE49-F238E27FC236}">
                  <a16:creationId xmlns:a16="http://schemas.microsoft.com/office/drawing/2014/main" id="{B651DCDF-A3A2-A192-F27E-E1EAD058CF17}"/>
                </a:ext>
              </a:extLst>
            </p:cNvPr>
            <p:cNvSpPr/>
            <p:nvPr/>
          </p:nvSpPr>
          <p:spPr>
            <a:xfrm>
              <a:off x="2617684" y="3742867"/>
              <a:ext cx="962627" cy="720690"/>
            </a:xfrm>
            <a:prstGeom prst="stripedRightArrow">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0" name="テキスト ボックス 29">
              <a:extLst>
                <a:ext uri="{FF2B5EF4-FFF2-40B4-BE49-F238E27FC236}">
                  <a16:creationId xmlns:a16="http://schemas.microsoft.com/office/drawing/2014/main" id="{5C6223BE-3A66-AC04-106B-E0A49E563AF1}"/>
                </a:ext>
              </a:extLst>
            </p:cNvPr>
            <p:cNvSpPr txBox="1"/>
            <p:nvPr/>
          </p:nvSpPr>
          <p:spPr>
            <a:xfrm>
              <a:off x="2547131" y="2819243"/>
              <a:ext cx="962627" cy="646331"/>
            </a:xfrm>
            <a:prstGeom prst="rect">
              <a:avLst/>
            </a:prstGeom>
            <a:noFill/>
          </p:spPr>
          <p:txBody>
            <a:bodyPr wrap="square" rtlCol="0">
              <a:spAutoFit/>
            </a:bodyPr>
            <a:lstStyle/>
            <a:p>
              <a:pPr algn="ctr"/>
              <a:r>
                <a:rPr lang="ja-JP" altLang="en-US" b="1">
                  <a:latin typeface="BIZ UDP明朝 Medium" panose="02020500000000000000" pitchFamily="18" charset="-128"/>
                  <a:ea typeface="BIZ UDP明朝 Medium" panose="02020500000000000000" pitchFamily="18" charset="-128"/>
                </a:rPr>
                <a:t>事業性評価</a:t>
              </a:r>
              <a:endParaRPr lang="ja-JP" altLang="en-US" sz="2727" b="1">
                <a:latin typeface="BIZ UDP明朝 Medium" panose="02020500000000000000" pitchFamily="18" charset="-128"/>
                <a:ea typeface="BIZ UDP明朝 Medium" panose="02020500000000000000" pitchFamily="18" charset="-128"/>
              </a:endParaRPr>
            </a:p>
          </p:txBody>
        </p:sp>
        <p:sp>
          <p:nvSpPr>
            <p:cNvPr id="31" name="テキスト ボックス 30">
              <a:extLst>
                <a:ext uri="{FF2B5EF4-FFF2-40B4-BE49-F238E27FC236}">
                  <a16:creationId xmlns:a16="http://schemas.microsoft.com/office/drawing/2014/main" id="{C462BCBB-3A21-F60A-A7C1-078D8EBDA264}"/>
                </a:ext>
              </a:extLst>
            </p:cNvPr>
            <p:cNvSpPr txBox="1"/>
            <p:nvPr/>
          </p:nvSpPr>
          <p:spPr>
            <a:xfrm>
              <a:off x="2588094" y="3767360"/>
              <a:ext cx="962627" cy="646331"/>
            </a:xfrm>
            <a:prstGeom prst="rect">
              <a:avLst/>
            </a:prstGeom>
            <a:noFill/>
          </p:spPr>
          <p:txBody>
            <a:bodyPr wrap="square" rtlCol="0">
              <a:spAutoFit/>
            </a:bodyPr>
            <a:lstStyle/>
            <a:p>
              <a:pPr algn="ctr"/>
              <a:r>
                <a:rPr lang="ja-JP" altLang="en-US" b="1">
                  <a:latin typeface="BIZ UDP明朝 Medium" panose="02020500000000000000" pitchFamily="18" charset="-128"/>
                  <a:ea typeface="BIZ UDP明朝 Medium" panose="02020500000000000000" pitchFamily="18" charset="-128"/>
                </a:rPr>
                <a:t>再生</a:t>
              </a:r>
              <a:endParaRPr lang="en-US" altLang="ja-JP" b="1">
                <a:latin typeface="BIZ UDP明朝 Medium" panose="02020500000000000000" pitchFamily="18" charset="-128"/>
                <a:ea typeface="BIZ UDP明朝 Medium" panose="02020500000000000000" pitchFamily="18" charset="-128"/>
              </a:endParaRPr>
            </a:p>
            <a:p>
              <a:pPr algn="ctr"/>
              <a:r>
                <a:rPr lang="ja-JP" altLang="en-US" b="1">
                  <a:latin typeface="BIZ UDP明朝 Medium" panose="02020500000000000000" pitchFamily="18" charset="-128"/>
                  <a:ea typeface="BIZ UDP明朝 Medium" panose="02020500000000000000" pitchFamily="18" charset="-128"/>
                </a:rPr>
                <a:t>支援</a:t>
              </a:r>
              <a:endParaRPr lang="ja-JP" altLang="en-US" sz="2727" b="1">
                <a:latin typeface="BIZ UDP明朝 Medium" panose="02020500000000000000" pitchFamily="18" charset="-128"/>
                <a:ea typeface="BIZ UDP明朝 Medium" panose="02020500000000000000" pitchFamily="18" charset="-128"/>
              </a:endParaRPr>
            </a:p>
          </p:txBody>
        </p:sp>
        <p:sp>
          <p:nvSpPr>
            <p:cNvPr id="32" name="テキスト ボックス 31">
              <a:extLst>
                <a:ext uri="{FF2B5EF4-FFF2-40B4-BE49-F238E27FC236}">
                  <a16:creationId xmlns:a16="http://schemas.microsoft.com/office/drawing/2014/main" id="{B6FED881-B582-91F8-D312-5B553C06E166}"/>
                </a:ext>
              </a:extLst>
            </p:cNvPr>
            <p:cNvSpPr txBox="1"/>
            <p:nvPr/>
          </p:nvSpPr>
          <p:spPr>
            <a:xfrm>
              <a:off x="3829505" y="2836743"/>
              <a:ext cx="1925349" cy="584775"/>
            </a:xfrm>
            <a:prstGeom prst="rect">
              <a:avLst/>
            </a:prstGeom>
            <a:noFill/>
          </p:spPr>
          <p:txBody>
            <a:bodyPr wrap="square" rtlCol="0">
              <a:spAutoFit/>
            </a:bodyPr>
            <a:lstStyle/>
            <a:p>
              <a:pPr algn="ctr"/>
              <a:r>
                <a:rPr lang="ja-JP" altLang="en-US" sz="1600">
                  <a:latin typeface="BIZ UDP明朝 Medium" panose="02020500000000000000" pitchFamily="18" charset="-128"/>
                  <a:ea typeface="BIZ UDP明朝 Medium" panose="02020500000000000000" pitchFamily="18" charset="-128"/>
                </a:rPr>
                <a:t>こだわりの食材</a:t>
              </a:r>
              <a:endParaRPr lang="en-US" altLang="ja-JP" sz="1600">
                <a:latin typeface="BIZ UDP明朝 Medium" panose="02020500000000000000" pitchFamily="18" charset="-128"/>
                <a:ea typeface="BIZ UDP明朝 Medium" panose="02020500000000000000" pitchFamily="18" charset="-128"/>
              </a:endParaRPr>
            </a:p>
            <a:p>
              <a:pPr algn="ctr"/>
              <a:r>
                <a:rPr lang="ja-JP" altLang="en-US" sz="1600">
                  <a:latin typeface="BIZ UDP明朝 Medium" panose="02020500000000000000" pitchFamily="18" charset="-128"/>
                  <a:ea typeface="BIZ UDP明朝 Medium" panose="02020500000000000000" pitchFamily="18" charset="-128"/>
                </a:rPr>
                <a:t>食材高騰の影響</a:t>
              </a:r>
              <a:endParaRPr lang="en-US" altLang="ja-JP" sz="1600">
                <a:latin typeface="BIZ UDP明朝 Medium" panose="02020500000000000000" pitchFamily="18" charset="-128"/>
                <a:ea typeface="BIZ UDP明朝 Medium" panose="02020500000000000000" pitchFamily="18" charset="-128"/>
              </a:endParaRPr>
            </a:p>
          </p:txBody>
        </p:sp>
        <p:cxnSp>
          <p:nvCxnSpPr>
            <p:cNvPr id="33" name="直線コネクタ 32">
              <a:extLst>
                <a:ext uri="{FF2B5EF4-FFF2-40B4-BE49-F238E27FC236}">
                  <a16:creationId xmlns:a16="http://schemas.microsoft.com/office/drawing/2014/main" id="{6FCEEEDA-F6BD-262B-9EB0-D9EA6BA73BF4}"/>
                </a:ext>
              </a:extLst>
            </p:cNvPr>
            <p:cNvCxnSpPr/>
            <p:nvPr/>
          </p:nvCxnSpPr>
          <p:spPr>
            <a:xfrm>
              <a:off x="5989833" y="2780907"/>
              <a:ext cx="0" cy="165911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37FDE2A-F4E4-7763-B5C4-57682D1A36C4}"/>
                </a:ext>
              </a:extLst>
            </p:cNvPr>
            <p:cNvCxnSpPr>
              <a:cxnSpLocks/>
            </p:cNvCxnSpPr>
            <p:nvPr/>
          </p:nvCxnSpPr>
          <p:spPr>
            <a:xfrm>
              <a:off x="2668305" y="3591612"/>
              <a:ext cx="565870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2348884A-9E71-4087-351B-B9E54EBBC478}"/>
                </a:ext>
              </a:extLst>
            </p:cNvPr>
            <p:cNvSpPr txBox="1"/>
            <p:nvPr/>
          </p:nvSpPr>
          <p:spPr>
            <a:xfrm>
              <a:off x="4127292" y="2487930"/>
              <a:ext cx="1314648" cy="307777"/>
            </a:xfrm>
            <a:prstGeom prst="rect">
              <a:avLst/>
            </a:prstGeom>
            <a:noFill/>
          </p:spPr>
          <p:txBody>
            <a:bodyPr wrap="square" rtlCol="0">
              <a:spAutoFit/>
            </a:bodyPr>
            <a:lstStyle/>
            <a:p>
              <a:pPr algn="ctr"/>
              <a:r>
                <a:rPr lang="ja-JP" altLang="en-US" sz="1400">
                  <a:latin typeface="HGS創英角ｺﾞｼｯｸUB" panose="020B0900000000000000" pitchFamily="50" charset="-128"/>
                  <a:ea typeface="HGS創英角ｺﾞｼｯｸUB" panose="020B0900000000000000" pitchFamily="50" charset="-128"/>
                </a:rPr>
                <a:t>高い</a:t>
              </a:r>
              <a:endParaRPr lang="en-US" altLang="ja-JP" sz="1400">
                <a:latin typeface="HGS創英角ｺﾞｼｯｸUB" panose="020B0900000000000000" pitchFamily="50" charset="-128"/>
                <a:ea typeface="HGS創英角ｺﾞｼｯｸUB" panose="020B0900000000000000" pitchFamily="50" charset="-128"/>
              </a:endParaRPr>
            </a:p>
          </p:txBody>
        </p:sp>
        <p:sp>
          <p:nvSpPr>
            <p:cNvPr id="36" name="テキスト ボックス 35">
              <a:extLst>
                <a:ext uri="{FF2B5EF4-FFF2-40B4-BE49-F238E27FC236}">
                  <a16:creationId xmlns:a16="http://schemas.microsoft.com/office/drawing/2014/main" id="{03E68973-6440-3BEA-80A9-F5BB68F0D1DE}"/>
                </a:ext>
              </a:extLst>
            </p:cNvPr>
            <p:cNvSpPr txBox="1"/>
            <p:nvPr/>
          </p:nvSpPr>
          <p:spPr>
            <a:xfrm>
              <a:off x="6537727" y="2519653"/>
              <a:ext cx="1314648" cy="307777"/>
            </a:xfrm>
            <a:prstGeom prst="rect">
              <a:avLst/>
            </a:prstGeom>
            <a:noFill/>
          </p:spPr>
          <p:txBody>
            <a:bodyPr wrap="square" rtlCol="0">
              <a:spAutoFit/>
            </a:bodyPr>
            <a:lstStyle/>
            <a:p>
              <a:pPr algn="ctr"/>
              <a:r>
                <a:rPr lang="ja-JP" altLang="en-US" sz="1400">
                  <a:latin typeface="HGS創英角ｺﾞｼｯｸUB" panose="020B0900000000000000" pitchFamily="50" charset="-128"/>
                  <a:ea typeface="HGS創英角ｺﾞｼｯｸUB" panose="020B0900000000000000" pitchFamily="50" charset="-128"/>
                </a:rPr>
                <a:t>低い</a:t>
              </a:r>
              <a:endParaRPr lang="en-US" altLang="ja-JP" sz="1400">
                <a:latin typeface="HGS創英角ｺﾞｼｯｸUB" panose="020B0900000000000000" pitchFamily="50" charset="-128"/>
                <a:ea typeface="HGS創英角ｺﾞｼｯｸUB" panose="020B0900000000000000" pitchFamily="50" charset="-128"/>
              </a:endParaRPr>
            </a:p>
          </p:txBody>
        </p:sp>
        <p:sp>
          <p:nvSpPr>
            <p:cNvPr id="37" name="テキスト ボックス 36">
              <a:extLst>
                <a:ext uri="{FF2B5EF4-FFF2-40B4-BE49-F238E27FC236}">
                  <a16:creationId xmlns:a16="http://schemas.microsoft.com/office/drawing/2014/main" id="{D8382711-19DF-BA6A-9857-036687948061}"/>
                </a:ext>
              </a:extLst>
            </p:cNvPr>
            <p:cNvSpPr txBox="1"/>
            <p:nvPr/>
          </p:nvSpPr>
          <p:spPr>
            <a:xfrm>
              <a:off x="3829505" y="3798137"/>
              <a:ext cx="1925349" cy="584775"/>
            </a:xfrm>
            <a:prstGeom prst="rect">
              <a:avLst/>
            </a:prstGeom>
            <a:noFill/>
          </p:spPr>
          <p:txBody>
            <a:bodyPr wrap="square" rtlCol="0">
              <a:spAutoFit/>
            </a:bodyPr>
            <a:lstStyle/>
            <a:p>
              <a:pPr algn="ctr"/>
              <a:r>
                <a:rPr lang="ja-JP" altLang="en-US" sz="1600">
                  <a:latin typeface="BIZ UDP明朝 Medium" panose="02020500000000000000" pitchFamily="18" charset="-128"/>
                  <a:ea typeface="BIZ UDP明朝 Medium" panose="02020500000000000000" pitchFamily="18" charset="-128"/>
                </a:rPr>
                <a:t>こだわりすぎ</a:t>
              </a:r>
              <a:endParaRPr lang="en-US" altLang="ja-JP" sz="1600">
                <a:latin typeface="BIZ UDP明朝 Medium" panose="02020500000000000000" pitchFamily="18" charset="-128"/>
                <a:ea typeface="BIZ UDP明朝 Medium" panose="02020500000000000000" pitchFamily="18" charset="-128"/>
              </a:endParaRPr>
            </a:p>
            <a:p>
              <a:pPr algn="ctr"/>
              <a:r>
                <a:rPr lang="ja-JP" altLang="en-US" sz="1600">
                  <a:latin typeface="BIZ UDP明朝 Medium" panose="02020500000000000000" pitchFamily="18" charset="-128"/>
                  <a:ea typeface="BIZ UDP明朝 Medium" panose="02020500000000000000" pitchFamily="18" charset="-128"/>
                </a:rPr>
                <a:t>材料ロスが多い</a:t>
              </a:r>
              <a:endParaRPr lang="en-US" altLang="ja-JP" sz="1600">
                <a:latin typeface="BIZ UDP明朝 Medium" panose="02020500000000000000" pitchFamily="18" charset="-128"/>
                <a:ea typeface="BIZ UDP明朝 Medium" panose="02020500000000000000" pitchFamily="18" charset="-128"/>
              </a:endParaRPr>
            </a:p>
          </p:txBody>
        </p:sp>
        <p:sp>
          <p:nvSpPr>
            <p:cNvPr id="38" name="テキスト ボックス 37">
              <a:extLst>
                <a:ext uri="{FF2B5EF4-FFF2-40B4-BE49-F238E27FC236}">
                  <a16:creationId xmlns:a16="http://schemas.microsoft.com/office/drawing/2014/main" id="{2CF7DB0C-91C0-27D9-AB22-0EABCEA1A42D}"/>
                </a:ext>
              </a:extLst>
            </p:cNvPr>
            <p:cNvSpPr txBox="1"/>
            <p:nvPr/>
          </p:nvSpPr>
          <p:spPr>
            <a:xfrm>
              <a:off x="6076395" y="2794982"/>
              <a:ext cx="2322961" cy="738664"/>
            </a:xfrm>
            <a:prstGeom prst="rect">
              <a:avLst/>
            </a:prstGeom>
            <a:noFill/>
          </p:spPr>
          <p:txBody>
            <a:bodyPr wrap="square" rtlCol="0">
              <a:spAutoFit/>
            </a:bodyPr>
            <a:lstStyle/>
            <a:p>
              <a:pPr algn="ctr"/>
              <a:r>
                <a:rPr lang="ja-JP" altLang="en-US" sz="1400">
                  <a:latin typeface="BIZ UDP明朝 Medium" panose="02020500000000000000" pitchFamily="18" charset="-128"/>
                  <a:ea typeface="BIZ UDP明朝 Medium" panose="02020500000000000000" pitchFamily="18" charset="-128"/>
                </a:rPr>
                <a:t>ロスが少なく効率的</a:t>
              </a:r>
              <a:endParaRPr lang="en-US" altLang="ja-JP" sz="1400">
                <a:latin typeface="BIZ UDP明朝 Medium" panose="02020500000000000000" pitchFamily="18" charset="-128"/>
                <a:ea typeface="BIZ UDP明朝 Medium" panose="02020500000000000000" pitchFamily="18" charset="-128"/>
              </a:endParaRPr>
            </a:p>
            <a:p>
              <a:pPr algn="ctr"/>
              <a:r>
                <a:rPr lang="ja-JP" altLang="en-US" sz="1400">
                  <a:latin typeface="BIZ UDP明朝 Medium" panose="02020500000000000000" pitchFamily="18" charset="-128"/>
                  <a:ea typeface="BIZ UDP明朝 Medium" panose="02020500000000000000" pitchFamily="18" charset="-128"/>
                </a:rPr>
                <a:t>仕入が上手</a:t>
              </a:r>
              <a:endParaRPr lang="en-US" altLang="ja-JP" sz="1400">
                <a:latin typeface="BIZ UDP明朝 Medium" panose="02020500000000000000" pitchFamily="18" charset="-128"/>
                <a:ea typeface="BIZ UDP明朝 Medium" panose="02020500000000000000" pitchFamily="18" charset="-128"/>
              </a:endParaRPr>
            </a:p>
            <a:p>
              <a:pPr algn="ctr"/>
              <a:r>
                <a:rPr lang="ja-JP" altLang="en-US" sz="1400">
                  <a:latin typeface="BIZ UDP明朝 Medium" panose="02020500000000000000" pitchFamily="18" charset="-128"/>
                  <a:ea typeface="BIZ UDP明朝 Medium" panose="02020500000000000000" pitchFamily="18" charset="-128"/>
                </a:rPr>
                <a:t>看板メニュー</a:t>
              </a:r>
              <a:endParaRPr lang="en-US" altLang="ja-JP" sz="1400">
                <a:latin typeface="BIZ UDP明朝 Medium" panose="02020500000000000000" pitchFamily="18" charset="-128"/>
                <a:ea typeface="BIZ UDP明朝 Medium" panose="02020500000000000000" pitchFamily="18" charset="-128"/>
              </a:endParaRPr>
            </a:p>
          </p:txBody>
        </p:sp>
        <p:sp>
          <p:nvSpPr>
            <p:cNvPr id="39" name="テキスト ボックス 38">
              <a:extLst>
                <a:ext uri="{FF2B5EF4-FFF2-40B4-BE49-F238E27FC236}">
                  <a16:creationId xmlns:a16="http://schemas.microsoft.com/office/drawing/2014/main" id="{9BB455CE-A395-BD6C-0633-52194091C91E}"/>
                </a:ext>
              </a:extLst>
            </p:cNvPr>
            <p:cNvSpPr txBox="1"/>
            <p:nvPr/>
          </p:nvSpPr>
          <p:spPr>
            <a:xfrm>
              <a:off x="6275200" y="3781608"/>
              <a:ext cx="1925349" cy="584775"/>
            </a:xfrm>
            <a:prstGeom prst="rect">
              <a:avLst/>
            </a:prstGeom>
            <a:noFill/>
          </p:spPr>
          <p:txBody>
            <a:bodyPr wrap="square" rtlCol="0">
              <a:spAutoFit/>
            </a:bodyPr>
            <a:lstStyle/>
            <a:p>
              <a:pPr algn="ctr"/>
              <a:r>
                <a:rPr lang="ja-JP" altLang="en-US" sz="1600">
                  <a:latin typeface="BIZ UDP明朝 Medium" panose="02020500000000000000" pitchFamily="18" charset="-128"/>
                  <a:ea typeface="BIZ UDP明朝 Medium" panose="02020500000000000000" pitchFamily="18" charset="-128"/>
                </a:rPr>
                <a:t>安価な材料</a:t>
              </a:r>
              <a:endParaRPr lang="en-US" altLang="ja-JP" sz="1600">
                <a:latin typeface="BIZ UDP明朝 Medium" panose="02020500000000000000" pitchFamily="18" charset="-128"/>
                <a:ea typeface="BIZ UDP明朝 Medium" panose="02020500000000000000" pitchFamily="18" charset="-128"/>
              </a:endParaRPr>
            </a:p>
            <a:p>
              <a:pPr algn="ctr"/>
              <a:r>
                <a:rPr lang="ja-JP" altLang="en-US" sz="1600">
                  <a:latin typeface="BIZ UDP明朝 Medium" panose="02020500000000000000" pitchFamily="18" charset="-128"/>
                  <a:ea typeface="BIZ UDP明朝 Medium" panose="02020500000000000000" pitchFamily="18" charset="-128"/>
                </a:rPr>
                <a:t>メニューが少ない</a:t>
              </a:r>
              <a:endParaRPr lang="en-US" altLang="ja-JP" sz="1600">
                <a:latin typeface="BIZ UDP明朝 Medium" panose="02020500000000000000" pitchFamily="18" charset="-128"/>
                <a:ea typeface="BIZ UDP明朝 Medium" panose="02020500000000000000" pitchFamily="18" charset="-128"/>
              </a:endParaRPr>
            </a:p>
          </p:txBody>
        </p:sp>
      </p:grpSp>
      <p:sp>
        <p:nvSpPr>
          <p:cNvPr id="42" name="テキスト ボックス 41">
            <a:extLst>
              <a:ext uri="{FF2B5EF4-FFF2-40B4-BE49-F238E27FC236}">
                <a16:creationId xmlns:a16="http://schemas.microsoft.com/office/drawing/2014/main" id="{42807F81-3E4F-3119-3FEA-74BCB0B9DE8E}"/>
              </a:ext>
            </a:extLst>
          </p:cNvPr>
          <p:cNvSpPr txBox="1"/>
          <p:nvPr/>
        </p:nvSpPr>
        <p:spPr>
          <a:xfrm>
            <a:off x="748148" y="5071420"/>
            <a:ext cx="1762998" cy="564578"/>
          </a:xfrm>
          <a:prstGeom prst="rect">
            <a:avLst/>
          </a:prstGeom>
          <a:noFill/>
        </p:spPr>
        <p:txBody>
          <a:bodyPr wrap="square" rtlCol="0">
            <a:spAutoFit/>
          </a:bodyPr>
          <a:lstStyle/>
          <a:p>
            <a:pPr algn="ctr"/>
            <a:r>
              <a:rPr lang="ja-JP" altLang="en-US" sz="1023" b="1">
                <a:latin typeface="游ゴシック" panose="020B0400000000000000" pitchFamily="50" charset="-128"/>
                <a:ea typeface="游ゴシック" panose="020B0400000000000000" pitchFamily="50" charset="-128"/>
              </a:rPr>
              <a:t>業績によって</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同じ原価率も</a:t>
            </a:r>
            <a:endParaRPr lang="en-US" altLang="ja-JP" sz="1023" b="1">
              <a:latin typeface="游ゴシック" panose="020B0400000000000000" pitchFamily="50" charset="-128"/>
              <a:ea typeface="游ゴシック" panose="020B0400000000000000" pitchFamily="50" charset="-128"/>
            </a:endParaRPr>
          </a:p>
          <a:p>
            <a:pPr algn="ctr"/>
            <a:r>
              <a:rPr lang="ja-JP" altLang="en-US" sz="1023" b="1">
                <a:latin typeface="游ゴシック" panose="020B0400000000000000" pitchFamily="50" charset="-128"/>
                <a:ea typeface="游ゴシック" panose="020B0400000000000000" pitchFamily="50" charset="-128"/>
              </a:rPr>
              <a:t>良くも悪くも見えます</a:t>
            </a:r>
            <a:endParaRPr lang="en-US" altLang="ja-JP" sz="1023" b="1">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3525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377F-D4BF-9244-A218-D1D1FAEE3C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707213A-7E5F-417A-7FD8-914274BC3B57}"/>
              </a:ext>
            </a:extLst>
          </p:cNvPr>
          <p:cNvSpPr>
            <a:spLocks noGrp="1"/>
          </p:cNvSpPr>
          <p:nvPr>
            <p:ph type="body" sz="quarter" idx="14"/>
          </p:nvPr>
        </p:nvSpPr>
        <p:spPr/>
        <p:txBody>
          <a:bodyPr/>
          <a:lstStyle/>
          <a:p>
            <a:r>
              <a:rPr lang="ja-JP" altLang="en-US"/>
              <a:t>ケース（業務フローや調理数に注目）</a:t>
            </a:r>
          </a:p>
        </p:txBody>
      </p:sp>
      <p:sp>
        <p:nvSpPr>
          <p:cNvPr id="8" name="スライド番号プレースホルダー 1">
            <a:extLst>
              <a:ext uri="{FF2B5EF4-FFF2-40B4-BE49-F238E27FC236}">
                <a16:creationId xmlns:a16="http://schemas.microsoft.com/office/drawing/2014/main" id="{424A31B2-DDFF-AE70-CE9C-121FDA08424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4</a:t>
            </a:fld>
            <a:endParaRPr kumimoji="1" lang="ja-JP" altLang="en-US"/>
          </a:p>
        </p:txBody>
      </p:sp>
      <p:sp>
        <p:nvSpPr>
          <p:cNvPr id="43" name="テキスト プレースホルダー 4">
            <a:extLst>
              <a:ext uri="{FF2B5EF4-FFF2-40B4-BE49-F238E27FC236}">
                <a16:creationId xmlns:a16="http://schemas.microsoft.com/office/drawing/2014/main" id="{97BA1902-A1C6-4014-B857-980749D30746}"/>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B </a:t>
            </a:r>
            <a:r>
              <a:rPr lang="ja-JP" altLang="en-US"/>
              <a:t>｜飲食業②｜</a:t>
            </a:r>
          </a:p>
        </p:txBody>
      </p:sp>
      <p:sp>
        <p:nvSpPr>
          <p:cNvPr id="16" name="テキスト ボックス 15">
            <a:extLst>
              <a:ext uri="{FF2B5EF4-FFF2-40B4-BE49-F238E27FC236}">
                <a16:creationId xmlns:a16="http://schemas.microsoft.com/office/drawing/2014/main" id="{07F4A3B8-0B2E-29AE-1F0F-289EC94CACBD}"/>
              </a:ext>
            </a:extLst>
          </p:cNvPr>
          <p:cNvSpPr txBox="1"/>
          <p:nvPr/>
        </p:nvSpPr>
        <p:spPr>
          <a:xfrm>
            <a:off x="552990" y="809139"/>
            <a:ext cx="8779546" cy="646331"/>
          </a:xfrm>
          <a:prstGeom prst="rect">
            <a:avLst/>
          </a:prstGeom>
          <a:solidFill>
            <a:schemeClr val="bg1">
              <a:lumMod val="95000"/>
            </a:schemeClr>
          </a:solidFill>
        </p:spPr>
        <p:txBody>
          <a:bodyPr wrap="square" rtlCol="0">
            <a:spAutoFit/>
          </a:bodyPr>
          <a:lstStyle/>
          <a:p>
            <a:r>
              <a:rPr kumimoji="1" lang="ja-JP" altLang="en-US" sz="1200" b="1">
                <a:latin typeface="游ゴシック" panose="020B0400000000000000" pitchFamily="50" charset="-128"/>
                <a:ea typeface="游ゴシック" panose="020B0400000000000000" pitchFamily="50" charset="-128"/>
              </a:rPr>
              <a:t>ある地方都市の商店街にご当地ハンバーガー屋の人気店があります。店舗は</a:t>
            </a:r>
            <a:r>
              <a:rPr kumimoji="1" lang="en-US" altLang="ja-JP" sz="1200" b="1">
                <a:latin typeface="游ゴシック" panose="020B0400000000000000" pitchFamily="50" charset="-128"/>
                <a:ea typeface="游ゴシック" panose="020B0400000000000000" pitchFamily="50" charset="-128"/>
              </a:rPr>
              <a:t>10</a:t>
            </a:r>
            <a:r>
              <a:rPr kumimoji="1" lang="ja-JP" altLang="en-US" sz="1200" b="1">
                <a:latin typeface="游ゴシック" panose="020B0400000000000000" pitchFamily="50" charset="-128"/>
                <a:ea typeface="游ゴシック" panose="020B0400000000000000" pitchFamily="50" charset="-128"/>
              </a:rPr>
              <a:t>坪程度、駐車場はありません。観光客を中心に、手作りのハンバーガーを販売しています。休日の</a:t>
            </a:r>
            <a:r>
              <a:rPr kumimoji="1" lang="en-US" altLang="ja-JP" sz="1200" b="1">
                <a:latin typeface="游ゴシック" panose="020B0400000000000000" pitchFamily="50" charset="-128"/>
                <a:ea typeface="游ゴシック" panose="020B0400000000000000" pitchFamily="50" charset="-128"/>
              </a:rPr>
              <a:t>12</a:t>
            </a:r>
            <a:r>
              <a:rPr kumimoji="1" lang="ja-JP" altLang="en-US" sz="1200" b="1">
                <a:latin typeface="游ゴシック" panose="020B0400000000000000" pitchFamily="50" charset="-128"/>
                <a:ea typeface="游ゴシック" panose="020B0400000000000000" pitchFamily="50" charset="-128"/>
              </a:rPr>
              <a:t>時頃に訪問したところ、約</a:t>
            </a:r>
            <a:r>
              <a:rPr kumimoji="1" lang="en-US" altLang="ja-JP" sz="1200" b="1">
                <a:latin typeface="游ゴシック" panose="020B0400000000000000" pitchFamily="50" charset="-128"/>
                <a:ea typeface="游ゴシック" panose="020B0400000000000000" pitchFamily="50" charset="-128"/>
              </a:rPr>
              <a:t>20</a:t>
            </a:r>
            <a:r>
              <a:rPr kumimoji="1" lang="ja-JP" altLang="en-US" sz="1200" b="1">
                <a:latin typeface="游ゴシック" panose="020B0400000000000000" pitchFamily="50" charset="-128"/>
                <a:ea typeface="游ゴシック" panose="020B0400000000000000" pitchFamily="50" charset="-128"/>
              </a:rPr>
              <a:t>名が並んでおり、入店まで</a:t>
            </a:r>
            <a:r>
              <a:rPr kumimoji="1" lang="en-US" altLang="ja-JP" sz="1200" b="1">
                <a:latin typeface="游ゴシック" panose="020B0400000000000000" pitchFamily="50" charset="-128"/>
                <a:ea typeface="游ゴシック" panose="020B0400000000000000" pitchFamily="50" charset="-128"/>
              </a:rPr>
              <a:t>60</a:t>
            </a:r>
            <a:r>
              <a:rPr kumimoji="1" lang="ja-JP" altLang="en-US" sz="1200" b="1">
                <a:latin typeface="游ゴシック" panose="020B0400000000000000" pitchFamily="50" charset="-128"/>
                <a:ea typeface="游ゴシック" panose="020B0400000000000000" pitchFamily="50" charset="-128"/>
              </a:rPr>
              <a:t>分待ちとなっていました。待ち時間が発生する理由を考察するため、店を観察してみることにしました。</a:t>
            </a:r>
            <a:endParaRPr kumimoji="1" lang="en-US" altLang="ja-JP" sz="1200" b="1">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5EF055A9-1664-05EA-6429-372323CC383C}"/>
              </a:ext>
            </a:extLst>
          </p:cNvPr>
          <p:cNvPicPr>
            <a:picLocks noChangeAspect="1"/>
          </p:cNvPicPr>
          <p:nvPr/>
        </p:nvPicPr>
        <p:blipFill>
          <a:blip r:embed="rId2"/>
          <a:stretch>
            <a:fillRect/>
          </a:stretch>
        </p:blipFill>
        <p:spPr>
          <a:xfrm>
            <a:off x="6621193" y="1495359"/>
            <a:ext cx="2593604" cy="1727988"/>
          </a:xfrm>
          <a:prstGeom prst="rect">
            <a:avLst/>
          </a:prstGeom>
          <a:ln>
            <a:solidFill>
              <a:schemeClr val="bg1">
                <a:lumMod val="65000"/>
              </a:schemeClr>
            </a:solidFill>
          </a:ln>
        </p:spPr>
      </p:pic>
      <p:sp>
        <p:nvSpPr>
          <p:cNvPr id="18" name="テキスト ボックス 17">
            <a:extLst>
              <a:ext uri="{FF2B5EF4-FFF2-40B4-BE49-F238E27FC236}">
                <a16:creationId xmlns:a16="http://schemas.microsoft.com/office/drawing/2014/main" id="{70993C38-E79F-57BB-6D0A-B3AC1326F2E0}"/>
              </a:ext>
            </a:extLst>
          </p:cNvPr>
          <p:cNvSpPr txBox="1"/>
          <p:nvPr/>
        </p:nvSpPr>
        <p:spPr>
          <a:xfrm>
            <a:off x="1726836" y="3297382"/>
            <a:ext cx="7626173" cy="646331"/>
          </a:xfrm>
          <a:prstGeom prst="rect">
            <a:avLst/>
          </a:prstGeom>
          <a:noFill/>
        </p:spPr>
        <p:txBody>
          <a:bodyPr wrap="square" rtlCol="0">
            <a:spAutoFit/>
          </a:bodyPr>
          <a:lstStyle/>
          <a:p>
            <a:r>
              <a:rPr kumimoji="1" lang="ja-JP" altLang="en-US" sz="1200" b="1">
                <a:latin typeface="游ゴシック" panose="020B0400000000000000" pitchFamily="50" charset="-128"/>
                <a:ea typeface="游ゴシック" panose="020B0400000000000000" pitchFamily="50" charset="-128"/>
              </a:rPr>
              <a:t>●　当店の場合、待ち時間の主な発生原因はどのような理由が考えられるでしょうか？</a:t>
            </a:r>
            <a:endParaRPr kumimoji="1" lang="en-US" altLang="ja-JP" sz="1200" b="1">
              <a:latin typeface="游ゴシック" panose="020B0400000000000000" pitchFamily="50" charset="-128"/>
              <a:ea typeface="游ゴシック" panose="020B0400000000000000" pitchFamily="50" charset="-128"/>
            </a:endParaRPr>
          </a:p>
          <a:p>
            <a:r>
              <a:rPr kumimoji="1" lang="ja-JP" altLang="en-US" sz="1200" b="1">
                <a:latin typeface="游ゴシック" panose="020B0400000000000000" pitchFamily="50" charset="-128"/>
                <a:ea typeface="游ゴシック" panose="020B0400000000000000" pitchFamily="50" charset="-128"/>
              </a:rPr>
              <a:t>　　大手</a:t>
            </a:r>
            <a:r>
              <a:rPr kumimoji="1" lang="en-US" altLang="ja-JP" sz="1200" b="1">
                <a:latin typeface="游ゴシック" panose="020B0400000000000000" pitchFamily="50" charset="-128"/>
                <a:ea typeface="游ゴシック" panose="020B0400000000000000" pitchFamily="50" charset="-128"/>
              </a:rPr>
              <a:t>FC</a:t>
            </a:r>
            <a:r>
              <a:rPr kumimoji="1" lang="ja-JP" altLang="en-US" sz="1200" b="1">
                <a:latin typeface="游ゴシック" panose="020B0400000000000000" pitchFamily="50" charset="-128"/>
                <a:ea typeface="游ゴシック" panose="020B0400000000000000" pitchFamily="50" charset="-128"/>
              </a:rPr>
              <a:t>店舗とも比較しながら、同店のオペレーションについて、検討してみましょう。</a:t>
            </a:r>
            <a:endParaRPr kumimoji="1" lang="en-US" altLang="ja-JP" sz="1200" b="1">
              <a:latin typeface="游ゴシック" panose="020B0400000000000000" pitchFamily="50" charset="-128"/>
              <a:ea typeface="游ゴシック" panose="020B0400000000000000" pitchFamily="50" charset="-128"/>
            </a:endParaRPr>
          </a:p>
          <a:p>
            <a:r>
              <a:rPr kumimoji="1" lang="ja-JP" altLang="en-US" sz="1200" b="1">
                <a:latin typeface="游ゴシック" panose="020B0400000000000000" pitchFamily="50" charset="-128"/>
                <a:ea typeface="游ゴシック" panose="020B0400000000000000" pitchFamily="50" charset="-128"/>
              </a:rPr>
              <a:t>　　（注文・調理・受渡・支払・飲食時間など）</a:t>
            </a:r>
            <a:endParaRPr kumimoji="1" lang="en-US" altLang="ja-JP" sz="1200" b="1">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4B14CFB2-5665-2994-41D2-2E278C03E6C8}"/>
              </a:ext>
            </a:extLst>
          </p:cNvPr>
          <p:cNvSpPr txBox="1"/>
          <p:nvPr/>
        </p:nvSpPr>
        <p:spPr>
          <a:xfrm>
            <a:off x="1776728" y="4152477"/>
            <a:ext cx="7066827" cy="646331"/>
          </a:xfrm>
          <a:prstGeom prst="rect">
            <a:avLst/>
          </a:prstGeom>
          <a:noFill/>
          <a:ln w="38100">
            <a:solidFill>
              <a:schemeClr val="bg1">
                <a:lumMod val="65000"/>
              </a:schemeClr>
            </a:solidFill>
          </a:ln>
        </p:spPr>
        <p:txBody>
          <a:bodyPr wrap="square" rtlCol="0">
            <a:spAutoFit/>
          </a:bodyPr>
          <a:lstStyle/>
          <a:p>
            <a:pPr algn="ctr"/>
            <a:endParaRPr kumimoji="1" lang="en-US" altLang="ja-JP" sz="1200" b="1">
              <a:latin typeface="BIZ UDP明朝 Medium" panose="02020500000000000000" pitchFamily="18" charset="-128"/>
              <a:ea typeface="BIZ UDP明朝 Medium" panose="02020500000000000000" pitchFamily="18" charset="-128"/>
            </a:endParaRPr>
          </a:p>
          <a:p>
            <a:pPr algn="ctr"/>
            <a:endParaRPr kumimoji="1" lang="en-US" altLang="ja-JP" sz="1200" b="1">
              <a:latin typeface="BIZ UDP明朝 Medium" panose="02020500000000000000" pitchFamily="18" charset="-128"/>
              <a:ea typeface="BIZ UDP明朝 Medium" panose="02020500000000000000" pitchFamily="18" charset="-128"/>
            </a:endParaRPr>
          </a:p>
          <a:p>
            <a:pPr algn="ctr"/>
            <a:endParaRPr kumimoji="1" lang="en-US" altLang="ja-JP" sz="1200" b="1">
              <a:latin typeface="BIZ UDP明朝 Medium" panose="02020500000000000000" pitchFamily="18" charset="-128"/>
              <a:ea typeface="BIZ UDP明朝 Medium" panose="02020500000000000000" pitchFamily="18" charset="-128"/>
            </a:endParaRPr>
          </a:p>
        </p:txBody>
      </p:sp>
      <p:sp>
        <p:nvSpPr>
          <p:cNvPr id="20" name="テキスト ボックス 19">
            <a:extLst>
              <a:ext uri="{FF2B5EF4-FFF2-40B4-BE49-F238E27FC236}">
                <a16:creationId xmlns:a16="http://schemas.microsoft.com/office/drawing/2014/main" id="{2D83BA1B-329B-18DB-980C-F4C258CAF3EF}"/>
              </a:ext>
            </a:extLst>
          </p:cNvPr>
          <p:cNvSpPr txBox="1"/>
          <p:nvPr/>
        </p:nvSpPr>
        <p:spPr>
          <a:xfrm>
            <a:off x="1742397" y="4929080"/>
            <a:ext cx="7115987" cy="276999"/>
          </a:xfrm>
          <a:prstGeom prst="rect">
            <a:avLst/>
          </a:prstGeom>
          <a:noFill/>
        </p:spPr>
        <p:txBody>
          <a:bodyPr wrap="square" lIns="91440" tIns="45720" rIns="91440" bIns="45720" rtlCol="0" anchor="t">
            <a:spAutoFit/>
          </a:bodyPr>
          <a:lstStyle/>
          <a:p>
            <a:r>
              <a:rPr kumimoji="1" lang="ja-JP" altLang="en-US" sz="1200" b="1">
                <a:ea typeface="游ゴシック"/>
              </a:rPr>
              <a:t>●　さらに売上や収益を伸ばすためには、どのような取組みが考えられるでしょうか？</a:t>
            </a:r>
            <a:endParaRPr kumimoji="1" lang="en-US" altLang="ja-JP" sz="1200" b="1">
              <a:ea typeface="游ゴシック"/>
            </a:endParaRPr>
          </a:p>
        </p:txBody>
      </p:sp>
      <p:sp>
        <p:nvSpPr>
          <p:cNvPr id="21" name="テキスト ボックス 20">
            <a:extLst>
              <a:ext uri="{FF2B5EF4-FFF2-40B4-BE49-F238E27FC236}">
                <a16:creationId xmlns:a16="http://schemas.microsoft.com/office/drawing/2014/main" id="{4DC43D22-65B2-1145-AE08-BC6C532A3E2C}"/>
              </a:ext>
            </a:extLst>
          </p:cNvPr>
          <p:cNvSpPr txBox="1"/>
          <p:nvPr/>
        </p:nvSpPr>
        <p:spPr>
          <a:xfrm>
            <a:off x="1776728" y="5414065"/>
            <a:ext cx="7066827" cy="738664"/>
          </a:xfrm>
          <a:prstGeom prst="rect">
            <a:avLst/>
          </a:prstGeom>
          <a:noFill/>
          <a:ln w="38100">
            <a:solidFill>
              <a:schemeClr val="bg1">
                <a:lumMod val="65000"/>
              </a:schemeClr>
            </a:solidFill>
          </a:ln>
        </p:spPr>
        <p:txBody>
          <a:bodyPr wrap="square" rtlCol="0">
            <a:spAutoFit/>
          </a:bodyPr>
          <a:lstStyle/>
          <a:p>
            <a:pPr algn="ctr"/>
            <a:endParaRPr kumimoji="1" lang="en-US" altLang="ja-JP" sz="1400" b="1">
              <a:latin typeface="BIZ UDP明朝 Medium" panose="02020500000000000000" pitchFamily="18" charset="-128"/>
              <a:ea typeface="BIZ UDP明朝 Medium" panose="02020500000000000000" pitchFamily="18" charset="-128"/>
            </a:endParaRPr>
          </a:p>
          <a:p>
            <a:pPr algn="ctr"/>
            <a:endParaRPr kumimoji="1" lang="en-US" altLang="ja-JP" sz="1400" b="1">
              <a:latin typeface="BIZ UDP明朝 Medium" panose="02020500000000000000" pitchFamily="18" charset="-128"/>
              <a:ea typeface="BIZ UDP明朝 Medium" panose="02020500000000000000" pitchFamily="18" charset="-128"/>
            </a:endParaRPr>
          </a:p>
          <a:p>
            <a:pPr algn="ctr"/>
            <a:endParaRPr kumimoji="1" lang="en-US" altLang="ja-JP" sz="1400" b="1">
              <a:latin typeface="BIZ UDP明朝 Medium" panose="02020500000000000000" pitchFamily="18" charset="-128"/>
              <a:ea typeface="BIZ UDP明朝 Medium" panose="02020500000000000000" pitchFamily="18" charset="-128"/>
            </a:endParaRPr>
          </a:p>
        </p:txBody>
      </p:sp>
      <p:sp>
        <p:nvSpPr>
          <p:cNvPr id="22" name="テキスト ボックス 21">
            <a:extLst>
              <a:ext uri="{FF2B5EF4-FFF2-40B4-BE49-F238E27FC236}">
                <a16:creationId xmlns:a16="http://schemas.microsoft.com/office/drawing/2014/main" id="{0930A02A-6E60-3ED7-C70B-EFCCBC49C40D}"/>
              </a:ext>
            </a:extLst>
          </p:cNvPr>
          <p:cNvSpPr txBox="1"/>
          <p:nvPr/>
        </p:nvSpPr>
        <p:spPr>
          <a:xfrm>
            <a:off x="1742397" y="3911325"/>
            <a:ext cx="1174745" cy="276999"/>
          </a:xfrm>
          <a:prstGeom prst="rect">
            <a:avLst/>
          </a:prstGeom>
          <a:noFill/>
        </p:spPr>
        <p:txBody>
          <a:bodyPr wrap="square" rtlCol="0">
            <a:spAutoFit/>
          </a:bodyPr>
          <a:lstStyle/>
          <a:p>
            <a:r>
              <a:rPr kumimoji="1" lang="en-US" altLang="ja-JP"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rPr>
              <a:t>ANSWER</a:t>
            </a:r>
          </a:p>
        </p:txBody>
      </p:sp>
      <p:sp>
        <p:nvSpPr>
          <p:cNvPr id="23" name="テキスト ボックス 22">
            <a:extLst>
              <a:ext uri="{FF2B5EF4-FFF2-40B4-BE49-F238E27FC236}">
                <a16:creationId xmlns:a16="http://schemas.microsoft.com/office/drawing/2014/main" id="{7F455760-FB4B-2606-EA3C-A81A168B386F}"/>
              </a:ext>
            </a:extLst>
          </p:cNvPr>
          <p:cNvSpPr txBox="1"/>
          <p:nvPr/>
        </p:nvSpPr>
        <p:spPr>
          <a:xfrm>
            <a:off x="1726836" y="5160444"/>
            <a:ext cx="1174745" cy="276999"/>
          </a:xfrm>
          <a:prstGeom prst="rect">
            <a:avLst/>
          </a:prstGeom>
          <a:noFill/>
        </p:spPr>
        <p:txBody>
          <a:bodyPr wrap="square" rtlCol="0">
            <a:spAutoFit/>
          </a:bodyPr>
          <a:lstStyle/>
          <a:p>
            <a:r>
              <a:rPr kumimoji="1" lang="en-US" altLang="ja-JP"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rPr>
              <a:t>ANSWER</a:t>
            </a:r>
          </a:p>
        </p:txBody>
      </p:sp>
      <p:sp>
        <p:nvSpPr>
          <p:cNvPr id="24" name="矢印: ストライプ 23">
            <a:extLst>
              <a:ext uri="{FF2B5EF4-FFF2-40B4-BE49-F238E27FC236}">
                <a16:creationId xmlns:a16="http://schemas.microsoft.com/office/drawing/2014/main" id="{6EF4DFE7-98CE-ED79-B9DC-1705A657BBB8}"/>
              </a:ext>
            </a:extLst>
          </p:cNvPr>
          <p:cNvSpPr/>
          <p:nvPr/>
        </p:nvSpPr>
        <p:spPr>
          <a:xfrm rot="5400000">
            <a:off x="726064" y="4438051"/>
            <a:ext cx="624302" cy="802437"/>
          </a:xfrm>
          <a:prstGeom prst="stripedRightArrow">
            <a:avLst/>
          </a:prstGeom>
          <a:solidFill>
            <a:schemeClr val="bg2">
              <a:lumMod val="90000"/>
              <a:alpha val="50196"/>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CDA84141-D244-A406-1BA6-42D92415A687}"/>
              </a:ext>
            </a:extLst>
          </p:cNvPr>
          <p:cNvGrpSpPr/>
          <p:nvPr/>
        </p:nvGrpSpPr>
        <p:grpSpPr>
          <a:xfrm>
            <a:off x="398590" y="3473289"/>
            <a:ext cx="1174745" cy="970452"/>
            <a:chOff x="398591" y="2119994"/>
            <a:chExt cx="1174745" cy="970452"/>
          </a:xfrm>
        </p:grpSpPr>
        <p:sp>
          <p:nvSpPr>
            <p:cNvPr id="26" name="楕円 25">
              <a:extLst>
                <a:ext uri="{FF2B5EF4-FFF2-40B4-BE49-F238E27FC236}">
                  <a16:creationId xmlns:a16="http://schemas.microsoft.com/office/drawing/2014/main" id="{7A252D1F-58E3-284D-DDF3-EF10CD79B8F5}"/>
                </a:ext>
              </a:extLst>
            </p:cNvPr>
            <p:cNvSpPr/>
            <p:nvPr/>
          </p:nvSpPr>
          <p:spPr>
            <a:xfrm>
              <a:off x="552992" y="2119994"/>
              <a:ext cx="970452" cy="970452"/>
            </a:xfrm>
            <a:prstGeom prst="ellipse">
              <a:avLst/>
            </a:prstGeom>
            <a:noFill/>
            <a:ln w="1270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F58B15A-0B44-F8A7-D936-01F0531E5273}"/>
                </a:ext>
              </a:extLst>
            </p:cNvPr>
            <p:cNvSpPr txBox="1"/>
            <p:nvPr/>
          </p:nvSpPr>
          <p:spPr>
            <a:xfrm>
              <a:off x="398591" y="2172248"/>
              <a:ext cx="1174745" cy="892552"/>
            </a:xfrm>
            <a:prstGeom prst="rect">
              <a:avLst/>
            </a:prstGeom>
            <a:noFill/>
            <a:ln>
              <a:noFill/>
            </a:ln>
          </p:spPr>
          <p:txBody>
            <a:bodyPr wrap="square" rtlCol="0">
              <a:spAutoFit/>
            </a:bodyPr>
            <a:lstStyle/>
            <a:p>
              <a:pPr algn="ctr"/>
              <a:r>
                <a:rPr kumimoji="1" lang="ja-JP" altLang="en-US" sz="2400" b="1">
                  <a:solidFill>
                    <a:schemeClr val="bg1">
                      <a:lumMod val="50000"/>
                    </a:schemeClr>
                  </a:solidFill>
                  <a:latin typeface="BIZ UDP明朝 Medium" panose="02020500000000000000" pitchFamily="18" charset="-128"/>
                  <a:ea typeface="BIZ UDP明朝 Medium" panose="02020500000000000000" pitchFamily="18" charset="-128"/>
                </a:rPr>
                <a:t> </a:t>
              </a:r>
              <a:r>
                <a:rPr kumimoji="1" lang="en-US" altLang="ja-JP" sz="2000" b="1">
                  <a:solidFill>
                    <a:schemeClr val="bg1">
                      <a:lumMod val="50000"/>
                    </a:schemeClr>
                  </a:solidFill>
                  <a:latin typeface="BIZ UDP明朝 Medium" panose="02020500000000000000" pitchFamily="18" charset="-128"/>
                  <a:ea typeface="BIZ UDP明朝 Medium" panose="02020500000000000000" pitchFamily="18" charset="-128"/>
                </a:rPr>
                <a:t>STEP</a:t>
              </a:r>
              <a:endParaRPr kumimoji="1" lang="en-US" altLang="ja-JP" sz="24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2800" b="1" i="1">
                  <a:solidFill>
                    <a:schemeClr val="bg1">
                      <a:lumMod val="50000"/>
                    </a:schemeClr>
                  </a:solidFill>
                  <a:latin typeface="BIZ UDP明朝 Medium" panose="02020500000000000000" pitchFamily="18" charset="-128"/>
                  <a:ea typeface="BIZ UDP明朝 Medium" panose="02020500000000000000" pitchFamily="18" charset="-128"/>
                </a:rPr>
                <a:t>１</a:t>
              </a:r>
              <a:endParaRPr kumimoji="1" lang="ja-JP" altLang="en-US" sz="1600" b="1" i="1">
                <a:solidFill>
                  <a:schemeClr val="bg1">
                    <a:lumMod val="50000"/>
                  </a:schemeClr>
                </a:solidFill>
                <a:latin typeface="BIZ UDP明朝 Medium" panose="02020500000000000000" pitchFamily="18" charset="-128"/>
                <a:ea typeface="BIZ UDP明朝 Medium" panose="02020500000000000000" pitchFamily="18" charset="-128"/>
              </a:endParaRPr>
            </a:p>
          </p:txBody>
        </p:sp>
      </p:grpSp>
      <p:grpSp>
        <p:nvGrpSpPr>
          <p:cNvPr id="28" name="グループ化 27">
            <a:extLst>
              <a:ext uri="{FF2B5EF4-FFF2-40B4-BE49-F238E27FC236}">
                <a16:creationId xmlns:a16="http://schemas.microsoft.com/office/drawing/2014/main" id="{1EC79007-4AC2-6DC7-A669-7C2F2F260939}"/>
              </a:ext>
            </a:extLst>
          </p:cNvPr>
          <p:cNvGrpSpPr/>
          <p:nvPr/>
        </p:nvGrpSpPr>
        <p:grpSpPr>
          <a:xfrm>
            <a:off x="398589" y="5150855"/>
            <a:ext cx="1174745" cy="970452"/>
            <a:chOff x="398591" y="2119994"/>
            <a:chExt cx="1174745" cy="970452"/>
          </a:xfrm>
        </p:grpSpPr>
        <p:sp>
          <p:nvSpPr>
            <p:cNvPr id="29" name="楕円 28">
              <a:extLst>
                <a:ext uri="{FF2B5EF4-FFF2-40B4-BE49-F238E27FC236}">
                  <a16:creationId xmlns:a16="http://schemas.microsoft.com/office/drawing/2014/main" id="{0CD9663D-DC5C-E178-7D59-8D6351F0B0F3}"/>
                </a:ext>
              </a:extLst>
            </p:cNvPr>
            <p:cNvSpPr/>
            <p:nvPr/>
          </p:nvSpPr>
          <p:spPr>
            <a:xfrm>
              <a:off x="552992" y="2119994"/>
              <a:ext cx="970452" cy="970452"/>
            </a:xfrm>
            <a:prstGeom prst="ellipse">
              <a:avLst/>
            </a:prstGeom>
            <a:noFill/>
            <a:ln w="127000">
              <a:solidFill>
                <a:srgbClr val="2F5597">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724EE64A-F823-0BF0-5A1F-70C720D84D4B}"/>
                </a:ext>
              </a:extLst>
            </p:cNvPr>
            <p:cNvSpPr txBox="1"/>
            <p:nvPr/>
          </p:nvSpPr>
          <p:spPr>
            <a:xfrm>
              <a:off x="398591" y="2172248"/>
              <a:ext cx="1174745" cy="892552"/>
            </a:xfrm>
            <a:prstGeom prst="rect">
              <a:avLst/>
            </a:prstGeom>
            <a:noFill/>
            <a:ln>
              <a:noFill/>
            </a:ln>
          </p:spPr>
          <p:txBody>
            <a:bodyPr wrap="square" rtlCol="0">
              <a:spAutoFit/>
            </a:bodyPr>
            <a:lstStyle/>
            <a:p>
              <a:pPr algn="ctr"/>
              <a:r>
                <a:rPr kumimoji="1" lang="ja-JP" altLang="en-US" sz="2400" b="1">
                  <a:solidFill>
                    <a:schemeClr val="bg1">
                      <a:lumMod val="50000"/>
                    </a:schemeClr>
                  </a:solidFill>
                  <a:latin typeface="BIZ UDP明朝 Medium" panose="02020500000000000000" pitchFamily="18" charset="-128"/>
                  <a:ea typeface="BIZ UDP明朝 Medium" panose="02020500000000000000" pitchFamily="18" charset="-128"/>
                </a:rPr>
                <a:t> </a:t>
              </a:r>
              <a:r>
                <a:rPr kumimoji="1" lang="en-US" altLang="ja-JP" sz="2000" b="1">
                  <a:solidFill>
                    <a:schemeClr val="bg1">
                      <a:lumMod val="50000"/>
                    </a:schemeClr>
                  </a:solidFill>
                  <a:latin typeface="BIZ UDP明朝 Medium" panose="02020500000000000000" pitchFamily="18" charset="-128"/>
                  <a:ea typeface="BIZ UDP明朝 Medium" panose="02020500000000000000" pitchFamily="18" charset="-128"/>
                </a:rPr>
                <a:t>STEP</a:t>
              </a:r>
              <a:endParaRPr kumimoji="1" lang="en-US" altLang="ja-JP" sz="24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2800" b="1" i="1">
                  <a:solidFill>
                    <a:schemeClr val="bg1">
                      <a:lumMod val="50000"/>
                    </a:schemeClr>
                  </a:solidFill>
                  <a:latin typeface="BIZ UDP明朝 Medium" panose="02020500000000000000" pitchFamily="18" charset="-128"/>
                  <a:ea typeface="BIZ UDP明朝 Medium" panose="02020500000000000000" pitchFamily="18" charset="-128"/>
                </a:rPr>
                <a:t>２</a:t>
              </a:r>
              <a:endParaRPr kumimoji="1" lang="ja-JP" altLang="en-US" sz="1600" b="1" i="1">
                <a:solidFill>
                  <a:schemeClr val="bg1">
                    <a:lumMod val="50000"/>
                  </a:schemeClr>
                </a:solidFill>
                <a:latin typeface="BIZ UDP明朝 Medium" panose="02020500000000000000" pitchFamily="18" charset="-128"/>
                <a:ea typeface="BIZ UDP明朝 Medium" panose="02020500000000000000" pitchFamily="18" charset="-128"/>
              </a:endParaRPr>
            </a:p>
          </p:txBody>
        </p:sp>
      </p:grpSp>
      <p:sp>
        <p:nvSpPr>
          <p:cNvPr id="31" name="テキスト ボックス 30">
            <a:extLst>
              <a:ext uri="{FF2B5EF4-FFF2-40B4-BE49-F238E27FC236}">
                <a16:creationId xmlns:a16="http://schemas.microsoft.com/office/drawing/2014/main" id="{462CEED3-CA28-ECD3-7B2D-4740ECB89B05}"/>
              </a:ext>
            </a:extLst>
          </p:cNvPr>
          <p:cNvSpPr txBox="1"/>
          <p:nvPr/>
        </p:nvSpPr>
        <p:spPr>
          <a:xfrm>
            <a:off x="877454" y="1692056"/>
            <a:ext cx="5430982" cy="1200329"/>
          </a:xfrm>
          <a:prstGeom prst="rect">
            <a:avLst/>
          </a:prstGeom>
          <a:noFill/>
          <a:ln w="38100">
            <a:solidFill>
              <a:schemeClr val="bg1">
                <a:lumMod val="65000"/>
              </a:schemeClr>
            </a:solidFill>
          </a:ln>
        </p:spPr>
        <p:txBody>
          <a:bodyPr wrap="square" rtlCol="0">
            <a:spAutoFit/>
          </a:bodyPr>
          <a:lstStyle/>
          <a:p>
            <a:r>
              <a:rPr kumimoji="1" lang="ja-JP" altLang="en-US" sz="1200">
                <a:latin typeface="游ゴシック" panose="020B0400000000000000" pitchFamily="50" charset="-128"/>
                <a:ea typeface="游ゴシック" panose="020B0400000000000000" pitchFamily="50" charset="-128"/>
              </a:rPr>
              <a:t>・ 待ち客　</a:t>
            </a:r>
            <a:r>
              <a:rPr kumimoji="1" lang="en-US" altLang="ja-JP" sz="1200">
                <a:latin typeface="游ゴシック" panose="020B0400000000000000" pitchFamily="50" charset="-128"/>
                <a:ea typeface="游ゴシック" panose="020B0400000000000000" pitchFamily="50" charset="-128"/>
              </a:rPr>
              <a:t>20</a:t>
            </a:r>
            <a:r>
              <a:rPr kumimoji="1" lang="ja-JP" altLang="en-US" sz="1200">
                <a:latin typeface="游ゴシック" panose="020B0400000000000000" pitchFamily="50" charset="-128"/>
                <a:ea typeface="游ゴシック" panose="020B0400000000000000" pitchFamily="50" charset="-128"/>
              </a:rPr>
              <a:t>名（テイクアウトを含む）、座席数 ８席（空きもある）</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 調理１名、ホールアルバイト１名（あまり気が利かないタイプ）</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 店舗面積</a:t>
            </a:r>
            <a:r>
              <a:rPr kumimoji="1" lang="en-US" altLang="ja-JP" sz="1200">
                <a:latin typeface="游ゴシック" panose="020B0400000000000000" pitchFamily="50" charset="-128"/>
                <a:ea typeface="游ゴシック" panose="020B0400000000000000" pitchFamily="50" charset="-128"/>
              </a:rPr>
              <a:t>10</a:t>
            </a:r>
            <a:r>
              <a:rPr kumimoji="1" lang="ja-JP" altLang="en-US" sz="1200">
                <a:latin typeface="游ゴシック" panose="020B0400000000000000" pitchFamily="50" charset="-128"/>
                <a:ea typeface="游ゴシック" panose="020B0400000000000000" pitchFamily="50" charset="-128"/>
              </a:rPr>
              <a:t>坪程度（面積の４割がキッチン）</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 メニューは、数種類のハンバーガーとポテト、ドリンクのみ</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 ガスコンロ３口（家庭用の</a:t>
            </a:r>
            <a:r>
              <a:rPr kumimoji="1" lang="en-US" altLang="ja-JP" sz="1200">
                <a:latin typeface="游ゴシック" panose="020B0400000000000000" pitchFamily="50" charset="-128"/>
                <a:ea typeface="游ゴシック" panose="020B0400000000000000" pitchFamily="50" charset="-128"/>
              </a:rPr>
              <a:t>26</a:t>
            </a:r>
            <a:r>
              <a:rPr kumimoji="1" lang="ja-JP" altLang="en-US" sz="1200">
                <a:latin typeface="游ゴシック" panose="020B0400000000000000" pitchFamily="50" charset="-128"/>
                <a:ea typeface="游ゴシック" panose="020B0400000000000000" pitchFamily="50" charset="-128"/>
              </a:rPr>
              <a:t>センチフライパン２、揚げ物１）</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 注文を受けてから、調理を開始する（パティは準備している）</a:t>
            </a:r>
            <a:endParaRPr kumimoji="1" lang="en-US" altLang="ja-JP" sz="120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5743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3F384-F517-BD90-99AF-45FC0669DA3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A5FE35A-5442-9E7E-21E5-D6CD71CD8B1D}"/>
              </a:ext>
            </a:extLst>
          </p:cNvPr>
          <p:cNvSpPr>
            <a:spLocks noGrp="1"/>
          </p:cNvSpPr>
          <p:nvPr>
            <p:ph type="body" sz="quarter" idx="14"/>
          </p:nvPr>
        </p:nvSpPr>
        <p:spPr/>
        <p:txBody>
          <a:bodyPr/>
          <a:lstStyle/>
          <a:p>
            <a:r>
              <a:rPr lang="ja-JP" altLang="en-US"/>
              <a:t>ティーチングブック１</a:t>
            </a:r>
          </a:p>
        </p:txBody>
      </p:sp>
      <p:sp>
        <p:nvSpPr>
          <p:cNvPr id="8" name="スライド番号プレースホルダー 1">
            <a:extLst>
              <a:ext uri="{FF2B5EF4-FFF2-40B4-BE49-F238E27FC236}">
                <a16:creationId xmlns:a16="http://schemas.microsoft.com/office/drawing/2014/main" id="{5D1FC9C5-EA4F-7F47-79B8-1EB819048D73}"/>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5</a:t>
            </a:fld>
            <a:endParaRPr kumimoji="1" lang="ja-JP" altLang="en-US"/>
          </a:p>
        </p:txBody>
      </p:sp>
      <p:sp>
        <p:nvSpPr>
          <p:cNvPr id="43" name="テキスト プレースホルダー 4">
            <a:extLst>
              <a:ext uri="{FF2B5EF4-FFF2-40B4-BE49-F238E27FC236}">
                <a16:creationId xmlns:a16="http://schemas.microsoft.com/office/drawing/2014/main" id="{9E6AF653-E58C-D3BB-2C4E-FE55464A0C2F}"/>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B </a:t>
            </a:r>
            <a:r>
              <a:rPr lang="ja-JP" altLang="en-US"/>
              <a:t>｜飲食業②｜</a:t>
            </a:r>
          </a:p>
        </p:txBody>
      </p:sp>
      <p:sp>
        <p:nvSpPr>
          <p:cNvPr id="6" name="テキスト ボックス 5">
            <a:extLst>
              <a:ext uri="{FF2B5EF4-FFF2-40B4-BE49-F238E27FC236}">
                <a16:creationId xmlns:a16="http://schemas.microsoft.com/office/drawing/2014/main" id="{F2B58C6B-B52F-1CCD-EA42-952E7E74C4AF}"/>
              </a:ext>
            </a:extLst>
          </p:cNvPr>
          <p:cNvSpPr txBox="1"/>
          <p:nvPr/>
        </p:nvSpPr>
        <p:spPr>
          <a:xfrm>
            <a:off x="4244614" y="4589498"/>
            <a:ext cx="1892427" cy="1446550"/>
          </a:xfrm>
          <a:prstGeom prst="rect">
            <a:avLst/>
          </a:prstGeom>
          <a:noFill/>
        </p:spPr>
        <p:txBody>
          <a:bodyPr wrap="square" rtlCol="0">
            <a:spAutoFit/>
          </a:bodyPr>
          <a:lstStyle/>
          <a:p>
            <a:pPr algn="ctr"/>
            <a:r>
              <a:rPr kumimoji="1" lang="ja-JP" altLang="en-US" sz="1100">
                <a:solidFill>
                  <a:srgbClr val="FF0000"/>
                </a:solidFill>
                <a:latin typeface="HGS創英角ｺﾞｼｯｸUB" panose="020B0900000000000000" pitchFamily="50" charset="-128"/>
                <a:ea typeface="HGS創英角ｺﾞｼｯｸUB" panose="020B0900000000000000" pitchFamily="50" charset="-128"/>
              </a:rPr>
              <a:t>ボトルネック</a:t>
            </a: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r>
              <a:rPr kumimoji="1" lang="ja-JP" altLang="en-US" sz="1100">
                <a:solidFill>
                  <a:srgbClr val="FF0000"/>
                </a:solidFill>
                <a:latin typeface="HGS創英角ｺﾞｼｯｸUB" panose="020B0900000000000000" pitchFamily="50" charset="-128"/>
                <a:ea typeface="HGS創英角ｺﾞｼｯｸUB" panose="020B0900000000000000" pitchFamily="50" charset="-128"/>
              </a:rPr>
              <a:t>バッヂ数</a:t>
            </a:r>
            <a:endParaRPr kumimoji="1" lang="en-US" altLang="ja-JP" sz="1100">
              <a:solidFill>
                <a:srgbClr val="FF0000"/>
              </a:solidFill>
              <a:latin typeface="HGS創英角ｺﾞｼｯｸUB" panose="020B0900000000000000" pitchFamily="50" charset="-128"/>
              <a:ea typeface="HGS創英角ｺﾞｼｯｸUB" panose="020B0900000000000000" pitchFamily="50" charset="-128"/>
            </a:endParaRPr>
          </a:p>
          <a:p>
            <a:pPr algn="ctr"/>
            <a:r>
              <a:rPr kumimoji="1" lang="ja-JP" altLang="en-US" sz="1100">
                <a:solidFill>
                  <a:srgbClr val="FF0000"/>
                </a:solidFill>
                <a:latin typeface="HGS創英角ｺﾞｼｯｸUB" panose="020B0900000000000000" pitchFamily="50" charset="-128"/>
                <a:ea typeface="HGS創英角ｺﾞｼｯｸUB" panose="020B0900000000000000" pitchFamily="50" charset="-128"/>
              </a:rPr>
              <a:t>（一度に調理できる数）</a:t>
            </a:r>
          </a:p>
        </p:txBody>
      </p:sp>
      <p:sp>
        <p:nvSpPr>
          <p:cNvPr id="7" name="テキスト ボックス 6">
            <a:extLst>
              <a:ext uri="{FF2B5EF4-FFF2-40B4-BE49-F238E27FC236}">
                <a16:creationId xmlns:a16="http://schemas.microsoft.com/office/drawing/2014/main" id="{9E114992-77F2-E7FF-803F-BDA1221C0AB0}"/>
              </a:ext>
            </a:extLst>
          </p:cNvPr>
          <p:cNvSpPr txBox="1"/>
          <p:nvPr/>
        </p:nvSpPr>
        <p:spPr>
          <a:xfrm>
            <a:off x="1784004" y="2721201"/>
            <a:ext cx="7716132" cy="461665"/>
          </a:xfrm>
          <a:prstGeom prst="rect">
            <a:avLst/>
          </a:prstGeom>
          <a:noFill/>
          <a:ln w="38100">
            <a:solidFill>
              <a:schemeClr val="bg1">
                <a:lumMod val="65000"/>
              </a:schemeClr>
            </a:solidFill>
          </a:ln>
        </p:spPr>
        <p:txBody>
          <a:bodyPr wrap="square" rtlCol="0">
            <a:spAutoFit/>
          </a:bodyPr>
          <a:lstStyle/>
          <a:p>
            <a:r>
              <a:rPr kumimoji="1" lang="ja-JP" altLang="en-US" sz="1200" b="1">
                <a:latin typeface="游ゴシック" panose="020B0400000000000000" pitchFamily="50" charset="-128"/>
                <a:ea typeface="游ゴシック" panose="020B0400000000000000" pitchFamily="50" charset="-128"/>
              </a:rPr>
              <a:t>・ 大手ファストフード店については、機材・教育・人員体制などから、“待たせない”究極のオペレーション</a:t>
            </a:r>
            <a:endParaRPr kumimoji="1" lang="en-US" altLang="ja-JP" sz="1200" b="1">
              <a:latin typeface="游ゴシック" panose="020B0400000000000000" pitchFamily="50" charset="-128"/>
              <a:ea typeface="游ゴシック" panose="020B0400000000000000" pitchFamily="50" charset="-128"/>
            </a:endParaRPr>
          </a:p>
          <a:p>
            <a:r>
              <a:rPr kumimoji="1" lang="ja-JP" altLang="en-US" sz="1200" b="1">
                <a:latin typeface="游ゴシック" panose="020B0400000000000000" pitchFamily="50" charset="-128"/>
                <a:ea typeface="游ゴシック" panose="020B0400000000000000" pitchFamily="50" charset="-128"/>
              </a:rPr>
              <a:t>・ 大手との違いもあるだろうが、どこかの工程がボトルネックになっている</a:t>
            </a:r>
            <a:endParaRPr kumimoji="1" lang="en-US" altLang="ja-JP" sz="1200" b="1">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DFACC3FC-03AE-67FC-970C-4A6B16D256EF}"/>
              </a:ext>
            </a:extLst>
          </p:cNvPr>
          <p:cNvSpPr txBox="1"/>
          <p:nvPr/>
        </p:nvSpPr>
        <p:spPr>
          <a:xfrm>
            <a:off x="3875164" y="3489958"/>
            <a:ext cx="914918" cy="276999"/>
          </a:xfrm>
          <a:prstGeom prst="rect">
            <a:avLst/>
          </a:prstGeom>
          <a:noFill/>
        </p:spPr>
        <p:txBody>
          <a:bodyPr wrap="square" rtlCol="0">
            <a:spAutoFit/>
          </a:bodyPr>
          <a:lstStyle/>
          <a:p>
            <a:pPr algn="ctr"/>
            <a:r>
              <a:rPr kumimoji="1" lang="ja-JP" altLang="en-US" sz="1200" b="1">
                <a:solidFill>
                  <a:srgbClr val="FF0000"/>
                </a:solidFill>
                <a:latin typeface="BIZ UDP明朝 Medium" panose="02020500000000000000" pitchFamily="18" charset="-128"/>
                <a:ea typeface="BIZ UDP明朝 Medium" panose="02020500000000000000" pitchFamily="18" charset="-128"/>
              </a:rPr>
              <a:t>見込調理</a:t>
            </a:r>
            <a:endParaRPr kumimoji="1" lang="ja-JP" altLang="en-US" sz="1400" b="1">
              <a:solidFill>
                <a:srgbClr val="FF0000"/>
              </a:solidFill>
              <a:latin typeface="BIZ UDP明朝 Medium" panose="02020500000000000000" pitchFamily="18" charset="-128"/>
              <a:ea typeface="BIZ UDP明朝 Medium" panose="02020500000000000000" pitchFamily="18" charset="-128"/>
            </a:endParaRPr>
          </a:p>
        </p:txBody>
      </p:sp>
      <p:sp>
        <p:nvSpPr>
          <p:cNvPr id="10" name="楕円 9">
            <a:extLst>
              <a:ext uri="{FF2B5EF4-FFF2-40B4-BE49-F238E27FC236}">
                <a16:creationId xmlns:a16="http://schemas.microsoft.com/office/drawing/2014/main" id="{992F2060-5892-7117-1CB5-35E880D1DDF4}"/>
              </a:ext>
            </a:extLst>
          </p:cNvPr>
          <p:cNvSpPr/>
          <p:nvPr/>
        </p:nvSpPr>
        <p:spPr>
          <a:xfrm>
            <a:off x="2823450" y="3742704"/>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BB1F3568-29E9-221B-022D-5261C10EE792}"/>
              </a:ext>
            </a:extLst>
          </p:cNvPr>
          <p:cNvCxnSpPr>
            <a:cxnSpLocks/>
            <a:stCxn id="15" idx="2"/>
            <a:endCxn id="10" idx="6"/>
          </p:cNvCxnSpPr>
          <p:nvPr/>
        </p:nvCxnSpPr>
        <p:spPr>
          <a:xfrm flipH="1">
            <a:off x="2925719" y="3790483"/>
            <a:ext cx="1355770" cy="335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30AEA22-A66A-BE83-32DD-23E9E03DBE1C}"/>
              </a:ext>
            </a:extLst>
          </p:cNvPr>
          <p:cNvCxnSpPr>
            <a:cxnSpLocks/>
            <a:stCxn id="16" idx="2"/>
            <a:endCxn id="15" idx="6"/>
          </p:cNvCxnSpPr>
          <p:nvPr/>
        </p:nvCxnSpPr>
        <p:spPr>
          <a:xfrm flipH="1">
            <a:off x="4383758" y="3789160"/>
            <a:ext cx="755935" cy="132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EBE43E6-16DB-8C79-AF59-C3D9A51437D2}"/>
              </a:ext>
            </a:extLst>
          </p:cNvPr>
          <p:cNvCxnSpPr>
            <a:cxnSpLocks/>
            <a:stCxn id="17" idx="2"/>
            <a:endCxn id="16" idx="6"/>
          </p:cNvCxnSpPr>
          <p:nvPr/>
        </p:nvCxnSpPr>
        <p:spPr>
          <a:xfrm flipH="1">
            <a:off x="5241962" y="3784905"/>
            <a:ext cx="533249" cy="425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E09EE06-D073-B4F8-D1ED-3CAB0BAF6BE3}"/>
              </a:ext>
            </a:extLst>
          </p:cNvPr>
          <p:cNvCxnSpPr>
            <a:cxnSpLocks/>
            <a:stCxn id="18" idx="2"/>
            <a:endCxn id="17" idx="6"/>
          </p:cNvCxnSpPr>
          <p:nvPr/>
        </p:nvCxnSpPr>
        <p:spPr>
          <a:xfrm flipH="1">
            <a:off x="5877480" y="3659310"/>
            <a:ext cx="1190530" cy="125595"/>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7BDA9D0A-A6C0-06D8-9B51-86EAB0A3442D}"/>
              </a:ext>
            </a:extLst>
          </p:cNvPr>
          <p:cNvSpPr/>
          <p:nvPr/>
        </p:nvSpPr>
        <p:spPr>
          <a:xfrm>
            <a:off x="4281489" y="3739348"/>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DB97555-25F3-507E-00C6-A19D4BA9EC82}"/>
              </a:ext>
            </a:extLst>
          </p:cNvPr>
          <p:cNvSpPr/>
          <p:nvPr/>
        </p:nvSpPr>
        <p:spPr>
          <a:xfrm>
            <a:off x="5139693" y="3738025"/>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7F6A9EFC-8BC6-E173-EFE9-EC4290D02FBC}"/>
              </a:ext>
            </a:extLst>
          </p:cNvPr>
          <p:cNvSpPr/>
          <p:nvPr/>
        </p:nvSpPr>
        <p:spPr>
          <a:xfrm>
            <a:off x="5775211" y="3733770"/>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EA4801DF-E460-9387-E2A4-B20147173F24}"/>
              </a:ext>
            </a:extLst>
          </p:cNvPr>
          <p:cNvSpPr/>
          <p:nvPr/>
        </p:nvSpPr>
        <p:spPr>
          <a:xfrm>
            <a:off x="7068010" y="3608175"/>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83D8F17-60E5-29A8-822C-455576959BEB}"/>
              </a:ext>
            </a:extLst>
          </p:cNvPr>
          <p:cNvSpPr txBox="1"/>
          <p:nvPr/>
        </p:nvSpPr>
        <p:spPr>
          <a:xfrm>
            <a:off x="4859270" y="3235150"/>
            <a:ext cx="663114" cy="492443"/>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注文</a:t>
            </a:r>
            <a:endParaRPr kumimoji="1" lang="en-US" altLang="ja-JP" sz="12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rPr>
              <a:t>支払</a:t>
            </a:r>
          </a:p>
        </p:txBody>
      </p:sp>
      <p:sp>
        <p:nvSpPr>
          <p:cNvPr id="20" name="テキスト ボックス 19">
            <a:extLst>
              <a:ext uri="{FF2B5EF4-FFF2-40B4-BE49-F238E27FC236}">
                <a16:creationId xmlns:a16="http://schemas.microsoft.com/office/drawing/2014/main" id="{844EE72E-63E3-49F7-0CF3-FC17B2513862}"/>
              </a:ext>
            </a:extLst>
          </p:cNvPr>
          <p:cNvSpPr txBox="1"/>
          <p:nvPr/>
        </p:nvSpPr>
        <p:spPr>
          <a:xfrm>
            <a:off x="5501666" y="3484656"/>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受渡</a:t>
            </a:r>
            <a:endPar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21" name="テキスト ボックス 20">
            <a:extLst>
              <a:ext uri="{FF2B5EF4-FFF2-40B4-BE49-F238E27FC236}">
                <a16:creationId xmlns:a16="http://schemas.microsoft.com/office/drawing/2014/main" id="{2474AA85-3CE0-B284-6CEA-7D2FB46A31AC}"/>
              </a:ext>
            </a:extLst>
          </p:cNvPr>
          <p:cNvSpPr txBox="1"/>
          <p:nvPr/>
        </p:nvSpPr>
        <p:spPr>
          <a:xfrm>
            <a:off x="2543027" y="3483536"/>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準備</a:t>
            </a:r>
            <a:endPar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22" name="テキスト ボックス 21">
            <a:extLst>
              <a:ext uri="{FF2B5EF4-FFF2-40B4-BE49-F238E27FC236}">
                <a16:creationId xmlns:a16="http://schemas.microsoft.com/office/drawing/2014/main" id="{48E6CF87-F47A-CEEC-F91F-588BE22245C9}"/>
              </a:ext>
            </a:extLst>
          </p:cNvPr>
          <p:cNvSpPr txBox="1"/>
          <p:nvPr/>
        </p:nvSpPr>
        <p:spPr>
          <a:xfrm>
            <a:off x="7091549" y="3649764"/>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お客様</a:t>
            </a:r>
            <a:endPar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23" name="テキスト ボックス 22">
            <a:extLst>
              <a:ext uri="{FF2B5EF4-FFF2-40B4-BE49-F238E27FC236}">
                <a16:creationId xmlns:a16="http://schemas.microsoft.com/office/drawing/2014/main" id="{F5C1C0E3-F2DB-E177-6376-67C9FA3E333D}"/>
              </a:ext>
            </a:extLst>
          </p:cNvPr>
          <p:cNvSpPr txBox="1"/>
          <p:nvPr/>
        </p:nvSpPr>
        <p:spPr>
          <a:xfrm>
            <a:off x="3875164" y="4860602"/>
            <a:ext cx="914918"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注文</a:t>
            </a:r>
            <a:endPar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24" name="楕円 23">
            <a:extLst>
              <a:ext uri="{FF2B5EF4-FFF2-40B4-BE49-F238E27FC236}">
                <a16:creationId xmlns:a16="http://schemas.microsoft.com/office/drawing/2014/main" id="{490CC08E-0D50-82B7-3ADD-EAAAF50A4A8E}"/>
              </a:ext>
            </a:extLst>
          </p:cNvPr>
          <p:cNvSpPr/>
          <p:nvPr/>
        </p:nvSpPr>
        <p:spPr>
          <a:xfrm>
            <a:off x="2823450" y="5132060"/>
            <a:ext cx="102269"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FB7E5349-15F0-C347-C8AC-62BE12F87962}"/>
              </a:ext>
            </a:extLst>
          </p:cNvPr>
          <p:cNvCxnSpPr>
            <a:cxnSpLocks/>
            <a:stCxn id="29" idx="2"/>
            <a:endCxn id="24" idx="6"/>
          </p:cNvCxnSpPr>
          <p:nvPr/>
        </p:nvCxnSpPr>
        <p:spPr>
          <a:xfrm flipH="1">
            <a:off x="2925719" y="5179839"/>
            <a:ext cx="1355770" cy="3356"/>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E439850-1A6F-4FEF-C2D1-E7B00C48D476}"/>
              </a:ext>
            </a:extLst>
          </p:cNvPr>
          <p:cNvCxnSpPr>
            <a:cxnSpLocks/>
            <a:stCxn id="30" idx="2"/>
            <a:endCxn id="29" idx="6"/>
          </p:cNvCxnSpPr>
          <p:nvPr/>
        </p:nvCxnSpPr>
        <p:spPr>
          <a:xfrm flipH="1">
            <a:off x="4383758" y="5178516"/>
            <a:ext cx="755935" cy="1323"/>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4527CB3-C698-9258-6949-885E4E5E9574}"/>
              </a:ext>
            </a:extLst>
          </p:cNvPr>
          <p:cNvCxnSpPr>
            <a:cxnSpLocks/>
            <a:stCxn id="31" idx="2"/>
            <a:endCxn id="30" idx="6"/>
          </p:cNvCxnSpPr>
          <p:nvPr/>
        </p:nvCxnSpPr>
        <p:spPr>
          <a:xfrm flipH="1">
            <a:off x="5241962" y="5174261"/>
            <a:ext cx="1225399" cy="425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6B72A05-4054-6330-9A2D-4F5A5063A5DC}"/>
              </a:ext>
            </a:extLst>
          </p:cNvPr>
          <p:cNvCxnSpPr>
            <a:cxnSpLocks/>
            <a:stCxn id="32" idx="2"/>
            <a:endCxn id="31" idx="6"/>
          </p:cNvCxnSpPr>
          <p:nvPr/>
        </p:nvCxnSpPr>
        <p:spPr>
          <a:xfrm flipH="1" flipV="1">
            <a:off x="6569630" y="5174261"/>
            <a:ext cx="498029" cy="3006"/>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ED6CE31B-782B-9067-825A-43D978367896}"/>
              </a:ext>
            </a:extLst>
          </p:cNvPr>
          <p:cNvSpPr/>
          <p:nvPr/>
        </p:nvSpPr>
        <p:spPr>
          <a:xfrm>
            <a:off x="4281489" y="5128704"/>
            <a:ext cx="102269"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04F91E91-E617-4C91-9F47-CCAC43214A66}"/>
              </a:ext>
            </a:extLst>
          </p:cNvPr>
          <p:cNvSpPr/>
          <p:nvPr/>
        </p:nvSpPr>
        <p:spPr>
          <a:xfrm>
            <a:off x="5139693" y="5127381"/>
            <a:ext cx="102269"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DA624C7-3498-4DAB-B11F-A74A7F67933D}"/>
              </a:ext>
            </a:extLst>
          </p:cNvPr>
          <p:cNvSpPr/>
          <p:nvPr/>
        </p:nvSpPr>
        <p:spPr>
          <a:xfrm>
            <a:off x="6467361" y="5123126"/>
            <a:ext cx="102269"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FCEC90FE-0E91-5D1B-F506-07185E5E92E4}"/>
              </a:ext>
            </a:extLst>
          </p:cNvPr>
          <p:cNvSpPr/>
          <p:nvPr/>
        </p:nvSpPr>
        <p:spPr>
          <a:xfrm>
            <a:off x="7067659" y="5126132"/>
            <a:ext cx="112496"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49CCA762-4266-556A-7BE8-153EB1D0EE02}"/>
              </a:ext>
            </a:extLst>
          </p:cNvPr>
          <p:cNvSpPr txBox="1"/>
          <p:nvPr/>
        </p:nvSpPr>
        <p:spPr>
          <a:xfrm>
            <a:off x="4773536" y="4860601"/>
            <a:ext cx="861463" cy="276999"/>
          </a:xfrm>
          <a:prstGeom prst="rect">
            <a:avLst/>
          </a:prstGeom>
          <a:noFill/>
        </p:spPr>
        <p:txBody>
          <a:bodyPr wrap="square" rtlCol="0">
            <a:spAutoFit/>
          </a:bodyPr>
          <a:lstStyle/>
          <a:p>
            <a:pPr algn="ctr"/>
            <a:r>
              <a:rPr kumimoji="1" lang="ja-JP" altLang="en-US" sz="1200" b="1">
                <a:solidFill>
                  <a:srgbClr val="FF0000"/>
                </a:solidFill>
                <a:latin typeface="BIZ UDP明朝 Medium" panose="02020500000000000000" pitchFamily="18" charset="-128"/>
                <a:ea typeface="BIZ UDP明朝 Medium" panose="02020500000000000000" pitchFamily="18" charset="-128"/>
              </a:rPr>
              <a:t>個別調理</a:t>
            </a:r>
            <a:endParaRPr kumimoji="1" lang="ja-JP" altLang="en-US" sz="1400" b="1">
              <a:solidFill>
                <a:srgbClr val="FF0000"/>
              </a:solidFill>
              <a:latin typeface="BIZ UDP明朝 Medium" panose="02020500000000000000" pitchFamily="18" charset="-128"/>
              <a:ea typeface="BIZ UDP明朝 Medium" panose="02020500000000000000" pitchFamily="18" charset="-128"/>
            </a:endParaRPr>
          </a:p>
        </p:txBody>
      </p:sp>
      <p:sp>
        <p:nvSpPr>
          <p:cNvPr id="34" name="テキスト ボックス 33">
            <a:extLst>
              <a:ext uri="{FF2B5EF4-FFF2-40B4-BE49-F238E27FC236}">
                <a16:creationId xmlns:a16="http://schemas.microsoft.com/office/drawing/2014/main" id="{97C93C55-42E5-4595-D552-71FF75CD0251}"/>
              </a:ext>
            </a:extLst>
          </p:cNvPr>
          <p:cNvSpPr txBox="1"/>
          <p:nvPr/>
        </p:nvSpPr>
        <p:spPr>
          <a:xfrm>
            <a:off x="6190198" y="4854032"/>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受渡</a:t>
            </a:r>
            <a:endPar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35" name="テキスト ボックス 34">
            <a:extLst>
              <a:ext uri="{FF2B5EF4-FFF2-40B4-BE49-F238E27FC236}">
                <a16:creationId xmlns:a16="http://schemas.microsoft.com/office/drawing/2014/main" id="{813DAB9A-7C0B-0383-6470-2F5B46ED8F70}"/>
              </a:ext>
            </a:extLst>
          </p:cNvPr>
          <p:cNvSpPr txBox="1"/>
          <p:nvPr/>
        </p:nvSpPr>
        <p:spPr>
          <a:xfrm>
            <a:off x="2543027" y="4867002"/>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準備</a:t>
            </a:r>
            <a:endParaRPr kumimoji="1" lang="ja-JP" altLang="en-US" sz="14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36" name="テキスト ボックス 35">
            <a:extLst>
              <a:ext uri="{FF2B5EF4-FFF2-40B4-BE49-F238E27FC236}">
                <a16:creationId xmlns:a16="http://schemas.microsoft.com/office/drawing/2014/main" id="{CAC04B63-7736-EA78-7983-16BD26D6204B}"/>
              </a:ext>
            </a:extLst>
          </p:cNvPr>
          <p:cNvSpPr txBox="1"/>
          <p:nvPr/>
        </p:nvSpPr>
        <p:spPr>
          <a:xfrm>
            <a:off x="6792350" y="4857351"/>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お客様</a:t>
            </a:r>
          </a:p>
        </p:txBody>
      </p:sp>
      <p:sp>
        <p:nvSpPr>
          <p:cNvPr id="37" name="Freeform 84">
            <a:extLst>
              <a:ext uri="{FF2B5EF4-FFF2-40B4-BE49-F238E27FC236}">
                <a16:creationId xmlns:a16="http://schemas.microsoft.com/office/drawing/2014/main" id="{849F268E-D910-4640-9857-BB5F737177C2}"/>
              </a:ext>
            </a:extLst>
          </p:cNvPr>
          <p:cNvSpPr>
            <a:spLocks noEditPoints="1"/>
          </p:cNvSpPr>
          <p:nvPr/>
        </p:nvSpPr>
        <p:spPr bwMode="auto">
          <a:xfrm>
            <a:off x="5263782" y="3952854"/>
            <a:ext cx="517204" cy="332875"/>
          </a:xfrm>
          <a:custGeom>
            <a:avLst/>
            <a:gdLst>
              <a:gd name="T0" fmla="*/ 120 w 176"/>
              <a:gd name="T1" fmla="*/ 48 h 112"/>
              <a:gd name="T2" fmla="*/ 144 w 176"/>
              <a:gd name="T3" fmla="*/ 24 h 112"/>
              <a:gd name="T4" fmla="*/ 120 w 176"/>
              <a:gd name="T5" fmla="*/ 0 h 112"/>
              <a:gd name="T6" fmla="*/ 96 w 176"/>
              <a:gd name="T7" fmla="*/ 24 h 112"/>
              <a:gd name="T8" fmla="*/ 120 w 176"/>
              <a:gd name="T9" fmla="*/ 48 h 112"/>
              <a:gd name="T10" fmla="*/ 56 w 176"/>
              <a:gd name="T11" fmla="*/ 48 h 112"/>
              <a:gd name="T12" fmla="*/ 80 w 176"/>
              <a:gd name="T13" fmla="*/ 24 h 112"/>
              <a:gd name="T14" fmla="*/ 56 w 176"/>
              <a:gd name="T15" fmla="*/ 0 h 112"/>
              <a:gd name="T16" fmla="*/ 32 w 176"/>
              <a:gd name="T17" fmla="*/ 24 h 112"/>
              <a:gd name="T18" fmla="*/ 56 w 176"/>
              <a:gd name="T19" fmla="*/ 48 h 112"/>
              <a:gd name="T20" fmla="*/ 56 w 176"/>
              <a:gd name="T21" fmla="*/ 64 h 112"/>
              <a:gd name="T22" fmla="*/ 0 w 176"/>
              <a:gd name="T23" fmla="*/ 92 h 112"/>
              <a:gd name="T24" fmla="*/ 0 w 176"/>
              <a:gd name="T25" fmla="*/ 112 h 112"/>
              <a:gd name="T26" fmla="*/ 112 w 176"/>
              <a:gd name="T27" fmla="*/ 112 h 112"/>
              <a:gd name="T28" fmla="*/ 112 w 176"/>
              <a:gd name="T29" fmla="*/ 92 h 112"/>
              <a:gd name="T30" fmla="*/ 56 w 176"/>
              <a:gd name="T31" fmla="*/ 64 h 112"/>
              <a:gd name="T32" fmla="*/ 120 w 176"/>
              <a:gd name="T33" fmla="*/ 64 h 112"/>
              <a:gd name="T34" fmla="*/ 112 w 176"/>
              <a:gd name="T35" fmla="*/ 64 h 112"/>
              <a:gd name="T36" fmla="*/ 128 w 176"/>
              <a:gd name="T37" fmla="*/ 92 h 112"/>
              <a:gd name="T38" fmla="*/ 128 w 176"/>
              <a:gd name="T39" fmla="*/ 112 h 112"/>
              <a:gd name="T40" fmla="*/ 176 w 176"/>
              <a:gd name="T41" fmla="*/ 112 h 112"/>
              <a:gd name="T42" fmla="*/ 176 w 176"/>
              <a:gd name="T43" fmla="*/ 92 h 112"/>
              <a:gd name="T44" fmla="*/ 120 w 176"/>
              <a:gd name="T45"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12">
                <a:moveTo>
                  <a:pt x="120" y="48"/>
                </a:moveTo>
                <a:cubicBezTo>
                  <a:pt x="133" y="48"/>
                  <a:pt x="144" y="37"/>
                  <a:pt x="144" y="24"/>
                </a:cubicBezTo>
                <a:cubicBezTo>
                  <a:pt x="144" y="11"/>
                  <a:pt x="133" y="0"/>
                  <a:pt x="120" y="0"/>
                </a:cubicBezTo>
                <a:cubicBezTo>
                  <a:pt x="107" y="0"/>
                  <a:pt x="96" y="11"/>
                  <a:pt x="96" y="24"/>
                </a:cubicBezTo>
                <a:cubicBezTo>
                  <a:pt x="96" y="37"/>
                  <a:pt x="107" y="48"/>
                  <a:pt x="120" y="48"/>
                </a:cubicBezTo>
                <a:close/>
                <a:moveTo>
                  <a:pt x="56" y="48"/>
                </a:moveTo>
                <a:cubicBezTo>
                  <a:pt x="69" y="48"/>
                  <a:pt x="80" y="37"/>
                  <a:pt x="80" y="24"/>
                </a:cubicBezTo>
                <a:cubicBezTo>
                  <a:pt x="80" y="11"/>
                  <a:pt x="69" y="0"/>
                  <a:pt x="56" y="0"/>
                </a:cubicBezTo>
                <a:cubicBezTo>
                  <a:pt x="43" y="0"/>
                  <a:pt x="32" y="11"/>
                  <a:pt x="32" y="24"/>
                </a:cubicBezTo>
                <a:cubicBezTo>
                  <a:pt x="32" y="37"/>
                  <a:pt x="43" y="48"/>
                  <a:pt x="56" y="48"/>
                </a:cubicBezTo>
                <a:close/>
                <a:moveTo>
                  <a:pt x="56" y="64"/>
                </a:moveTo>
                <a:cubicBezTo>
                  <a:pt x="37" y="64"/>
                  <a:pt x="0" y="73"/>
                  <a:pt x="0" y="92"/>
                </a:cubicBezTo>
                <a:cubicBezTo>
                  <a:pt x="0" y="112"/>
                  <a:pt x="0" y="112"/>
                  <a:pt x="0" y="112"/>
                </a:cubicBezTo>
                <a:cubicBezTo>
                  <a:pt x="112" y="112"/>
                  <a:pt x="112" y="112"/>
                  <a:pt x="112" y="112"/>
                </a:cubicBezTo>
                <a:cubicBezTo>
                  <a:pt x="112" y="92"/>
                  <a:pt x="112" y="92"/>
                  <a:pt x="112" y="92"/>
                </a:cubicBezTo>
                <a:cubicBezTo>
                  <a:pt x="112" y="73"/>
                  <a:pt x="75" y="64"/>
                  <a:pt x="56" y="64"/>
                </a:cubicBezTo>
                <a:close/>
                <a:moveTo>
                  <a:pt x="120" y="64"/>
                </a:moveTo>
                <a:cubicBezTo>
                  <a:pt x="118" y="64"/>
                  <a:pt x="115" y="64"/>
                  <a:pt x="112" y="64"/>
                </a:cubicBezTo>
                <a:cubicBezTo>
                  <a:pt x="122" y="71"/>
                  <a:pt x="128" y="80"/>
                  <a:pt x="128" y="92"/>
                </a:cubicBezTo>
                <a:cubicBezTo>
                  <a:pt x="128" y="112"/>
                  <a:pt x="128" y="112"/>
                  <a:pt x="128" y="112"/>
                </a:cubicBezTo>
                <a:cubicBezTo>
                  <a:pt x="176" y="112"/>
                  <a:pt x="176" y="112"/>
                  <a:pt x="176" y="112"/>
                </a:cubicBezTo>
                <a:cubicBezTo>
                  <a:pt x="176" y="92"/>
                  <a:pt x="176" y="92"/>
                  <a:pt x="176" y="92"/>
                </a:cubicBezTo>
                <a:cubicBezTo>
                  <a:pt x="176" y="73"/>
                  <a:pt x="139" y="64"/>
                  <a:pt x="120" y="6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84">
            <a:extLst>
              <a:ext uri="{FF2B5EF4-FFF2-40B4-BE49-F238E27FC236}">
                <a16:creationId xmlns:a16="http://schemas.microsoft.com/office/drawing/2014/main" id="{B5621C19-5BE9-61C5-21A5-7FFC8B429C3B}"/>
              </a:ext>
            </a:extLst>
          </p:cNvPr>
          <p:cNvSpPr>
            <a:spLocks noEditPoints="1"/>
          </p:cNvSpPr>
          <p:nvPr/>
        </p:nvSpPr>
        <p:spPr bwMode="auto">
          <a:xfrm>
            <a:off x="4074021" y="3963113"/>
            <a:ext cx="517204" cy="332875"/>
          </a:xfrm>
          <a:custGeom>
            <a:avLst/>
            <a:gdLst>
              <a:gd name="T0" fmla="*/ 120 w 176"/>
              <a:gd name="T1" fmla="*/ 48 h 112"/>
              <a:gd name="T2" fmla="*/ 144 w 176"/>
              <a:gd name="T3" fmla="*/ 24 h 112"/>
              <a:gd name="T4" fmla="*/ 120 w 176"/>
              <a:gd name="T5" fmla="*/ 0 h 112"/>
              <a:gd name="T6" fmla="*/ 96 w 176"/>
              <a:gd name="T7" fmla="*/ 24 h 112"/>
              <a:gd name="T8" fmla="*/ 120 w 176"/>
              <a:gd name="T9" fmla="*/ 48 h 112"/>
              <a:gd name="T10" fmla="*/ 56 w 176"/>
              <a:gd name="T11" fmla="*/ 48 h 112"/>
              <a:gd name="T12" fmla="*/ 80 w 176"/>
              <a:gd name="T13" fmla="*/ 24 h 112"/>
              <a:gd name="T14" fmla="*/ 56 w 176"/>
              <a:gd name="T15" fmla="*/ 0 h 112"/>
              <a:gd name="T16" fmla="*/ 32 w 176"/>
              <a:gd name="T17" fmla="*/ 24 h 112"/>
              <a:gd name="T18" fmla="*/ 56 w 176"/>
              <a:gd name="T19" fmla="*/ 48 h 112"/>
              <a:gd name="T20" fmla="*/ 56 w 176"/>
              <a:gd name="T21" fmla="*/ 64 h 112"/>
              <a:gd name="T22" fmla="*/ 0 w 176"/>
              <a:gd name="T23" fmla="*/ 92 h 112"/>
              <a:gd name="T24" fmla="*/ 0 w 176"/>
              <a:gd name="T25" fmla="*/ 112 h 112"/>
              <a:gd name="T26" fmla="*/ 112 w 176"/>
              <a:gd name="T27" fmla="*/ 112 h 112"/>
              <a:gd name="T28" fmla="*/ 112 w 176"/>
              <a:gd name="T29" fmla="*/ 92 h 112"/>
              <a:gd name="T30" fmla="*/ 56 w 176"/>
              <a:gd name="T31" fmla="*/ 64 h 112"/>
              <a:gd name="T32" fmla="*/ 120 w 176"/>
              <a:gd name="T33" fmla="*/ 64 h 112"/>
              <a:gd name="T34" fmla="*/ 112 w 176"/>
              <a:gd name="T35" fmla="*/ 64 h 112"/>
              <a:gd name="T36" fmla="*/ 128 w 176"/>
              <a:gd name="T37" fmla="*/ 92 h 112"/>
              <a:gd name="T38" fmla="*/ 128 w 176"/>
              <a:gd name="T39" fmla="*/ 112 h 112"/>
              <a:gd name="T40" fmla="*/ 176 w 176"/>
              <a:gd name="T41" fmla="*/ 112 h 112"/>
              <a:gd name="T42" fmla="*/ 176 w 176"/>
              <a:gd name="T43" fmla="*/ 92 h 112"/>
              <a:gd name="T44" fmla="*/ 120 w 176"/>
              <a:gd name="T45"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12">
                <a:moveTo>
                  <a:pt x="120" y="48"/>
                </a:moveTo>
                <a:cubicBezTo>
                  <a:pt x="133" y="48"/>
                  <a:pt x="144" y="37"/>
                  <a:pt x="144" y="24"/>
                </a:cubicBezTo>
                <a:cubicBezTo>
                  <a:pt x="144" y="11"/>
                  <a:pt x="133" y="0"/>
                  <a:pt x="120" y="0"/>
                </a:cubicBezTo>
                <a:cubicBezTo>
                  <a:pt x="107" y="0"/>
                  <a:pt x="96" y="11"/>
                  <a:pt x="96" y="24"/>
                </a:cubicBezTo>
                <a:cubicBezTo>
                  <a:pt x="96" y="37"/>
                  <a:pt x="107" y="48"/>
                  <a:pt x="120" y="48"/>
                </a:cubicBezTo>
                <a:close/>
                <a:moveTo>
                  <a:pt x="56" y="48"/>
                </a:moveTo>
                <a:cubicBezTo>
                  <a:pt x="69" y="48"/>
                  <a:pt x="80" y="37"/>
                  <a:pt x="80" y="24"/>
                </a:cubicBezTo>
                <a:cubicBezTo>
                  <a:pt x="80" y="11"/>
                  <a:pt x="69" y="0"/>
                  <a:pt x="56" y="0"/>
                </a:cubicBezTo>
                <a:cubicBezTo>
                  <a:pt x="43" y="0"/>
                  <a:pt x="32" y="11"/>
                  <a:pt x="32" y="24"/>
                </a:cubicBezTo>
                <a:cubicBezTo>
                  <a:pt x="32" y="37"/>
                  <a:pt x="43" y="48"/>
                  <a:pt x="56" y="48"/>
                </a:cubicBezTo>
                <a:close/>
                <a:moveTo>
                  <a:pt x="56" y="64"/>
                </a:moveTo>
                <a:cubicBezTo>
                  <a:pt x="37" y="64"/>
                  <a:pt x="0" y="73"/>
                  <a:pt x="0" y="92"/>
                </a:cubicBezTo>
                <a:cubicBezTo>
                  <a:pt x="0" y="112"/>
                  <a:pt x="0" y="112"/>
                  <a:pt x="0" y="112"/>
                </a:cubicBezTo>
                <a:cubicBezTo>
                  <a:pt x="112" y="112"/>
                  <a:pt x="112" y="112"/>
                  <a:pt x="112" y="112"/>
                </a:cubicBezTo>
                <a:cubicBezTo>
                  <a:pt x="112" y="92"/>
                  <a:pt x="112" y="92"/>
                  <a:pt x="112" y="92"/>
                </a:cubicBezTo>
                <a:cubicBezTo>
                  <a:pt x="112" y="73"/>
                  <a:pt x="75" y="64"/>
                  <a:pt x="56" y="64"/>
                </a:cubicBezTo>
                <a:close/>
                <a:moveTo>
                  <a:pt x="120" y="64"/>
                </a:moveTo>
                <a:cubicBezTo>
                  <a:pt x="118" y="64"/>
                  <a:pt x="115" y="64"/>
                  <a:pt x="112" y="64"/>
                </a:cubicBezTo>
                <a:cubicBezTo>
                  <a:pt x="122" y="71"/>
                  <a:pt x="128" y="80"/>
                  <a:pt x="128" y="92"/>
                </a:cubicBezTo>
                <a:cubicBezTo>
                  <a:pt x="128" y="112"/>
                  <a:pt x="128" y="112"/>
                  <a:pt x="128" y="112"/>
                </a:cubicBezTo>
                <a:cubicBezTo>
                  <a:pt x="176" y="112"/>
                  <a:pt x="176" y="112"/>
                  <a:pt x="176" y="112"/>
                </a:cubicBezTo>
                <a:cubicBezTo>
                  <a:pt x="176" y="92"/>
                  <a:pt x="176" y="92"/>
                  <a:pt x="176" y="92"/>
                </a:cubicBezTo>
                <a:cubicBezTo>
                  <a:pt x="176" y="73"/>
                  <a:pt x="139" y="64"/>
                  <a:pt x="120" y="6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84">
            <a:extLst>
              <a:ext uri="{FF2B5EF4-FFF2-40B4-BE49-F238E27FC236}">
                <a16:creationId xmlns:a16="http://schemas.microsoft.com/office/drawing/2014/main" id="{1AF1D2B3-D731-B5FA-D0F5-92BC1E2D0B02}"/>
              </a:ext>
            </a:extLst>
          </p:cNvPr>
          <p:cNvSpPr>
            <a:spLocks noEditPoints="1"/>
          </p:cNvSpPr>
          <p:nvPr/>
        </p:nvSpPr>
        <p:spPr bwMode="auto">
          <a:xfrm>
            <a:off x="2694292" y="3975568"/>
            <a:ext cx="517204" cy="332875"/>
          </a:xfrm>
          <a:custGeom>
            <a:avLst/>
            <a:gdLst>
              <a:gd name="T0" fmla="*/ 120 w 176"/>
              <a:gd name="T1" fmla="*/ 48 h 112"/>
              <a:gd name="T2" fmla="*/ 144 w 176"/>
              <a:gd name="T3" fmla="*/ 24 h 112"/>
              <a:gd name="T4" fmla="*/ 120 w 176"/>
              <a:gd name="T5" fmla="*/ 0 h 112"/>
              <a:gd name="T6" fmla="*/ 96 w 176"/>
              <a:gd name="T7" fmla="*/ 24 h 112"/>
              <a:gd name="T8" fmla="*/ 120 w 176"/>
              <a:gd name="T9" fmla="*/ 48 h 112"/>
              <a:gd name="T10" fmla="*/ 56 w 176"/>
              <a:gd name="T11" fmla="*/ 48 h 112"/>
              <a:gd name="T12" fmla="*/ 80 w 176"/>
              <a:gd name="T13" fmla="*/ 24 h 112"/>
              <a:gd name="T14" fmla="*/ 56 w 176"/>
              <a:gd name="T15" fmla="*/ 0 h 112"/>
              <a:gd name="T16" fmla="*/ 32 w 176"/>
              <a:gd name="T17" fmla="*/ 24 h 112"/>
              <a:gd name="T18" fmla="*/ 56 w 176"/>
              <a:gd name="T19" fmla="*/ 48 h 112"/>
              <a:gd name="T20" fmla="*/ 56 w 176"/>
              <a:gd name="T21" fmla="*/ 64 h 112"/>
              <a:gd name="T22" fmla="*/ 0 w 176"/>
              <a:gd name="T23" fmla="*/ 92 h 112"/>
              <a:gd name="T24" fmla="*/ 0 w 176"/>
              <a:gd name="T25" fmla="*/ 112 h 112"/>
              <a:gd name="T26" fmla="*/ 112 w 176"/>
              <a:gd name="T27" fmla="*/ 112 h 112"/>
              <a:gd name="T28" fmla="*/ 112 w 176"/>
              <a:gd name="T29" fmla="*/ 92 h 112"/>
              <a:gd name="T30" fmla="*/ 56 w 176"/>
              <a:gd name="T31" fmla="*/ 64 h 112"/>
              <a:gd name="T32" fmla="*/ 120 w 176"/>
              <a:gd name="T33" fmla="*/ 64 h 112"/>
              <a:gd name="T34" fmla="*/ 112 w 176"/>
              <a:gd name="T35" fmla="*/ 64 h 112"/>
              <a:gd name="T36" fmla="*/ 128 w 176"/>
              <a:gd name="T37" fmla="*/ 92 h 112"/>
              <a:gd name="T38" fmla="*/ 128 w 176"/>
              <a:gd name="T39" fmla="*/ 112 h 112"/>
              <a:gd name="T40" fmla="*/ 176 w 176"/>
              <a:gd name="T41" fmla="*/ 112 h 112"/>
              <a:gd name="T42" fmla="*/ 176 w 176"/>
              <a:gd name="T43" fmla="*/ 92 h 112"/>
              <a:gd name="T44" fmla="*/ 120 w 176"/>
              <a:gd name="T45" fmla="*/ 6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12">
                <a:moveTo>
                  <a:pt x="120" y="48"/>
                </a:moveTo>
                <a:cubicBezTo>
                  <a:pt x="133" y="48"/>
                  <a:pt x="144" y="37"/>
                  <a:pt x="144" y="24"/>
                </a:cubicBezTo>
                <a:cubicBezTo>
                  <a:pt x="144" y="11"/>
                  <a:pt x="133" y="0"/>
                  <a:pt x="120" y="0"/>
                </a:cubicBezTo>
                <a:cubicBezTo>
                  <a:pt x="107" y="0"/>
                  <a:pt x="96" y="11"/>
                  <a:pt x="96" y="24"/>
                </a:cubicBezTo>
                <a:cubicBezTo>
                  <a:pt x="96" y="37"/>
                  <a:pt x="107" y="48"/>
                  <a:pt x="120" y="48"/>
                </a:cubicBezTo>
                <a:close/>
                <a:moveTo>
                  <a:pt x="56" y="48"/>
                </a:moveTo>
                <a:cubicBezTo>
                  <a:pt x="69" y="48"/>
                  <a:pt x="80" y="37"/>
                  <a:pt x="80" y="24"/>
                </a:cubicBezTo>
                <a:cubicBezTo>
                  <a:pt x="80" y="11"/>
                  <a:pt x="69" y="0"/>
                  <a:pt x="56" y="0"/>
                </a:cubicBezTo>
                <a:cubicBezTo>
                  <a:pt x="43" y="0"/>
                  <a:pt x="32" y="11"/>
                  <a:pt x="32" y="24"/>
                </a:cubicBezTo>
                <a:cubicBezTo>
                  <a:pt x="32" y="37"/>
                  <a:pt x="43" y="48"/>
                  <a:pt x="56" y="48"/>
                </a:cubicBezTo>
                <a:close/>
                <a:moveTo>
                  <a:pt x="56" y="64"/>
                </a:moveTo>
                <a:cubicBezTo>
                  <a:pt x="37" y="64"/>
                  <a:pt x="0" y="73"/>
                  <a:pt x="0" y="92"/>
                </a:cubicBezTo>
                <a:cubicBezTo>
                  <a:pt x="0" y="112"/>
                  <a:pt x="0" y="112"/>
                  <a:pt x="0" y="112"/>
                </a:cubicBezTo>
                <a:cubicBezTo>
                  <a:pt x="112" y="112"/>
                  <a:pt x="112" y="112"/>
                  <a:pt x="112" y="112"/>
                </a:cubicBezTo>
                <a:cubicBezTo>
                  <a:pt x="112" y="92"/>
                  <a:pt x="112" y="92"/>
                  <a:pt x="112" y="92"/>
                </a:cubicBezTo>
                <a:cubicBezTo>
                  <a:pt x="112" y="73"/>
                  <a:pt x="75" y="64"/>
                  <a:pt x="56" y="64"/>
                </a:cubicBezTo>
                <a:close/>
                <a:moveTo>
                  <a:pt x="120" y="64"/>
                </a:moveTo>
                <a:cubicBezTo>
                  <a:pt x="118" y="64"/>
                  <a:pt x="115" y="64"/>
                  <a:pt x="112" y="64"/>
                </a:cubicBezTo>
                <a:cubicBezTo>
                  <a:pt x="122" y="71"/>
                  <a:pt x="128" y="80"/>
                  <a:pt x="128" y="92"/>
                </a:cubicBezTo>
                <a:cubicBezTo>
                  <a:pt x="128" y="112"/>
                  <a:pt x="128" y="112"/>
                  <a:pt x="128" y="112"/>
                </a:cubicBezTo>
                <a:cubicBezTo>
                  <a:pt x="176" y="112"/>
                  <a:pt x="176" y="112"/>
                  <a:pt x="176" y="112"/>
                </a:cubicBezTo>
                <a:cubicBezTo>
                  <a:pt x="176" y="92"/>
                  <a:pt x="176" y="92"/>
                  <a:pt x="176" y="92"/>
                </a:cubicBezTo>
                <a:cubicBezTo>
                  <a:pt x="176" y="73"/>
                  <a:pt x="139" y="64"/>
                  <a:pt x="120" y="6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78">
            <a:extLst>
              <a:ext uri="{FF2B5EF4-FFF2-40B4-BE49-F238E27FC236}">
                <a16:creationId xmlns:a16="http://schemas.microsoft.com/office/drawing/2014/main" id="{B5C77170-FAF1-2722-DBFD-795DE5916FE3}"/>
              </a:ext>
            </a:extLst>
          </p:cNvPr>
          <p:cNvSpPr>
            <a:spLocks noEditPoints="1"/>
          </p:cNvSpPr>
          <p:nvPr/>
        </p:nvSpPr>
        <p:spPr bwMode="auto">
          <a:xfrm>
            <a:off x="4996943" y="5279647"/>
            <a:ext cx="387768" cy="387768"/>
          </a:xfrm>
          <a:custGeom>
            <a:avLst/>
            <a:gdLst>
              <a:gd name="T0" fmla="*/ 64 w 128"/>
              <a:gd name="T1" fmla="*/ 64 h 128"/>
              <a:gd name="T2" fmla="*/ 96 w 128"/>
              <a:gd name="T3" fmla="*/ 32 h 128"/>
              <a:gd name="T4" fmla="*/ 64 w 128"/>
              <a:gd name="T5" fmla="*/ 0 h 128"/>
              <a:gd name="T6" fmla="*/ 32 w 128"/>
              <a:gd name="T7" fmla="*/ 32 h 128"/>
              <a:gd name="T8" fmla="*/ 64 w 128"/>
              <a:gd name="T9" fmla="*/ 64 h 128"/>
              <a:gd name="T10" fmla="*/ 64 w 128"/>
              <a:gd name="T11" fmla="*/ 80 h 128"/>
              <a:gd name="T12" fmla="*/ 0 w 128"/>
              <a:gd name="T13" fmla="*/ 112 h 128"/>
              <a:gd name="T14" fmla="*/ 0 w 128"/>
              <a:gd name="T15" fmla="*/ 128 h 128"/>
              <a:gd name="T16" fmla="*/ 128 w 128"/>
              <a:gd name="T17" fmla="*/ 128 h 128"/>
              <a:gd name="T18" fmla="*/ 128 w 128"/>
              <a:gd name="T19" fmla="*/ 112 h 128"/>
              <a:gd name="T20" fmla="*/ 64 w 128"/>
              <a:gd name="T21"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8">
                <a:moveTo>
                  <a:pt x="64" y="64"/>
                </a:moveTo>
                <a:cubicBezTo>
                  <a:pt x="82" y="64"/>
                  <a:pt x="96" y="50"/>
                  <a:pt x="96" y="32"/>
                </a:cubicBezTo>
                <a:cubicBezTo>
                  <a:pt x="96" y="14"/>
                  <a:pt x="82" y="0"/>
                  <a:pt x="64" y="0"/>
                </a:cubicBezTo>
                <a:cubicBezTo>
                  <a:pt x="46" y="0"/>
                  <a:pt x="32" y="14"/>
                  <a:pt x="32" y="32"/>
                </a:cubicBezTo>
                <a:cubicBezTo>
                  <a:pt x="32" y="50"/>
                  <a:pt x="46" y="64"/>
                  <a:pt x="64" y="64"/>
                </a:cubicBezTo>
                <a:close/>
                <a:moveTo>
                  <a:pt x="64" y="80"/>
                </a:moveTo>
                <a:cubicBezTo>
                  <a:pt x="43" y="80"/>
                  <a:pt x="0" y="91"/>
                  <a:pt x="0" y="112"/>
                </a:cubicBezTo>
                <a:cubicBezTo>
                  <a:pt x="0" y="128"/>
                  <a:pt x="0" y="128"/>
                  <a:pt x="0" y="128"/>
                </a:cubicBezTo>
                <a:cubicBezTo>
                  <a:pt x="128" y="128"/>
                  <a:pt x="128" y="128"/>
                  <a:pt x="128" y="128"/>
                </a:cubicBezTo>
                <a:cubicBezTo>
                  <a:pt x="128" y="112"/>
                  <a:pt x="128" y="112"/>
                  <a:pt x="128" y="112"/>
                </a:cubicBezTo>
                <a:cubicBezTo>
                  <a:pt x="128" y="91"/>
                  <a:pt x="85" y="80"/>
                  <a:pt x="64" y="8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テキスト ボックス 40">
            <a:extLst>
              <a:ext uri="{FF2B5EF4-FFF2-40B4-BE49-F238E27FC236}">
                <a16:creationId xmlns:a16="http://schemas.microsoft.com/office/drawing/2014/main" id="{0641D2F9-25A5-EB5E-6037-F842B412BBEF}"/>
              </a:ext>
            </a:extLst>
          </p:cNvPr>
          <p:cNvSpPr txBox="1"/>
          <p:nvPr/>
        </p:nvSpPr>
        <p:spPr>
          <a:xfrm>
            <a:off x="6292467" y="4178934"/>
            <a:ext cx="3062540" cy="461665"/>
          </a:xfrm>
          <a:prstGeom prst="rect">
            <a:avLst/>
          </a:prstGeom>
          <a:noFill/>
          <a:ln w="38100">
            <a:solidFill>
              <a:schemeClr val="bg1">
                <a:lumMod val="65000"/>
              </a:schemeClr>
            </a:solidFill>
          </a:ln>
        </p:spPr>
        <p:txBody>
          <a:bodyPr wrap="square" rtlCol="0">
            <a:spAutoFit/>
          </a:bodyPr>
          <a:lstStyle/>
          <a:p>
            <a:r>
              <a:rPr kumimoji="1" lang="ja-JP" altLang="en-US" sz="1200" b="1">
                <a:latin typeface="游ゴシック" panose="020B0400000000000000" pitchFamily="50" charset="-128"/>
                <a:ea typeface="游ゴシック" panose="020B0400000000000000" pitchFamily="50" charset="-128"/>
              </a:rPr>
              <a:t>・ 大人数に対応できる調理・受付体制</a:t>
            </a:r>
            <a:endParaRPr kumimoji="1" lang="en-US" altLang="ja-JP" sz="1200" b="1">
              <a:latin typeface="游ゴシック" panose="020B0400000000000000" pitchFamily="50" charset="-128"/>
              <a:ea typeface="游ゴシック" panose="020B0400000000000000" pitchFamily="50" charset="-128"/>
            </a:endParaRPr>
          </a:p>
          <a:p>
            <a:r>
              <a:rPr kumimoji="1" lang="ja-JP" altLang="en-US" sz="1200" b="1">
                <a:latin typeface="游ゴシック" panose="020B0400000000000000" pitchFamily="50" charset="-128"/>
                <a:ea typeface="游ゴシック" panose="020B0400000000000000" pitchFamily="50" charset="-128"/>
              </a:rPr>
              <a:t>・ 見込調理による効率的な運営</a:t>
            </a:r>
            <a:endParaRPr kumimoji="1" lang="en-US" altLang="ja-JP" sz="1200" b="1">
              <a:latin typeface="游ゴシック" panose="020B0400000000000000" pitchFamily="50" charset="-128"/>
              <a:ea typeface="游ゴシック" panose="020B0400000000000000" pitchFamily="50" charset="-128"/>
            </a:endParaRPr>
          </a:p>
        </p:txBody>
      </p:sp>
      <p:sp>
        <p:nvSpPr>
          <p:cNvPr id="42" name="矢印: ストライプ 41">
            <a:extLst>
              <a:ext uri="{FF2B5EF4-FFF2-40B4-BE49-F238E27FC236}">
                <a16:creationId xmlns:a16="http://schemas.microsoft.com/office/drawing/2014/main" id="{F23F2AA5-E6FD-4F44-D776-06C70A09CAEA}"/>
              </a:ext>
            </a:extLst>
          </p:cNvPr>
          <p:cNvSpPr/>
          <p:nvPr/>
        </p:nvSpPr>
        <p:spPr>
          <a:xfrm>
            <a:off x="5433085" y="5324038"/>
            <a:ext cx="1017508" cy="172781"/>
          </a:xfrm>
          <a:prstGeom prst="stripedRightArrow">
            <a:avLst>
              <a:gd name="adj1" fmla="val 50000"/>
              <a:gd name="adj2" fmla="val 9685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4F0001C-B2CD-8F75-864E-6D941D72D799}"/>
              </a:ext>
            </a:extLst>
          </p:cNvPr>
          <p:cNvSpPr/>
          <p:nvPr/>
        </p:nvSpPr>
        <p:spPr>
          <a:xfrm>
            <a:off x="7063235" y="3751049"/>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A89A5EA2-14E8-6001-D1AA-2F7395689E04}"/>
              </a:ext>
            </a:extLst>
          </p:cNvPr>
          <p:cNvSpPr/>
          <p:nvPr/>
        </p:nvSpPr>
        <p:spPr>
          <a:xfrm>
            <a:off x="7067999" y="3884397"/>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6D36409B-DD9B-3C53-A9BA-A5155DBEE707}"/>
              </a:ext>
            </a:extLst>
          </p:cNvPr>
          <p:cNvCxnSpPr>
            <a:cxnSpLocks/>
            <a:stCxn id="44" idx="2"/>
            <a:endCxn id="17" idx="6"/>
          </p:cNvCxnSpPr>
          <p:nvPr/>
        </p:nvCxnSpPr>
        <p:spPr>
          <a:xfrm flipH="1" flipV="1">
            <a:off x="5877480" y="3784905"/>
            <a:ext cx="1185755" cy="1727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4734E4C7-D240-7198-4E06-7EC3C2C558E4}"/>
              </a:ext>
            </a:extLst>
          </p:cNvPr>
          <p:cNvCxnSpPr>
            <a:cxnSpLocks/>
            <a:stCxn id="45" idx="2"/>
            <a:endCxn id="17" idx="6"/>
          </p:cNvCxnSpPr>
          <p:nvPr/>
        </p:nvCxnSpPr>
        <p:spPr>
          <a:xfrm flipH="1" flipV="1">
            <a:off x="5877480" y="3784905"/>
            <a:ext cx="1190519" cy="150627"/>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矢印: ストライプ 47">
            <a:extLst>
              <a:ext uri="{FF2B5EF4-FFF2-40B4-BE49-F238E27FC236}">
                <a16:creationId xmlns:a16="http://schemas.microsoft.com/office/drawing/2014/main" id="{1376C297-D9A2-8BF4-B951-F6ADFAC6D586}"/>
              </a:ext>
            </a:extLst>
          </p:cNvPr>
          <p:cNvSpPr/>
          <p:nvPr/>
        </p:nvSpPr>
        <p:spPr>
          <a:xfrm rot="10800000">
            <a:off x="2897154" y="5356985"/>
            <a:ext cx="1982834" cy="172781"/>
          </a:xfrm>
          <a:prstGeom prst="stripedRightArrow">
            <a:avLst>
              <a:gd name="adj1" fmla="val 50000"/>
              <a:gd name="adj2" fmla="val 9685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C6B9C391-631E-5195-AE3A-9E78A3286B90}"/>
              </a:ext>
            </a:extLst>
          </p:cNvPr>
          <p:cNvSpPr/>
          <p:nvPr/>
        </p:nvSpPr>
        <p:spPr>
          <a:xfrm>
            <a:off x="4673385" y="4854032"/>
            <a:ext cx="1038965" cy="964217"/>
          </a:xfrm>
          <a:prstGeom prst="roundRect">
            <a:avLst>
              <a:gd name="adj" fmla="val 13859"/>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3237EE57-B135-6619-A991-5D3399DCD7EC}"/>
              </a:ext>
            </a:extLst>
          </p:cNvPr>
          <p:cNvSpPr txBox="1"/>
          <p:nvPr/>
        </p:nvSpPr>
        <p:spPr>
          <a:xfrm>
            <a:off x="6292467" y="5605383"/>
            <a:ext cx="3062540" cy="461665"/>
          </a:xfrm>
          <a:prstGeom prst="rect">
            <a:avLst/>
          </a:prstGeom>
          <a:noFill/>
          <a:ln w="38100">
            <a:solidFill>
              <a:schemeClr val="bg1">
                <a:lumMod val="65000"/>
              </a:schemeClr>
            </a:solidFill>
          </a:ln>
        </p:spPr>
        <p:txBody>
          <a:bodyPr wrap="square" rtlCol="0">
            <a:spAutoFit/>
          </a:bodyPr>
          <a:lstStyle/>
          <a:p>
            <a:r>
              <a:rPr kumimoji="1" lang="ja-JP" altLang="en-US" sz="1200" b="1">
                <a:latin typeface="游ゴシック" panose="020B0400000000000000" pitchFamily="50" charset="-128"/>
                <a:ea typeface="游ゴシック" panose="020B0400000000000000" pitchFamily="50" charset="-128"/>
              </a:rPr>
              <a:t>・ 基本１名のオペレーション</a:t>
            </a:r>
            <a:endParaRPr kumimoji="1" lang="en-US" altLang="ja-JP" sz="1200" b="1">
              <a:latin typeface="游ゴシック" panose="020B0400000000000000" pitchFamily="50" charset="-128"/>
              <a:ea typeface="游ゴシック" panose="020B0400000000000000" pitchFamily="50" charset="-128"/>
            </a:endParaRPr>
          </a:p>
          <a:p>
            <a:r>
              <a:rPr kumimoji="1" lang="ja-JP" altLang="en-US" sz="1200" b="1">
                <a:latin typeface="游ゴシック" panose="020B0400000000000000" pitchFamily="50" charset="-128"/>
                <a:ea typeface="游ゴシック" panose="020B0400000000000000" pitchFamily="50" charset="-128"/>
              </a:rPr>
              <a:t>・ コンロ</a:t>
            </a:r>
            <a:r>
              <a:rPr kumimoji="1" lang="en-US" altLang="ja-JP" sz="1200" b="1">
                <a:latin typeface="游ゴシック" panose="020B0400000000000000" pitchFamily="50" charset="-128"/>
                <a:ea typeface="游ゴシック" panose="020B0400000000000000" pitchFamily="50" charset="-128"/>
              </a:rPr>
              <a:t>3</a:t>
            </a:r>
            <a:r>
              <a:rPr kumimoji="1" lang="ja-JP" altLang="en-US" sz="1200" b="1">
                <a:latin typeface="游ゴシック" panose="020B0400000000000000" pitchFamily="50" charset="-128"/>
                <a:ea typeface="游ゴシック" panose="020B0400000000000000" pitchFamily="50" charset="-128"/>
              </a:rPr>
              <a:t>つ（調理２つと揚げ物１つ）</a:t>
            </a:r>
            <a:endParaRPr kumimoji="1" lang="en-US" altLang="ja-JP" sz="1200" b="1">
              <a:latin typeface="游ゴシック" panose="020B0400000000000000" pitchFamily="50" charset="-128"/>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69521635-8B8D-D96C-16C6-12BFEACB3003}"/>
              </a:ext>
            </a:extLst>
          </p:cNvPr>
          <p:cNvSpPr txBox="1"/>
          <p:nvPr/>
        </p:nvSpPr>
        <p:spPr>
          <a:xfrm>
            <a:off x="1682810" y="2385823"/>
            <a:ext cx="1528686" cy="276999"/>
          </a:xfrm>
          <a:prstGeom prst="rect">
            <a:avLst/>
          </a:prstGeom>
          <a:noFill/>
        </p:spPr>
        <p:txBody>
          <a:bodyPr wrap="square" rtlCol="0">
            <a:spAutoFit/>
          </a:bodyPr>
          <a:lstStyle/>
          <a:p>
            <a:r>
              <a:rPr kumimoji="1" lang="en-US" altLang="ja-JP"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rPr>
              <a:t>ANSWER</a:t>
            </a:r>
            <a:r>
              <a:rPr kumimoji="1" lang="ja-JP" altLang="en-US"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rPr>
              <a:t>（例）</a:t>
            </a:r>
            <a:endParaRPr kumimoji="1" lang="en-US" altLang="ja-JP"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52" name="テキスト ボックス 51">
            <a:extLst>
              <a:ext uri="{FF2B5EF4-FFF2-40B4-BE49-F238E27FC236}">
                <a16:creationId xmlns:a16="http://schemas.microsoft.com/office/drawing/2014/main" id="{92171FA6-9388-EDF1-B84A-C2ED3C4381B1}"/>
              </a:ext>
            </a:extLst>
          </p:cNvPr>
          <p:cNvSpPr txBox="1"/>
          <p:nvPr/>
        </p:nvSpPr>
        <p:spPr>
          <a:xfrm>
            <a:off x="1714298" y="4844382"/>
            <a:ext cx="1063071" cy="461665"/>
          </a:xfrm>
          <a:prstGeom prst="rect">
            <a:avLst/>
          </a:prstGeom>
          <a:noFill/>
        </p:spPr>
        <p:txBody>
          <a:bodyPr wrap="square" rtlCol="0">
            <a:spAutoFit/>
          </a:bodyPr>
          <a:lstStyle/>
          <a:p>
            <a:pPr algn="ctr"/>
            <a:r>
              <a:rPr kumimoji="1" lang="ja-JP" altLang="en-US" sz="2400" b="1">
                <a:solidFill>
                  <a:schemeClr val="bg1">
                    <a:lumMod val="50000"/>
                  </a:schemeClr>
                </a:solidFill>
                <a:latin typeface="BIZ UDP明朝 Medium" panose="02020500000000000000" pitchFamily="18" charset="-128"/>
                <a:ea typeface="BIZ UDP明朝 Medium" panose="02020500000000000000" pitchFamily="18" charset="-128"/>
              </a:rPr>
              <a:t> </a:t>
            </a:r>
            <a:r>
              <a:rPr kumimoji="1" lang="ja-JP" altLang="en-US" sz="1600" b="1">
                <a:solidFill>
                  <a:schemeClr val="bg1">
                    <a:lumMod val="50000"/>
                  </a:schemeClr>
                </a:solidFill>
                <a:latin typeface="BIZ UDP明朝 Medium" panose="02020500000000000000" pitchFamily="18" charset="-128"/>
                <a:ea typeface="BIZ UDP明朝 Medium" panose="02020500000000000000" pitchFamily="18" charset="-128"/>
              </a:rPr>
              <a:t>当店</a:t>
            </a:r>
            <a:endParaRPr kumimoji="1" lang="ja-JP" altLang="en-US" sz="1600" b="1" i="1">
              <a:solidFill>
                <a:schemeClr val="bg1">
                  <a:lumMod val="50000"/>
                </a:schemeClr>
              </a:solidFill>
              <a:latin typeface="BIZ UDP明朝 Medium" panose="02020500000000000000" pitchFamily="18" charset="-128"/>
              <a:ea typeface="BIZ UDP明朝 Medium" panose="02020500000000000000" pitchFamily="18" charset="-128"/>
            </a:endParaRPr>
          </a:p>
        </p:txBody>
      </p:sp>
      <p:cxnSp>
        <p:nvCxnSpPr>
          <p:cNvPr id="53" name="直線コネクタ 52">
            <a:extLst>
              <a:ext uri="{FF2B5EF4-FFF2-40B4-BE49-F238E27FC236}">
                <a16:creationId xmlns:a16="http://schemas.microsoft.com/office/drawing/2014/main" id="{A1F2D5A5-C379-59B5-1B63-9CD990C5B652}"/>
              </a:ext>
            </a:extLst>
          </p:cNvPr>
          <p:cNvCxnSpPr>
            <a:cxnSpLocks/>
            <a:stCxn id="54" idx="2"/>
            <a:endCxn id="32" idx="6"/>
          </p:cNvCxnSpPr>
          <p:nvPr/>
        </p:nvCxnSpPr>
        <p:spPr>
          <a:xfrm flipH="1">
            <a:off x="7180155" y="5172648"/>
            <a:ext cx="464773" cy="4619"/>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楕円 53">
            <a:extLst>
              <a:ext uri="{FF2B5EF4-FFF2-40B4-BE49-F238E27FC236}">
                <a16:creationId xmlns:a16="http://schemas.microsoft.com/office/drawing/2014/main" id="{4F198202-EE5C-FD88-9E7D-69996CC617A7}"/>
              </a:ext>
            </a:extLst>
          </p:cNvPr>
          <p:cNvSpPr/>
          <p:nvPr/>
        </p:nvSpPr>
        <p:spPr>
          <a:xfrm>
            <a:off x="7644928" y="5121513"/>
            <a:ext cx="112496"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8405822D-B0E1-9769-5004-71B1E1A35BA8}"/>
              </a:ext>
            </a:extLst>
          </p:cNvPr>
          <p:cNvSpPr txBox="1"/>
          <p:nvPr/>
        </p:nvSpPr>
        <p:spPr>
          <a:xfrm>
            <a:off x="7394502" y="4856891"/>
            <a:ext cx="663114" cy="276999"/>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支払</a:t>
            </a:r>
          </a:p>
        </p:txBody>
      </p:sp>
      <p:grpSp>
        <p:nvGrpSpPr>
          <p:cNvPr id="56" name="グループ化 55">
            <a:extLst>
              <a:ext uri="{FF2B5EF4-FFF2-40B4-BE49-F238E27FC236}">
                <a16:creationId xmlns:a16="http://schemas.microsoft.com/office/drawing/2014/main" id="{27FF685F-497F-A2A3-065B-5E941ADD4714}"/>
              </a:ext>
            </a:extLst>
          </p:cNvPr>
          <p:cNvGrpSpPr/>
          <p:nvPr/>
        </p:nvGrpSpPr>
        <p:grpSpPr>
          <a:xfrm>
            <a:off x="405864" y="2375667"/>
            <a:ext cx="1174745" cy="970452"/>
            <a:chOff x="398591" y="2119994"/>
            <a:chExt cx="1174745" cy="970452"/>
          </a:xfrm>
        </p:grpSpPr>
        <p:sp>
          <p:nvSpPr>
            <p:cNvPr id="57" name="楕円 56">
              <a:extLst>
                <a:ext uri="{FF2B5EF4-FFF2-40B4-BE49-F238E27FC236}">
                  <a16:creationId xmlns:a16="http://schemas.microsoft.com/office/drawing/2014/main" id="{43C3112C-DB3F-3965-1C52-06CCCD9845DC}"/>
                </a:ext>
              </a:extLst>
            </p:cNvPr>
            <p:cNvSpPr/>
            <p:nvPr/>
          </p:nvSpPr>
          <p:spPr>
            <a:xfrm>
              <a:off x="552992" y="2119994"/>
              <a:ext cx="970452" cy="970452"/>
            </a:xfrm>
            <a:prstGeom prst="ellipse">
              <a:avLst/>
            </a:prstGeom>
            <a:noFill/>
            <a:ln w="1270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F168085F-69CE-FFE3-9321-8044184E0FEF}"/>
                </a:ext>
              </a:extLst>
            </p:cNvPr>
            <p:cNvSpPr txBox="1"/>
            <p:nvPr/>
          </p:nvSpPr>
          <p:spPr>
            <a:xfrm>
              <a:off x="398591" y="2172248"/>
              <a:ext cx="1174745" cy="892552"/>
            </a:xfrm>
            <a:prstGeom prst="rect">
              <a:avLst/>
            </a:prstGeom>
            <a:noFill/>
            <a:ln>
              <a:noFill/>
            </a:ln>
          </p:spPr>
          <p:txBody>
            <a:bodyPr wrap="square" rtlCol="0">
              <a:spAutoFit/>
            </a:bodyPr>
            <a:lstStyle/>
            <a:p>
              <a:pPr algn="ctr"/>
              <a:r>
                <a:rPr kumimoji="1" lang="ja-JP" altLang="en-US" sz="2400" b="1">
                  <a:solidFill>
                    <a:schemeClr val="bg1">
                      <a:lumMod val="50000"/>
                    </a:schemeClr>
                  </a:solidFill>
                  <a:latin typeface="BIZ UDP明朝 Medium" panose="02020500000000000000" pitchFamily="18" charset="-128"/>
                  <a:ea typeface="BIZ UDP明朝 Medium" panose="02020500000000000000" pitchFamily="18" charset="-128"/>
                </a:rPr>
                <a:t> </a:t>
              </a:r>
              <a:r>
                <a:rPr kumimoji="1" lang="en-US" altLang="ja-JP" sz="2000" b="1">
                  <a:solidFill>
                    <a:schemeClr val="bg1">
                      <a:lumMod val="50000"/>
                    </a:schemeClr>
                  </a:solidFill>
                  <a:latin typeface="BIZ UDP明朝 Medium" panose="02020500000000000000" pitchFamily="18" charset="-128"/>
                  <a:ea typeface="BIZ UDP明朝 Medium" panose="02020500000000000000" pitchFamily="18" charset="-128"/>
                </a:rPr>
                <a:t>STEP</a:t>
              </a:r>
              <a:endParaRPr kumimoji="1" lang="en-US" altLang="ja-JP" sz="24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2800" b="1" i="1">
                  <a:solidFill>
                    <a:schemeClr val="bg1">
                      <a:lumMod val="50000"/>
                    </a:schemeClr>
                  </a:solidFill>
                  <a:latin typeface="BIZ UDP明朝 Medium" panose="02020500000000000000" pitchFamily="18" charset="-128"/>
                  <a:ea typeface="BIZ UDP明朝 Medium" panose="02020500000000000000" pitchFamily="18" charset="-128"/>
                </a:rPr>
                <a:t>１</a:t>
              </a:r>
              <a:endParaRPr kumimoji="1" lang="ja-JP" altLang="en-US" sz="1600" b="1" i="1">
                <a:solidFill>
                  <a:schemeClr val="bg1">
                    <a:lumMod val="50000"/>
                  </a:schemeClr>
                </a:solidFill>
                <a:latin typeface="BIZ UDP明朝 Medium" panose="02020500000000000000" pitchFamily="18" charset="-128"/>
                <a:ea typeface="BIZ UDP明朝 Medium" panose="02020500000000000000" pitchFamily="18" charset="-128"/>
              </a:endParaRPr>
            </a:p>
          </p:txBody>
        </p:sp>
      </p:grpSp>
      <p:sp>
        <p:nvSpPr>
          <p:cNvPr id="59" name="楕円 58">
            <a:extLst>
              <a:ext uri="{FF2B5EF4-FFF2-40B4-BE49-F238E27FC236}">
                <a16:creationId xmlns:a16="http://schemas.microsoft.com/office/drawing/2014/main" id="{35BFC642-85A4-6037-7058-3C630EC84B9F}"/>
              </a:ext>
            </a:extLst>
          </p:cNvPr>
          <p:cNvSpPr/>
          <p:nvPr/>
        </p:nvSpPr>
        <p:spPr>
          <a:xfrm>
            <a:off x="2816449" y="3755624"/>
            <a:ext cx="102269" cy="10226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F2038DF8-056E-588B-5C6C-6D6D4A722D12}"/>
              </a:ext>
            </a:extLst>
          </p:cNvPr>
          <p:cNvSpPr/>
          <p:nvPr/>
        </p:nvSpPr>
        <p:spPr>
          <a:xfrm>
            <a:off x="2816449" y="5144980"/>
            <a:ext cx="102269" cy="102269"/>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7A238236-0A73-9063-3AEF-36D9BAA1F45E}"/>
              </a:ext>
            </a:extLst>
          </p:cNvPr>
          <p:cNvSpPr txBox="1"/>
          <p:nvPr/>
        </p:nvSpPr>
        <p:spPr>
          <a:xfrm>
            <a:off x="1675598" y="3780318"/>
            <a:ext cx="1063071" cy="461665"/>
          </a:xfrm>
          <a:prstGeom prst="rect">
            <a:avLst/>
          </a:prstGeom>
          <a:noFill/>
        </p:spPr>
        <p:txBody>
          <a:bodyPr wrap="square" rtlCol="0">
            <a:spAutoFit/>
          </a:bodyPr>
          <a:lstStyle/>
          <a:p>
            <a:r>
              <a:rPr kumimoji="1" lang="ja-JP" altLang="en-US" sz="2400" b="1">
                <a:solidFill>
                  <a:schemeClr val="bg1">
                    <a:lumMod val="50000"/>
                  </a:schemeClr>
                </a:solidFill>
                <a:latin typeface="BIZ UDP明朝 Medium" panose="02020500000000000000" pitchFamily="18" charset="-128"/>
                <a:ea typeface="BIZ UDP明朝 Medium" panose="02020500000000000000" pitchFamily="18" charset="-128"/>
              </a:rPr>
              <a:t> </a:t>
            </a:r>
            <a:r>
              <a:rPr kumimoji="1" lang="ja-JP" altLang="en-US" sz="1600" b="1">
                <a:solidFill>
                  <a:schemeClr val="bg1">
                    <a:lumMod val="50000"/>
                  </a:schemeClr>
                </a:solidFill>
                <a:latin typeface="BIZ UDP明朝 Medium" panose="02020500000000000000" pitchFamily="18" charset="-128"/>
                <a:ea typeface="BIZ UDP明朝 Medium" panose="02020500000000000000" pitchFamily="18" charset="-128"/>
              </a:rPr>
              <a:t>大手</a:t>
            </a:r>
            <a:r>
              <a:rPr kumimoji="1" lang="en-US" altLang="ja-JP" sz="1600" b="1">
                <a:solidFill>
                  <a:schemeClr val="bg1">
                    <a:lumMod val="50000"/>
                  </a:schemeClr>
                </a:solidFill>
                <a:latin typeface="BIZ UDP明朝 Medium" panose="02020500000000000000" pitchFamily="18" charset="-128"/>
                <a:ea typeface="BIZ UDP明朝 Medium" panose="02020500000000000000" pitchFamily="18" charset="-128"/>
              </a:rPr>
              <a:t>FC</a:t>
            </a:r>
            <a:endParaRPr kumimoji="1" lang="ja-JP" altLang="en-US" sz="1600" b="1" i="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62" name="矢印: ストライプ 61">
            <a:extLst>
              <a:ext uri="{FF2B5EF4-FFF2-40B4-BE49-F238E27FC236}">
                <a16:creationId xmlns:a16="http://schemas.microsoft.com/office/drawing/2014/main" id="{D9DE9D55-B89E-C115-2D9D-810D933F8088}"/>
              </a:ext>
            </a:extLst>
          </p:cNvPr>
          <p:cNvSpPr/>
          <p:nvPr/>
        </p:nvSpPr>
        <p:spPr>
          <a:xfrm>
            <a:off x="550993" y="3703178"/>
            <a:ext cx="1164779" cy="720690"/>
          </a:xfrm>
          <a:prstGeom prst="stripedRightArrow">
            <a:avLst/>
          </a:prstGeom>
          <a:solidFill>
            <a:srgbClr val="0070C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3" name="矢印: ストライプ 62">
            <a:extLst>
              <a:ext uri="{FF2B5EF4-FFF2-40B4-BE49-F238E27FC236}">
                <a16:creationId xmlns:a16="http://schemas.microsoft.com/office/drawing/2014/main" id="{F039367F-413B-958C-3DD9-4F9AB759E711}"/>
              </a:ext>
            </a:extLst>
          </p:cNvPr>
          <p:cNvSpPr/>
          <p:nvPr/>
        </p:nvSpPr>
        <p:spPr>
          <a:xfrm>
            <a:off x="537810" y="4831752"/>
            <a:ext cx="1164779" cy="720690"/>
          </a:xfrm>
          <a:prstGeom prst="stripedRightArrow">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4" name="テキスト ボックス 63">
            <a:extLst>
              <a:ext uri="{FF2B5EF4-FFF2-40B4-BE49-F238E27FC236}">
                <a16:creationId xmlns:a16="http://schemas.microsoft.com/office/drawing/2014/main" id="{A07A676A-2E32-F5CB-918C-F04EB5E64CAE}"/>
              </a:ext>
            </a:extLst>
          </p:cNvPr>
          <p:cNvSpPr txBox="1"/>
          <p:nvPr/>
        </p:nvSpPr>
        <p:spPr>
          <a:xfrm>
            <a:off x="500119" y="3860081"/>
            <a:ext cx="1164779" cy="369332"/>
          </a:xfrm>
          <a:prstGeom prst="rect">
            <a:avLst/>
          </a:prstGeom>
          <a:noFill/>
        </p:spPr>
        <p:txBody>
          <a:bodyPr wrap="square" rtlCol="0">
            <a:spAutoFit/>
          </a:bodyPr>
          <a:lstStyle/>
          <a:p>
            <a:pPr algn="ctr"/>
            <a:r>
              <a:rPr lang="ja-JP" altLang="en-US" b="1">
                <a:latin typeface="BIZ UDP明朝 Medium" panose="02020500000000000000" pitchFamily="18" charset="-128"/>
                <a:ea typeface="BIZ UDP明朝 Medium" panose="02020500000000000000" pitchFamily="18" charset="-128"/>
              </a:rPr>
              <a:t>見込生産</a:t>
            </a:r>
            <a:endParaRPr lang="ja-JP" altLang="en-US" sz="2727" b="1">
              <a:latin typeface="BIZ UDP明朝 Medium" panose="02020500000000000000" pitchFamily="18" charset="-128"/>
              <a:ea typeface="BIZ UDP明朝 Medium" panose="02020500000000000000" pitchFamily="18" charset="-128"/>
            </a:endParaRPr>
          </a:p>
        </p:txBody>
      </p:sp>
      <p:sp>
        <p:nvSpPr>
          <p:cNvPr id="65" name="テキスト ボックス 64">
            <a:extLst>
              <a:ext uri="{FF2B5EF4-FFF2-40B4-BE49-F238E27FC236}">
                <a16:creationId xmlns:a16="http://schemas.microsoft.com/office/drawing/2014/main" id="{8341995E-C3CF-CBF9-F56A-2E9B091DAE21}"/>
              </a:ext>
            </a:extLst>
          </p:cNvPr>
          <p:cNvSpPr txBox="1"/>
          <p:nvPr/>
        </p:nvSpPr>
        <p:spPr>
          <a:xfrm>
            <a:off x="533102" y="4989835"/>
            <a:ext cx="1168737" cy="369332"/>
          </a:xfrm>
          <a:prstGeom prst="rect">
            <a:avLst/>
          </a:prstGeom>
          <a:noFill/>
        </p:spPr>
        <p:txBody>
          <a:bodyPr wrap="square" rtlCol="0">
            <a:spAutoFit/>
          </a:bodyPr>
          <a:lstStyle/>
          <a:p>
            <a:pPr algn="ctr"/>
            <a:r>
              <a:rPr lang="ja-JP" altLang="en-US" b="1">
                <a:latin typeface="BIZ UDP明朝 Medium" panose="02020500000000000000" pitchFamily="18" charset="-128"/>
                <a:ea typeface="BIZ UDP明朝 Medium" panose="02020500000000000000" pitchFamily="18" charset="-128"/>
              </a:rPr>
              <a:t>受注生産</a:t>
            </a:r>
            <a:endParaRPr lang="ja-JP" altLang="en-US" sz="2727" b="1">
              <a:latin typeface="BIZ UDP明朝 Medium" panose="02020500000000000000" pitchFamily="18" charset="-128"/>
              <a:ea typeface="BIZ UDP明朝 Medium" panose="02020500000000000000" pitchFamily="18" charset="-128"/>
            </a:endParaRPr>
          </a:p>
        </p:txBody>
      </p:sp>
      <p:sp>
        <p:nvSpPr>
          <p:cNvPr id="66" name="テキスト ボックス 65">
            <a:extLst>
              <a:ext uri="{FF2B5EF4-FFF2-40B4-BE49-F238E27FC236}">
                <a16:creationId xmlns:a16="http://schemas.microsoft.com/office/drawing/2014/main" id="{C2719675-50B1-D64B-E8D7-9243E6D0F5F5}"/>
              </a:ext>
            </a:extLst>
          </p:cNvPr>
          <p:cNvSpPr txBox="1"/>
          <p:nvPr/>
        </p:nvSpPr>
        <p:spPr>
          <a:xfrm>
            <a:off x="396934" y="925043"/>
            <a:ext cx="9094537" cy="1200329"/>
          </a:xfrm>
          <a:prstGeom prst="rect">
            <a:avLst/>
          </a:prstGeom>
          <a:noFill/>
        </p:spPr>
        <p:txBody>
          <a:bodyPr wrap="square" rtlCol="0">
            <a:spAutoFit/>
          </a:bodyPr>
          <a:lstStyle/>
          <a:p>
            <a:r>
              <a:rPr kumimoji="1" lang="ja-JP" altLang="en-US" sz="1200">
                <a:latin typeface="游ゴシック" panose="020B0400000000000000" pitchFamily="50" charset="-128"/>
                <a:ea typeface="游ゴシック" panose="020B0400000000000000" pitchFamily="50" charset="-128"/>
              </a:rPr>
              <a:t> 「着眼点」では、店舗面積や１回あたりの調理数（バッヂ数）にも注目することを記載しています。</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本事例については、待ち客が発生する理由は、コンロ数やフライパンの数からも、バッヂが２～３と推測でき、一度に調理できる能力が低いようです。多くの店舗では鉄板を用意することがありますが、ガス代も高くなるという別の問題も起こります。</a:t>
            </a:r>
            <a:endParaRPr kumimoji="1" lang="en-US" altLang="ja-JP" sz="1200">
              <a:latin typeface="游ゴシック" panose="020B0400000000000000" pitchFamily="50" charset="-128"/>
              <a:ea typeface="游ゴシック" panose="020B0400000000000000" pitchFamily="50" charset="-128"/>
            </a:endParaRPr>
          </a:p>
          <a:p>
            <a:r>
              <a:rPr kumimoji="1" lang="ja-JP" altLang="en-US" sz="1200">
                <a:latin typeface="游ゴシック" panose="020B0400000000000000" pitchFamily="50" charset="-128"/>
                <a:ea typeface="游ゴシック" panose="020B0400000000000000" pitchFamily="50" charset="-128"/>
              </a:rPr>
              <a:t>　本事例においては、オペレーションが全く違う大手ハンバーガーショップとの比較によって、その違いを理解できることもあります。製造業の観点を援用すれば、来店客数の多い大手は「見込生産方式」、当店は「受注生産方式」ともいえるかもしれません。</a:t>
            </a:r>
            <a:endParaRPr kumimoji="1" lang="en-US" altLang="ja-JP" sz="1200">
              <a:latin typeface="游ゴシック" panose="020B0400000000000000" pitchFamily="50" charset="-128"/>
              <a:ea typeface="游ゴシック" panose="020B0400000000000000" pitchFamily="50" charset="-128"/>
            </a:endParaRPr>
          </a:p>
          <a:p>
            <a:endParaRPr kumimoji="1" lang="en-US" altLang="ja-JP" sz="120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1462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0B3B2-5ED1-CA3D-B3E0-54EB6087C621}"/>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19F8BD6-88AF-6077-004D-64BB19244D1D}"/>
              </a:ext>
            </a:extLst>
          </p:cNvPr>
          <p:cNvSpPr>
            <a:spLocks noGrp="1"/>
          </p:cNvSpPr>
          <p:nvPr>
            <p:ph type="body" sz="quarter" idx="14"/>
          </p:nvPr>
        </p:nvSpPr>
        <p:spPr/>
        <p:txBody>
          <a:bodyPr/>
          <a:lstStyle/>
          <a:p>
            <a:r>
              <a:rPr lang="ja-JP" altLang="en-US"/>
              <a:t>ティーチングブック２</a:t>
            </a:r>
          </a:p>
        </p:txBody>
      </p:sp>
      <p:sp>
        <p:nvSpPr>
          <p:cNvPr id="8" name="スライド番号プレースホルダー 1">
            <a:extLst>
              <a:ext uri="{FF2B5EF4-FFF2-40B4-BE49-F238E27FC236}">
                <a16:creationId xmlns:a16="http://schemas.microsoft.com/office/drawing/2014/main" id="{5D8557D5-7F10-D72B-8502-FBB1EC91F6CD}"/>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6</a:t>
            </a:fld>
            <a:endParaRPr kumimoji="1" lang="ja-JP" altLang="en-US"/>
          </a:p>
        </p:txBody>
      </p:sp>
      <p:sp>
        <p:nvSpPr>
          <p:cNvPr id="43" name="テキスト プレースホルダー 4">
            <a:extLst>
              <a:ext uri="{FF2B5EF4-FFF2-40B4-BE49-F238E27FC236}">
                <a16:creationId xmlns:a16="http://schemas.microsoft.com/office/drawing/2014/main" id="{341FD28F-6B2A-958B-5719-1E922DC02EBA}"/>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B </a:t>
            </a:r>
            <a:r>
              <a:rPr lang="ja-JP" altLang="en-US"/>
              <a:t>｜飲食業②｜</a:t>
            </a:r>
          </a:p>
        </p:txBody>
      </p:sp>
      <p:sp>
        <p:nvSpPr>
          <p:cNvPr id="44" name="テキスト ボックス 43">
            <a:extLst>
              <a:ext uri="{FF2B5EF4-FFF2-40B4-BE49-F238E27FC236}">
                <a16:creationId xmlns:a16="http://schemas.microsoft.com/office/drawing/2014/main" id="{6F71C6D2-7277-779C-1A55-0BE0AC6743B3}"/>
              </a:ext>
            </a:extLst>
          </p:cNvPr>
          <p:cNvSpPr txBox="1"/>
          <p:nvPr/>
        </p:nvSpPr>
        <p:spPr>
          <a:xfrm>
            <a:off x="1976362" y="1101417"/>
            <a:ext cx="7182293" cy="954107"/>
          </a:xfrm>
          <a:prstGeom prst="rect">
            <a:avLst/>
          </a:prstGeom>
          <a:noFill/>
          <a:ln w="38100">
            <a:solidFill>
              <a:schemeClr val="bg1">
                <a:lumMod val="65000"/>
              </a:schemeClr>
            </a:solidFill>
          </a:ln>
        </p:spPr>
        <p:txBody>
          <a:bodyPr wrap="square" rtlCol="0">
            <a:spAutoFit/>
          </a:bodyPr>
          <a:lstStyle/>
          <a:p>
            <a:r>
              <a:rPr kumimoji="1" lang="ja-JP" altLang="en-US" sz="1400" b="1">
                <a:latin typeface="游ゴシック" panose="020B0400000000000000" pitchFamily="50" charset="-128"/>
                <a:ea typeface="游ゴシック" panose="020B0400000000000000" pitchFamily="50" charset="-128"/>
              </a:rPr>
              <a:t>・来店客数に比べて、従業員数も調理能力（バッヂ数）も不足しており、ボトルネック</a:t>
            </a:r>
            <a:endParaRPr kumimoji="1" lang="en-US" altLang="ja-JP" sz="1400" b="1">
              <a:latin typeface="游ゴシック" panose="020B0400000000000000" pitchFamily="50" charset="-128"/>
              <a:ea typeface="游ゴシック" panose="020B0400000000000000" pitchFamily="50" charset="-128"/>
            </a:endParaRPr>
          </a:p>
          <a:p>
            <a:r>
              <a:rPr kumimoji="1" lang="ja-JP" altLang="en-US" sz="1400" b="1">
                <a:latin typeface="游ゴシック" panose="020B0400000000000000" pitchFamily="50" charset="-128"/>
                <a:ea typeface="游ゴシック" panose="020B0400000000000000" pitchFamily="50" charset="-128"/>
              </a:rPr>
              <a:t>　工程となっている。① コンロの増強、② 休日スタッフの増強を提案したい</a:t>
            </a:r>
            <a:endParaRPr kumimoji="1" lang="en-US" altLang="ja-JP" sz="1400" b="1">
              <a:latin typeface="游ゴシック" panose="020B0400000000000000" pitchFamily="50" charset="-128"/>
              <a:ea typeface="游ゴシック" panose="020B0400000000000000" pitchFamily="50" charset="-128"/>
            </a:endParaRPr>
          </a:p>
          <a:p>
            <a:r>
              <a:rPr kumimoji="1" lang="ja-JP" altLang="en-US" sz="1400" b="1">
                <a:latin typeface="游ゴシック" panose="020B0400000000000000" pitchFamily="50" charset="-128"/>
                <a:ea typeface="游ゴシック" panose="020B0400000000000000" pitchFamily="50" charset="-128"/>
              </a:rPr>
              <a:t>・オペレーションに改善余地はあるものの、来店客数が多いのは、休日の一定時間であ</a:t>
            </a:r>
            <a:endParaRPr kumimoji="1" lang="en-US" altLang="ja-JP" sz="1400" b="1">
              <a:latin typeface="游ゴシック" panose="020B0400000000000000" pitchFamily="50" charset="-128"/>
              <a:ea typeface="游ゴシック" panose="020B0400000000000000" pitchFamily="50" charset="-128"/>
            </a:endParaRPr>
          </a:p>
          <a:p>
            <a:r>
              <a:rPr kumimoji="1" lang="ja-JP" altLang="en-US" sz="1400" b="1">
                <a:latin typeface="游ゴシック" panose="020B0400000000000000" pitchFamily="50" charset="-128"/>
                <a:ea typeface="游ゴシック" panose="020B0400000000000000" pitchFamily="50" charset="-128"/>
              </a:rPr>
              <a:t>　り、平日まで考えれば、設備投資は検討の余地がある</a:t>
            </a:r>
            <a:endParaRPr kumimoji="1" lang="en-US" altLang="ja-JP" sz="1400" b="1">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43C4429B-8072-FBDA-C20D-768A06737F41}"/>
              </a:ext>
            </a:extLst>
          </p:cNvPr>
          <p:cNvSpPr txBox="1"/>
          <p:nvPr/>
        </p:nvSpPr>
        <p:spPr>
          <a:xfrm>
            <a:off x="1871963" y="779382"/>
            <a:ext cx="1371667" cy="276999"/>
          </a:xfrm>
          <a:prstGeom prst="rect">
            <a:avLst/>
          </a:prstGeom>
          <a:noFill/>
        </p:spPr>
        <p:txBody>
          <a:bodyPr wrap="square" rtlCol="0">
            <a:spAutoFit/>
          </a:bodyPr>
          <a:lstStyle/>
          <a:p>
            <a:r>
              <a:rPr kumimoji="1" lang="en-US" altLang="ja-JP"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rPr>
              <a:t>ANSWER</a:t>
            </a:r>
            <a:r>
              <a:rPr kumimoji="1" lang="ja-JP" altLang="en-US"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rPr>
              <a:t>（例）</a:t>
            </a:r>
            <a:endParaRPr kumimoji="1" lang="en-US" altLang="ja-JP" sz="1200" b="1" i="1">
              <a:solidFill>
                <a:schemeClr val="bg1">
                  <a:lumMod val="50000"/>
                </a:schemeClr>
              </a:solidFill>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46" name="グループ化 45">
            <a:extLst>
              <a:ext uri="{FF2B5EF4-FFF2-40B4-BE49-F238E27FC236}">
                <a16:creationId xmlns:a16="http://schemas.microsoft.com/office/drawing/2014/main" id="{0F086CAE-43EB-E637-4A48-9EF72DF92384}"/>
              </a:ext>
            </a:extLst>
          </p:cNvPr>
          <p:cNvGrpSpPr/>
          <p:nvPr/>
        </p:nvGrpSpPr>
        <p:grpSpPr>
          <a:xfrm>
            <a:off x="1344713" y="2266365"/>
            <a:ext cx="1260568" cy="1049892"/>
            <a:chOff x="621572" y="2622533"/>
            <a:chExt cx="1260568" cy="1514835"/>
          </a:xfrm>
        </p:grpSpPr>
        <p:sp>
          <p:nvSpPr>
            <p:cNvPr id="47" name="四角形: 角を丸くする 46">
              <a:extLst>
                <a:ext uri="{FF2B5EF4-FFF2-40B4-BE49-F238E27FC236}">
                  <a16:creationId xmlns:a16="http://schemas.microsoft.com/office/drawing/2014/main" id="{C48618EE-C14F-627C-07D2-5272D670EDD2}"/>
                </a:ext>
              </a:extLst>
            </p:cNvPr>
            <p:cNvSpPr/>
            <p:nvPr/>
          </p:nvSpPr>
          <p:spPr>
            <a:xfrm>
              <a:off x="621572" y="3242616"/>
              <a:ext cx="1260568" cy="894752"/>
            </a:xfrm>
            <a:prstGeom prst="roundRect">
              <a:avLst/>
            </a:prstGeom>
            <a:noFill/>
            <a:ln w="111125">
              <a:solidFill>
                <a:srgbClr val="FFC000">
                  <a:alpha val="51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38CB5CF5-0449-CEF5-86EF-767744BEFFE2}"/>
                </a:ext>
              </a:extLst>
            </p:cNvPr>
            <p:cNvSpPr txBox="1"/>
            <p:nvPr/>
          </p:nvSpPr>
          <p:spPr>
            <a:xfrm>
              <a:off x="729886" y="2622533"/>
              <a:ext cx="1043940" cy="400110"/>
            </a:xfrm>
            <a:prstGeom prst="rect">
              <a:avLst/>
            </a:prstGeom>
            <a:noFill/>
          </p:spPr>
          <p:txBody>
            <a:bodyPr wrap="square" rtlCol="0">
              <a:spAutoFit/>
            </a:bodyPr>
            <a:lstStyle/>
            <a:p>
              <a:pPr algn="ctr"/>
              <a:r>
                <a:rPr kumimoji="1" lang="ja-JP" altLang="en-US" sz="2000" b="1">
                  <a:solidFill>
                    <a:schemeClr val="bg1">
                      <a:lumMod val="50000"/>
                    </a:schemeClr>
                  </a:solidFill>
                  <a:latin typeface="BIZ UDP明朝 Medium" panose="02020500000000000000" pitchFamily="18" charset="-128"/>
                  <a:ea typeface="BIZ UDP明朝 Medium" panose="02020500000000000000" pitchFamily="18" charset="-128"/>
                </a:rPr>
                <a:t>現状</a:t>
              </a:r>
            </a:p>
          </p:txBody>
        </p:sp>
        <p:sp>
          <p:nvSpPr>
            <p:cNvPr id="49" name="テキスト ボックス 48">
              <a:extLst>
                <a:ext uri="{FF2B5EF4-FFF2-40B4-BE49-F238E27FC236}">
                  <a16:creationId xmlns:a16="http://schemas.microsoft.com/office/drawing/2014/main" id="{1A6FA1FF-204B-191A-4BE6-AC2938C1EF1C}"/>
                </a:ext>
              </a:extLst>
            </p:cNvPr>
            <p:cNvSpPr txBox="1"/>
            <p:nvPr/>
          </p:nvSpPr>
          <p:spPr>
            <a:xfrm>
              <a:off x="687032" y="3323151"/>
              <a:ext cx="1120445" cy="75492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“休日に</a:t>
              </a:r>
              <a:endParaRPr kumimoji="1" lang="en-US" altLang="ja-JP" sz="1400" b="1">
                <a:latin typeface="游ゴシック" panose="020B0400000000000000" pitchFamily="50" charset="-128"/>
                <a:ea typeface="游ゴシック" panose="020B0400000000000000" pitchFamily="50" charset="-128"/>
              </a:endParaRPr>
            </a:p>
            <a:p>
              <a:pPr algn="ctr"/>
              <a:r>
                <a:rPr kumimoji="1" lang="ja-JP" altLang="en-US" sz="1400" b="1">
                  <a:latin typeface="游ゴシック" panose="020B0400000000000000" pitchFamily="50" charset="-128"/>
                  <a:ea typeface="游ゴシック" panose="020B0400000000000000" pitchFamily="50" charset="-128"/>
                </a:rPr>
                <a:t>長蛇の列”</a:t>
              </a:r>
            </a:p>
          </p:txBody>
        </p:sp>
      </p:grpSp>
      <p:grpSp>
        <p:nvGrpSpPr>
          <p:cNvPr id="50" name="グループ化 49">
            <a:extLst>
              <a:ext uri="{FF2B5EF4-FFF2-40B4-BE49-F238E27FC236}">
                <a16:creationId xmlns:a16="http://schemas.microsoft.com/office/drawing/2014/main" id="{E8A6F2E7-FC14-E8DD-E6E1-EC29E8ED8BFD}"/>
              </a:ext>
            </a:extLst>
          </p:cNvPr>
          <p:cNvGrpSpPr/>
          <p:nvPr/>
        </p:nvGrpSpPr>
        <p:grpSpPr>
          <a:xfrm>
            <a:off x="3037987" y="2312064"/>
            <a:ext cx="6120668" cy="1005125"/>
            <a:chOff x="2285822" y="2848004"/>
            <a:chExt cx="6120668" cy="1005125"/>
          </a:xfrm>
        </p:grpSpPr>
        <p:sp>
          <p:nvSpPr>
            <p:cNvPr id="51" name="四角形: 角を丸くする 50">
              <a:extLst>
                <a:ext uri="{FF2B5EF4-FFF2-40B4-BE49-F238E27FC236}">
                  <a16:creationId xmlns:a16="http://schemas.microsoft.com/office/drawing/2014/main" id="{0495C49E-C258-BD7F-92A6-071DC7EB9DE9}"/>
                </a:ext>
              </a:extLst>
            </p:cNvPr>
            <p:cNvSpPr/>
            <p:nvPr/>
          </p:nvSpPr>
          <p:spPr>
            <a:xfrm>
              <a:off x="2587532" y="3166916"/>
              <a:ext cx="2456908" cy="685281"/>
            </a:xfrm>
            <a:prstGeom prst="roundRect">
              <a:avLst/>
            </a:prstGeom>
            <a:noFill/>
            <a:ln w="57150">
              <a:solidFill>
                <a:schemeClr val="bg1">
                  <a:lumMod val="65000"/>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7065B9D3-44CB-0B34-AFBA-9E69B733320F}"/>
                </a:ext>
              </a:extLst>
            </p:cNvPr>
            <p:cNvSpPr txBox="1"/>
            <p:nvPr/>
          </p:nvSpPr>
          <p:spPr>
            <a:xfrm>
              <a:off x="2491465" y="3198558"/>
              <a:ext cx="2649042" cy="646331"/>
            </a:xfrm>
            <a:prstGeom prst="rect">
              <a:avLst/>
            </a:prstGeom>
            <a:noFill/>
          </p:spPr>
          <p:txBody>
            <a:bodyPr wrap="square" rtlCol="0">
              <a:spAutoFit/>
            </a:bodyPr>
            <a:lstStyle/>
            <a:p>
              <a:pPr algn="ctr"/>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調理バッヂ数２～３のため</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a:p>
              <a:pPr algn="ctr"/>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客の回転率が悪い（待ち）</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a:p>
              <a:pPr algn="ctr"/>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１時間の調理上限が</a:t>
              </a:r>
              <a:r>
                <a:rPr kumimoji="1" lang="en-US" altLang="ja-JP" sz="1200" b="1">
                  <a:solidFill>
                    <a:schemeClr val="bg1">
                      <a:lumMod val="50000"/>
                    </a:schemeClr>
                  </a:solidFill>
                  <a:latin typeface="游ゴシック" panose="020B0400000000000000" pitchFamily="50" charset="-128"/>
                  <a:ea typeface="游ゴシック" panose="020B0400000000000000" pitchFamily="50" charset="-128"/>
                </a:rPr>
                <a:t>20</a:t>
              </a:r>
            </a:p>
          </p:txBody>
        </p:sp>
        <p:sp>
          <p:nvSpPr>
            <p:cNvPr id="53" name="テキスト ボックス 52">
              <a:extLst>
                <a:ext uri="{FF2B5EF4-FFF2-40B4-BE49-F238E27FC236}">
                  <a16:creationId xmlns:a16="http://schemas.microsoft.com/office/drawing/2014/main" id="{F2F14BD1-2014-4393-F116-A4FB50483A54}"/>
                </a:ext>
              </a:extLst>
            </p:cNvPr>
            <p:cNvSpPr txBox="1"/>
            <p:nvPr/>
          </p:nvSpPr>
          <p:spPr>
            <a:xfrm>
              <a:off x="2285822" y="2848004"/>
              <a:ext cx="1043940" cy="307777"/>
            </a:xfrm>
            <a:prstGeom prst="rect">
              <a:avLst/>
            </a:prstGeom>
            <a:noFill/>
          </p:spPr>
          <p:txBody>
            <a:bodyPr wrap="square" rtlCol="0">
              <a:spAutoFit/>
            </a:bodyPr>
            <a:lstStyle/>
            <a:p>
              <a:pPr algn="ctr"/>
              <a:r>
                <a:rPr kumimoji="1" lang="ja-JP" altLang="en-US" sz="1400" b="1">
                  <a:latin typeface="BIZ UDP明朝 Medium" panose="02020500000000000000" pitchFamily="18" charset="-128"/>
                  <a:ea typeface="BIZ UDP明朝 Medium" panose="02020500000000000000" pitchFamily="18" charset="-128"/>
                </a:rPr>
                <a:t>問題</a:t>
              </a:r>
            </a:p>
          </p:txBody>
        </p:sp>
        <p:sp>
          <p:nvSpPr>
            <p:cNvPr id="54" name="四角形: 角を丸くする 53">
              <a:extLst>
                <a:ext uri="{FF2B5EF4-FFF2-40B4-BE49-F238E27FC236}">
                  <a16:creationId xmlns:a16="http://schemas.microsoft.com/office/drawing/2014/main" id="{09DF1B4B-D4FD-401D-9606-D25D72D94E59}"/>
                </a:ext>
              </a:extLst>
            </p:cNvPr>
            <p:cNvSpPr/>
            <p:nvPr/>
          </p:nvSpPr>
          <p:spPr>
            <a:xfrm>
              <a:off x="5757451" y="3167848"/>
              <a:ext cx="2649039" cy="685281"/>
            </a:xfrm>
            <a:prstGeom prst="roundRect">
              <a:avLst/>
            </a:prstGeom>
            <a:noFill/>
            <a:ln w="57150">
              <a:solidFill>
                <a:srgbClr val="FFDF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8AF59BE7-AF96-DE3F-B7D9-89A4E61B4FC3}"/>
                </a:ext>
              </a:extLst>
            </p:cNvPr>
            <p:cNvSpPr txBox="1"/>
            <p:nvPr/>
          </p:nvSpPr>
          <p:spPr>
            <a:xfrm>
              <a:off x="5855359" y="3204082"/>
              <a:ext cx="2464528" cy="646331"/>
            </a:xfrm>
            <a:prstGeom prst="rect">
              <a:avLst/>
            </a:prstGeom>
            <a:noFill/>
          </p:spPr>
          <p:txBody>
            <a:bodyPr wrap="square" rtlCol="0">
              <a:spAutoFit/>
            </a:bodyPr>
            <a:lstStyle/>
            <a:p>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・調理可能数を増やす</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a:p>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・段取りを見直す</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a:p>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・人員増・コンロの増設</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56" name="テキスト ボックス 55">
              <a:extLst>
                <a:ext uri="{FF2B5EF4-FFF2-40B4-BE49-F238E27FC236}">
                  <a16:creationId xmlns:a16="http://schemas.microsoft.com/office/drawing/2014/main" id="{2DB16023-BDF2-4F77-912B-FD842345C5D2}"/>
                </a:ext>
              </a:extLst>
            </p:cNvPr>
            <p:cNvSpPr txBox="1"/>
            <p:nvPr/>
          </p:nvSpPr>
          <p:spPr>
            <a:xfrm>
              <a:off x="5455742" y="2848936"/>
              <a:ext cx="1043940" cy="307777"/>
            </a:xfrm>
            <a:prstGeom prst="rect">
              <a:avLst/>
            </a:prstGeom>
            <a:noFill/>
          </p:spPr>
          <p:txBody>
            <a:bodyPr wrap="square" lIns="91440" tIns="45720" rIns="91440" bIns="45720" rtlCol="0" anchor="t">
              <a:spAutoFit/>
            </a:bodyPr>
            <a:lstStyle/>
            <a:p>
              <a:pPr algn="ctr"/>
              <a:r>
                <a:rPr kumimoji="1" lang="ja-JP" altLang="en-US" sz="1400" b="1">
                  <a:latin typeface="BIZ UDP明朝 Medium" panose="02020500000000000000" pitchFamily="18" charset="-128"/>
                  <a:ea typeface="BIZ UDP明朝 Medium"/>
                </a:rPr>
                <a:t>解決策A</a:t>
              </a:r>
              <a:endParaRPr kumimoji="1" lang="ja-JP" altLang="en-US" sz="1400" b="1">
                <a:latin typeface="BIZ UDP明朝 Medium" panose="02020500000000000000" pitchFamily="18" charset="-128"/>
                <a:ea typeface="BIZ UDP明朝 Medium" panose="02020500000000000000" pitchFamily="18" charset="-128"/>
              </a:endParaRPr>
            </a:p>
          </p:txBody>
        </p:sp>
        <p:sp>
          <p:nvSpPr>
            <p:cNvPr id="57" name="二等辺三角形 56">
              <a:extLst>
                <a:ext uri="{FF2B5EF4-FFF2-40B4-BE49-F238E27FC236}">
                  <a16:creationId xmlns:a16="http://schemas.microsoft.com/office/drawing/2014/main" id="{B9488CC9-FF0D-71C0-09E4-DC77B54510FE}"/>
                </a:ext>
              </a:extLst>
            </p:cNvPr>
            <p:cNvSpPr/>
            <p:nvPr/>
          </p:nvSpPr>
          <p:spPr>
            <a:xfrm rot="5400000">
              <a:off x="5248396" y="3366790"/>
              <a:ext cx="398175" cy="279797"/>
            </a:xfrm>
            <a:prstGeom prst="triangle">
              <a:avLst/>
            </a:prstGeom>
            <a:solidFill>
              <a:srgbClr val="FFC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二等辺三角形 57">
            <a:extLst>
              <a:ext uri="{FF2B5EF4-FFF2-40B4-BE49-F238E27FC236}">
                <a16:creationId xmlns:a16="http://schemas.microsoft.com/office/drawing/2014/main" id="{15FB1D62-AEE4-2123-6068-C04D15126ECC}"/>
              </a:ext>
            </a:extLst>
          </p:cNvPr>
          <p:cNvSpPr/>
          <p:nvPr/>
        </p:nvSpPr>
        <p:spPr>
          <a:xfrm rot="5400000">
            <a:off x="2816589" y="2846296"/>
            <a:ext cx="398175" cy="279797"/>
          </a:xfrm>
          <a:prstGeom prst="triangle">
            <a:avLst/>
          </a:prstGeom>
          <a:solidFill>
            <a:srgbClr val="FFC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D609CD7E-BFAF-DD6C-8937-7302047926C6}"/>
              </a:ext>
            </a:extLst>
          </p:cNvPr>
          <p:cNvSpPr/>
          <p:nvPr/>
        </p:nvSpPr>
        <p:spPr>
          <a:xfrm rot="10800000">
            <a:off x="4310109" y="3440395"/>
            <a:ext cx="398175" cy="231237"/>
          </a:xfrm>
          <a:prstGeom prst="triangle">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85EC86BE-491B-C1FE-09E8-9D38686057DF}"/>
              </a:ext>
            </a:extLst>
          </p:cNvPr>
          <p:cNvGrpSpPr/>
          <p:nvPr/>
        </p:nvGrpSpPr>
        <p:grpSpPr>
          <a:xfrm>
            <a:off x="3047447" y="3440033"/>
            <a:ext cx="6120670" cy="1005125"/>
            <a:chOff x="2285822" y="2848004"/>
            <a:chExt cx="6120670" cy="1005125"/>
          </a:xfrm>
        </p:grpSpPr>
        <p:sp>
          <p:nvSpPr>
            <p:cNvPr id="61" name="四角形: 角を丸くする 60">
              <a:extLst>
                <a:ext uri="{FF2B5EF4-FFF2-40B4-BE49-F238E27FC236}">
                  <a16:creationId xmlns:a16="http://schemas.microsoft.com/office/drawing/2014/main" id="{811D17EA-F852-C30F-FBBE-52918F4B5FEA}"/>
                </a:ext>
              </a:extLst>
            </p:cNvPr>
            <p:cNvSpPr/>
            <p:nvPr/>
          </p:nvSpPr>
          <p:spPr>
            <a:xfrm>
              <a:off x="2587532" y="3166916"/>
              <a:ext cx="2456908" cy="685281"/>
            </a:xfrm>
            <a:prstGeom prst="roundRect">
              <a:avLst/>
            </a:prstGeom>
            <a:noFill/>
            <a:ln w="57150">
              <a:solidFill>
                <a:schemeClr val="bg1">
                  <a:lumMod val="65000"/>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12502E48-EFA4-38B7-34BE-22F294167AB0}"/>
                </a:ext>
              </a:extLst>
            </p:cNvPr>
            <p:cNvSpPr txBox="1"/>
            <p:nvPr/>
          </p:nvSpPr>
          <p:spPr>
            <a:xfrm>
              <a:off x="2482005" y="3267207"/>
              <a:ext cx="2649042" cy="461665"/>
            </a:xfrm>
            <a:prstGeom prst="rect">
              <a:avLst/>
            </a:prstGeom>
            <a:noFill/>
          </p:spPr>
          <p:txBody>
            <a:bodyPr wrap="square" rtlCol="0">
              <a:spAutoFit/>
            </a:bodyPr>
            <a:lstStyle/>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客は待たせているが、</a:t>
              </a:r>
              <a:endParaRPr kumimoji="1" lang="en-US" altLang="ja-JP" sz="12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1200" b="1">
                  <a:solidFill>
                    <a:schemeClr val="bg1">
                      <a:lumMod val="50000"/>
                    </a:schemeClr>
                  </a:solidFill>
                  <a:latin typeface="BIZ UDP明朝 Medium" panose="02020500000000000000" pitchFamily="18" charset="-128"/>
                  <a:ea typeface="BIZ UDP明朝 Medium" panose="02020500000000000000" pitchFamily="18" charset="-128"/>
                </a:rPr>
                <a:t>上限まで売っているともいえる</a:t>
              </a:r>
              <a:endParaRPr kumimoji="1" lang="en-US" altLang="ja-JP" sz="12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63" name="テキスト ボックス 62">
              <a:extLst>
                <a:ext uri="{FF2B5EF4-FFF2-40B4-BE49-F238E27FC236}">
                  <a16:creationId xmlns:a16="http://schemas.microsoft.com/office/drawing/2014/main" id="{4B2E3C34-D82C-C912-A225-93B9A55C9C69}"/>
                </a:ext>
              </a:extLst>
            </p:cNvPr>
            <p:cNvSpPr txBox="1"/>
            <p:nvPr/>
          </p:nvSpPr>
          <p:spPr>
            <a:xfrm>
              <a:off x="2285822" y="2848004"/>
              <a:ext cx="1491627" cy="307777"/>
            </a:xfrm>
            <a:prstGeom prst="rect">
              <a:avLst/>
            </a:prstGeom>
            <a:noFill/>
          </p:spPr>
          <p:txBody>
            <a:bodyPr wrap="square" rtlCol="0">
              <a:spAutoFit/>
            </a:bodyPr>
            <a:lstStyle/>
            <a:p>
              <a:pPr algn="ctr"/>
              <a:r>
                <a:rPr kumimoji="1" lang="ja-JP" altLang="en-US" sz="1400" b="1">
                  <a:latin typeface="BIZ UDP明朝 Medium" panose="02020500000000000000" pitchFamily="18" charset="-128"/>
                  <a:ea typeface="BIZ UDP明朝 Medium" panose="02020500000000000000" pitchFamily="18" charset="-128"/>
                </a:rPr>
                <a:t>別角度</a:t>
              </a:r>
              <a:r>
                <a:rPr kumimoji="1" lang="ja-JP" altLang="en-US" sz="1050" b="1">
                  <a:latin typeface="BIZ UDP明朝 Medium" panose="02020500000000000000" pitchFamily="18" charset="-128"/>
                  <a:ea typeface="BIZ UDP明朝 Medium" panose="02020500000000000000" pitchFamily="18" charset="-128"/>
                </a:rPr>
                <a:t>では</a:t>
              </a:r>
              <a:endParaRPr kumimoji="1" lang="ja-JP" altLang="en-US" sz="1400" b="1">
                <a:latin typeface="BIZ UDP明朝 Medium" panose="02020500000000000000" pitchFamily="18" charset="-128"/>
                <a:ea typeface="BIZ UDP明朝 Medium" panose="02020500000000000000" pitchFamily="18" charset="-128"/>
              </a:endParaRPr>
            </a:p>
          </p:txBody>
        </p:sp>
        <p:sp>
          <p:nvSpPr>
            <p:cNvPr id="64" name="四角形: 角を丸くする 63">
              <a:extLst>
                <a:ext uri="{FF2B5EF4-FFF2-40B4-BE49-F238E27FC236}">
                  <a16:creationId xmlns:a16="http://schemas.microsoft.com/office/drawing/2014/main" id="{D829962E-5C78-8076-FBBE-E1E1EBA2B935}"/>
                </a:ext>
              </a:extLst>
            </p:cNvPr>
            <p:cNvSpPr/>
            <p:nvPr/>
          </p:nvSpPr>
          <p:spPr>
            <a:xfrm>
              <a:off x="5757452" y="3167848"/>
              <a:ext cx="2649040" cy="685281"/>
            </a:xfrm>
            <a:prstGeom prst="roundRect">
              <a:avLst/>
            </a:prstGeom>
            <a:noFill/>
            <a:ln w="57150">
              <a:solidFill>
                <a:schemeClr val="bg1">
                  <a:lumMod val="65000"/>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5B6D024-B078-0AAA-29EF-FD1979383C4E}"/>
                </a:ext>
              </a:extLst>
            </p:cNvPr>
            <p:cNvSpPr txBox="1"/>
            <p:nvPr/>
          </p:nvSpPr>
          <p:spPr>
            <a:xfrm>
              <a:off x="5847605" y="3219528"/>
              <a:ext cx="2464528" cy="600164"/>
            </a:xfrm>
            <a:prstGeom prst="rect">
              <a:avLst/>
            </a:prstGeom>
            <a:noFill/>
          </p:spPr>
          <p:txBody>
            <a:bodyPr wrap="square" rtlCol="0">
              <a:spAutoFit/>
            </a:bodyPr>
            <a:lstStyle/>
            <a:p>
              <a:pPr algn="ctr"/>
              <a:r>
                <a:rPr kumimoji="1" lang="ja-JP" altLang="en-US" sz="1100" b="1">
                  <a:solidFill>
                    <a:schemeClr val="bg1">
                      <a:lumMod val="50000"/>
                    </a:schemeClr>
                  </a:solidFill>
                  <a:latin typeface="BIZ UDP明朝 Medium" panose="02020500000000000000" pitchFamily="18" charset="-128"/>
                  <a:ea typeface="BIZ UDP明朝 Medium" panose="02020500000000000000" pitchFamily="18" charset="-128"/>
                </a:rPr>
                <a:t>他にも問題はあるか？</a:t>
              </a:r>
              <a:endParaRPr kumimoji="1" lang="en-US" altLang="ja-JP" sz="11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1100" b="1">
                  <a:solidFill>
                    <a:schemeClr val="bg1">
                      <a:lumMod val="50000"/>
                    </a:schemeClr>
                  </a:solidFill>
                  <a:latin typeface="BIZ UDP明朝 Medium" panose="02020500000000000000" pitchFamily="18" charset="-128"/>
                  <a:ea typeface="BIZ UDP明朝 Medium" panose="02020500000000000000" pitchFamily="18" charset="-128"/>
                </a:rPr>
                <a:t>鉄板だとガス代が爆増し、</a:t>
              </a:r>
              <a:endParaRPr kumimoji="1" lang="en-US" altLang="ja-JP" sz="11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1100" b="1">
                  <a:solidFill>
                    <a:schemeClr val="bg1">
                      <a:lumMod val="50000"/>
                    </a:schemeClr>
                  </a:solidFill>
                  <a:latin typeface="BIZ UDP明朝 Medium" panose="02020500000000000000" pitchFamily="18" charset="-128"/>
                  <a:ea typeface="BIZ UDP明朝 Medium" panose="02020500000000000000" pitchFamily="18" charset="-128"/>
                </a:rPr>
                <a:t>　平日は固定費倒れも</a:t>
              </a:r>
              <a:endParaRPr kumimoji="1" lang="en-US" altLang="ja-JP" sz="1100" b="1">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66" name="テキスト ボックス 65">
              <a:extLst>
                <a:ext uri="{FF2B5EF4-FFF2-40B4-BE49-F238E27FC236}">
                  <a16:creationId xmlns:a16="http://schemas.microsoft.com/office/drawing/2014/main" id="{D39366DD-6DB8-5318-D2FA-DD9C0BD1C448}"/>
                </a:ext>
              </a:extLst>
            </p:cNvPr>
            <p:cNvSpPr txBox="1"/>
            <p:nvPr/>
          </p:nvSpPr>
          <p:spPr>
            <a:xfrm>
              <a:off x="5455742" y="2848936"/>
              <a:ext cx="1043940" cy="307777"/>
            </a:xfrm>
            <a:prstGeom prst="rect">
              <a:avLst/>
            </a:prstGeom>
            <a:noFill/>
          </p:spPr>
          <p:txBody>
            <a:bodyPr wrap="square" rtlCol="0">
              <a:spAutoFit/>
            </a:bodyPr>
            <a:lstStyle/>
            <a:p>
              <a:pPr algn="ctr"/>
              <a:r>
                <a:rPr kumimoji="1" lang="ja-JP" altLang="en-US" sz="1400" b="1">
                  <a:latin typeface="BIZ UDP明朝 Medium" panose="02020500000000000000" pitchFamily="18" charset="-128"/>
                  <a:ea typeface="BIZ UDP明朝 Medium" panose="02020500000000000000" pitchFamily="18" charset="-128"/>
                </a:rPr>
                <a:t>未確認</a:t>
              </a:r>
            </a:p>
          </p:txBody>
        </p:sp>
      </p:grpSp>
      <p:grpSp>
        <p:nvGrpSpPr>
          <p:cNvPr id="67" name="グループ化 66">
            <a:extLst>
              <a:ext uri="{FF2B5EF4-FFF2-40B4-BE49-F238E27FC236}">
                <a16:creationId xmlns:a16="http://schemas.microsoft.com/office/drawing/2014/main" id="{ADA29985-877A-A004-C274-EBCDB812E918}"/>
              </a:ext>
            </a:extLst>
          </p:cNvPr>
          <p:cNvGrpSpPr/>
          <p:nvPr/>
        </p:nvGrpSpPr>
        <p:grpSpPr>
          <a:xfrm>
            <a:off x="3155575" y="4581355"/>
            <a:ext cx="6104335" cy="1004193"/>
            <a:chOff x="2393950" y="2848936"/>
            <a:chExt cx="6104335" cy="1004193"/>
          </a:xfrm>
        </p:grpSpPr>
        <p:sp>
          <p:nvSpPr>
            <p:cNvPr id="68" name="四角形: 角を丸くする 67">
              <a:extLst>
                <a:ext uri="{FF2B5EF4-FFF2-40B4-BE49-F238E27FC236}">
                  <a16:creationId xmlns:a16="http://schemas.microsoft.com/office/drawing/2014/main" id="{EF0EFA63-FD82-9120-5C8D-37EBFB166706}"/>
                </a:ext>
              </a:extLst>
            </p:cNvPr>
            <p:cNvSpPr/>
            <p:nvPr/>
          </p:nvSpPr>
          <p:spPr>
            <a:xfrm>
              <a:off x="2587532" y="3166916"/>
              <a:ext cx="2456908" cy="685281"/>
            </a:xfrm>
            <a:prstGeom prst="roundRect">
              <a:avLst/>
            </a:prstGeom>
            <a:noFill/>
            <a:ln w="57150">
              <a:solidFill>
                <a:schemeClr val="bg1">
                  <a:lumMod val="65000"/>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D92C6D25-AB65-9E7B-23D5-550C07547280}"/>
                </a:ext>
              </a:extLst>
            </p:cNvPr>
            <p:cNvSpPr txBox="1"/>
            <p:nvPr/>
          </p:nvSpPr>
          <p:spPr>
            <a:xfrm>
              <a:off x="2491465" y="3272292"/>
              <a:ext cx="2649042" cy="461665"/>
            </a:xfrm>
            <a:prstGeom prst="rect">
              <a:avLst/>
            </a:prstGeom>
            <a:noFill/>
          </p:spPr>
          <p:txBody>
            <a:bodyPr wrap="square" rtlCol="0">
              <a:spAutoFit/>
            </a:bodyPr>
            <a:lstStyle/>
            <a:p>
              <a:pPr algn="ctr"/>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地方では来店客の多い</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a:p>
              <a:pPr algn="ctr"/>
              <a:r>
                <a:rPr kumimoji="1" lang="ja-JP" altLang="en-US" sz="1200" b="1">
                  <a:solidFill>
                    <a:schemeClr val="bg1">
                      <a:lumMod val="50000"/>
                    </a:schemeClr>
                  </a:solidFill>
                  <a:latin typeface="游ゴシック" panose="020B0400000000000000" pitchFamily="50" charset="-128"/>
                  <a:ea typeface="游ゴシック" panose="020B0400000000000000" pitchFamily="50" charset="-128"/>
                </a:rPr>
                <a:t>イベントの方が売れる？</a:t>
              </a:r>
              <a:endParaRPr kumimoji="1" lang="en-US" altLang="ja-JP" sz="1200" b="1">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564F0870-092F-2D88-997B-A7FC5A23E37A}"/>
                </a:ext>
              </a:extLst>
            </p:cNvPr>
            <p:cNvSpPr txBox="1"/>
            <p:nvPr/>
          </p:nvSpPr>
          <p:spPr>
            <a:xfrm>
              <a:off x="2393950" y="2854403"/>
              <a:ext cx="1043940" cy="276999"/>
            </a:xfrm>
            <a:prstGeom prst="rect">
              <a:avLst/>
            </a:prstGeom>
            <a:noFill/>
          </p:spPr>
          <p:txBody>
            <a:bodyPr wrap="square" rtlCol="0">
              <a:spAutoFit/>
            </a:bodyPr>
            <a:lstStyle/>
            <a:p>
              <a:pPr algn="ctr"/>
              <a:r>
                <a:rPr kumimoji="1" lang="ja-JP" altLang="en-US" sz="1200" b="1">
                  <a:latin typeface="BIZ UDP明朝 Medium" panose="02020500000000000000" pitchFamily="18" charset="-128"/>
                  <a:ea typeface="BIZ UDP明朝 Medium" panose="02020500000000000000" pitchFamily="18" charset="-128"/>
                </a:rPr>
                <a:t>もしかしたら</a:t>
              </a:r>
            </a:p>
          </p:txBody>
        </p:sp>
        <p:sp>
          <p:nvSpPr>
            <p:cNvPr id="71" name="四角形: 角を丸くする 70">
              <a:extLst>
                <a:ext uri="{FF2B5EF4-FFF2-40B4-BE49-F238E27FC236}">
                  <a16:creationId xmlns:a16="http://schemas.microsoft.com/office/drawing/2014/main" id="{DEB82FF0-DB41-AF4D-FD6D-185E31809A3A}"/>
                </a:ext>
              </a:extLst>
            </p:cNvPr>
            <p:cNvSpPr/>
            <p:nvPr/>
          </p:nvSpPr>
          <p:spPr>
            <a:xfrm>
              <a:off x="5757451" y="3167848"/>
              <a:ext cx="2649041" cy="685281"/>
            </a:xfrm>
            <a:prstGeom prst="roundRect">
              <a:avLst/>
            </a:prstGeom>
            <a:noFill/>
            <a:ln w="57150">
              <a:solidFill>
                <a:srgbClr val="94B9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C0F5EAE5-84D8-C3FE-DCD4-FB55C2D9CDEF}"/>
                </a:ext>
              </a:extLst>
            </p:cNvPr>
            <p:cNvSpPr txBox="1"/>
            <p:nvPr/>
          </p:nvSpPr>
          <p:spPr>
            <a:xfrm>
              <a:off x="5845899" y="3238875"/>
              <a:ext cx="2652386" cy="600164"/>
            </a:xfrm>
            <a:prstGeom prst="rect">
              <a:avLst/>
            </a:prstGeom>
            <a:noFill/>
          </p:spPr>
          <p:txBody>
            <a:bodyPr wrap="square" rtlCol="0">
              <a:spAutoFit/>
            </a:bodyPr>
            <a:lstStyle/>
            <a:p>
              <a:r>
                <a:rPr kumimoji="1" lang="ja-JP" altLang="en-US" sz="1100" b="1">
                  <a:solidFill>
                    <a:schemeClr val="bg1">
                      <a:lumMod val="50000"/>
                    </a:schemeClr>
                  </a:solidFill>
                  <a:latin typeface="游ゴシック" panose="020B0400000000000000" pitchFamily="50" charset="-128"/>
                  <a:ea typeface="游ゴシック" panose="020B0400000000000000" pitchFamily="50" charset="-128"/>
                </a:rPr>
                <a:t>・すでに十分な売上？（方針）</a:t>
              </a:r>
              <a:endParaRPr kumimoji="1" lang="en-US" altLang="ja-JP" sz="1100" b="1">
                <a:solidFill>
                  <a:schemeClr val="bg1">
                    <a:lumMod val="50000"/>
                  </a:schemeClr>
                </a:solidFill>
                <a:latin typeface="游ゴシック" panose="020B0400000000000000" pitchFamily="50" charset="-128"/>
                <a:ea typeface="游ゴシック" panose="020B0400000000000000" pitchFamily="50" charset="-128"/>
              </a:endParaRPr>
            </a:p>
            <a:p>
              <a:r>
                <a:rPr kumimoji="1" lang="ja-JP" altLang="en-US" sz="1100" b="1">
                  <a:solidFill>
                    <a:schemeClr val="bg1">
                      <a:lumMod val="50000"/>
                    </a:schemeClr>
                  </a:solidFill>
                  <a:latin typeface="游ゴシック" panose="020B0400000000000000" pitchFamily="50" charset="-128"/>
                  <a:ea typeface="游ゴシック" panose="020B0400000000000000" pitchFamily="50" charset="-128"/>
                </a:rPr>
                <a:t>・人件費や維持費を含めたコスト</a:t>
              </a:r>
              <a:endParaRPr kumimoji="1" lang="en-US" altLang="ja-JP" sz="1100" b="1">
                <a:solidFill>
                  <a:schemeClr val="bg1">
                    <a:lumMod val="50000"/>
                  </a:schemeClr>
                </a:solidFill>
                <a:latin typeface="游ゴシック" panose="020B0400000000000000" pitchFamily="50" charset="-128"/>
                <a:ea typeface="游ゴシック" panose="020B0400000000000000" pitchFamily="50" charset="-128"/>
              </a:endParaRPr>
            </a:p>
            <a:p>
              <a:r>
                <a:rPr kumimoji="1" lang="ja-JP" altLang="en-US" sz="1100" b="1">
                  <a:solidFill>
                    <a:schemeClr val="bg1">
                      <a:lumMod val="50000"/>
                    </a:schemeClr>
                  </a:solidFill>
                  <a:latin typeface="游ゴシック" panose="020B0400000000000000" pitchFamily="50" charset="-128"/>
                  <a:ea typeface="游ゴシック" panose="020B0400000000000000" pitchFamily="50" charset="-128"/>
                </a:rPr>
                <a:t>・“キッチンカー”への投資もありか？</a:t>
              </a:r>
              <a:endParaRPr kumimoji="1" lang="en-US" altLang="ja-JP" sz="1100" b="1">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73" name="テキスト ボックス 72">
              <a:extLst>
                <a:ext uri="{FF2B5EF4-FFF2-40B4-BE49-F238E27FC236}">
                  <a16:creationId xmlns:a16="http://schemas.microsoft.com/office/drawing/2014/main" id="{27AD9D79-8A41-BEA1-A615-1AB4D1A2549D}"/>
                </a:ext>
              </a:extLst>
            </p:cNvPr>
            <p:cNvSpPr txBox="1"/>
            <p:nvPr/>
          </p:nvSpPr>
          <p:spPr>
            <a:xfrm>
              <a:off x="5455742" y="2848936"/>
              <a:ext cx="1043940" cy="307777"/>
            </a:xfrm>
            <a:prstGeom prst="rect">
              <a:avLst/>
            </a:prstGeom>
            <a:noFill/>
          </p:spPr>
          <p:txBody>
            <a:bodyPr wrap="square" lIns="91440" tIns="45720" rIns="91440" bIns="45720" rtlCol="0" anchor="t">
              <a:spAutoFit/>
            </a:bodyPr>
            <a:lstStyle/>
            <a:p>
              <a:pPr algn="ctr"/>
              <a:r>
                <a:rPr lang="ja-JP" altLang="en-US" sz="1400" b="1">
                  <a:latin typeface="BIZ UDP明朝 Medium" panose="02020500000000000000" pitchFamily="18" charset="-128"/>
                  <a:ea typeface="BIZ UDP明朝 Medium"/>
                </a:rPr>
                <a:t>確認</a:t>
              </a:r>
            </a:p>
          </p:txBody>
        </p:sp>
        <p:sp>
          <p:nvSpPr>
            <p:cNvPr id="74" name="二等辺三角形 73">
              <a:extLst>
                <a:ext uri="{FF2B5EF4-FFF2-40B4-BE49-F238E27FC236}">
                  <a16:creationId xmlns:a16="http://schemas.microsoft.com/office/drawing/2014/main" id="{F66DA299-E7E3-008C-12B4-EB9395E7FC17}"/>
                </a:ext>
              </a:extLst>
            </p:cNvPr>
            <p:cNvSpPr/>
            <p:nvPr/>
          </p:nvSpPr>
          <p:spPr>
            <a:xfrm rot="5400000">
              <a:off x="5248396" y="3366790"/>
              <a:ext cx="398175" cy="279797"/>
            </a:xfrm>
            <a:prstGeom prst="triangle">
              <a:avLst/>
            </a:prstGeom>
            <a:solidFill>
              <a:srgbClr val="94B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a:extLst>
              <a:ext uri="{FF2B5EF4-FFF2-40B4-BE49-F238E27FC236}">
                <a16:creationId xmlns:a16="http://schemas.microsoft.com/office/drawing/2014/main" id="{51F7A4F3-603B-EDC6-1BF7-EA81C5FBD215}"/>
              </a:ext>
            </a:extLst>
          </p:cNvPr>
          <p:cNvGrpSpPr/>
          <p:nvPr/>
        </p:nvGrpSpPr>
        <p:grpSpPr>
          <a:xfrm>
            <a:off x="1334047" y="4469681"/>
            <a:ext cx="1260568" cy="1049892"/>
            <a:chOff x="621572" y="2622533"/>
            <a:chExt cx="1260568" cy="1514835"/>
          </a:xfrm>
        </p:grpSpPr>
        <p:sp>
          <p:nvSpPr>
            <p:cNvPr id="76" name="四角形: 角を丸くする 75">
              <a:extLst>
                <a:ext uri="{FF2B5EF4-FFF2-40B4-BE49-F238E27FC236}">
                  <a16:creationId xmlns:a16="http://schemas.microsoft.com/office/drawing/2014/main" id="{26F7EEBE-1A5B-AB01-5795-929D476AED91}"/>
                </a:ext>
              </a:extLst>
            </p:cNvPr>
            <p:cNvSpPr/>
            <p:nvPr/>
          </p:nvSpPr>
          <p:spPr>
            <a:xfrm>
              <a:off x="621572" y="3242616"/>
              <a:ext cx="1260568" cy="894752"/>
            </a:xfrm>
            <a:prstGeom prst="roundRect">
              <a:avLst/>
            </a:prstGeom>
            <a:noFill/>
            <a:ln w="111125">
              <a:solidFill>
                <a:schemeClr val="accent5">
                  <a:lumMod val="75000"/>
                  <a:alpha val="51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CEE9D5B9-1DAB-3428-2D57-8C930BE753D5}"/>
                </a:ext>
              </a:extLst>
            </p:cNvPr>
            <p:cNvSpPr txBox="1"/>
            <p:nvPr/>
          </p:nvSpPr>
          <p:spPr>
            <a:xfrm>
              <a:off x="729886" y="2622533"/>
              <a:ext cx="1043940" cy="577298"/>
            </a:xfrm>
            <a:prstGeom prst="rect">
              <a:avLst/>
            </a:prstGeom>
            <a:noFill/>
          </p:spPr>
          <p:txBody>
            <a:bodyPr wrap="square" rtlCol="0">
              <a:spAutoFit/>
            </a:bodyPr>
            <a:lstStyle/>
            <a:p>
              <a:pPr algn="ctr"/>
              <a:r>
                <a:rPr kumimoji="1" lang="ja-JP" altLang="en-US" sz="2000" b="1">
                  <a:solidFill>
                    <a:schemeClr val="bg1">
                      <a:lumMod val="50000"/>
                    </a:schemeClr>
                  </a:solidFill>
                  <a:latin typeface="BIZ UDP明朝 Medium" panose="02020500000000000000" pitchFamily="18" charset="-128"/>
                  <a:ea typeface="BIZ UDP明朝 Medium" panose="02020500000000000000" pitchFamily="18" charset="-128"/>
                </a:rPr>
                <a:t>現実</a:t>
              </a:r>
            </a:p>
          </p:txBody>
        </p:sp>
        <p:sp>
          <p:nvSpPr>
            <p:cNvPr id="78" name="テキスト ボックス 77">
              <a:extLst>
                <a:ext uri="{FF2B5EF4-FFF2-40B4-BE49-F238E27FC236}">
                  <a16:creationId xmlns:a16="http://schemas.microsoft.com/office/drawing/2014/main" id="{B2449ED5-1CE4-8F63-4CE7-573F59C117F2}"/>
                </a:ext>
              </a:extLst>
            </p:cNvPr>
            <p:cNvSpPr txBox="1"/>
            <p:nvPr/>
          </p:nvSpPr>
          <p:spPr>
            <a:xfrm>
              <a:off x="691633" y="3312528"/>
              <a:ext cx="1120445" cy="754927"/>
            </a:xfrm>
            <a:prstGeom prst="rect">
              <a:avLst/>
            </a:prstGeom>
            <a:noFill/>
          </p:spPr>
          <p:txBody>
            <a:bodyPr wrap="square" rtlCol="0">
              <a:spAutoFit/>
            </a:bodyPr>
            <a:lstStyle/>
            <a:p>
              <a:pPr algn="ctr"/>
              <a:r>
                <a:rPr kumimoji="1" lang="ja-JP" altLang="en-US" sz="1400" b="1">
                  <a:latin typeface="游ゴシック" panose="020B0400000000000000" pitchFamily="50" charset="-128"/>
                  <a:ea typeface="游ゴシック" panose="020B0400000000000000" pitchFamily="50" charset="-128"/>
                </a:rPr>
                <a:t>平日の</a:t>
              </a:r>
              <a:endParaRPr kumimoji="1" lang="en-US" altLang="ja-JP" sz="1400" b="1">
                <a:latin typeface="游ゴシック" panose="020B0400000000000000" pitchFamily="50" charset="-128"/>
                <a:ea typeface="游ゴシック" panose="020B0400000000000000" pitchFamily="50" charset="-128"/>
              </a:endParaRPr>
            </a:p>
            <a:p>
              <a:pPr algn="ctr"/>
              <a:r>
                <a:rPr kumimoji="1" lang="ja-JP" altLang="en-US" sz="1400" b="1">
                  <a:latin typeface="游ゴシック" panose="020B0400000000000000" pitchFamily="50" charset="-128"/>
                  <a:ea typeface="游ゴシック" panose="020B0400000000000000" pitchFamily="50" charset="-128"/>
                </a:rPr>
                <a:t>客入り</a:t>
              </a:r>
              <a:endParaRPr kumimoji="1" lang="en-US" altLang="ja-JP" sz="1400" b="1">
                <a:latin typeface="游ゴシック" panose="020B0400000000000000" pitchFamily="50" charset="-128"/>
                <a:ea typeface="游ゴシック" panose="020B0400000000000000" pitchFamily="50" charset="-128"/>
              </a:endParaRPr>
            </a:p>
          </p:txBody>
        </p:sp>
      </p:grpSp>
      <p:sp>
        <p:nvSpPr>
          <p:cNvPr id="79" name="二等辺三角形 78">
            <a:extLst>
              <a:ext uri="{FF2B5EF4-FFF2-40B4-BE49-F238E27FC236}">
                <a16:creationId xmlns:a16="http://schemas.microsoft.com/office/drawing/2014/main" id="{3125EEC5-1D63-BDDE-8197-1C5113DF37CF}"/>
              </a:ext>
            </a:extLst>
          </p:cNvPr>
          <p:cNvSpPr/>
          <p:nvPr/>
        </p:nvSpPr>
        <p:spPr>
          <a:xfrm rot="10800000">
            <a:off x="1749950" y="4025990"/>
            <a:ext cx="398175" cy="231237"/>
          </a:xfrm>
          <a:prstGeom prst="triangle">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a:extLst>
              <a:ext uri="{FF2B5EF4-FFF2-40B4-BE49-F238E27FC236}">
                <a16:creationId xmlns:a16="http://schemas.microsoft.com/office/drawing/2014/main" id="{D7F000DD-EA8D-A668-8E6C-6865A06BA580}"/>
              </a:ext>
            </a:extLst>
          </p:cNvPr>
          <p:cNvSpPr/>
          <p:nvPr/>
        </p:nvSpPr>
        <p:spPr>
          <a:xfrm>
            <a:off x="1749949" y="3758169"/>
            <a:ext cx="398175" cy="231237"/>
          </a:xfrm>
          <a:prstGeom prst="triangle">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二等辺三角形 80">
            <a:extLst>
              <a:ext uri="{FF2B5EF4-FFF2-40B4-BE49-F238E27FC236}">
                <a16:creationId xmlns:a16="http://schemas.microsoft.com/office/drawing/2014/main" id="{2BA156ED-1E0B-F46B-FB1E-A4DC7DE6C191}"/>
              </a:ext>
            </a:extLst>
          </p:cNvPr>
          <p:cNvSpPr/>
          <p:nvPr/>
        </p:nvSpPr>
        <p:spPr>
          <a:xfrm rot="10800000">
            <a:off x="7538983" y="3440033"/>
            <a:ext cx="398175" cy="231237"/>
          </a:xfrm>
          <a:prstGeom prst="triangle">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二等辺三角形 81">
            <a:extLst>
              <a:ext uri="{FF2B5EF4-FFF2-40B4-BE49-F238E27FC236}">
                <a16:creationId xmlns:a16="http://schemas.microsoft.com/office/drawing/2014/main" id="{1E2C0955-145B-F1C1-10A7-064D0B96CF64}"/>
              </a:ext>
            </a:extLst>
          </p:cNvPr>
          <p:cNvSpPr/>
          <p:nvPr/>
        </p:nvSpPr>
        <p:spPr>
          <a:xfrm rot="5400000">
            <a:off x="2816589" y="5095646"/>
            <a:ext cx="398175" cy="279797"/>
          </a:xfrm>
          <a:prstGeom prst="triangle">
            <a:avLst/>
          </a:prstGeom>
          <a:solidFill>
            <a:srgbClr val="94B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9607BDA4-7EBE-58DA-779E-13B79CECCA78}"/>
              </a:ext>
            </a:extLst>
          </p:cNvPr>
          <p:cNvGrpSpPr/>
          <p:nvPr/>
        </p:nvGrpSpPr>
        <p:grpSpPr>
          <a:xfrm>
            <a:off x="577698" y="1147558"/>
            <a:ext cx="1174745" cy="970452"/>
            <a:chOff x="398591" y="2119994"/>
            <a:chExt cx="1174745" cy="970452"/>
          </a:xfrm>
        </p:grpSpPr>
        <p:sp>
          <p:nvSpPr>
            <p:cNvPr id="84" name="楕円 83">
              <a:extLst>
                <a:ext uri="{FF2B5EF4-FFF2-40B4-BE49-F238E27FC236}">
                  <a16:creationId xmlns:a16="http://schemas.microsoft.com/office/drawing/2014/main" id="{F8125844-4B1B-EE77-21F2-29CC1FB01EAC}"/>
                </a:ext>
              </a:extLst>
            </p:cNvPr>
            <p:cNvSpPr/>
            <p:nvPr/>
          </p:nvSpPr>
          <p:spPr>
            <a:xfrm>
              <a:off x="552992" y="2119994"/>
              <a:ext cx="970452" cy="970452"/>
            </a:xfrm>
            <a:prstGeom prst="ellipse">
              <a:avLst/>
            </a:prstGeom>
            <a:noFill/>
            <a:ln w="127000">
              <a:solidFill>
                <a:srgbClr val="2F5597">
                  <a:alpha val="6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0E2A16DE-2C72-AB72-54AA-ED722E80D12A}"/>
                </a:ext>
              </a:extLst>
            </p:cNvPr>
            <p:cNvSpPr txBox="1"/>
            <p:nvPr/>
          </p:nvSpPr>
          <p:spPr>
            <a:xfrm>
              <a:off x="398591" y="2172248"/>
              <a:ext cx="1174745" cy="892552"/>
            </a:xfrm>
            <a:prstGeom prst="rect">
              <a:avLst/>
            </a:prstGeom>
            <a:noFill/>
            <a:ln>
              <a:noFill/>
            </a:ln>
          </p:spPr>
          <p:txBody>
            <a:bodyPr wrap="square" rtlCol="0">
              <a:spAutoFit/>
            </a:bodyPr>
            <a:lstStyle/>
            <a:p>
              <a:pPr algn="ctr"/>
              <a:r>
                <a:rPr kumimoji="1" lang="ja-JP" altLang="en-US" sz="2400" b="1">
                  <a:solidFill>
                    <a:schemeClr val="bg1">
                      <a:lumMod val="50000"/>
                    </a:schemeClr>
                  </a:solidFill>
                  <a:latin typeface="BIZ UDP明朝 Medium" panose="02020500000000000000" pitchFamily="18" charset="-128"/>
                  <a:ea typeface="BIZ UDP明朝 Medium" panose="02020500000000000000" pitchFamily="18" charset="-128"/>
                </a:rPr>
                <a:t> </a:t>
              </a:r>
              <a:r>
                <a:rPr kumimoji="1" lang="en-US" altLang="ja-JP" sz="2000" b="1">
                  <a:solidFill>
                    <a:schemeClr val="bg1">
                      <a:lumMod val="50000"/>
                    </a:schemeClr>
                  </a:solidFill>
                  <a:latin typeface="BIZ UDP明朝 Medium" panose="02020500000000000000" pitchFamily="18" charset="-128"/>
                  <a:ea typeface="BIZ UDP明朝 Medium" panose="02020500000000000000" pitchFamily="18" charset="-128"/>
                </a:rPr>
                <a:t>STEP</a:t>
              </a:r>
              <a:endParaRPr kumimoji="1" lang="en-US" altLang="ja-JP" sz="2400" b="1">
                <a:solidFill>
                  <a:schemeClr val="bg1">
                    <a:lumMod val="50000"/>
                  </a:schemeClr>
                </a:solidFill>
                <a:latin typeface="BIZ UDP明朝 Medium" panose="02020500000000000000" pitchFamily="18" charset="-128"/>
                <a:ea typeface="BIZ UDP明朝 Medium" panose="02020500000000000000" pitchFamily="18" charset="-128"/>
              </a:endParaRPr>
            </a:p>
            <a:p>
              <a:pPr algn="ctr"/>
              <a:r>
                <a:rPr kumimoji="1" lang="ja-JP" altLang="en-US" sz="2800" b="1" i="1">
                  <a:solidFill>
                    <a:schemeClr val="bg1">
                      <a:lumMod val="50000"/>
                    </a:schemeClr>
                  </a:solidFill>
                  <a:latin typeface="BIZ UDP明朝 Medium" panose="02020500000000000000" pitchFamily="18" charset="-128"/>
                  <a:ea typeface="BIZ UDP明朝 Medium" panose="02020500000000000000" pitchFamily="18" charset="-128"/>
                </a:rPr>
                <a:t>２</a:t>
              </a:r>
              <a:endParaRPr kumimoji="1" lang="ja-JP" altLang="en-US" sz="1600" b="1" i="1">
                <a:solidFill>
                  <a:schemeClr val="bg1">
                    <a:lumMod val="50000"/>
                  </a:schemeClr>
                </a:solidFill>
                <a:latin typeface="BIZ UDP明朝 Medium" panose="02020500000000000000" pitchFamily="18" charset="-128"/>
                <a:ea typeface="BIZ UDP明朝 Medium" panose="02020500000000000000" pitchFamily="18" charset="-128"/>
              </a:endParaRPr>
            </a:p>
          </p:txBody>
        </p:sp>
      </p:grpSp>
    </p:spTree>
    <p:extLst>
      <p:ext uri="{BB962C8B-B14F-4D97-AF65-F5344CB8AC3E}">
        <p14:creationId xmlns:p14="http://schemas.microsoft.com/office/powerpoint/2010/main" val="127621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CED46-011B-5CA5-84B6-A747F41AF3F2}"/>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650207F-E0C9-3D23-38F2-3CA7FB5F2ACF}"/>
              </a:ext>
            </a:extLst>
          </p:cNvPr>
          <p:cNvSpPr>
            <a:spLocks noGrp="1"/>
          </p:cNvSpPr>
          <p:nvPr>
            <p:ph type="body" sz="quarter" idx="14"/>
          </p:nvPr>
        </p:nvSpPr>
        <p:spPr/>
        <p:txBody>
          <a:bodyPr/>
          <a:lstStyle/>
          <a:p>
            <a:r>
              <a:rPr lang="ja-JP" altLang="en-US"/>
              <a:t>ケース（ビジネスモデルの違い）</a:t>
            </a:r>
          </a:p>
        </p:txBody>
      </p:sp>
      <p:sp>
        <p:nvSpPr>
          <p:cNvPr id="8" name="スライド番号プレースホルダー 1">
            <a:extLst>
              <a:ext uri="{FF2B5EF4-FFF2-40B4-BE49-F238E27FC236}">
                <a16:creationId xmlns:a16="http://schemas.microsoft.com/office/drawing/2014/main" id="{83981FF6-4A1B-C080-9BEF-C1D8CDB61014}"/>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7</a:t>
            </a:fld>
            <a:endParaRPr kumimoji="1" lang="ja-JP" altLang="en-US"/>
          </a:p>
        </p:txBody>
      </p:sp>
      <p:sp>
        <p:nvSpPr>
          <p:cNvPr id="43" name="テキスト プレースホルダー 4">
            <a:extLst>
              <a:ext uri="{FF2B5EF4-FFF2-40B4-BE49-F238E27FC236}">
                <a16:creationId xmlns:a16="http://schemas.microsoft.com/office/drawing/2014/main" id="{8D629976-C332-2EF6-07E0-533B408F66F8}"/>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C </a:t>
            </a:r>
            <a:r>
              <a:rPr lang="ja-JP" altLang="en-US"/>
              <a:t>｜小売業・製造小売業｜</a:t>
            </a:r>
          </a:p>
        </p:txBody>
      </p:sp>
      <p:sp>
        <p:nvSpPr>
          <p:cNvPr id="28" name="正方形/長方形 27">
            <a:extLst>
              <a:ext uri="{FF2B5EF4-FFF2-40B4-BE49-F238E27FC236}">
                <a16:creationId xmlns:a16="http://schemas.microsoft.com/office/drawing/2014/main" id="{AD6881F0-10B5-9912-955A-BA61FCD92139}"/>
              </a:ext>
            </a:extLst>
          </p:cNvPr>
          <p:cNvSpPr/>
          <p:nvPr/>
        </p:nvSpPr>
        <p:spPr>
          <a:xfrm>
            <a:off x="344488" y="850591"/>
            <a:ext cx="2709608" cy="38116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a:latin typeface="+mn-ea"/>
              </a:rPr>
              <a:t>事業者インタビュー動画</a:t>
            </a:r>
          </a:p>
        </p:txBody>
      </p:sp>
      <p:grpSp>
        <p:nvGrpSpPr>
          <p:cNvPr id="29" name="グループ化 28">
            <a:extLst>
              <a:ext uri="{FF2B5EF4-FFF2-40B4-BE49-F238E27FC236}">
                <a16:creationId xmlns:a16="http://schemas.microsoft.com/office/drawing/2014/main" id="{E9E10195-922A-68FD-1AEF-AC222DA1B7D7}"/>
              </a:ext>
            </a:extLst>
          </p:cNvPr>
          <p:cNvGrpSpPr/>
          <p:nvPr/>
        </p:nvGrpSpPr>
        <p:grpSpPr>
          <a:xfrm>
            <a:off x="2231663" y="2190313"/>
            <a:ext cx="2454236" cy="1936780"/>
            <a:chOff x="-176429" y="1080500"/>
            <a:chExt cx="1910820" cy="1121998"/>
          </a:xfrm>
        </p:grpSpPr>
        <p:sp>
          <p:nvSpPr>
            <p:cNvPr id="30" name="四角形: 角を丸くする 29">
              <a:extLst>
                <a:ext uri="{FF2B5EF4-FFF2-40B4-BE49-F238E27FC236}">
                  <a16:creationId xmlns:a16="http://schemas.microsoft.com/office/drawing/2014/main" id="{8D913C4B-B205-D45B-ECBE-27B23687A04B}"/>
                </a:ext>
              </a:extLst>
            </p:cNvPr>
            <p:cNvSpPr/>
            <p:nvPr/>
          </p:nvSpPr>
          <p:spPr>
            <a:xfrm>
              <a:off x="-70704" y="1382986"/>
              <a:ext cx="1699369" cy="753489"/>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tLang="ja-JP" sz="1704"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31" name="テキスト ボックス 6">
              <a:extLst>
                <a:ext uri="{FF2B5EF4-FFF2-40B4-BE49-F238E27FC236}">
                  <a16:creationId xmlns:a16="http://schemas.microsoft.com/office/drawing/2014/main" id="{C9B1F4A4-D5DA-DEC5-5AB4-8B58A6C7D1EC}"/>
                </a:ext>
              </a:extLst>
            </p:cNvPr>
            <p:cNvSpPr txBox="1"/>
            <p:nvPr/>
          </p:nvSpPr>
          <p:spPr>
            <a:xfrm>
              <a:off x="-176429" y="1080500"/>
              <a:ext cx="1910820" cy="3168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954" b="1">
                  <a:latin typeface="HGS創英角ｺﾞｼｯｸUB" panose="020B0900000000000000" pitchFamily="50" charset="-128"/>
                  <a:ea typeface="HGS創英角ｺﾞｼｯｸUB" panose="020B0900000000000000" pitchFamily="50" charset="-128"/>
                </a:rPr>
                <a:t>Ｃ社</a:t>
              </a:r>
            </a:p>
          </p:txBody>
        </p:sp>
        <p:sp>
          <p:nvSpPr>
            <p:cNvPr id="32" name="テキスト ボックス 7">
              <a:extLst>
                <a:ext uri="{FF2B5EF4-FFF2-40B4-BE49-F238E27FC236}">
                  <a16:creationId xmlns:a16="http://schemas.microsoft.com/office/drawing/2014/main" id="{E1538860-D8AA-20EF-6D19-6A835F7D1DF6}"/>
                </a:ext>
              </a:extLst>
            </p:cNvPr>
            <p:cNvSpPr txBox="1"/>
            <p:nvPr/>
          </p:nvSpPr>
          <p:spPr>
            <a:xfrm>
              <a:off x="-70704" y="1432063"/>
              <a:ext cx="1699369" cy="7704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15" b="1">
                  <a:latin typeface="游ゴシック" panose="020B0400000000000000" pitchFamily="50" charset="-128"/>
                  <a:ea typeface="游ゴシック" panose="020B0400000000000000" pitchFamily="50" charset="-128"/>
                </a:rPr>
                <a:t>人口数万人の靴小売業</a:t>
              </a:r>
              <a:endParaRPr lang="en-US" altLang="ja-JP" sz="1015" b="1">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老舗・高齢経営者</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店頭販売のみ</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高齢者向けに高機能靴を展開</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品揃えが豊富</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一部に学校関連</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集客は年６回の新聞広告</a:t>
              </a:r>
              <a:endParaRPr lang="en-US" altLang="ja-JP" sz="1015">
                <a:latin typeface="游ゴシック" panose="020B0400000000000000" pitchFamily="50" charset="-128"/>
                <a:ea typeface="游ゴシック" panose="020B0400000000000000" pitchFamily="50" charset="-128"/>
              </a:endParaRPr>
            </a:p>
            <a:p>
              <a:pPr algn="ctr"/>
              <a:endParaRPr lang="ja-JP" altLang="en-US" sz="937" b="1">
                <a:latin typeface="游ゴシック" panose="020B0400000000000000" pitchFamily="50" charset="-128"/>
                <a:ea typeface="游ゴシック" panose="020B0400000000000000" pitchFamily="50" charset="-128"/>
              </a:endParaRPr>
            </a:p>
          </p:txBody>
        </p:sp>
      </p:grpSp>
      <p:sp>
        <p:nvSpPr>
          <p:cNvPr id="33" name="正方形/長方形 32">
            <a:extLst>
              <a:ext uri="{FF2B5EF4-FFF2-40B4-BE49-F238E27FC236}">
                <a16:creationId xmlns:a16="http://schemas.microsoft.com/office/drawing/2014/main" id="{8C354CF8-10B0-EFE7-8B75-8849E124BE54}"/>
              </a:ext>
            </a:extLst>
          </p:cNvPr>
          <p:cNvSpPr/>
          <p:nvPr/>
        </p:nvSpPr>
        <p:spPr>
          <a:xfrm>
            <a:off x="606557" y="1416514"/>
            <a:ext cx="8927524" cy="64889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ja-JP" altLang="en-US" sz="1600" b="1" spc="-42">
                <a:latin typeface="游ゴシック" panose="020B0400000000000000" pitchFamily="50" charset="-128"/>
                <a:ea typeface="游ゴシック" panose="020B0400000000000000" pitchFamily="50" charset="-128"/>
              </a:rPr>
              <a:t>「事業者インタビュー動画」も参考にしながら、同じ靴販売業において、ビジネスモデルの違いや</a:t>
            </a:r>
            <a:endParaRPr lang="en-US" altLang="ja-JP" sz="1600" b="1" spc="-42">
              <a:latin typeface="游ゴシック" panose="020B0400000000000000" pitchFamily="50" charset="-128"/>
              <a:ea typeface="游ゴシック" panose="020B0400000000000000" pitchFamily="50" charset="-128"/>
            </a:endParaRPr>
          </a:p>
          <a:p>
            <a:pPr>
              <a:spcAft>
                <a:spcPts val="511"/>
              </a:spcAft>
            </a:pPr>
            <a:r>
              <a:rPr lang="en-US" altLang="ja-JP" sz="1600" b="1" spc="-42">
                <a:latin typeface="游ゴシック" panose="020B0400000000000000" pitchFamily="50" charset="-128"/>
                <a:ea typeface="游ゴシック" panose="020B0400000000000000" pitchFamily="50" charset="-128"/>
              </a:rPr>
              <a:t>  </a:t>
            </a:r>
            <a:r>
              <a:rPr lang="ja-JP" altLang="en-US" sz="1600" b="1" spc="-42">
                <a:latin typeface="游ゴシック" panose="020B0400000000000000" pitchFamily="50" charset="-128"/>
                <a:ea typeface="游ゴシック" panose="020B0400000000000000" pitchFamily="50" charset="-128"/>
              </a:rPr>
              <a:t> 販売戦略について、業界特有の課題やビジネスモデルの違いについて比較しましょう。</a:t>
            </a:r>
            <a:endParaRPr lang="en-US" altLang="ja-JP" sz="1600" b="1" spc="-42">
              <a:latin typeface="游ゴシック" panose="020B0400000000000000" pitchFamily="50" charset="-128"/>
              <a:ea typeface="游ゴシック" panose="020B0400000000000000" pitchFamily="50" charset="-128"/>
            </a:endParaRPr>
          </a:p>
        </p:txBody>
      </p:sp>
      <p:grpSp>
        <p:nvGrpSpPr>
          <p:cNvPr id="34" name="グループ化 33">
            <a:extLst>
              <a:ext uri="{FF2B5EF4-FFF2-40B4-BE49-F238E27FC236}">
                <a16:creationId xmlns:a16="http://schemas.microsoft.com/office/drawing/2014/main" id="{B4CA0141-6330-9EA9-6FC9-3752559D9B9D}"/>
              </a:ext>
            </a:extLst>
          </p:cNvPr>
          <p:cNvGrpSpPr/>
          <p:nvPr/>
        </p:nvGrpSpPr>
        <p:grpSpPr>
          <a:xfrm>
            <a:off x="5224501" y="2190313"/>
            <a:ext cx="2454236" cy="1936780"/>
            <a:chOff x="-176429" y="1080500"/>
            <a:chExt cx="1910820" cy="1121998"/>
          </a:xfrm>
        </p:grpSpPr>
        <p:sp>
          <p:nvSpPr>
            <p:cNvPr id="35" name="四角形: 角を丸くする 34">
              <a:extLst>
                <a:ext uri="{FF2B5EF4-FFF2-40B4-BE49-F238E27FC236}">
                  <a16:creationId xmlns:a16="http://schemas.microsoft.com/office/drawing/2014/main" id="{5608E9FE-6150-CC42-AB61-0F124C579AE0}"/>
                </a:ext>
              </a:extLst>
            </p:cNvPr>
            <p:cNvSpPr/>
            <p:nvPr/>
          </p:nvSpPr>
          <p:spPr>
            <a:xfrm>
              <a:off x="-70704" y="1382986"/>
              <a:ext cx="1699369" cy="753489"/>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tLang="ja-JP" sz="1704" b="1">
                <a:solidFill>
                  <a:schemeClr val="tx1"/>
                </a:solidFill>
                <a:latin typeface="HG創英角ｺﾞｼｯｸUB" panose="020B0909000000000000" pitchFamily="49" charset="-128"/>
                <a:ea typeface="HG創英角ｺﾞｼｯｸUB" panose="020B0909000000000000" pitchFamily="49" charset="-128"/>
              </a:endParaRPr>
            </a:p>
          </p:txBody>
        </p:sp>
        <p:sp>
          <p:nvSpPr>
            <p:cNvPr id="36" name="テキスト ボックス 11">
              <a:extLst>
                <a:ext uri="{FF2B5EF4-FFF2-40B4-BE49-F238E27FC236}">
                  <a16:creationId xmlns:a16="http://schemas.microsoft.com/office/drawing/2014/main" id="{23C8CDFF-AEDA-19B2-04EF-BEC8CB809F09}"/>
                </a:ext>
              </a:extLst>
            </p:cNvPr>
            <p:cNvSpPr txBox="1"/>
            <p:nvPr/>
          </p:nvSpPr>
          <p:spPr>
            <a:xfrm>
              <a:off x="-176429" y="1080500"/>
              <a:ext cx="1910820" cy="3168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954" b="1">
                  <a:latin typeface="HGS創英角ｺﾞｼｯｸUB" panose="020B0900000000000000" pitchFamily="50" charset="-128"/>
                  <a:ea typeface="HGS創英角ｺﾞｼｯｸUB" panose="020B0900000000000000" pitchFamily="50" charset="-128"/>
                </a:rPr>
                <a:t>Ｄ社</a:t>
              </a:r>
            </a:p>
          </p:txBody>
        </p:sp>
        <p:sp>
          <p:nvSpPr>
            <p:cNvPr id="37" name="テキスト ボックス 12">
              <a:extLst>
                <a:ext uri="{FF2B5EF4-FFF2-40B4-BE49-F238E27FC236}">
                  <a16:creationId xmlns:a16="http://schemas.microsoft.com/office/drawing/2014/main" id="{69CC6983-42A5-D37A-D8CA-14890BA7B8D6}"/>
                </a:ext>
              </a:extLst>
            </p:cNvPr>
            <p:cNvSpPr txBox="1"/>
            <p:nvPr/>
          </p:nvSpPr>
          <p:spPr>
            <a:xfrm>
              <a:off x="-70704" y="1432063"/>
              <a:ext cx="1699369" cy="7704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15" b="1">
                  <a:latin typeface="游ゴシック" panose="020B0400000000000000" pitchFamily="50" charset="-128"/>
                  <a:ea typeface="游ゴシック" panose="020B0400000000000000" pitchFamily="50" charset="-128"/>
                </a:rPr>
                <a:t>自社ブランドの紳士靴製造販売</a:t>
              </a:r>
              <a:endParaRPr lang="en-US" altLang="ja-JP" sz="1015" b="1">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製造は海外工場（ファブレス）</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材料（革）調達は自社</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ネット販売が中心</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本格紳士靴を安価（約半値）提供</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年間販売数は３千足弱</a:t>
              </a:r>
              <a:endParaRPr lang="en-US" altLang="ja-JP" sz="1015">
                <a:latin typeface="游ゴシック" panose="020B0400000000000000" pitchFamily="50" charset="-128"/>
                <a:ea typeface="游ゴシック" panose="020B0400000000000000" pitchFamily="50" charset="-128"/>
              </a:endParaRPr>
            </a:p>
            <a:p>
              <a:pPr algn="ctr"/>
              <a:r>
                <a:rPr lang="ja-JP" altLang="en-US" sz="1015">
                  <a:latin typeface="游ゴシック" panose="020B0400000000000000" pitchFamily="50" charset="-128"/>
                  <a:ea typeface="游ゴシック" panose="020B0400000000000000" pitchFamily="50" charset="-128"/>
                </a:rPr>
                <a:t>ＳＮＳ中心に認知度高める</a:t>
              </a:r>
              <a:endParaRPr lang="en-US" altLang="ja-JP" sz="1015">
                <a:latin typeface="游ゴシック" panose="020B0400000000000000" pitchFamily="50" charset="-128"/>
                <a:ea typeface="游ゴシック" panose="020B0400000000000000" pitchFamily="50" charset="-128"/>
              </a:endParaRPr>
            </a:p>
            <a:p>
              <a:pPr algn="ctr"/>
              <a:endParaRPr lang="ja-JP" altLang="en-US" sz="937" b="1">
                <a:latin typeface="游ゴシック" panose="020B0400000000000000" pitchFamily="50" charset="-128"/>
                <a:ea typeface="游ゴシック" panose="020B0400000000000000" pitchFamily="50" charset="-128"/>
              </a:endParaRPr>
            </a:p>
          </p:txBody>
        </p:sp>
      </p:grpSp>
      <p:grpSp>
        <p:nvGrpSpPr>
          <p:cNvPr id="38" name="グループ化 37">
            <a:extLst>
              <a:ext uri="{FF2B5EF4-FFF2-40B4-BE49-F238E27FC236}">
                <a16:creationId xmlns:a16="http://schemas.microsoft.com/office/drawing/2014/main" id="{5EFEB31F-647F-88D1-FB26-B5A6220A5AD0}"/>
              </a:ext>
            </a:extLst>
          </p:cNvPr>
          <p:cNvGrpSpPr/>
          <p:nvPr/>
        </p:nvGrpSpPr>
        <p:grpSpPr>
          <a:xfrm>
            <a:off x="2328077" y="4281187"/>
            <a:ext cx="5148833" cy="1018920"/>
            <a:chOff x="708738" y="1903614"/>
            <a:chExt cx="7424185" cy="1469198"/>
          </a:xfrm>
        </p:grpSpPr>
        <p:sp>
          <p:nvSpPr>
            <p:cNvPr id="39" name="楕円 38">
              <a:extLst>
                <a:ext uri="{FF2B5EF4-FFF2-40B4-BE49-F238E27FC236}">
                  <a16:creationId xmlns:a16="http://schemas.microsoft.com/office/drawing/2014/main" id="{C55BB1E6-1FE1-606F-E38D-CB1D1A4D35C7}"/>
                </a:ext>
              </a:extLst>
            </p:cNvPr>
            <p:cNvSpPr/>
            <p:nvPr/>
          </p:nvSpPr>
          <p:spPr>
            <a:xfrm>
              <a:off x="708738" y="1903615"/>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40" name="楕円 39">
              <a:extLst>
                <a:ext uri="{FF2B5EF4-FFF2-40B4-BE49-F238E27FC236}">
                  <a16:creationId xmlns:a16="http://schemas.microsoft.com/office/drawing/2014/main" id="{713A2D04-C6C7-6D04-34DC-9F2A5DBBB30D}"/>
                </a:ext>
              </a:extLst>
            </p:cNvPr>
            <p:cNvSpPr/>
            <p:nvPr/>
          </p:nvSpPr>
          <p:spPr>
            <a:xfrm>
              <a:off x="3768126" y="1903614"/>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41" name="楕円 40">
              <a:extLst>
                <a:ext uri="{FF2B5EF4-FFF2-40B4-BE49-F238E27FC236}">
                  <a16:creationId xmlns:a16="http://schemas.microsoft.com/office/drawing/2014/main" id="{69D09BE4-C9AB-8914-AB93-E4E9F4BF991E}"/>
                </a:ext>
              </a:extLst>
            </p:cNvPr>
            <p:cNvSpPr/>
            <p:nvPr/>
          </p:nvSpPr>
          <p:spPr>
            <a:xfrm>
              <a:off x="6663726" y="1903614"/>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cxnSp>
          <p:nvCxnSpPr>
            <p:cNvPr id="42" name="直線矢印コネクタ 41">
              <a:extLst>
                <a:ext uri="{FF2B5EF4-FFF2-40B4-BE49-F238E27FC236}">
                  <a16:creationId xmlns:a16="http://schemas.microsoft.com/office/drawing/2014/main" id="{595326DD-21FD-AFB6-46D2-025D5BFEEC60}"/>
                </a:ext>
              </a:extLst>
            </p:cNvPr>
            <p:cNvCxnSpPr>
              <a:stCxn id="39" idx="6"/>
              <a:endCxn id="40" idx="2"/>
            </p:cNvCxnSpPr>
            <p:nvPr/>
          </p:nvCxnSpPr>
          <p:spPr>
            <a:xfrm flipV="1">
              <a:off x="2177935" y="2638213"/>
              <a:ext cx="1590191" cy="1"/>
            </a:xfrm>
            <a:prstGeom prst="straightConnector1">
              <a:avLst/>
            </a:prstGeom>
            <a:ln w="76200">
              <a:solidFill>
                <a:srgbClr val="A0B8CD"/>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4D63118E-2256-9B1F-E4B9-91353DC464E6}"/>
                </a:ext>
              </a:extLst>
            </p:cNvPr>
            <p:cNvCxnSpPr>
              <a:stCxn id="40" idx="6"/>
              <a:endCxn id="41" idx="2"/>
            </p:cNvCxnSpPr>
            <p:nvPr/>
          </p:nvCxnSpPr>
          <p:spPr>
            <a:xfrm>
              <a:off x="5237323" y="2638213"/>
              <a:ext cx="1426403" cy="0"/>
            </a:xfrm>
            <a:prstGeom prst="straightConnector1">
              <a:avLst/>
            </a:prstGeom>
            <a:ln w="76200">
              <a:solidFill>
                <a:srgbClr val="A0B8CD"/>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19">
              <a:extLst>
                <a:ext uri="{FF2B5EF4-FFF2-40B4-BE49-F238E27FC236}">
                  <a16:creationId xmlns:a16="http://schemas.microsoft.com/office/drawing/2014/main" id="{EB7D7682-52AF-284A-D986-A42D8CA5EC67}"/>
                </a:ext>
              </a:extLst>
            </p:cNvPr>
            <p:cNvSpPr txBox="1"/>
            <p:nvPr/>
          </p:nvSpPr>
          <p:spPr>
            <a:xfrm>
              <a:off x="841279" y="2105665"/>
              <a:ext cx="1246910" cy="10755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585">
                  <a:latin typeface="HGP創英角ｺﾞｼｯｸUB" panose="020B0900000000000000" pitchFamily="50" charset="-128"/>
                  <a:ea typeface="HGP創英角ｺﾞｼｯｸUB" panose="020B0900000000000000" pitchFamily="50" charset="-128"/>
                </a:rPr>
                <a:t>創る</a:t>
              </a:r>
              <a:endParaRPr kumimoji="1" lang="en-US" altLang="ja-JP" sz="2585">
                <a:latin typeface="HGP創英角ｺﾞｼｯｸUB" panose="020B0900000000000000" pitchFamily="50" charset="-128"/>
                <a:ea typeface="HGP創英角ｺﾞｼｯｸUB" panose="020B0900000000000000" pitchFamily="50" charset="-128"/>
              </a:endParaRPr>
            </a:p>
            <a:p>
              <a:pPr algn="ctr"/>
              <a:r>
                <a:rPr lang="ja-JP" altLang="en-US" sz="1662">
                  <a:latin typeface="HGP創英角ｺﾞｼｯｸUB" panose="020B0900000000000000" pitchFamily="50" charset="-128"/>
                  <a:ea typeface="HGP創英角ｺﾞｼｯｸUB" panose="020B0900000000000000" pitchFamily="50" charset="-128"/>
                </a:rPr>
                <a:t>（企画）</a:t>
              </a:r>
              <a:endParaRPr kumimoji="1" lang="ja-JP" altLang="en-US" sz="1108">
                <a:latin typeface="HGP創英角ｺﾞｼｯｸUB" panose="020B0900000000000000" pitchFamily="50" charset="-128"/>
                <a:ea typeface="HGP創英角ｺﾞｼｯｸUB" panose="020B0900000000000000" pitchFamily="50" charset="-128"/>
              </a:endParaRPr>
            </a:p>
          </p:txBody>
        </p:sp>
      </p:grpSp>
      <p:sp>
        <p:nvSpPr>
          <p:cNvPr id="46" name="テキスト ボックス 20">
            <a:extLst>
              <a:ext uri="{FF2B5EF4-FFF2-40B4-BE49-F238E27FC236}">
                <a16:creationId xmlns:a16="http://schemas.microsoft.com/office/drawing/2014/main" id="{3EEEBC15-4DA4-048C-B98A-428FAA01D4F3}"/>
              </a:ext>
            </a:extLst>
          </p:cNvPr>
          <p:cNvSpPr txBox="1"/>
          <p:nvPr/>
        </p:nvSpPr>
        <p:spPr>
          <a:xfrm>
            <a:off x="4383786" y="4421315"/>
            <a:ext cx="1150994" cy="7459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585">
                <a:latin typeface="HGP創英角ｺﾞｼｯｸUB" panose="020B0900000000000000" pitchFamily="50" charset="-128"/>
                <a:ea typeface="HGP創英角ｺﾞｼｯｸUB" panose="020B0900000000000000" pitchFamily="50" charset="-128"/>
              </a:rPr>
              <a:t>作る</a:t>
            </a:r>
            <a:endParaRPr kumimoji="1" lang="en-US" altLang="ja-JP" sz="2585">
              <a:latin typeface="HGP創英角ｺﾞｼｯｸUB" panose="020B0900000000000000" pitchFamily="50" charset="-128"/>
              <a:ea typeface="HGP創英角ｺﾞｼｯｸUB" panose="020B0900000000000000" pitchFamily="50" charset="-128"/>
            </a:endParaRPr>
          </a:p>
          <a:p>
            <a:pPr algn="ctr"/>
            <a:r>
              <a:rPr lang="ja-JP" altLang="en-US" sz="1662">
                <a:latin typeface="HGP創英角ｺﾞｼｯｸUB" panose="020B0900000000000000" pitchFamily="50" charset="-128"/>
                <a:ea typeface="HGP創英角ｺﾞｼｯｸUB" panose="020B0900000000000000" pitchFamily="50" charset="-128"/>
              </a:rPr>
              <a:t>（製造）</a:t>
            </a:r>
            <a:endParaRPr kumimoji="1" lang="ja-JP" altLang="en-US" sz="1108">
              <a:latin typeface="HGP創英角ｺﾞｼｯｸUB" panose="020B0900000000000000" pitchFamily="50" charset="-128"/>
              <a:ea typeface="HGP創英角ｺﾞｼｯｸUB" panose="020B0900000000000000" pitchFamily="50" charset="-128"/>
            </a:endParaRPr>
          </a:p>
        </p:txBody>
      </p:sp>
      <p:sp>
        <p:nvSpPr>
          <p:cNvPr id="47" name="テキスト ボックス 21">
            <a:extLst>
              <a:ext uri="{FF2B5EF4-FFF2-40B4-BE49-F238E27FC236}">
                <a16:creationId xmlns:a16="http://schemas.microsoft.com/office/drawing/2014/main" id="{45102FD2-E985-B0F8-4242-DD1EC5C25AEE}"/>
              </a:ext>
            </a:extLst>
          </p:cNvPr>
          <p:cNvSpPr txBox="1"/>
          <p:nvPr/>
        </p:nvSpPr>
        <p:spPr>
          <a:xfrm>
            <a:off x="6391947" y="4421315"/>
            <a:ext cx="1150994" cy="7459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2585">
                <a:latin typeface="HGP創英角ｺﾞｼｯｸUB" panose="020B0900000000000000" pitchFamily="50" charset="-128"/>
                <a:ea typeface="HGP創英角ｺﾞｼｯｸUB" panose="020B0900000000000000" pitchFamily="50" charset="-128"/>
              </a:rPr>
              <a:t>売る</a:t>
            </a:r>
            <a:endParaRPr kumimoji="1" lang="en-US" altLang="ja-JP" sz="2585">
              <a:latin typeface="HGP創英角ｺﾞｼｯｸUB" panose="020B0900000000000000" pitchFamily="50" charset="-128"/>
              <a:ea typeface="HGP創英角ｺﾞｼｯｸUB" panose="020B0900000000000000" pitchFamily="50" charset="-128"/>
            </a:endParaRPr>
          </a:p>
          <a:p>
            <a:pPr algn="ctr"/>
            <a:r>
              <a:rPr lang="ja-JP" altLang="en-US" sz="1662">
                <a:latin typeface="HGP創英角ｺﾞｼｯｸUB" panose="020B0900000000000000" pitchFamily="50" charset="-128"/>
                <a:ea typeface="HGP創英角ｺﾞｼｯｸUB" panose="020B0900000000000000" pitchFamily="50" charset="-128"/>
              </a:rPr>
              <a:t>（販売）</a:t>
            </a:r>
            <a:endParaRPr kumimoji="1" lang="ja-JP" altLang="en-US" sz="1108">
              <a:latin typeface="HGP創英角ｺﾞｼｯｸUB" panose="020B0900000000000000" pitchFamily="50" charset="-128"/>
              <a:ea typeface="HGP創英角ｺﾞｼｯｸUB" panose="020B0900000000000000" pitchFamily="50" charset="-128"/>
            </a:endParaRPr>
          </a:p>
        </p:txBody>
      </p:sp>
      <p:sp>
        <p:nvSpPr>
          <p:cNvPr id="48" name="テキスト ボックス 22">
            <a:extLst>
              <a:ext uri="{FF2B5EF4-FFF2-40B4-BE49-F238E27FC236}">
                <a16:creationId xmlns:a16="http://schemas.microsoft.com/office/drawing/2014/main" id="{2148493A-FB49-E64B-9B41-741AFD1FC445}"/>
              </a:ext>
            </a:extLst>
          </p:cNvPr>
          <p:cNvSpPr txBox="1"/>
          <p:nvPr/>
        </p:nvSpPr>
        <p:spPr>
          <a:xfrm>
            <a:off x="3543565" y="5624033"/>
            <a:ext cx="2831442" cy="34810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662">
                <a:latin typeface="HGP創英角ｺﾞｼｯｸUB" panose="020B0900000000000000" pitchFamily="50" charset="-128"/>
                <a:ea typeface="HGP創英角ｺﾞｼｯｸUB" panose="020B0900000000000000" pitchFamily="50" charset="-128"/>
              </a:rPr>
              <a:t>（基本的な事業の流れ）</a:t>
            </a:r>
            <a:endParaRPr kumimoji="1" lang="ja-JP" altLang="en-US" sz="1108">
              <a:latin typeface="HGP創英角ｺﾞｼｯｸUB" panose="020B0900000000000000" pitchFamily="50" charset="-128"/>
              <a:ea typeface="HGP創英角ｺﾞｼｯｸUB" panose="020B0900000000000000" pitchFamily="50" charset="-128"/>
            </a:endParaRPr>
          </a:p>
        </p:txBody>
      </p:sp>
      <p:sp>
        <p:nvSpPr>
          <p:cNvPr id="49" name="ストライプ矢印 30">
            <a:extLst>
              <a:ext uri="{FF2B5EF4-FFF2-40B4-BE49-F238E27FC236}">
                <a16:creationId xmlns:a16="http://schemas.microsoft.com/office/drawing/2014/main" id="{515EA28F-F1ED-FE64-AE04-0E5065822310}"/>
              </a:ext>
            </a:extLst>
          </p:cNvPr>
          <p:cNvSpPr/>
          <p:nvPr/>
        </p:nvSpPr>
        <p:spPr>
          <a:xfrm>
            <a:off x="2314541" y="5564164"/>
            <a:ext cx="5192423" cy="490805"/>
          </a:xfrm>
          <a:prstGeom prst="stripedRightArrow">
            <a:avLst>
              <a:gd name="adj1" fmla="val 50000"/>
              <a:gd name="adj2" fmla="val 82831"/>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latin typeface="+mn-ea"/>
            </a:endParaRPr>
          </a:p>
        </p:txBody>
      </p:sp>
      <p:cxnSp>
        <p:nvCxnSpPr>
          <p:cNvPr id="50" name="カギ線コネクタ 31">
            <a:extLst>
              <a:ext uri="{FF2B5EF4-FFF2-40B4-BE49-F238E27FC236}">
                <a16:creationId xmlns:a16="http://schemas.microsoft.com/office/drawing/2014/main" id="{E05F2246-82AE-9985-B923-A2AD381AE552}"/>
              </a:ext>
            </a:extLst>
          </p:cNvPr>
          <p:cNvCxnSpPr>
            <a:stCxn id="41" idx="4"/>
            <a:endCxn id="39" idx="4"/>
          </p:cNvCxnSpPr>
          <p:nvPr/>
        </p:nvCxnSpPr>
        <p:spPr>
          <a:xfrm rot="5400000">
            <a:off x="4902493" y="3235150"/>
            <a:ext cx="1" cy="4129912"/>
          </a:xfrm>
          <a:prstGeom prst="bentConnector3">
            <a:avLst>
              <a:gd name="adj1" fmla="val 22860100000"/>
            </a:avLst>
          </a:prstGeom>
          <a:ln w="38100">
            <a:solidFill>
              <a:srgbClr val="A0B8CD"/>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1" name="図 50">
            <a:extLst>
              <a:ext uri="{FF2B5EF4-FFF2-40B4-BE49-F238E27FC236}">
                <a16:creationId xmlns:a16="http://schemas.microsoft.com/office/drawing/2014/main" id="{F7E50C61-DFD5-092F-DE10-4F1DD5C7F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86" y="2829551"/>
            <a:ext cx="1107258" cy="1107258"/>
          </a:xfrm>
          <a:prstGeom prst="rect">
            <a:avLst/>
          </a:prstGeom>
        </p:spPr>
      </p:pic>
      <p:pic>
        <p:nvPicPr>
          <p:cNvPr id="52" name="図 51">
            <a:extLst>
              <a:ext uri="{FF2B5EF4-FFF2-40B4-BE49-F238E27FC236}">
                <a16:creationId xmlns:a16="http://schemas.microsoft.com/office/drawing/2014/main" id="{47DA8630-A2A3-CEA4-C818-0F753693F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10" y="2780746"/>
            <a:ext cx="1121538" cy="1121538"/>
          </a:xfrm>
          <a:prstGeom prst="rect">
            <a:avLst/>
          </a:prstGeom>
        </p:spPr>
      </p:pic>
      <p:sp>
        <p:nvSpPr>
          <p:cNvPr id="2" name="テキスト ボックス 1">
            <a:extLst>
              <a:ext uri="{FF2B5EF4-FFF2-40B4-BE49-F238E27FC236}">
                <a16:creationId xmlns:a16="http://schemas.microsoft.com/office/drawing/2014/main" id="{219FE719-FDFE-00C7-BF17-0D6800B3DAED}"/>
              </a:ext>
            </a:extLst>
          </p:cNvPr>
          <p:cNvSpPr txBox="1"/>
          <p:nvPr/>
        </p:nvSpPr>
        <p:spPr>
          <a:xfrm>
            <a:off x="827394" y="3806282"/>
            <a:ext cx="1292223" cy="276999"/>
          </a:xfrm>
          <a:prstGeom prst="rect">
            <a:avLst/>
          </a:prstGeom>
          <a:noFill/>
        </p:spPr>
        <p:txBody>
          <a:bodyPr wrap="square" rtlCol="0">
            <a:spAutoFit/>
          </a:bodyPr>
          <a:lstStyle/>
          <a:p>
            <a:pPr algn="ctr"/>
            <a:r>
              <a:rPr kumimoji="1" lang="ja-JP" altLang="en-US" sz="1200">
                <a:solidFill>
                  <a:schemeClr val="bg1">
                    <a:lumMod val="50000"/>
                  </a:schemeClr>
                </a:solidFill>
                <a:latin typeface="BIZ UDP明朝 Medium" panose="02020500000000000000" pitchFamily="18" charset="-128"/>
                <a:ea typeface="BIZ UDP明朝 Medium" panose="02020500000000000000" pitchFamily="18" charset="-128"/>
              </a:rPr>
              <a:t>動画</a:t>
            </a:r>
            <a:r>
              <a:rPr kumimoji="1" lang="en-US" altLang="ja-JP" sz="1200">
                <a:solidFill>
                  <a:schemeClr val="bg1">
                    <a:lumMod val="50000"/>
                  </a:schemeClr>
                </a:solidFill>
                <a:latin typeface="BIZ UDP明朝 Medium" panose="02020500000000000000" pitchFamily="18" charset="-128"/>
                <a:ea typeface="BIZ UDP明朝 Medium" panose="02020500000000000000" pitchFamily="18" charset="-128"/>
              </a:rPr>
              <a:t>URL</a:t>
            </a:r>
            <a:endParaRPr kumimoji="1" lang="ja-JP" altLang="en-US" sz="1400">
              <a:solidFill>
                <a:schemeClr val="bg1">
                  <a:lumMod val="50000"/>
                </a:schemeClr>
              </a:solidFill>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3C0759E5-17D9-7CB5-8B24-244FA82E635C}"/>
              </a:ext>
            </a:extLst>
          </p:cNvPr>
          <p:cNvSpPr txBox="1"/>
          <p:nvPr/>
        </p:nvSpPr>
        <p:spPr>
          <a:xfrm>
            <a:off x="7752069" y="3815807"/>
            <a:ext cx="1292223" cy="276999"/>
          </a:xfrm>
          <a:prstGeom prst="rect">
            <a:avLst/>
          </a:prstGeom>
          <a:noFill/>
        </p:spPr>
        <p:txBody>
          <a:bodyPr wrap="square" rtlCol="0">
            <a:spAutoFit/>
          </a:bodyPr>
          <a:lstStyle/>
          <a:p>
            <a:pPr algn="ctr"/>
            <a:r>
              <a:rPr kumimoji="1" lang="ja-JP" altLang="en-US" sz="1200">
                <a:solidFill>
                  <a:schemeClr val="bg1">
                    <a:lumMod val="50000"/>
                  </a:schemeClr>
                </a:solidFill>
                <a:latin typeface="BIZ UDP明朝 Medium" panose="02020500000000000000" pitchFamily="18" charset="-128"/>
                <a:ea typeface="BIZ UDP明朝 Medium" panose="02020500000000000000" pitchFamily="18" charset="-128"/>
              </a:rPr>
              <a:t>動画</a:t>
            </a:r>
            <a:r>
              <a:rPr kumimoji="1" lang="en-US" altLang="ja-JP" sz="1200">
                <a:solidFill>
                  <a:schemeClr val="bg1">
                    <a:lumMod val="50000"/>
                  </a:schemeClr>
                </a:solidFill>
                <a:latin typeface="BIZ UDP明朝 Medium" panose="02020500000000000000" pitchFamily="18" charset="-128"/>
                <a:ea typeface="BIZ UDP明朝 Medium" panose="02020500000000000000" pitchFamily="18" charset="-128"/>
              </a:rPr>
              <a:t>URL</a:t>
            </a:r>
            <a:endParaRPr kumimoji="1" lang="ja-JP" altLang="en-US" sz="1400">
              <a:solidFill>
                <a:schemeClr val="bg1">
                  <a:lumMod val="50000"/>
                </a:schemeClr>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7532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A77EA-52FB-85D8-8790-BFD82E49FA1A}"/>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2944D85-F58A-3FD2-EF0F-9B1BC086666D}"/>
              </a:ext>
            </a:extLst>
          </p:cNvPr>
          <p:cNvSpPr>
            <a:spLocks noGrp="1"/>
          </p:cNvSpPr>
          <p:nvPr>
            <p:ph type="body" sz="quarter" idx="14"/>
          </p:nvPr>
        </p:nvSpPr>
        <p:spPr/>
        <p:txBody>
          <a:bodyPr/>
          <a:lstStyle/>
          <a:p>
            <a:r>
              <a:rPr lang="ja-JP" altLang="en-US"/>
              <a:t>ケース（ビジネスモデルの違い）</a:t>
            </a:r>
          </a:p>
        </p:txBody>
      </p:sp>
      <p:sp>
        <p:nvSpPr>
          <p:cNvPr id="8" name="スライド番号プレースホルダー 1">
            <a:extLst>
              <a:ext uri="{FF2B5EF4-FFF2-40B4-BE49-F238E27FC236}">
                <a16:creationId xmlns:a16="http://schemas.microsoft.com/office/drawing/2014/main" id="{C470C8DA-7708-110E-2639-BCD56A1357A9}"/>
              </a:ext>
            </a:extLst>
          </p:cNvPr>
          <p:cNvSpPr>
            <a:spLocks noGrp="1"/>
          </p:cNvSpPr>
          <p:nvPr>
            <p:ph type="sldNum" sz="quarter" idx="12"/>
          </p:nvPr>
        </p:nvSpPr>
        <p:spPr>
          <a:xfrm>
            <a:off x="7686294" y="6502019"/>
            <a:ext cx="2228850" cy="365125"/>
          </a:xfrm>
        </p:spPr>
        <p:txBody>
          <a:bodyPr/>
          <a:lstStyle/>
          <a:p>
            <a:fld id="{5C9A63FF-BE70-4BB1-A43D-89AE062FB4F4}" type="slidenum">
              <a:rPr kumimoji="1" lang="ja-JP" altLang="en-US" smtClean="0"/>
              <a:t>8</a:t>
            </a:fld>
            <a:endParaRPr kumimoji="1" lang="ja-JP" altLang="en-US"/>
          </a:p>
        </p:txBody>
      </p:sp>
      <p:sp>
        <p:nvSpPr>
          <p:cNvPr id="43" name="テキスト プレースホルダー 4">
            <a:extLst>
              <a:ext uri="{FF2B5EF4-FFF2-40B4-BE49-F238E27FC236}">
                <a16:creationId xmlns:a16="http://schemas.microsoft.com/office/drawing/2014/main" id="{73D27BD4-FF0E-14B1-2F40-DD89997632E2}"/>
              </a:ext>
            </a:extLst>
          </p:cNvPr>
          <p:cNvSpPr>
            <a:spLocks noGrp="1"/>
          </p:cNvSpPr>
          <p:nvPr>
            <p:ph type="body" sz="quarter" idx="15"/>
          </p:nvPr>
        </p:nvSpPr>
        <p:spPr>
          <a:xfrm>
            <a:off x="458407" y="63805"/>
            <a:ext cx="8470799" cy="199718"/>
          </a:xfrm>
        </p:spPr>
        <p:txBody>
          <a:bodyPr/>
          <a:lstStyle/>
          <a:p>
            <a:r>
              <a:rPr lang="ja-JP" altLang="en-US"/>
              <a:t>ケーススタディ</a:t>
            </a:r>
            <a:r>
              <a:rPr lang="en-US" altLang="ja-JP"/>
              <a:t>C </a:t>
            </a:r>
            <a:r>
              <a:rPr lang="ja-JP" altLang="en-US"/>
              <a:t>｜小売業・製造小売業｜</a:t>
            </a:r>
          </a:p>
        </p:txBody>
      </p:sp>
      <p:sp>
        <p:nvSpPr>
          <p:cNvPr id="23" name="四角形: 角を丸くする 22">
            <a:extLst>
              <a:ext uri="{FF2B5EF4-FFF2-40B4-BE49-F238E27FC236}">
                <a16:creationId xmlns:a16="http://schemas.microsoft.com/office/drawing/2014/main" id="{18DAA490-2C06-A472-7484-9D26B3B3D224}"/>
              </a:ext>
            </a:extLst>
          </p:cNvPr>
          <p:cNvSpPr/>
          <p:nvPr/>
        </p:nvSpPr>
        <p:spPr>
          <a:xfrm>
            <a:off x="535709" y="1533236"/>
            <a:ext cx="9079346" cy="2407494"/>
          </a:xfrm>
          <a:prstGeom prst="roundRect">
            <a:avLst>
              <a:gd name="adj" fmla="val 8227"/>
            </a:avLst>
          </a:prstGeom>
          <a:noFill/>
          <a:ln w="57150">
            <a:solidFill>
              <a:srgbClr val="0053A6">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endParaRPr kumimoji="1" lang="ja-JP" altLang="en-US" sz="1600" b="1">
              <a:latin typeface="メイリオ"/>
              <a:ea typeface="メイリオ"/>
            </a:endParaRPr>
          </a:p>
        </p:txBody>
      </p:sp>
      <p:sp>
        <p:nvSpPr>
          <p:cNvPr id="24" name="正方形/長方形 23">
            <a:extLst>
              <a:ext uri="{FF2B5EF4-FFF2-40B4-BE49-F238E27FC236}">
                <a16:creationId xmlns:a16="http://schemas.microsoft.com/office/drawing/2014/main" id="{E3D75392-C3DC-B687-EFC0-D16E153FBAD2}"/>
              </a:ext>
            </a:extLst>
          </p:cNvPr>
          <p:cNvSpPr/>
          <p:nvPr/>
        </p:nvSpPr>
        <p:spPr>
          <a:xfrm>
            <a:off x="337547" y="841447"/>
            <a:ext cx="2714349" cy="38116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a:latin typeface="+mn-ea"/>
              </a:rPr>
              <a:t>事前説明（ポイント）</a:t>
            </a:r>
          </a:p>
        </p:txBody>
      </p:sp>
      <p:sp>
        <p:nvSpPr>
          <p:cNvPr id="25" name="正方形/長方形 24">
            <a:extLst>
              <a:ext uri="{FF2B5EF4-FFF2-40B4-BE49-F238E27FC236}">
                <a16:creationId xmlns:a16="http://schemas.microsoft.com/office/drawing/2014/main" id="{6F9AEF5E-A67B-418F-8E3F-95D47AEC8891}"/>
              </a:ext>
            </a:extLst>
          </p:cNvPr>
          <p:cNvSpPr/>
          <p:nvPr/>
        </p:nvSpPr>
        <p:spPr>
          <a:xfrm>
            <a:off x="1405662" y="4584927"/>
            <a:ext cx="7792858" cy="15799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511"/>
              </a:spcAft>
            </a:pPr>
            <a:r>
              <a:rPr lang="ja-JP" altLang="en-US" sz="1600" b="1" spc="-42">
                <a:latin typeface="游ゴシック" panose="020B0400000000000000" pitchFamily="50" charset="-128"/>
                <a:ea typeface="游ゴシック" panose="020B0400000000000000" pitchFamily="50" charset="-128"/>
              </a:rPr>
              <a:t>・ 事業概要やインタビュー動画から、フロー図にてビジネスモデルを考えてください。</a:t>
            </a:r>
            <a:endParaRPr lang="en-US" altLang="ja-JP" sz="1600" b="1" spc="-42">
              <a:latin typeface="游ゴシック" panose="020B0400000000000000" pitchFamily="50" charset="-128"/>
              <a:ea typeface="游ゴシック" panose="020B0400000000000000" pitchFamily="50" charset="-128"/>
            </a:endParaRPr>
          </a:p>
          <a:p>
            <a:pPr>
              <a:spcAft>
                <a:spcPts val="511"/>
              </a:spcAft>
            </a:pPr>
            <a:r>
              <a:rPr lang="ja-JP" altLang="en-US" sz="1600" b="1" spc="-42">
                <a:latin typeface="游ゴシック" panose="020B0400000000000000" pitchFamily="50" charset="-128"/>
                <a:ea typeface="游ゴシック" panose="020B0400000000000000" pitchFamily="50" charset="-128"/>
              </a:rPr>
              <a:t>・ ビジネスモデルにおける儲けのポイントはどこにあると思いますか。</a:t>
            </a:r>
            <a:endParaRPr lang="en-US" altLang="ja-JP" sz="1600" b="1" spc="-42">
              <a:latin typeface="游ゴシック" panose="020B0400000000000000" pitchFamily="50" charset="-128"/>
              <a:ea typeface="游ゴシック" panose="020B0400000000000000" pitchFamily="50" charset="-128"/>
            </a:endParaRPr>
          </a:p>
          <a:p>
            <a:pPr>
              <a:spcAft>
                <a:spcPts val="511"/>
              </a:spcAft>
            </a:pPr>
            <a:r>
              <a:rPr lang="ja-JP" altLang="en-US" sz="1600" b="1" spc="-42">
                <a:latin typeface="游ゴシック" panose="020B0400000000000000" pitchFamily="50" charset="-128"/>
                <a:ea typeface="游ゴシック" panose="020B0400000000000000" pitchFamily="50" charset="-128"/>
              </a:rPr>
              <a:t>・ 運転資金の申し込みがあった場合、どのような留意点がありますか。</a:t>
            </a:r>
            <a:endParaRPr lang="en-US" altLang="ja-JP" sz="1600" b="1" spc="-42">
              <a:latin typeface="游ゴシック" panose="020B0400000000000000" pitchFamily="50" charset="-128"/>
              <a:ea typeface="游ゴシック" panose="020B0400000000000000" pitchFamily="50" charset="-128"/>
            </a:endParaRPr>
          </a:p>
          <a:p>
            <a:pPr>
              <a:spcAft>
                <a:spcPts val="511"/>
              </a:spcAft>
            </a:pPr>
            <a:r>
              <a:rPr lang="ja-JP" altLang="en-US" sz="1600" b="1" spc="-42">
                <a:latin typeface="游ゴシック" panose="020B0400000000000000" pitchFamily="50" charset="-128"/>
                <a:ea typeface="游ゴシック" panose="020B0400000000000000" pitchFamily="50" charset="-128"/>
              </a:rPr>
              <a:t>　（リードタイムや在庫などから確認すべきことを考えてください）</a:t>
            </a:r>
            <a:endParaRPr lang="en-US" altLang="ja-JP" sz="1600" b="1" spc="-42">
              <a:latin typeface="游ゴシック" panose="020B0400000000000000" pitchFamily="50" charset="-128"/>
              <a:ea typeface="游ゴシック" panose="020B0400000000000000" pitchFamily="50" charset="-128"/>
            </a:endParaRPr>
          </a:p>
          <a:p>
            <a:pPr>
              <a:spcAft>
                <a:spcPts val="511"/>
              </a:spcAft>
            </a:pPr>
            <a:r>
              <a:rPr lang="ja-JP" altLang="en-US" sz="1600" b="1" spc="-42">
                <a:latin typeface="游ゴシック" panose="020B0400000000000000" pitchFamily="50" charset="-128"/>
                <a:ea typeface="游ゴシック" panose="020B0400000000000000" pitchFamily="50" charset="-128"/>
              </a:rPr>
              <a:t>・ Ｃ社・Ｄ社の売上向上を目指すため、次の一手を考えてください。</a:t>
            </a:r>
            <a:endParaRPr lang="en-US" altLang="ja-JP" sz="1600" b="1" spc="-42">
              <a:latin typeface="游ゴシック" panose="020B0400000000000000" pitchFamily="50" charset="-128"/>
              <a:ea typeface="游ゴシック" panose="020B0400000000000000" pitchFamily="50" charset="-128"/>
            </a:endParaRPr>
          </a:p>
        </p:txBody>
      </p:sp>
      <p:grpSp>
        <p:nvGrpSpPr>
          <p:cNvPr id="26" name="グループ化 25">
            <a:extLst>
              <a:ext uri="{FF2B5EF4-FFF2-40B4-BE49-F238E27FC236}">
                <a16:creationId xmlns:a16="http://schemas.microsoft.com/office/drawing/2014/main" id="{B31A3936-8BDD-3339-01F3-3CA99D2A5C4D}"/>
              </a:ext>
            </a:extLst>
          </p:cNvPr>
          <p:cNvGrpSpPr/>
          <p:nvPr/>
        </p:nvGrpSpPr>
        <p:grpSpPr>
          <a:xfrm>
            <a:off x="1092765" y="1846233"/>
            <a:ext cx="3523957" cy="1356182"/>
            <a:chOff x="2300240" y="5113099"/>
            <a:chExt cx="3817620" cy="1469197"/>
          </a:xfrm>
        </p:grpSpPr>
        <p:sp>
          <p:nvSpPr>
            <p:cNvPr id="27" name="楕円 26">
              <a:extLst>
                <a:ext uri="{FF2B5EF4-FFF2-40B4-BE49-F238E27FC236}">
                  <a16:creationId xmlns:a16="http://schemas.microsoft.com/office/drawing/2014/main" id="{0D6DE71B-7F7D-ACF7-7A0C-764F235E8034}"/>
                </a:ext>
              </a:extLst>
            </p:cNvPr>
            <p:cNvSpPr/>
            <p:nvPr/>
          </p:nvSpPr>
          <p:spPr>
            <a:xfrm>
              <a:off x="2300240" y="5113099"/>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28" name="楕円 27">
              <a:extLst>
                <a:ext uri="{FF2B5EF4-FFF2-40B4-BE49-F238E27FC236}">
                  <a16:creationId xmlns:a16="http://schemas.microsoft.com/office/drawing/2014/main" id="{9EE9BF88-727D-6F18-AB5F-B1B9917EAAD9}"/>
                </a:ext>
              </a:extLst>
            </p:cNvPr>
            <p:cNvSpPr/>
            <p:nvPr/>
          </p:nvSpPr>
          <p:spPr>
            <a:xfrm>
              <a:off x="4648663" y="5113099"/>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cxnSp>
          <p:nvCxnSpPr>
            <p:cNvPr id="29" name="直線矢印コネクタ 28">
              <a:extLst>
                <a:ext uri="{FF2B5EF4-FFF2-40B4-BE49-F238E27FC236}">
                  <a16:creationId xmlns:a16="http://schemas.microsoft.com/office/drawing/2014/main" id="{2422B5A9-5BAD-ACC0-C17A-0D12160E6054}"/>
                </a:ext>
              </a:extLst>
            </p:cNvPr>
            <p:cNvCxnSpPr>
              <a:stCxn id="27" idx="6"/>
              <a:endCxn id="28" idx="2"/>
            </p:cNvCxnSpPr>
            <p:nvPr/>
          </p:nvCxnSpPr>
          <p:spPr>
            <a:xfrm>
              <a:off x="3769437" y="5847698"/>
              <a:ext cx="879226" cy="0"/>
            </a:xfrm>
            <a:prstGeom prst="straightConnector1">
              <a:avLst/>
            </a:prstGeom>
            <a:ln w="76200">
              <a:solidFill>
                <a:srgbClr val="A0B8C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11">
              <a:extLst>
                <a:ext uri="{FF2B5EF4-FFF2-40B4-BE49-F238E27FC236}">
                  <a16:creationId xmlns:a16="http://schemas.microsoft.com/office/drawing/2014/main" id="{67521A2B-5810-9721-FA82-45981EE0BEB9}"/>
                </a:ext>
              </a:extLst>
            </p:cNvPr>
            <p:cNvSpPr txBox="1"/>
            <p:nvPr/>
          </p:nvSpPr>
          <p:spPr>
            <a:xfrm>
              <a:off x="2421289" y="5234525"/>
              <a:ext cx="1246910" cy="114663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585">
                  <a:latin typeface="HGP創英角ｺﾞｼｯｸUB" panose="020B0900000000000000" pitchFamily="50" charset="-128"/>
                  <a:ea typeface="HGP創英角ｺﾞｼｯｸUB" panose="020B0900000000000000" pitchFamily="50" charset="-128"/>
                </a:rPr>
                <a:t>顧客嗜好</a:t>
              </a:r>
              <a:endParaRPr lang="en-US" altLang="ja-JP" sz="2585">
                <a:latin typeface="HGP創英角ｺﾞｼｯｸUB" panose="020B0900000000000000" pitchFamily="50" charset="-128"/>
                <a:ea typeface="HGP創英角ｺﾞｼｯｸUB" panose="020B0900000000000000" pitchFamily="50" charset="-128"/>
              </a:endParaRPr>
            </a:p>
            <a:p>
              <a:pPr algn="ctr"/>
              <a:r>
                <a:rPr kumimoji="1" lang="ja-JP" altLang="en-US" sz="1108">
                  <a:latin typeface="HGP創英角ｺﾞｼｯｸUB" panose="020B0900000000000000" pitchFamily="50" charset="-128"/>
                  <a:ea typeface="HGP創英角ｺﾞｼｯｸUB" panose="020B0900000000000000" pitchFamily="50" charset="-128"/>
                </a:rPr>
                <a:t>（品</a:t>
              </a:r>
              <a:r>
                <a:rPr lang="ja-JP" altLang="en-US" sz="1108">
                  <a:latin typeface="HGP創英角ｺﾞｼｯｸUB" panose="020B0900000000000000" pitchFamily="50" charset="-128"/>
                  <a:ea typeface="HGP創英角ｺﾞｼｯｸUB" panose="020B0900000000000000" pitchFamily="50" charset="-128"/>
                </a:rPr>
                <a:t>揃え</a:t>
              </a:r>
              <a:r>
                <a:rPr kumimoji="1" lang="ja-JP" altLang="en-US" sz="1108">
                  <a:latin typeface="HGP創英角ｺﾞｼｯｸUB" panose="020B0900000000000000" pitchFamily="50" charset="-128"/>
                  <a:ea typeface="HGP創英角ｺﾞｼｯｸUB" panose="020B0900000000000000" pitchFamily="50" charset="-128"/>
                </a:rPr>
                <a:t>が豊富）</a:t>
              </a:r>
              <a:endParaRPr kumimoji="1" lang="en-US" altLang="ja-JP" sz="1108">
                <a:latin typeface="HGP創英角ｺﾞｼｯｸUB" panose="020B0900000000000000" pitchFamily="50" charset="-128"/>
                <a:ea typeface="HGP創英角ｺﾞｼｯｸUB" panose="020B0900000000000000" pitchFamily="50" charset="-128"/>
              </a:endParaRPr>
            </a:p>
          </p:txBody>
        </p:sp>
        <p:sp>
          <p:nvSpPr>
            <p:cNvPr id="31" name="テキスト ボックス 12">
              <a:extLst>
                <a:ext uri="{FF2B5EF4-FFF2-40B4-BE49-F238E27FC236}">
                  <a16:creationId xmlns:a16="http://schemas.microsoft.com/office/drawing/2014/main" id="{BAB98807-4BE1-46E6-54E1-F87FB67C2F75}"/>
                </a:ext>
              </a:extLst>
            </p:cNvPr>
            <p:cNvSpPr txBox="1"/>
            <p:nvPr/>
          </p:nvSpPr>
          <p:spPr>
            <a:xfrm>
              <a:off x="4742139" y="5249096"/>
              <a:ext cx="1309375" cy="110030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000">
                  <a:latin typeface="HGP創英角ｺﾞｼｯｸUB"/>
                  <a:ea typeface="HGP創英角ｺﾞｼｯｸUB"/>
                </a:rPr>
                <a:t>効率性</a:t>
              </a:r>
              <a:endParaRPr lang="en-US" altLang="ja-JP" sz="2000">
                <a:latin typeface="HGP創英角ｺﾞｼｯｸUB"/>
                <a:ea typeface="HGP創英角ｺﾞｼｯｸUB"/>
              </a:endParaRPr>
            </a:p>
            <a:p>
              <a:pPr algn="ctr"/>
              <a:r>
                <a:rPr lang="ja-JP" altLang="en-US" sz="2000">
                  <a:latin typeface="HGP創英角ｺﾞｼｯｸUB"/>
                  <a:ea typeface="HGP創英角ｺﾞｼｯｸUB"/>
                </a:rPr>
                <a:t>消化率</a:t>
              </a:r>
              <a:endParaRPr lang="en-US" altLang="ja-JP" sz="2000">
                <a:latin typeface="HGP創英角ｺﾞｼｯｸUB"/>
                <a:ea typeface="HGP創英角ｺﾞｼｯｸUB"/>
              </a:endParaRPr>
            </a:p>
            <a:p>
              <a:pPr algn="ctr"/>
              <a:r>
                <a:rPr lang="ja-JP" altLang="en-US" sz="2000">
                  <a:latin typeface="HGP創英角ｺﾞｼｯｸUB"/>
                  <a:ea typeface="HGP創英角ｺﾞｼｯｸUB"/>
                </a:rPr>
                <a:t>財務負担</a:t>
              </a:r>
            </a:p>
          </p:txBody>
        </p:sp>
      </p:grpSp>
      <p:sp>
        <p:nvSpPr>
          <p:cNvPr id="32" name="テキスト ボックス 13">
            <a:extLst>
              <a:ext uri="{FF2B5EF4-FFF2-40B4-BE49-F238E27FC236}">
                <a16:creationId xmlns:a16="http://schemas.microsoft.com/office/drawing/2014/main" id="{4F52BA7C-862D-7AF7-C2BF-1A2708B34BE6}"/>
              </a:ext>
            </a:extLst>
          </p:cNvPr>
          <p:cNvSpPr txBox="1"/>
          <p:nvPr/>
        </p:nvSpPr>
        <p:spPr>
          <a:xfrm>
            <a:off x="913350" y="1326620"/>
            <a:ext cx="3067523" cy="433196"/>
          </a:xfrm>
          <a:prstGeom prst="rect">
            <a:avLst/>
          </a:prstGeom>
          <a:solidFill>
            <a:schemeClr val="bg1"/>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200" b="1">
                <a:latin typeface="+mn-ea"/>
              </a:rPr>
              <a:t>品揃えには両面がある</a:t>
            </a:r>
          </a:p>
        </p:txBody>
      </p:sp>
      <p:sp>
        <p:nvSpPr>
          <p:cNvPr id="33" name="テキスト ボックス 19">
            <a:extLst>
              <a:ext uri="{FF2B5EF4-FFF2-40B4-BE49-F238E27FC236}">
                <a16:creationId xmlns:a16="http://schemas.microsoft.com/office/drawing/2014/main" id="{F760CDD3-0E2C-49A8-3A64-337A739F64AC}"/>
              </a:ext>
            </a:extLst>
          </p:cNvPr>
          <p:cNvSpPr txBox="1"/>
          <p:nvPr/>
        </p:nvSpPr>
        <p:spPr>
          <a:xfrm>
            <a:off x="1029457" y="4162895"/>
            <a:ext cx="7951284" cy="4331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200" b="1">
                <a:latin typeface="+mn-ea"/>
              </a:rPr>
              <a:t>グループワークで検討いただくこと</a:t>
            </a:r>
            <a:endParaRPr kumimoji="1" lang="ja-JP" altLang="en-US" sz="2200" b="1">
              <a:latin typeface="+mn-ea"/>
            </a:endParaRPr>
          </a:p>
        </p:txBody>
      </p:sp>
      <p:grpSp>
        <p:nvGrpSpPr>
          <p:cNvPr id="34" name="グループ化 33">
            <a:extLst>
              <a:ext uri="{FF2B5EF4-FFF2-40B4-BE49-F238E27FC236}">
                <a16:creationId xmlns:a16="http://schemas.microsoft.com/office/drawing/2014/main" id="{8CC57D16-C7AD-D351-CAF3-1DF82390A550}"/>
              </a:ext>
            </a:extLst>
          </p:cNvPr>
          <p:cNvGrpSpPr/>
          <p:nvPr/>
        </p:nvGrpSpPr>
        <p:grpSpPr>
          <a:xfrm>
            <a:off x="5508882" y="1846233"/>
            <a:ext cx="3523957" cy="1356182"/>
            <a:chOff x="2300240" y="5113099"/>
            <a:chExt cx="3817620" cy="1469197"/>
          </a:xfrm>
        </p:grpSpPr>
        <p:sp>
          <p:nvSpPr>
            <p:cNvPr id="35" name="楕円 34">
              <a:extLst>
                <a:ext uri="{FF2B5EF4-FFF2-40B4-BE49-F238E27FC236}">
                  <a16:creationId xmlns:a16="http://schemas.microsoft.com/office/drawing/2014/main" id="{1C2C44EB-77B1-D12F-61E2-5C58C7745BC1}"/>
                </a:ext>
              </a:extLst>
            </p:cNvPr>
            <p:cNvSpPr/>
            <p:nvPr/>
          </p:nvSpPr>
          <p:spPr>
            <a:xfrm>
              <a:off x="2300240" y="5113099"/>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sp>
          <p:nvSpPr>
            <p:cNvPr id="36" name="楕円 35">
              <a:extLst>
                <a:ext uri="{FF2B5EF4-FFF2-40B4-BE49-F238E27FC236}">
                  <a16:creationId xmlns:a16="http://schemas.microsoft.com/office/drawing/2014/main" id="{E7EEAC34-B1E4-142F-AF0A-B18D5C83EB53}"/>
                </a:ext>
              </a:extLst>
            </p:cNvPr>
            <p:cNvSpPr/>
            <p:nvPr/>
          </p:nvSpPr>
          <p:spPr>
            <a:xfrm>
              <a:off x="4648663" y="5113099"/>
              <a:ext cx="1469197" cy="1469197"/>
            </a:xfrm>
            <a:prstGeom prst="ellipse">
              <a:avLst/>
            </a:prstGeom>
            <a:noFill/>
            <a:ln w="57150">
              <a:solidFill>
                <a:srgbClr val="41719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p>
          </p:txBody>
        </p:sp>
        <p:cxnSp>
          <p:nvCxnSpPr>
            <p:cNvPr id="37" name="直線矢印コネクタ 36">
              <a:extLst>
                <a:ext uri="{FF2B5EF4-FFF2-40B4-BE49-F238E27FC236}">
                  <a16:creationId xmlns:a16="http://schemas.microsoft.com/office/drawing/2014/main" id="{EB1BEBEA-AF7D-3812-DE8D-5F28ABFDF838}"/>
                </a:ext>
              </a:extLst>
            </p:cNvPr>
            <p:cNvCxnSpPr>
              <a:cxnSpLocks/>
              <a:stCxn id="35" idx="6"/>
              <a:endCxn id="36" idx="2"/>
            </p:cNvCxnSpPr>
            <p:nvPr/>
          </p:nvCxnSpPr>
          <p:spPr>
            <a:xfrm>
              <a:off x="3769437" y="5847697"/>
              <a:ext cx="879226" cy="0"/>
            </a:xfrm>
            <a:prstGeom prst="straightConnector1">
              <a:avLst/>
            </a:prstGeom>
            <a:ln w="76200">
              <a:solidFill>
                <a:srgbClr val="A0B8C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11">
              <a:extLst>
                <a:ext uri="{FF2B5EF4-FFF2-40B4-BE49-F238E27FC236}">
                  <a16:creationId xmlns:a16="http://schemas.microsoft.com/office/drawing/2014/main" id="{B73CBE36-8ED5-51F5-3048-4CD09249A784}"/>
                </a:ext>
              </a:extLst>
            </p:cNvPr>
            <p:cNvSpPr txBox="1"/>
            <p:nvPr/>
          </p:nvSpPr>
          <p:spPr>
            <a:xfrm>
              <a:off x="2348067" y="5557011"/>
              <a:ext cx="1359347" cy="52514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550">
                  <a:latin typeface="HGP創英角ｺﾞｼｯｸUB" panose="020B0900000000000000" pitchFamily="50" charset="-128"/>
                  <a:ea typeface="HGP創英角ｺﾞｼｯｸUB" panose="020B0900000000000000" pitchFamily="50" charset="-128"/>
                </a:rPr>
                <a:t>定番品</a:t>
              </a:r>
            </a:p>
          </p:txBody>
        </p:sp>
        <p:sp>
          <p:nvSpPr>
            <p:cNvPr id="39" name="テキスト ボックス 12">
              <a:extLst>
                <a:ext uri="{FF2B5EF4-FFF2-40B4-BE49-F238E27FC236}">
                  <a16:creationId xmlns:a16="http://schemas.microsoft.com/office/drawing/2014/main" id="{1FEE3A08-BB0C-06B2-805C-32A46F8DE1EA}"/>
                </a:ext>
              </a:extLst>
            </p:cNvPr>
            <p:cNvSpPr txBox="1"/>
            <p:nvPr/>
          </p:nvSpPr>
          <p:spPr>
            <a:xfrm>
              <a:off x="4752045" y="5249096"/>
              <a:ext cx="1309375" cy="110030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2000">
                  <a:latin typeface="HGP創英角ｺﾞｼｯｸUB"/>
                  <a:ea typeface="HGP創英角ｺﾞｼｯｸUB"/>
                </a:rPr>
                <a:t>色違い</a:t>
              </a:r>
            </a:p>
            <a:p>
              <a:pPr algn="ctr"/>
              <a:r>
                <a:rPr lang="ja-JP" altLang="en-US" sz="2000">
                  <a:latin typeface="HGP創英角ｺﾞｼｯｸUB"/>
                  <a:ea typeface="HGP創英角ｺﾞｼｯｸUB"/>
                </a:rPr>
                <a:t>季節品</a:t>
              </a:r>
            </a:p>
            <a:p>
              <a:pPr algn="ctr"/>
              <a:r>
                <a:rPr lang="ja-JP" altLang="en-US" sz="2000">
                  <a:latin typeface="HGP創英角ｺﾞｼｯｸUB"/>
                  <a:ea typeface="HGP創英角ｺﾞｼｯｸUB"/>
                </a:rPr>
                <a:t>限定品</a:t>
              </a:r>
            </a:p>
          </p:txBody>
        </p:sp>
      </p:grpSp>
      <p:sp>
        <p:nvSpPr>
          <p:cNvPr id="40" name="テキスト ボックス 39">
            <a:extLst>
              <a:ext uri="{FF2B5EF4-FFF2-40B4-BE49-F238E27FC236}">
                <a16:creationId xmlns:a16="http://schemas.microsoft.com/office/drawing/2014/main" id="{F01ED96B-E3D1-69F4-C12C-E2E050E75496}"/>
              </a:ext>
            </a:extLst>
          </p:cNvPr>
          <p:cNvSpPr txBox="1"/>
          <p:nvPr/>
        </p:nvSpPr>
        <p:spPr>
          <a:xfrm>
            <a:off x="1092765" y="3306618"/>
            <a:ext cx="3645490" cy="461665"/>
          </a:xfrm>
          <a:prstGeom prst="rect">
            <a:avLst/>
          </a:prstGeom>
          <a:solidFill>
            <a:srgbClr val="000000">
              <a:alpha val="30196"/>
            </a:srgbClr>
          </a:solid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豊富な品揃えは、顧客メリットを高める一方で、販売効率や消化率は低下、財務負担も増加する</a:t>
            </a:r>
          </a:p>
        </p:txBody>
      </p:sp>
      <p:sp>
        <p:nvSpPr>
          <p:cNvPr id="41" name="テキスト ボックス 40">
            <a:extLst>
              <a:ext uri="{FF2B5EF4-FFF2-40B4-BE49-F238E27FC236}">
                <a16:creationId xmlns:a16="http://schemas.microsoft.com/office/drawing/2014/main" id="{FB9DF5F3-236F-BDB2-A8F5-E15EB55C127A}"/>
              </a:ext>
            </a:extLst>
          </p:cNvPr>
          <p:cNvSpPr txBox="1"/>
          <p:nvPr/>
        </p:nvSpPr>
        <p:spPr>
          <a:xfrm>
            <a:off x="5553030" y="3302533"/>
            <a:ext cx="3645490" cy="461665"/>
          </a:xfrm>
          <a:prstGeom prst="rect">
            <a:avLst/>
          </a:prstGeom>
          <a:solidFill>
            <a:srgbClr val="000000">
              <a:alpha val="30196"/>
            </a:srgbClr>
          </a:solid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安定して販売が見込める定番品を売るためには、　季節品や限定品の目新しさがないと気づかれない</a:t>
            </a:r>
          </a:p>
        </p:txBody>
      </p:sp>
    </p:spTree>
    <p:extLst>
      <p:ext uri="{BB962C8B-B14F-4D97-AF65-F5344CB8AC3E}">
        <p14:creationId xmlns:p14="http://schemas.microsoft.com/office/powerpoint/2010/main" val="37850695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4">
      <a:majorFont>
        <a:latin typeface="Segoe UI Light"/>
        <a:ea typeface="游ゴシック Light"/>
        <a:cs typeface=""/>
      </a:majorFont>
      <a:minorFont>
        <a:latin typeface="Segoe UI"/>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報告書・提案書】テンプレート.potx" id="{F08D2495-0AE9-4F3D-A893-57FCE1E226E4}" vid="{ADEDD2B5-A279-4010-917D-1CC9686B055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2B261C8D8F851449259DC447136E740" ma:contentTypeVersion="13" ma:contentTypeDescription="新しいドキュメントを作成します。" ma:contentTypeScope="" ma:versionID="21927bbfe312b7a3f6aaa18a0bfc568f">
  <xsd:schema xmlns:xsd="http://www.w3.org/2001/XMLSchema" xmlns:xs="http://www.w3.org/2001/XMLSchema" xmlns:p="http://schemas.microsoft.com/office/2006/metadata/properties" xmlns:ns2="2fb91a16-e388-4ff0-8b8e-db64a674892a" xmlns:ns3="9a90d419-12d7-4f50-a7cb-dd3ac3affbc4" targetNamespace="http://schemas.microsoft.com/office/2006/metadata/properties" ma:root="true" ma:fieldsID="18ceda283be907425d2a4b30be4587e7" ns2:_="" ns3:_="">
    <xsd:import namespace="2fb91a16-e388-4ff0-8b8e-db64a674892a"/>
    <xsd:import namespace="9a90d419-12d7-4f50-a7cb-dd3ac3affb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91a16-e388-4ff0-8b8e-db64a6748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90d419-12d7-4f50-a7cb-dd3ac3affb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6ca25c0-bea8-4599-b09c-58c2ea17d8a6}" ma:internalName="TaxCatchAll" ma:showField="CatchAllData" ma:web="9a90d419-12d7-4f50-a7cb-dd3ac3aff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90d419-12d7-4f50-a7cb-dd3ac3affbc4" xsi:nil="true"/>
    <lcf76f155ced4ddcb4097134ff3c332f xmlns="2fb91a16-e388-4ff0-8b8e-db64a67489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716A41-1F9F-4031-A77C-DBB159BDF513}"/>
</file>

<file path=customXml/itemProps2.xml><?xml version="1.0" encoding="utf-8"?>
<ds:datastoreItem xmlns:ds="http://schemas.openxmlformats.org/officeDocument/2006/customXml" ds:itemID="{3DCB657B-742C-45EF-AE28-ABA5577144D6}"/>
</file>

<file path=customXml/itemProps3.xml><?xml version="1.0" encoding="utf-8"?>
<ds:datastoreItem xmlns:ds="http://schemas.openxmlformats.org/officeDocument/2006/customXml" ds:itemID="{841F8303-0EA6-426B-B8AC-376BCE4967E8}"/>
</file>

<file path=docProps/app.xml><?xml version="1.0" encoding="utf-8"?>
<Properties xmlns="http://schemas.openxmlformats.org/officeDocument/2006/extended-properties" xmlns:vt="http://schemas.openxmlformats.org/officeDocument/2006/docPropsVTypes">
  <Template>【報告書・提案書】テンプレート</Template>
  <TotalTime>0</TotalTime>
  <Words>4569</Words>
  <Application>Microsoft Office PowerPoint</Application>
  <PresentationFormat>A4 210 x 297 mm</PresentationFormat>
  <Paragraphs>530</Paragraphs>
  <Slides>26</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2</vt:i4>
      </vt:variant>
      <vt:variant>
        <vt:lpstr>スライド タイトル</vt:lpstr>
      </vt:variant>
      <vt:variant>
        <vt:i4>26</vt:i4>
      </vt:variant>
    </vt:vector>
  </HeadingPairs>
  <TitlesOfParts>
    <vt:vector size="46" baseType="lpstr">
      <vt:lpstr>BIZ UDPゴシック</vt:lpstr>
      <vt:lpstr>BIZ UDP明朝 Medium</vt:lpstr>
      <vt:lpstr>HGP創英角ｺﾞｼｯｸUB</vt:lpstr>
      <vt:lpstr>HGS創英角ｺﾞｼｯｸUB</vt:lpstr>
      <vt:lpstr>HGS明朝E</vt:lpstr>
      <vt:lpstr>HG創英角ｺﾞｼｯｸUB</vt:lpstr>
      <vt:lpstr>Meiryo UI</vt:lpstr>
      <vt:lpstr>ＭＳ ゴシック</vt:lpstr>
      <vt:lpstr>メイリオ</vt:lpstr>
      <vt:lpstr>游ゴシック</vt:lpstr>
      <vt:lpstr>游ゴシック 本文</vt:lpstr>
      <vt:lpstr>游明朝</vt:lpstr>
      <vt:lpstr>ADLaM Display</vt:lpstr>
      <vt:lpstr>Arial</vt:lpstr>
      <vt:lpstr>Calibri</vt:lpstr>
      <vt:lpstr>Calibri Light</vt:lpstr>
      <vt:lpstr>Segoe UI</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2026-03-16T09:34:30Z</dcterms:created>
  <dcterms:modified xsi:type="dcterms:W3CDTF">2026-03-16T09:34:39Z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0x01010092B261C8D8F851449259DC447136E740</vt:lpwstr>
  </property>
</Properties>
</file>